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4" r:id="rId9"/>
    <p:sldId id="268" r:id="rId10"/>
    <p:sldId id="266" r:id="rId11"/>
    <p:sldId id="267" r:id="rId12"/>
    <p:sldId id="265"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39DC4-11A1-4231-A7D1-B5172D4EAE4E}" type="datetimeFigureOut">
              <a:rPr lang="en-IN" smtClean="0"/>
              <a:t>06-11-2015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E7D1-49FC-47D0-B0D9-40B652042447}" type="slidenum">
              <a:rPr lang="en-IN" smtClean="0"/>
              <a:t>‹#›</a:t>
            </a:fld>
            <a:endParaRPr lang="en-IN"/>
          </a:p>
        </p:txBody>
      </p:sp>
    </p:spTree>
    <p:extLst>
      <p:ext uri="{BB962C8B-B14F-4D97-AF65-F5344CB8AC3E}">
        <p14:creationId xmlns:p14="http://schemas.microsoft.com/office/powerpoint/2010/main" val="217320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F957B37-6DBC-4371-ADC9-0B31B1A7FC63}" type="datetime1">
              <a:rPr lang="en-US" smtClean="0"/>
              <a:t>11/6/2015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084EA3-2A5C-4871-85F4-8CB676849139}"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6B0605-0575-4225-918E-FDFED05DB0A0}"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41A2BD-E09F-4C6C-9AB1-7AA5A082117E}"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6B4208-80A0-463F-82AD-B8A27F8D5965}"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1834B93-847B-499A-B3BC-7BFC4C72C8F7}" type="datetime1">
              <a:rPr lang="en-US" smtClean="0"/>
              <a:t>11/6/2015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4DBDB91-63C9-4D67-87BF-0C8A5BE8B4AF}" type="datetime1">
              <a:rPr lang="en-US" smtClean="0"/>
              <a:t>11/6/2015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1C27B5-D0E5-4012-912E-D8EB3EBD2E7F}" type="datetime1">
              <a:rPr lang="en-US" smtClean="0"/>
              <a:t>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FFAAE-0E8B-448B-B5C6-EEA777A088D3}" type="datetime1">
              <a:rPr lang="en-US" smtClean="0"/>
              <a:t>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232148"/>
            <a:ext cx="9905998" cy="648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141412" y="991673"/>
            <a:ext cx="9905999" cy="4788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456BDB-1DF9-4690-AC47-8052E13AD863}" type="datetime1">
              <a:rPr lang="en-US" smtClean="0"/>
              <a:t>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BC9605-87CE-42ED-B5BE-4B3416724CE2}" type="datetime1">
              <a:rPr lang="en-US" smtClean="0"/>
              <a:t>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55DEB7-6C1D-48CA-B589-BC602F95CA52}"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7B029D-ADE3-4673-99C7-68B6AF902571}" type="datetime1">
              <a:rPr lang="en-US" smtClean="0"/>
              <a:t>11/6/2015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88D5EE-2111-4B91-B17A-8A99103D4198}" type="datetime1">
              <a:rPr lang="en-US" smtClean="0"/>
              <a:t>11/6/2015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9CEA1-DC4A-49E2-9D37-6C905BCE5B2F}" type="datetime1">
              <a:rPr lang="en-US" smtClean="0"/>
              <a:t>11/6/2015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57AB1-1B54-4DEC-A641-D3C0C1F616C7}"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2D512E-F0FA-4651-A9DE-67D77A318F62}" type="datetime1">
              <a:rPr lang="en-US" smtClean="0"/>
              <a:t>11/6/2015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1631F3-B6AE-47D0-88EB-40CFE8B4BD78}" type="datetime1">
              <a:rPr lang="en-US" smtClean="0"/>
              <a:t>11/6/2015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3" y="2599509"/>
            <a:ext cx="8791575" cy="1511352"/>
          </a:xfrm>
        </p:spPr>
        <p:txBody>
          <a:bodyPr/>
          <a:lstStyle/>
          <a:p>
            <a:pPr algn="ctr"/>
            <a:r>
              <a:rPr lang="en-IN" dirty="0"/>
              <a:t>An intelligent, efficient and low cost Parking Solution</a:t>
            </a:r>
          </a:p>
        </p:txBody>
      </p:sp>
      <p:sp>
        <p:nvSpPr>
          <p:cNvPr id="3" name="Subtitle 2"/>
          <p:cNvSpPr>
            <a:spLocks noGrp="1"/>
          </p:cNvSpPr>
          <p:nvPr>
            <p:ph type="subTitle" idx="1"/>
          </p:nvPr>
        </p:nvSpPr>
        <p:spPr>
          <a:xfrm>
            <a:off x="1489166" y="4202936"/>
            <a:ext cx="9209315" cy="1805978"/>
          </a:xfrm>
        </p:spPr>
        <p:txBody>
          <a:bodyPr>
            <a:noAutofit/>
          </a:bodyPr>
          <a:lstStyle/>
          <a:p>
            <a:pPr algn="ctr"/>
            <a:r>
              <a:rPr lang="en-IN" sz="1800" dirty="0"/>
              <a:t>Submitted in partial fulfilment of </a:t>
            </a:r>
            <a:r>
              <a:rPr lang="en-IN" sz="1800" b="1" dirty="0" smtClean="0"/>
              <a:t>M</a:t>
            </a:r>
            <a:r>
              <a:rPr lang="en-IN" sz="1800" b="1" dirty="0"/>
              <a:t>. Tech. Software </a:t>
            </a:r>
            <a:r>
              <a:rPr lang="en-IN" sz="1800" b="1" dirty="0" smtClean="0"/>
              <a:t>Systems </a:t>
            </a:r>
            <a:r>
              <a:rPr lang="en-IN" sz="1800" dirty="0" smtClean="0"/>
              <a:t>Degree </a:t>
            </a:r>
            <a:r>
              <a:rPr lang="en-IN" sz="1800" dirty="0"/>
              <a:t>programme</a:t>
            </a:r>
          </a:p>
          <a:p>
            <a:pPr algn="ctr"/>
            <a:r>
              <a:rPr lang="en-IN" sz="1800" dirty="0"/>
              <a:t>By</a:t>
            </a:r>
          </a:p>
          <a:p>
            <a:pPr algn="ctr"/>
            <a:r>
              <a:rPr lang="en-IN" sz="1800" dirty="0"/>
              <a:t>Bhuban Mohan Mishra</a:t>
            </a:r>
          </a:p>
          <a:p>
            <a:pPr algn="ctr"/>
            <a:r>
              <a:rPr lang="en-IN" sz="1800" dirty="0"/>
              <a:t>Id No. 2013HT13067</a:t>
            </a:r>
          </a:p>
          <a:p>
            <a:pPr algn="ctr"/>
            <a:endParaRPr lang="en-IN" sz="1800" dirty="0"/>
          </a:p>
        </p:txBody>
      </p:sp>
      <p:pic>
        <p:nvPicPr>
          <p:cNvPr id="4" name="Picture 3"/>
          <p:cNvPicPr>
            <a:picLocks noChangeAspect="1"/>
          </p:cNvPicPr>
          <p:nvPr/>
        </p:nvPicPr>
        <p:blipFill>
          <a:blip r:embed="rId2"/>
          <a:stretch>
            <a:fillRect/>
          </a:stretch>
        </p:blipFill>
        <p:spPr>
          <a:xfrm>
            <a:off x="5141894" y="562416"/>
            <a:ext cx="1908213" cy="1908213"/>
          </a:xfrm>
          <a:prstGeom prst="rect">
            <a:avLst/>
          </a:prstGeom>
        </p:spPr>
      </p:pic>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209455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a:picLocks noChangeAspect="1"/>
          </p:cNvPicPr>
          <p:nvPr/>
        </p:nvPicPr>
        <p:blipFill>
          <a:blip r:embed="rId2"/>
          <a:stretch>
            <a:fillRect/>
          </a:stretch>
        </p:blipFill>
        <p:spPr>
          <a:xfrm>
            <a:off x="1548078" y="1074541"/>
            <a:ext cx="9092668" cy="4991295"/>
          </a:xfrm>
          <a:prstGeom prst="rect">
            <a:avLst/>
          </a:prstGeom>
          <a:solidFill>
            <a:schemeClr val="tx1">
              <a:lumMod val="85000"/>
            </a:schemeClr>
          </a:solidFill>
        </p:spPr>
      </p:pic>
    </p:spTree>
    <p:extLst>
      <p:ext uri="{BB962C8B-B14F-4D97-AF65-F5344CB8AC3E}">
        <p14:creationId xmlns:p14="http://schemas.microsoft.com/office/powerpoint/2010/main" val="1069064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processor</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Picture 4"/>
          <p:cNvPicPr>
            <a:picLocks noChangeAspect="1"/>
          </p:cNvPicPr>
          <p:nvPr/>
        </p:nvPicPr>
        <p:blipFill>
          <a:blip r:embed="rId2"/>
          <a:stretch>
            <a:fillRect/>
          </a:stretch>
        </p:blipFill>
        <p:spPr>
          <a:xfrm>
            <a:off x="2716182" y="1279469"/>
            <a:ext cx="6626026" cy="4968930"/>
          </a:xfrm>
          <a:prstGeom prst="rect">
            <a:avLst/>
          </a:prstGeom>
          <a:solidFill>
            <a:schemeClr val="tx1">
              <a:lumMod val="85000"/>
            </a:schemeClr>
          </a:solidFill>
        </p:spPr>
      </p:pic>
    </p:spTree>
    <p:extLst>
      <p:ext uri="{BB962C8B-B14F-4D97-AF65-F5344CB8AC3E}">
        <p14:creationId xmlns:p14="http://schemas.microsoft.com/office/powerpoint/2010/main" val="92801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architecture</a:t>
            </a:r>
            <a:endParaRPr lang="en-IN" dirty="0"/>
          </a:p>
        </p:txBody>
      </p:sp>
      <p:pic>
        <p:nvPicPr>
          <p:cNvPr id="4" name="Picture 3"/>
          <p:cNvPicPr>
            <a:picLocks noChangeAspect="1"/>
          </p:cNvPicPr>
          <p:nvPr/>
        </p:nvPicPr>
        <p:blipFill rotWithShape="1">
          <a:blip r:embed="rId2"/>
          <a:srcRect l="11567" r="12555" b="4925"/>
          <a:stretch/>
        </p:blipFill>
        <p:spPr>
          <a:xfrm>
            <a:off x="3043646" y="1005840"/>
            <a:ext cx="5712343" cy="5630092"/>
          </a:xfrm>
          <a:prstGeom prst="rect">
            <a:avLst/>
          </a:prstGeom>
          <a:solidFill>
            <a:schemeClr val="tx1">
              <a:lumMod val="85000"/>
            </a:schemeClr>
          </a:solidFill>
        </p:spPr>
      </p:pic>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983998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and Code Walkthrough</a:t>
            </a:r>
            <a:endParaRPr lang="en-IN" dirty="0"/>
          </a:p>
        </p:txBody>
      </p:sp>
      <p:sp>
        <p:nvSpPr>
          <p:cNvPr id="3" name="Text Placeholder 2"/>
          <p:cNvSpPr>
            <a:spLocks noGrp="1"/>
          </p:cNvSpPr>
          <p:nvPr>
            <p:ph idx="1"/>
          </p:nvPr>
        </p:nvSpPr>
        <p:spPr/>
        <p:txBody>
          <a:bodyPr>
            <a:normAutofit/>
          </a:bodyPr>
          <a:lstStyle/>
          <a:p>
            <a:r>
              <a:rPr lang="en-IN" sz="2800" dirty="0" smtClean="0"/>
              <a:t>Demonstration of the project</a:t>
            </a:r>
          </a:p>
          <a:p>
            <a:pPr lvl="1"/>
            <a:r>
              <a:rPr lang="en-IN" sz="2400" dirty="0" smtClean="0"/>
              <a:t>Python Code (Image Processing)</a:t>
            </a:r>
          </a:p>
          <a:p>
            <a:pPr lvl="1"/>
            <a:r>
              <a:rPr lang="en-IN" sz="2400" dirty="0" smtClean="0"/>
              <a:t>Service Layer</a:t>
            </a:r>
          </a:p>
          <a:p>
            <a:pPr lvl="1"/>
            <a:r>
              <a:rPr lang="en-IN" sz="2400" dirty="0" smtClean="0"/>
              <a:t>Admin Interfaces</a:t>
            </a:r>
          </a:p>
          <a:p>
            <a:pPr lvl="2"/>
            <a:r>
              <a:rPr lang="en-IN" sz="2200" dirty="0" smtClean="0"/>
              <a:t>Parking Management</a:t>
            </a:r>
          </a:p>
          <a:p>
            <a:pPr lvl="2"/>
            <a:r>
              <a:rPr lang="en-IN" sz="2200" dirty="0" smtClean="0"/>
              <a:t>Camera Management</a:t>
            </a:r>
          </a:p>
          <a:p>
            <a:pPr lvl="1"/>
            <a:r>
              <a:rPr lang="en-IN" sz="2400" dirty="0" smtClean="0"/>
              <a:t>User Dashboard</a:t>
            </a:r>
          </a:p>
          <a:p>
            <a:pPr lvl="1"/>
            <a:endParaRPr lang="en-IN" sz="2400"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13160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r>
              <a:rPr lang="en-IN" dirty="0"/>
              <a:t>In this research, a solution for a common problem of Parking management is proposed that uses image processing techniques for object detection. The current manual system can be highly automated by use of this technique and thus help the common people with the use of technology</a:t>
            </a:r>
            <a:r>
              <a:rPr lang="en-IN" dirty="0" smtClean="0"/>
              <a:t>.</a:t>
            </a:r>
          </a:p>
          <a:p>
            <a:r>
              <a:rPr lang="en-IN" dirty="0" smtClean="0"/>
              <a:t>Because of the use of Image Processing Technique used in the detection of Vehicles, this Solution is very Cost Effective and Efficient.</a:t>
            </a:r>
          </a:p>
          <a:p>
            <a:r>
              <a:rPr lang="en-IN" dirty="0" smtClean="0"/>
              <a:t>The use of Cameras can also help with multiple purpose and mainly for Security Purpose. Installation of cameras at various locations could help in monitoring even remote locations and can thus help in fighting crime.</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749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smtClean="0"/>
              <a:t>Questions?</a:t>
            </a:r>
            <a:endParaRPr lang="en-IN" dirty="0"/>
          </a:p>
        </p:txBody>
      </p:sp>
      <p:sp>
        <p:nvSpPr>
          <p:cNvPr id="6" name="Text Placeholder 5"/>
          <p:cNvSpPr>
            <a:spLocks noGrp="1"/>
          </p:cNvSpPr>
          <p:nvPr>
            <p:ph type="body" idx="1"/>
          </p:nvPr>
        </p:nvSpPr>
        <p:spPr/>
        <p:txBody>
          <a:bodyPr/>
          <a:lstStyle/>
          <a:p>
            <a:pPr algn="ctr"/>
            <a:r>
              <a:rPr lang="en-IN" dirty="0" smtClean="0"/>
              <a:t>Thank You</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0760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1141412" y="1306285"/>
            <a:ext cx="9905999" cy="4473387"/>
          </a:xfrm>
        </p:spPr>
        <p:txBody>
          <a:bodyPr/>
          <a:lstStyle/>
          <a:p>
            <a:pPr marL="0" indent="0">
              <a:buNone/>
            </a:pPr>
            <a:r>
              <a:rPr lang="en-IN" dirty="0"/>
              <a:t>Parking of vehicles has always been a manual and time-consuming task. From large retails to corporates that maintain huge parking spaces for their customers and employees, find it very hard to provide necessary information to the commuters that would guide them to the available parking space. Commuters usually have to drive through to find the available parking space that is time consuming, costly and tiring. Commuters often miss the nearby parking spot and park at a faraway place that adds to the frustration.</a:t>
            </a:r>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33153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of the study</a:t>
            </a:r>
            <a:endParaRPr lang="en-IN" dirty="0"/>
          </a:p>
        </p:txBody>
      </p:sp>
      <p:sp>
        <p:nvSpPr>
          <p:cNvPr id="3" name="Content Placeholder 2"/>
          <p:cNvSpPr>
            <a:spLocks noGrp="1"/>
          </p:cNvSpPr>
          <p:nvPr>
            <p:ph idx="1"/>
          </p:nvPr>
        </p:nvSpPr>
        <p:spPr>
          <a:xfrm>
            <a:off x="1141412" y="1436913"/>
            <a:ext cx="9905999" cy="4342759"/>
          </a:xfrm>
        </p:spPr>
        <p:txBody>
          <a:bodyPr/>
          <a:lstStyle/>
          <a:p>
            <a:pPr lvl="0"/>
            <a:r>
              <a:rPr lang="en-IN" dirty="0"/>
              <a:t>Come up with an automated approach to finding free parking places at designated parking areas. </a:t>
            </a:r>
          </a:p>
          <a:p>
            <a:pPr lvl="0"/>
            <a:r>
              <a:rPr lang="en-IN" dirty="0"/>
              <a:t>Find a Cost effective solution that can be implemented with minimum/existing </a:t>
            </a:r>
            <a:r>
              <a:rPr lang="en-IN" dirty="0" smtClean="0"/>
              <a:t>infrastructure</a:t>
            </a:r>
          </a:p>
          <a:p>
            <a:pPr lvl="0"/>
            <a:r>
              <a:rPr lang="en-IN" dirty="0" smtClean="0"/>
              <a:t>Come up with a Prototype </a:t>
            </a:r>
            <a:r>
              <a:rPr lang="en-IN" dirty="0"/>
              <a:t>of a Smart Camera that </a:t>
            </a:r>
            <a:r>
              <a:rPr lang="en-IN" dirty="0" smtClean="0"/>
              <a:t>can be taken forward for mass production.</a:t>
            </a:r>
            <a:endParaRPr lang="en-IN" dirty="0"/>
          </a:p>
          <a:p>
            <a:r>
              <a:rPr lang="en-IN" dirty="0" smtClean="0"/>
              <a:t>Come up with a </a:t>
            </a:r>
            <a:r>
              <a:rPr lang="en-IN" dirty="0"/>
              <a:t>User dashboard to receive meaningful information from the </a:t>
            </a:r>
            <a:r>
              <a:rPr lang="en-IN" dirty="0" smtClean="0"/>
              <a:t>system that will be helpful to the Community.</a:t>
            </a:r>
            <a:endParaRPr lang="en-IN" dirty="0"/>
          </a:p>
          <a:p>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830730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a:xfrm>
            <a:off x="1141412" y="1384663"/>
            <a:ext cx="9905999" cy="4395010"/>
          </a:xfrm>
        </p:spPr>
        <p:txBody>
          <a:bodyPr>
            <a:normAutofit fontScale="92500" lnSpcReduction="10000"/>
          </a:bodyPr>
          <a:lstStyle/>
          <a:p>
            <a:pPr lvl="0"/>
            <a:r>
              <a:rPr lang="en-IN" dirty="0" smtClean="0"/>
              <a:t>Background </a:t>
            </a:r>
            <a:r>
              <a:rPr lang="en-IN" dirty="0"/>
              <a:t>Research: Identify the difficulties and issues with the existing Parking management and gather requirements for automating the same.</a:t>
            </a:r>
          </a:p>
          <a:p>
            <a:pPr lvl="0"/>
            <a:r>
              <a:rPr lang="en-IN" dirty="0"/>
              <a:t>System Design: Design the architecture that will implement the intelligent solution and help in managing and displaying data.</a:t>
            </a:r>
          </a:p>
          <a:p>
            <a:pPr lvl="0"/>
            <a:r>
              <a:rPr lang="en-IN" dirty="0"/>
              <a:t>Prototyping and Coding: Create a prototype of the smart camera and build the necessary modules.</a:t>
            </a:r>
          </a:p>
          <a:p>
            <a:pPr lvl="0"/>
            <a:r>
              <a:rPr lang="en-IN" dirty="0"/>
              <a:t>Testing the Prototype: Test the prototype and the interaction of the device with various modules.</a:t>
            </a:r>
          </a:p>
          <a:p>
            <a:r>
              <a:rPr lang="en-IN" dirty="0"/>
              <a:t>Implementation: Deploy the modules on cloud to make it available to desired stakeholders.</a:t>
            </a:r>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040605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a:xfrm>
            <a:off x="1141412" y="1436913"/>
            <a:ext cx="9905999" cy="4342759"/>
          </a:xfrm>
        </p:spPr>
        <p:txBody>
          <a:bodyPr/>
          <a:lstStyle/>
          <a:p>
            <a:r>
              <a:rPr lang="en-IN" dirty="0"/>
              <a:t>The existing parking management system is more of a manual process where the only information available to commuters is the location of parking places. There is absolutely no information provided to the commuters about the availability of free parking places</a:t>
            </a:r>
            <a:r>
              <a:rPr lang="en-IN" dirty="0" smtClean="0"/>
              <a:t>.</a:t>
            </a:r>
          </a:p>
          <a:p>
            <a:r>
              <a:rPr lang="en-IN" dirty="0" smtClean="0"/>
              <a:t>Disadvantages</a:t>
            </a:r>
          </a:p>
          <a:p>
            <a:pPr lvl="1"/>
            <a:r>
              <a:rPr lang="en-IN" dirty="0" smtClean="0"/>
              <a:t>Search is not optimal (Not the nearest)</a:t>
            </a:r>
          </a:p>
          <a:p>
            <a:pPr lvl="1"/>
            <a:r>
              <a:rPr lang="en-IN" dirty="0" smtClean="0"/>
              <a:t>Time Consuming</a:t>
            </a:r>
          </a:p>
          <a:p>
            <a:pPr lvl="1"/>
            <a:r>
              <a:rPr lang="en-IN" dirty="0" smtClean="0"/>
              <a:t>Frustration</a:t>
            </a:r>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8938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1141412" y="1397725"/>
            <a:ext cx="9905999" cy="4381947"/>
          </a:xfrm>
        </p:spPr>
        <p:txBody>
          <a:bodyPr>
            <a:normAutofit fontScale="92500"/>
          </a:bodyPr>
          <a:lstStyle/>
          <a:p>
            <a:pPr lvl="0"/>
            <a:r>
              <a:rPr lang="en-IN" dirty="0"/>
              <a:t>An intelligent device that makes </a:t>
            </a:r>
            <a:r>
              <a:rPr lang="en-IN" dirty="0" smtClean="0"/>
              <a:t>use </a:t>
            </a:r>
            <a:r>
              <a:rPr lang="en-IN" dirty="0"/>
              <a:t>of Image Processing from the images received from Cameras placed at designated Parking locations to derive the availability of parking spaces.</a:t>
            </a:r>
          </a:p>
          <a:p>
            <a:pPr lvl="0"/>
            <a:r>
              <a:rPr lang="en-IN" dirty="0"/>
              <a:t>The cameras could send the information processed to a Central Server on Cloud. </a:t>
            </a:r>
          </a:p>
          <a:p>
            <a:pPr lvl="0"/>
            <a:r>
              <a:rPr lang="en-IN" dirty="0"/>
              <a:t>This information could then be presented to End Users through various devices like:</a:t>
            </a:r>
          </a:p>
          <a:p>
            <a:pPr lvl="1"/>
            <a:r>
              <a:rPr lang="en-IN" dirty="0"/>
              <a:t>Dashboards at designated entry locations</a:t>
            </a:r>
          </a:p>
          <a:p>
            <a:pPr lvl="1"/>
            <a:r>
              <a:rPr lang="en-IN" dirty="0"/>
              <a:t>Mobile Devices</a:t>
            </a:r>
          </a:p>
          <a:p>
            <a:pPr lvl="0"/>
            <a:r>
              <a:rPr lang="en-IN" dirty="0"/>
              <a:t>An administrator interface to manage the cameras and metadata</a:t>
            </a:r>
            <a:r>
              <a:rPr lang="en-IN" dirty="0" smtClean="0"/>
              <a:t>.</a:t>
            </a:r>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095695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of Things</a:t>
            </a:r>
            <a:endParaRPr lang="en-IN" dirty="0"/>
          </a:p>
        </p:txBody>
      </p:sp>
      <p:sp>
        <p:nvSpPr>
          <p:cNvPr id="3" name="Content Placeholder 2"/>
          <p:cNvSpPr>
            <a:spLocks noGrp="1"/>
          </p:cNvSpPr>
          <p:nvPr>
            <p:ph idx="1"/>
          </p:nvPr>
        </p:nvSpPr>
        <p:spPr>
          <a:xfrm>
            <a:off x="1141412" y="1332410"/>
            <a:ext cx="5768839" cy="4689567"/>
          </a:xfrm>
        </p:spPr>
        <p:txBody>
          <a:bodyPr>
            <a:normAutofit/>
          </a:bodyPr>
          <a:lstStyle/>
          <a:p>
            <a:r>
              <a:rPr lang="en-IN" dirty="0"/>
              <a:t>Due to the distributed nature of the application and involvement of smart devices / cameras, there is a need for connectivity between these devices. Based on this need, Internet of Things is one of the key ingredients of this solution that will help in bringing more automation, faster processing and real time availability of data to the end users.</a:t>
            </a:r>
            <a:endParaRPr lang="en-IN" dirty="0"/>
          </a:p>
        </p:txBody>
      </p:sp>
      <p:pic>
        <p:nvPicPr>
          <p:cNvPr id="4" name="Picture 3"/>
          <p:cNvPicPr>
            <a:picLocks noChangeAspect="1"/>
          </p:cNvPicPr>
          <p:nvPr/>
        </p:nvPicPr>
        <p:blipFill rotWithShape="1">
          <a:blip r:embed="rId2"/>
          <a:srcRect r="9137" b="4640"/>
          <a:stretch/>
        </p:blipFill>
        <p:spPr>
          <a:xfrm>
            <a:off x="6795779" y="1550909"/>
            <a:ext cx="5208987" cy="4026920"/>
          </a:xfrm>
          <a:prstGeom prst="rect">
            <a:avLst/>
          </a:prstGeom>
        </p:spPr>
      </p:pic>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07264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Architecture</a:t>
            </a:r>
            <a:endParaRPr lang="en-IN" dirty="0"/>
          </a:p>
        </p:txBody>
      </p:sp>
      <p:pic>
        <p:nvPicPr>
          <p:cNvPr id="4" name="Picture 3"/>
          <p:cNvPicPr>
            <a:picLocks noChangeAspect="1"/>
          </p:cNvPicPr>
          <p:nvPr/>
        </p:nvPicPr>
        <p:blipFill>
          <a:blip r:embed="rId2"/>
          <a:stretch>
            <a:fillRect/>
          </a:stretch>
        </p:blipFill>
        <p:spPr>
          <a:xfrm>
            <a:off x="3911292" y="1202693"/>
            <a:ext cx="8110899" cy="4222818"/>
          </a:xfrm>
          <a:prstGeom prst="rect">
            <a:avLst/>
          </a:prstGeom>
        </p:spPr>
      </p:pic>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
        <p:nvSpPr>
          <p:cNvPr id="7" name="Content Placeholder 2"/>
          <p:cNvSpPr>
            <a:spLocks noGrp="1"/>
          </p:cNvSpPr>
          <p:nvPr>
            <p:ph idx="1"/>
          </p:nvPr>
        </p:nvSpPr>
        <p:spPr>
          <a:xfrm>
            <a:off x="914401" y="1202693"/>
            <a:ext cx="2771334" cy="4788000"/>
          </a:xfrm>
        </p:spPr>
        <p:txBody>
          <a:bodyPr/>
          <a:lstStyle/>
          <a:p>
            <a:pPr marL="0" indent="0">
              <a:buNone/>
            </a:pPr>
            <a:r>
              <a:rPr lang="en-IN" dirty="0" smtClean="0"/>
              <a:t>Various Components:</a:t>
            </a:r>
          </a:p>
          <a:p>
            <a:r>
              <a:rPr lang="en-IN" dirty="0" smtClean="0"/>
              <a:t>Database</a:t>
            </a:r>
          </a:p>
          <a:p>
            <a:r>
              <a:rPr lang="en-IN" dirty="0" smtClean="0"/>
              <a:t>RESTful Services</a:t>
            </a:r>
          </a:p>
          <a:p>
            <a:r>
              <a:rPr lang="en-IN" dirty="0" smtClean="0"/>
              <a:t>Admin Console</a:t>
            </a:r>
          </a:p>
          <a:p>
            <a:r>
              <a:rPr lang="en-IN" dirty="0" smtClean="0"/>
              <a:t>Dashboard</a:t>
            </a:r>
          </a:p>
          <a:p>
            <a:r>
              <a:rPr lang="en-IN" dirty="0" smtClean="0"/>
              <a:t>Image Processor</a:t>
            </a:r>
            <a:endParaRPr lang="en-IN" dirty="0"/>
          </a:p>
        </p:txBody>
      </p:sp>
    </p:spTree>
    <p:extLst>
      <p:ext uri="{BB962C8B-B14F-4D97-AF65-F5344CB8AC3E}">
        <p14:creationId xmlns:p14="http://schemas.microsoft.com/office/powerpoint/2010/main" val="135972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Development tools</a:t>
            </a:r>
            <a:endParaRPr lang="en-IN" dirty="0"/>
          </a:p>
        </p:txBody>
      </p:sp>
      <p:sp>
        <p:nvSpPr>
          <p:cNvPr id="3" name="Content Placeholder 2"/>
          <p:cNvSpPr>
            <a:spLocks noGrp="1"/>
          </p:cNvSpPr>
          <p:nvPr>
            <p:ph idx="1"/>
          </p:nvPr>
        </p:nvSpPr>
        <p:spPr>
          <a:xfrm>
            <a:off x="1141413" y="991673"/>
            <a:ext cx="5259388" cy="4788000"/>
          </a:xfrm>
        </p:spPr>
        <p:txBody>
          <a:bodyPr>
            <a:normAutofit lnSpcReduction="10000"/>
          </a:bodyPr>
          <a:lstStyle/>
          <a:p>
            <a:r>
              <a:rPr lang="en-IN" dirty="0"/>
              <a:t>Visual Studio 2015 Community </a:t>
            </a:r>
            <a:r>
              <a:rPr lang="en-IN" dirty="0" smtClean="0"/>
              <a:t>Edition</a:t>
            </a:r>
          </a:p>
          <a:p>
            <a:r>
              <a:rPr lang="en-IN" dirty="0"/>
              <a:t>Version Control (Git</a:t>
            </a:r>
            <a:r>
              <a:rPr lang="en-IN" dirty="0" smtClean="0"/>
              <a:t>)</a:t>
            </a:r>
          </a:p>
          <a:p>
            <a:r>
              <a:rPr lang="en-IN" dirty="0" smtClean="0"/>
              <a:t>Database</a:t>
            </a:r>
          </a:p>
          <a:p>
            <a:pPr lvl="1"/>
            <a:r>
              <a:rPr lang="en-IN" dirty="0" smtClean="0"/>
              <a:t>SQLite</a:t>
            </a:r>
          </a:p>
          <a:p>
            <a:r>
              <a:rPr lang="en-IN" dirty="0"/>
              <a:t>Programming Language (Web</a:t>
            </a:r>
            <a:r>
              <a:rPr lang="en-IN" dirty="0" smtClean="0"/>
              <a:t>)</a:t>
            </a:r>
          </a:p>
          <a:p>
            <a:pPr lvl="1"/>
            <a:r>
              <a:rPr lang="en-IN" dirty="0" smtClean="0"/>
              <a:t>HTML5, CSS3, jQuery</a:t>
            </a:r>
          </a:p>
          <a:p>
            <a:r>
              <a:rPr lang="en-IN" dirty="0"/>
              <a:t>Programming Language (Services</a:t>
            </a:r>
            <a:r>
              <a:rPr lang="en-IN" dirty="0" smtClean="0"/>
              <a:t>)</a:t>
            </a:r>
          </a:p>
          <a:p>
            <a:pPr lvl="1"/>
            <a:r>
              <a:rPr lang="en-IN" dirty="0" smtClean="0"/>
              <a:t>ASP.NET Web API, Entity Framework</a:t>
            </a:r>
          </a:p>
          <a:p>
            <a:r>
              <a:rPr lang="en-IN" dirty="0" smtClean="0"/>
              <a:t>Image Processor</a:t>
            </a:r>
          </a:p>
          <a:p>
            <a:pPr lvl="1"/>
            <a:r>
              <a:rPr lang="en-IN" dirty="0" smtClean="0"/>
              <a:t>Python, </a:t>
            </a:r>
            <a:r>
              <a:rPr lang="en-IN" dirty="0" err="1" smtClean="0"/>
              <a:t>OpenCV</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2"/>
          <a:stretch>
            <a:fillRect/>
          </a:stretch>
        </p:blipFill>
        <p:spPr>
          <a:xfrm>
            <a:off x="6541477" y="991673"/>
            <a:ext cx="4924132" cy="2462066"/>
          </a:xfrm>
          <a:prstGeom prst="rect">
            <a:avLst/>
          </a:prstGeom>
        </p:spPr>
      </p:pic>
      <p:pic>
        <p:nvPicPr>
          <p:cNvPr id="1026" name="Picture 2" descr="https://git-scm.com/images/logos/downloads/Git-Logo-178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838" y="1493921"/>
            <a:ext cx="1725380" cy="720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knowledgeshine.com/wp-content/themes/ks/images/logo/mix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77" y="3565264"/>
            <a:ext cx="4904679" cy="1765685"/>
          </a:xfrm>
          <a:prstGeom prst="rect">
            <a:avLst/>
          </a:prstGeom>
          <a:solidFill>
            <a:schemeClr val="tx1">
              <a:lumMod val="85000"/>
            </a:schemeClr>
          </a:solidFill>
        </p:spPr>
      </p:pic>
      <p:pic>
        <p:nvPicPr>
          <p:cNvPr id="1032" name="Picture 8" descr="https://upload.wikimedia.org/wikipedia/commons/thumb/c/c3/Python-logo-notext.svg/110px-Python-logo-notex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1477" y="5556738"/>
            <a:ext cx="10477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3/32/OpenCV_Logo_with_text_svg_version.svg/195px-OpenCV_Logo_with_text_svg_version.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0430" y="5521861"/>
            <a:ext cx="851297" cy="1047751"/>
          </a:xfrm>
          <a:prstGeom prst="rect">
            <a:avLst/>
          </a:prstGeom>
          <a:solidFill>
            <a:schemeClr val="tx1">
              <a:lumMod val="85000"/>
            </a:schemeClr>
          </a:solidFill>
        </p:spPr>
      </p:pic>
      <p:pic>
        <p:nvPicPr>
          <p:cNvPr id="1038" name="Picture 14" descr="https://www.pointblankdevelopment.com.au/Content/user/ca66ccf7-6d9f-45d4-a6d0-a929197c5e19.png"/>
          <p:cNvPicPr>
            <a:picLocks noChangeAspect="1" noChangeArrowheads="1"/>
          </p:cNvPicPr>
          <p:nvPr/>
        </p:nvPicPr>
        <p:blipFill rotWithShape="1">
          <a:blip r:embed="rId7">
            <a:extLst>
              <a:ext uri="{28A0092B-C50C-407E-A947-70E740481C1C}">
                <a14:useLocalDpi xmlns:a14="http://schemas.microsoft.com/office/drawing/2010/main" val="0"/>
              </a:ext>
            </a:extLst>
          </a:blip>
          <a:srcRect l="53122" t="38551" b="4887"/>
          <a:stretch/>
        </p:blipFill>
        <p:spPr bwMode="auto">
          <a:xfrm>
            <a:off x="9082930" y="5556738"/>
            <a:ext cx="1339531" cy="10128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upload.wikimedia.org/wikipedia/commons/1/19/SQLite_Logo_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9636" y="2128790"/>
            <a:ext cx="1694568" cy="77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91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8652</TotalTime>
  <Words>694</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An intelligent, efficient and low cost Parking Solution</vt:lpstr>
      <vt:lpstr>Problem statement</vt:lpstr>
      <vt:lpstr>Objective of the study</vt:lpstr>
      <vt:lpstr>Methodology</vt:lpstr>
      <vt:lpstr>Existing system</vt:lpstr>
      <vt:lpstr>Proposed System</vt:lpstr>
      <vt:lpstr>Internet of Things</vt:lpstr>
      <vt:lpstr>Solution Architecture</vt:lpstr>
      <vt:lpstr>Development tools</vt:lpstr>
      <vt:lpstr>prototype</vt:lpstr>
      <vt:lpstr>Image processor</vt:lpstr>
      <vt:lpstr>Deployment architecture</vt:lpstr>
      <vt:lpstr>Application and Code Walkthrough</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efficient and low cost Parking Solution</dc:title>
  <dc:creator>Bhuban Mohan Mishra</dc:creator>
  <cp:lastModifiedBy>Bhuban Mohan Mishra</cp:lastModifiedBy>
  <cp:revision>13</cp:revision>
  <dcterms:created xsi:type="dcterms:W3CDTF">2015-11-01T05:40:18Z</dcterms:created>
  <dcterms:modified xsi:type="dcterms:W3CDTF">2015-11-11T05:46:13Z</dcterms:modified>
</cp:coreProperties>
</file>