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8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86" autoAdjust="0"/>
    <p:restoredTop sz="94660"/>
  </p:normalViewPr>
  <p:slideViewPr>
    <p:cSldViewPr>
      <p:cViewPr varScale="1">
        <p:scale>
          <a:sx n="64" d="100"/>
          <a:sy n="64" d="100"/>
        </p:scale>
        <p:origin x="-1310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getbootstrap.com/components/)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1/getting-started/" TargetMode="External"/><Relationship Id="rId2" Type="http://schemas.openxmlformats.org/officeDocument/2006/relationships/hyperlink" Target="http://www.w3schools.com/bootstrap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4964353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8"/>
                </a:lnTo>
              </a:path>
            </a:pathLst>
          </a:custGeom>
          <a:ln w="19049">
            <a:solidFill>
              <a:srgbClr val="3037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43600" y="5334000"/>
            <a:ext cx="2804795" cy="78995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lang="en-US" sz="2400" b="1" dirty="0" smtClean="0">
                <a:latin typeface="Arial Narrow" pitchFamily="34" charset="0"/>
                <a:cs typeface="Arial"/>
              </a:rPr>
              <a:t>K.R.A. </a:t>
            </a:r>
            <a:r>
              <a:rPr lang="en-US" sz="2400" b="1" dirty="0" err="1" smtClean="0">
                <a:latin typeface="Arial Narrow" pitchFamily="34" charset="0"/>
                <a:cs typeface="Arial"/>
              </a:rPr>
              <a:t>Bhubesh</a:t>
            </a:r>
            <a:endParaRPr lang="en-US" sz="2400" b="1" dirty="0" smtClean="0">
              <a:latin typeface="Arial Narrow" pitchFamily="34" charset="0"/>
              <a:cs typeface="Arial"/>
            </a:endParaRPr>
          </a:p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lang="en-US" sz="2400" b="1" dirty="0" smtClean="0">
                <a:latin typeface="Arial Narrow" pitchFamily="34" charset="0"/>
                <a:cs typeface="Arial"/>
              </a:rPr>
              <a:t>TCE-IT (2016-2020</a:t>
            </a:r>
            <a:r>
              <a:rPr lang="en-US" sz="2400" dirty="0" smtClean="0">
                <a:latin typeface="Arial Narrow" pitchFamily="34" charset="0"/>
                <a:cs typeface="Arial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230406" y="1002703"/>
            <a:ext cx="6572689" cy="369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Bootstrap grid system has four classes: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xs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/>
              <a:t>(for phones - screens less than 768px wide)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sm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/>
              <a:t>(for tablets - screens equal to or greater than 768px wide)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md</a:t>
            </a:r>
            <a:r>
              <a:rPr lang="en-US" dirty="0" smtClean="0"/>
              <a:t> (for small laptops - screens equal to or greater than 992px wide)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lg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/>
              <a:t>(for laptops and desktops - screens equal to or greater than 1200px wide)</a:t>
            </a:r>
          </a:p>
          <a:p>
            <a:r>
              <a:rPr lang="en-US" dirty="0" smtClean="0"/>
              <a:t>The classes above can be combined to create more dynamic and flexible layouts.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solidFill>
                  <a:srgbClr val="0070C0"/>
                </a:solidFill>
                <a:latin typeface="Arial Narrow" pitchFamily="34" charset="0"/>
                <a:cs typeface="Arial"/>
              </a:rPr>
              <a:t/>
            </a:r>
            <a:br>
              <a:rPr lang="en-US" b="1" i="1" dirty="0" smtClean="0">
                <a:solidFill>
                  <a:srgbClr val="0070C0"/>
                </a:solidFill>
                <a:latin typeface="Arial Narrow" pitchFamily="34" charset="0"/>
                <a:cs typeface="Arial"/>
              </a:rPr>
            </a:br>
            <a:r>
              <a:rPr lang="en-US" b="1" i="1" dirty="0" smtClean="0">
                <a:solidFill>
                  <a:srgbClr val="0070C0"/>
                </a:solidFill>
                <a:latin typeface="Arial Narrow" pitchFamily="34" charset="0"/>
                <a:cs typeface="Arial"/>
              </a:rPr>
              <a:t>Basic structure of Bootstrap Grids</a:t>
            </a:r>
            <a:br>
              <a:rPr lang="en-US" b="1" i="1" dirty="0" smtClean="0">
                <a:solidFill>
                  <a:srgbClr val="0070C0"/>
                </a:solidFill>
                <a:latin typeface="Arial Narrow" pitchFamily="34" charset="0"/>
                <a:cs typeface="Arial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6555" cy="2129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04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Grids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12446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 the bellow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example,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divide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 space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inside 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 container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 1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row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and this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row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 3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columns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with 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same side. 4+4+4 =</a:t>
            </a:r>
            <a:r>
              <a:rPr sz="2400" spc="-2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12</a:t>
            </a:r>
            <a:endParaRPr sz="2400">
              <a:latin typeface="Arial Narrow" pitchFamily="34" charset="0"/>
              <a:cs typeface="Gothic Uralic"/>
            </a:endParaRPr>
          </a:p>
          <a:p>
            <a:pPr marL="190500" marR="508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use any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combination that the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sum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be equal  to 12.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3352800"/>
            <a:ext cx="5961106" cy="2309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01255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04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Grids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Responsive Bootstrap's grid system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with 3</a:t>
            </a:r>
            <a:r>
              <a:rPr sz="2400" spc="4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columns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066" y="2673857"/>
            <a:ext cx="2146918" cy="37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5598" y="2673857"/>
            <a:ext cx="5012372" cy="3774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7187" y="2254821"/>
            <a:ext cx="142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small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6969" y="2272690"/>
            <a:ext cx="119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screens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7460" cy="503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345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95" smtClean="0">
                <a:solidFill>
                  <a:srgbClr val="0070C0"/>
                </a:solidFill>
                <a:latin typeface="Arial Narrow" pitchFamily="34" charset="0"/>
                <a:cs typeface="Arial"/>
              </a:rPr>
              <a:t>Table</a:t>
            </a:r>
            <a:r>
              <a:rPr lang="en-US" sz="4000" b="1" i="1" spc="-195" dirty="0" smtClean="0">
                <a:solidFill>
                  <a:srgbClr val="0070C0"/>
                </a:solidFill>
                <a:latin typeface="Arial Narrow" pitchFamily="34" charset="0"/>
                <a:cs typeface="Arial"/>
              </a:rPr>
              <a:t>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4 main</a:t>
            </a:r>
            <a:r>
              <a:rPr sz="24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classes:</a:t>
            </a:r>
            <a:endParaRPr sz="2400">
              <a:latin typeface="Gothic Uralic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2000" i="1" dirty="0">
                <a:solidFill>
                  <a:srgbClr val="404040"/>
                </a:solidFill>
                <a:latin typeface="TeXGyreAdventor"/>
                <a:cs typeface="TeXGyreAdventor"/>
              </a:rPr>
              <a:t>table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spc="-5" dirty="0">
                <a:solidFill>
                  <a:srgbClr val="404040"/>
                </a:solidFill>
                <a:latin typeface="Gothic Uralic"/>
                <a:cs typeface="Gothic Uralic"/>
              </a:rPr>
              <a:t>.</a:t>
            </a: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table-striped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.table-bordered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.table-hover</a:t>
            </a:r>
            <a:endParaRPr sz="2000">
              <a:latin typeface="TeXGyreAdventor"/>
              <a:cs typeface="TeXGyreAdventor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i="1" dirty="0">
                <a:solidFill>
                  <a:srgbClr val="404040"/>
                </a:solidFill>
                <a:latin typeface="TeXGyreAdventor"/>
                <a:cs typeface="TeXGyreAdventor"/>
              </a:rPr>
              <a:t>5 </a:t>
            </a:r>
            <a:r>
              <a:rPr sz="24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contextual</a:t>
            </a:r>
            <a:r>
              <a:rPr sz="2400" i="1" spc="-45" dirty="0">
                <a:solidFill>
                  <a:srgbClr val="404040"/>
                </a:solidFill>
                <a:latin typeface="TeXGyreAdventor"/>
                <a:cs typeface="TeXGyreAdventor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eXGyreAdventor"/>
                <a:cs typeface="TeXGyreAdventor"/>
              </a:rPr>
              <a:t>classes:</a:t>
            </a:r>
            <a:endParaRPr sz="24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4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7F7F7F"/>
                </a:solidFill>
                <a:latin typeface="TeXGyreAdventor"/>
                <a:cs typeface="TeXGyreAdventor"/>
              </a:rPr>
              <a:t>active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008000"/>
                </a:solidFill>
                <a:latin typeface="TeXGyreAdventor"/>
                <a:cs typeface="TeXGyreAdventor"/>
              </a:rPr>
              <a:t>success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4A8EF2"/>
                </a:solidFill>
                <a:latin typeface="TeXGyreAdventor"/>
                <a:cs typeface="TeXGyreAdventor"/>
              </a:rPr>
              <a:t>info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DEDE00"/>
                </a:solidFill>
                <a:latin typeface="TeXGyreAdventor"/>
                <a:cs typeface="TeXGyreAdventor"/>
              </a:rPr>
              <a:t>warning</a:t>
            </a:r>
            <a:endParaRPr sz="2000">
              <a:latin typeface="TeXGyreAdventor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000" i="1" spc="-5" dirty="0">
                <a:solidFill>
                  <a:srgbClr val="404040"/>
                </a:solidFill>
                <a:latin typeface="TeXGyreAdventor"/>
                <a:cs typeface="TeXGyreAdventor"/>
              </a:rPr>
              <a:t>.</a:t>
            </a:r>
            <a:r>
              <a:rPr sz="2000" i="1" spc="-5" dirty="0">
                <a:solidFill>
                  <a:srgbClr val="FF0000"/>
                </a:solidFill>
                <a:latin typeface="TeXGyreAdventor"/>
                <a:cs typeface="TeXGyreAdventor"/>
              </a:rPr>
              <a:t>danger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03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34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8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Tables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9572" y="1666251"/>
            <a:ext cx="4942838" cy="4755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596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34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8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Tables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997" y="1905000"/>
            <a:ext cx="8009918" cy="3705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8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Images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3 main</a:t>
            </a:r>
            <a:r>
              <a:rPr sz="2400" spc="-2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classes: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.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Arial Narrow" pitchFamily="34" charset="0"/>
                <a:cs typeface="TeXGyreAdventor"/>
              </a:rPr>
              <a:t>img-rounded</a:t>
            </a:r>
            <a:endParaRPr sz="2400">
              <a:latin typeface="Arial Narrow" pitchFamily="34" charset="0"/>
              <a:cs typeface="TeXGyreAdventor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.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img-circle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i="1" spc="-5" dirty="0">
                <a:solidFill>
                  <a:srgbClr val="404040"/>
                </a:solidFill>
                <a:latin typeface="Arial Narrow" pitchFamily="34" charset="0"/>
                <a:cs typeface="TeXGyreAdventor"/>
              </a:rPr>
              <a:t>.</a:t>
            </a:r>
            <a:r>
              <a:rPr sz="2400" i="1" spc="-10" dirty="0">
                <a:solidFill>
                  <a:srgbClr val="404040"/>
                </a:solidFill>
                <a:latin typeface="Arial Narrow" pitchFamily="34" charset="0"/>
                <a:cs typeface="TeXGyreAdventor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Arial Narrow" pitchFamily="34" charset="0"/>
                <a:cs typeface="TeXGyreAdventor"/>
              </a:rPr>
              <a:t>img-thumbnail</a:t>
            </a:r>
            <a:endParaRPr sz="2400">
              <a:latin typeface="Arial Narrow" pitchFamily="34" charset="0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400" y="3581401"/>
            <a:ext cx="8458200" cy="2576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049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8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Images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237" y="2537314"/>
            <a:ext cx="7942029" cy="2841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5619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42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Alerts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128079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Bootstrap provides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an easy way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to create  predefined alert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messages</a:t>
            </a:r>
            <a:endParaRPr sz="2400">
              <a:latin typeface="Arial Narrow" pitchFamily="34" charset="0"/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Alerts are created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 .alert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class,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followed by  one of the four contextual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classes</a:t>
            </a:r>
            <a:endParaRPr sz="2400">
              <a:latin typeface="Arial Narrow" pitchFamily="34" charset="0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008000"/>
                </a:solidFill>
                <a:latin typeface="Arial Narrow" pitchFamily="34" charset="0"/>
                <a:cs typeface="Gothic Uralic"/>
              </a:rPr>
              <a:t>.alert-success</a:t>
            </a:r>
            <a:endParaRPr sz="2400">
              <a:latin typeface="Arial Narrow" pitchFamily="34" charset="0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85B2F6"/>
                </a:solidFill>
                <a:latin typeface="Arial Narrow" pitchFamily="34" charset="0"/>
                <a:cs typeface="Gothic Uralic"/>
              </a:rPr>
              <a:t>.alert-info</a:t>
            </a:r>
            <a:endParaRPr sz="2400">
              <a:latin typeface="Arial Narrow" pitchFamily="34" charset="0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DEDE00"/>
                </a:solidFill>
                <a:latin typeface="Arial Narrow" pitchFamily="34" charset="0"/>
                <a:cs typeface="Gothic Uralic"/>
              </a:rPr>
              <a:t>.alert-warning</a:t>
            </a:r>
            <a:endParaRPr sz="2400">
              <a:latin typeface="Arial Narrow" pitchFamily="34" charset="0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FF0000"/>
                </a:solidFill>
                <a:latin typeface="Arial Narrow" pitchFamily="34" charset="0"/>
                <a:cs typeface="Gothic Uralic"/>
              </a:rPr>
              <a:t>.alert-danger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5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Alerts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077" y="2074871"/>
            <a:ext cx="8132454" cy="391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96505" cy="4985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75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What </a:t>
            </a:r>
            <a:r>
              <a:rPr sz="4000" b="1" i="1" spc="-55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is</a:t>
            </a:r>
            <a:r>
              <a:rPr sz="4000" b="1" i="1" spc="-340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 pitchFamily="34" charset="0"/>
              </a:rPr>
              <a:t>Bootstrap?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 pitchFamily="34" charset="0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Bootstrap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free front-end framework (HTML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and  CSS)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for faster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and easier web</a:t>
            </a:r>
            <a:r>
              <a:rPr sz="2400" spc="-2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development</a:t>
            </a:r>
            <a:endParaRPr sz="2400">
              <a:latin typeface="Arial Narrow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2400">
              <a:latin typeface="Arial Narrow" pitchFamily="34" charset="0"/>
              <a:cs typeface="Arial" pitchFamily="34" charset="0"/>
            </a:endParaRPr>
          </a:p>
          <a:p>
            <a:pPr marL="190500" marR="549910" indent="-177800">
              <a:lnSpc>
                <a:spcPct val="994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Bootstrap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famous for being developed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with 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components that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have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the ability to follow the  property of responsive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designs</a:t>
            </a:r>
            <a:endParaRPr sz="2400">
              <a:latin typeface="Arial Narrow" pitchFamily="34" charset="0"/>
              <a:cs typeface="Arial" pitchFamily="34" charset="0"/>
            </a:endParaRPr>
          </a:p>
          <a:p>
            <a:pPr marL="469900" marR="97155" lvl="1" indent="-190500">
              <a:lnSpc>
                <a:spcPct val="100400"/>
              </a:lnSpc>
              <a:spcBef>
                <a:spcPts val="49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Responsive Design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about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using CSS and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HTML to resize, 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hide,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shrink, enlarge, or move the content to make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look  good on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any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screen</a:t>
            </a:r>
            <a:endParaRPr sz="2400">
              <a:latin typeface="Arial Narrow" pitchFamily="34" charset="0"/>
              <a:cs typeface="Arial" pitchFamily="34" charset="0"/>
            </a:endParaRPr>
          </a:p>
          <a:p>
            <a:pPr marL="469900" marR="297815" lvl="1" indent="-190500">
              <a:lnSpc>
                <a:spcPts val="2320"/>
              </a:lnSpc>
              <a:spcBef>
                <a:spcPts val="625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Responsive Design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allow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your page works for </a:t>
            </a:r>
            <a:r>
              <a:rPr sz="2400" spc="-2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computer, 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tablets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mobile</a:t>
            </a:r>
            <a:r>
              <a:rPr sz="2400" spc="-1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Arial" pitchFamily="34" charset="0"/>
              </a:rPr>
              <a:t>phones.</a:t>
            </a:r>
            <a:endParaRPr sz="240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408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5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Alerts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7692" y="1790015"/>
            <a:ext cx="6921009" cy="454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552690" cy="5455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04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Buttons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Bootstrap provides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seven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styles of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buttons:</a:t>
            </a:r>
            <a:endParaRPr sz="2400">
              <a:latin typeface="Arial Narrow" pitchFamily="34" charset="0"/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5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6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achieve the button styles above, Bootstrap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has 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 following contextual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classes:</a:t>
            </a:r>
            <a:endParaRPr sz="2400">
              <a:latin typeface="Arial Narrow" pitchFamily="34" charset="0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Font typeface="Arial"/>
              <a:buChar char="•"/>
            </a:pP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.btn-default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0000FF"/>
                </a:solidFill>
                <a:latin typeface="Arial Narrow" pitchFamily="34" charset="0"/>
                <a:cs typeface="Gothic Uralic"/>
              </a:rPr>
              <a:t>.btn-primary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008000"/>
                </a:solidFill>
                <a:latin typeface="Arial Narrow" pitchFamily="34" charset="0"/>
                <a:cs typeface="Gothic Uralic"/>
              </a:rPr>
              <a:t>.btn-success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ACCBF9"/>
                </a:solidFill>
                <a:latin typeface="Arial Narrow" pitchFamily="34" charset="0"/>
                <a:cs typeface="Gothic Uralic"/>
              </a:rPr>
              <a:t>.btn-info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dirty="0">
                <a:solidFill>
                  <a:srgbClr val="FF6600"/>
                </a:solidFill>
                <a:latin typeface="Arial Narrow" pitchFamily="34" charset="0"/>
                <a:cs typeface="Gothic Uralic"/>
              </a:rPr>
              <a:t>.btn-warning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FF0000"/>
                </a:solidFill>
                <a:latin typeface="Arial Narrow" pitchFamily="34" charset="0"/>
                <a:cs typeface="Gothic Uralic"/>
              </a:rPr>
              <a:t>.btn-danger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.btn-link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848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8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Buttons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447800"/>
            <a:ext cx="6254108" cy="23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444" y="4244746"/>
            <a:ext cx="7175496" cy="1319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6541770" cy="2113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1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Glyphicons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Bootstrap provides 260 glyphicons from the  Glyphicons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Halflings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set</a:t>
            </a:r>
            <a:endParaRPr sz="2400">
              <a:latin typeface="Arial Narrow" pitchFamily="34" charset="0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  <a:hlinkClick r:id="rId2"/>
              </a:rPr>
              <a:t>http://getbootstrap.com/components/)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2052" y="3091522"/>
            <a:ext cx="6337947" cy="318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8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Glyphicons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3323" y="1637145"/>
            <a:ext cx="5775778" cy="476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5999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8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Glyphicons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2749" y="2212542"/>
            <a:ext cx="5432109" cy="334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43850" cy="4239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04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Labels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1063625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Labels are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used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to provide </a:t>
            </a:r>
            <a:r>
              <a:rPr sz="2400" spc="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information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about  something</a:t>
            </a:r>
            <a:endParaRPr sz="2400">
              <a:latin typeface="Arial Narrow" pitchFamily="34" charset="0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29DD1"/>
              </a:buClr>
              <a:buFont typeface="Arial"/>
              <a:buChar char="•"/>
            </a:pPr>
            <a:endParaRPr sz="2400">
              <a:latin typeface="Arial Narrow" pitchFamily="34" charset="0"/>
              <a:cs typeface="Gothic Uralic"/>
            </a:endParaRPr>
          </a:p>
          <a:p>
            <a:pPr marL="190500" marR="5080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Bootstrap create labels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with </a:t>
            </a:r>
            <a:r>
              <a:rPr sz="2400" spc="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colorful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backgrounds to  highlight the text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inside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de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label</a:t>
            </a:r>
            <a:endParaRPr sz="2400">
              <a:latin typeface="Arial Narrow" pitchFamily="34" charset="0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29DD1"/>
              </a:buClr>
              <a:buFont typeface="Arial"/>
              <a:buChar char="•"/>
            </a:pPr>
            <a:endParaRPr sz="2400">
              <a:latin typeface="Arial Narrow" pitchFamily="34" charset="0"/>
              <a:cs typeface="Gothic Uralic"/>
            </a:endParaRPr>
          </a:p>
          <a:p>
            <a:pPr marL="190500" marR="944244" indent="-177800">
              <a:lnSpc>
                <a:spcPts val="282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3228975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Use the</a:t>
            </a:r>
            <a:r>
              <a:rPr sz="2400" spc="1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.label</a:t>
            </a:r>
            <a:r>
              <a:rPr sz="2400" spc="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class,	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followed by one of the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six 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contextual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classes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.label-default,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0000FF"/>
                </a:solidFill>
                <a:latin typeface="Arial Narrow" pitchFamily="34" charset="0"/>
                <a:cs typeface="Gothic Uralic"/>
              </a:rPr>
              <a:t>.label-</a:t>
            </a:r>
            <a:endParaRPr sz="2400">
              <a:latin typeface="Arial Narrow" pitchFamily="34" charset="0"/>
              <a:cs typeface="Gothic Uralic"/>
            </a:endParaRPr>
          </a:p>
          <a:p>
            <a:pPr marL="190500" marR="490855">
              <a:lnSpc>
                <a:spcPts val="2900"/>
              </a:lnSpc>
              <a:spcBef>
                <a:spcPts val="20"/>
              </a:spcBef>
            </a:pPr>
            <a:r>
              <a:rPr sz="2400" spc="-5" dirty="0">
                <a:solidFill>
                  <a:srgbClr val="0000FF"/>
                </a:solidFill>
                <a:latin typeface="Arial Narrow" pitchFamily="34" charset="0"/>
                <a:cs typeface="Gothic Uralic"/>
              </a:rPr>
              <a:t>primary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, </a:t>
            </a:r>
            <a:r>
              <a:rPr sz="2400" spc="-5" dirty="0">
                <a:solidFill>
                  <a:srgbClr val="008000"/>
                </a:solidFill>
                <a:latin typeface="Arial Narrow" pitchFamily="34" charset="0"/>
                <a:cs typeface="Gothic Uralic"/>
              </a:rPr>
              <a:t>.label-success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, </a:t>
            </a:r>
            <a:r>
              <a:rPr sz="2400" spc="-5" dirty="0">
                <a:solidFill>
                  <a:srgbClr val="4A8EF2"/>
                </a:solidFill>
                <a:latin typeface="Arial Narrow" pitchFamily="34" charset="0"/>
                <a:cs typeface="Gothic Uralic"/>
              </a:rPr>
              <a:t>.label-info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, </a:t>
            </a:r>
            <a:r>
              <a:rPr sz="2400" dirty="0">
                <a:solidFill>
                  <a:srgbClr val="FF6600"/>
                </a:solidFill>
                <a:latin typeface="Arial Narrow" pitchFamily="34" charset="0"/>
                <a:cs typeface="Gothic Uralic"/>
              </a:rPr>
              <a:t>.label-warning 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or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Narrow" pitchFamily="34" charset="0"/>
                <a:cs typeface="Gothic Uralic"/>
              </a:rPr>
              <a:t>.label-danger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3410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8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Labels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0270" y="1638566"/>
            <a:ext cx="6604839" cy="2628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7000" y="4897640"/>
            <a:ext cx="6477000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96530" cy="3534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04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Panels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31115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Arial Narrow" pitchFamily="34" charset="0"/>
                <a:cs typeface="Gothic Uralic"/>
              </a:rPr>
              <a:t>A panel </a:t>
            </a:r>
            <a:r>
              <a:rPr sz="2400" dirty="0">
                <a:latin typeface="Arial Narrow" pitchFamily="34" charset="0"/>
                <a:cs typeface="Gothic Uralic"/>
              </a:rPr>
              <a:t>in </a:t>
            </a:r>
            <a:r>
              <a:rPr sz="2400" spc="-5" dirty="0">
                <a:latin typeface="Arial Narrow" pitchFamily="34" charset="0"/>
                <a:cs typeface="Gothic Uralic"/>
              </a:rPr>
              <a:t>bootstrap </a:t>
            </a:r>
            <a:r>
              <a:rPr sz="2400" dirty="0">
                <a:latin typeface="Arial Narrow" pitchFamily="34" charset="0"/>
                <a:cs typeface="Gothic Uralic"/>
              </a:rPr>
              <a:t>is a </a:t>
            </a:r>
            <a:r>
              <a:rPr sz="2400" spc="-5" dirty="0">
                <a:latin typeface="Arial Narrow" pitchFamily="34" charset="0"/>
                <a:cs typeface="Gothic Uralic"/>
              </a:rPr>
              <a:t>bordered box </a:t>
            </a:r>
            <a:r>
              <a:rPr sz="2400" dirty="0">
                <a:latin typeface="Arial Narrow" pitchFamily="34" charset="0"/>
                <a:cs typeface="Gothic Uralic"/>
              </a:rPr>
              <a:t>with </a:t>
            </a:r>
            <a:r>
              <a:rPr sz="2400" spc="-5" dirty="0">
                <a:latin typeface="Arial Narrow" pitchFamily="34" charset="0"/>
                <a:cs typeface="Gothic Uralic"/>
              </a:rPr>
              <a:t>some  padding around </a:t>
            </a:r>
            <a:r>
              <a:rPr sz="2400" dirty="0">
                <a:latin typeface="Arial Narrow" pitchFamily="34" charset="0"/>
                <a:cs typeface="Gothic Uralic"/>
              </a:rPr>
              <a:t>its </a:t>
            </a:r>
            <a:r>
              <a:rPr sz="2400" spc="-5" dirty="0">
                <a:latin typeface="Arial Narrow" pitchFamily="34" charset="0"/>
                <a:cs typeface="Gothic Uralic"/>
              </a:rPr>
              <a:t>content that can be </a:t>
            </a:r>
            <a:r>
              <a:rPr sz="2400" dirty="0">
                <a:latin typeface="Arial Narrow" pitchFamily="34" charset="0"/>
                <a:cs typeface="Gothic Uralic"/>
              </a:rPr>
              <a:t>use </a:t>
            </a:r>
            <a:r>
              <a:rPr sz="2400" spc="-5" dirty="0">
                <a:latin typeface="Arial Narrow" pitchFamily="34" charset="0"/>
                <a:cs typeface="Gothic Uralic"/>
              </a:rPr>
              <a:t>to  highlight or separated some </a:t>
            </a:r>
            <a:r>
              <a:rPr sz="2400" spc="5" dirty="0">
                <a:latin typeface="Arial Narrow" pitchFamily="34" charset="0"/>
                <a:cs typeface="Gothic Uralic"/>
              </a:rPr>
              <a:t>information</a:t>
            </a:r>
            <a:endParaRPr sz="2400">
              <a:latin typeface="Arial Narrow" pitchFamily="34" charset="0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29DD1"/>
              </a:buClr>
              <a:buFont typeface="Arial"/>
              <a:buChar char="•"/>
            </a:pPr>
            <a:endParaRPr sz="2400">
              <a:latin typeface="Arial Narrow" pitchFamily="34" charset="0"/>
              <a:cs typeface="Gothic Uralic"/>
            </a:endParaRPr>
          </a:p>
          <a:p>
            <a:pPr marL="190500" marR="5080" indent="-177800">
              <a:lnSpc>
                <a:spcPct val="101000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 Narrow" pitchFamily="34" charset="0"/>
                <a:cs typeface="Gothic Uralic"/>
              </a:rPr>
              <a:t>Like </a:t>
            </a:r>
            <a:r>
              <a:rPr sz="2400" spc="-5" dirty="0">
                <a:latin typeface="Arial Narrow" pitchFamily="34" charset="0"/>
                <a:cs typeface="Gothic Uralic"/>
              </a:rPr>
              <a:t>other bootstrap elements panel </a:t>
            </a:r>
            <a:r>
              <a:rPr sz="2400" dirty="0">
                <a:latin typeface="Arial Narrow" pitchFamily="34" charset="0"/>
                <a:cs typeface="Gothic Uralic"/>
              </a:rPr>
              <a:t>has </a:t>
            </a:r>
            <a:r>
              <a:rPr sz="2400" spc="-5" dirty="0">
                <a:latin typeface="Arial Narrow" pitchFamily="34" charset="0"/>
                <a:cs typeface="Gothic Uralic"/>
              </a:rPr>
              <a:t>contextual  </a:t>
            </a:r>
            <a:r>
              <a:rPr sz="2400" dirty="0">
                <a:latin typeface="Arial Narrow" pitchFamily="34" charset="0"/>
                <a:cs typeface="Gothic Uralic"/>
              </a:rPr>
              <a:t>classes also </a:t>
            </a:r>
            <a:r>
              <a:rPr sz="2400" spc="-5" dirty="0">
                <a:latin typeface="Arial Narrow" pitchFamily="34" charset="0"/>
                <a:cs typeface="Gothic Uralic"/>
              </a:rPr>
              <a:t>(</a:t>
            </a:r>
            <a:r>
              <a:rPr sz="2400" spc="-5" dirty="0">
                <a:solidFill>
                  <a:srgbClr val="7F7F7F"/>
                </a:solidFill>
                <a:latin typeface="Arial Narrow" pitchFamily="34" charset="0"/>
                <a:cs typeface="Gothic Uralic"/>
              </a:rPr>
              <a:t>.panel-default</a:t>
            </a:r>
            <a:r>
              <a:rPr sz="2400" spc="-5" dirty="0">
                <a:latin typeface="Arial Narrow" pitchFamily="34" charset="0"/>
                <a:cs typeface="Gothic Uralic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Arial Narrow" pitchFamily="34" charset="0"/>
                <a:cs typeface="Gothic Uralic"/>
              </a:rPr>
              <a:t>.panel-primary</a:t>
            </a:r>
            <a:r>
              <a:rPr sz="2400" spc="-5" dirty="0">
                <a:latin typeface="Arial Narrow" pitchFamily="34" charset="0"/>
                <a:cs typeface="Gothic Uralic"/>
              </a:rPr>
              <a:t>, </a:t>
            </a:r>
            <a:r>
              <a:rPr sz="2400" dirty="0">
                <a:solidFill>
                  <a:srgbClr val="008000"/>
                </a:solidFill>
                <a:latin typeface="Arial Narrow" pitchFamily="34" charset="0"/>
                <a:cs typeface="Gothic Uralic"/>
              </a:rPr>
              <a:t>.panel-  </a:t>
            </a:r>
            <a:r>
              <a:rPr sz="2400" spc="-5" dirty="0">
                <a:solidFill>
                  <a:srgbClr val="008000"/>
                </a:solidFill>
                <a:latin typeface="Arial Narrow" pitchFamily="34" charset="0"/>
                <a:cs typeface="Gothic Uralic"/>
              </a:rPr>
              <a:t>success</a:t>
            </a:r>
            <a:r>
              <a:rPr sz="2400" spc="-5" dirty="0">
                <a:latin typeface="Arial Narrow" pitchFamily="34" charset="0"/>
                <a:cs typeface="Gothic Uralic"/>
              </a:rPr>
              <a:t>, </a:t>
            </a:r>
            <a:r>
              <a:rPr sz="2400" spc="-5" dirty="0">
                <a:solidFill>
                  <a:srgbClr val="85B2F6"/>
                </a:solidFill>
                <a:latin typeface="Arial Narrow" pitchFamily="34" charset="0"/>
                <a:cs typeface="Gothic Uralic"/>
              </a:rPr>
              <a:t>.panel-info</a:t>
            </a:r>
            <a:r>
              <a:rPr sz="2400" spc="-5" dirty="0">
                <a:latin typeface="Arial Narrow" pitchFamily="34" charset="0"/>
                <a:cs typeface="Gothic Uralic"/>
              </a:rPr>
              <a:t>, </a:t>
            </a:r>
            <a:r>
              <a:rPr sz="2400" dirty="0">
                <a:solidFill>
                  <a:srgbClr val="DEDE00"/>
                </a:solidFill>
                <a:latin typeface="Arial Narrow" pitchFamily="34" charset="0"/>
                <a:cs typeface="Gothic Uralic"/>
              </a:rPr>
              <a:t>.panel-warning</a:t>
            </a:r>
            <a:r>
              <a:rPr sz="2400" dirty="0">
                <a:latin typeface="Arial Narrow" pitchFamily="34" charset="0"/>
                <a:cs typeface="Gothic Uralic"/>
              </a:rPr>
              <a:t>, </a:t>
            </a:r>
            <a:r>
              <a:rPr sz="2400" spc="-5" dirty="0">
                <a:latin typeface="Arial Narrow" pitchFamily="34" charset="0"/>
                <a:cs typeface="Gothic Uralic"/>
              </a:rPr>
              <a:t>or </a:t>
            </a:r>
            <a:r>
              <a:rPr sz="2400" dirty="0">
                <a:solidFill>
                  <a:srgbClr val="FF0000"/>
                </a:solidFill>
                <a:latin typeface="Arial Narrow" pitchFamily="34" charset="0"/>
                <a:cs typeface="Gothic Uralic"/>
              </a:rPr>
              <a:t>.panel-  </a:t>
            </a:r>
            <a:r>
              <a:rPr sz="2400" spc="-5" dirty="0">
                <a:solidFill>
                  <a:srgbClr val="FF0000"/>
                </a:solidFill>
                <a:latin typeface="Arial Narrow" pitchFamily="34" charset="0"/>
                <a:cs typeface="Gothic Uralic"/>
              </a:rPr>
              <a:t>danger</a:t>
            </a:r>
            <a:r>
              <a:rPr sz="2400" spc="-5" dirty="0">
                <a:latin typeface="Arial Narrow" pitchFamily="34" charset="0"/>
                <a:cs typeface="Gothic Uralic"/>
              </a:rPr>
              <a:t>)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36912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8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Panels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1467" y="3911701"/>
            <a:ext cx="6019800" cy="226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4118" y="1627143"/>
            <a:ext cx="5584456" cy="1886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0509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7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What </a:t>
            </a:r>
            <a:r>
              <a:rPr sz="4000" b="1" i="1" spc="-5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is</a:t>
            </a:r>
            <a:r>
              <a:rPr sz="4000" b="1" i="1" spc="-34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Bootstrap?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 other words, bootstrap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collection of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CSS  classes and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JavaScript functions the you get ready  to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use and will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not worry about write code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like</a:t>
            </a:r>
            <a:r>
              <a:rPr sz="2400" spc="-1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this: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00" y="2819400"/>
            <a:ext cx="3802230" cy="1446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9170" y="4463046"/>
            <a:ext cx="7652830" cy="2235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998459" cy="4910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"/>
                <a:cs typeface="Arial"/>
              </a:rPr>
              <a:t>Bootstrap </a:t>
            </a:r>
            <a:r>
              <a:rPr sz="4000" b="1" i="1" spc="-85" dirty="0">
                <a:solidFill>
                  <a:srgbClr val="0070C0"/>
                </a:solidFill>
                <a:latin typeface="Arial"/>
                <a:cs typeface="Arial"/>
              </a:rPr>
              <a:t>Themes </a:t>
            </a:r>
            <a:r>
              <a:rPr sz="4000" b="1" i="1" spc="-70" dirty="0">
                <a:solidFill>
                  <a:srgbClr val="0070C0"/>
                </a:solidFill>
                <a:latin typeface="Arial"/>
                <a:cs typeface="Arial"/>
              </a:rPr>
              <a:t>and</a:t>
            </a:r>
            <a:r>
              <a:rPr sz="4000" b="1" i="1" spc="-6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4000" b="1" i="1" spc="-155" dirty="0">
                <a:solidFill>
                  <a:srgbClr val="0070C0"/>
                </a:solidFill>
                <a:latin typeface="Arial"/>
                <a:cs typeface="Arial"/>
              </a:rPr>
              <a:t>Templates</a:t>
            </a:r>
            <a:endParaRPr sz="4000" b="1" i="1">
              <a:solidFill>
                <a:srgbClr val="0070C0"/>
              </a:solidFill>
              <a:latin typeface="Arial"/>
              <a:cs typeface="Arial"/>
            </a:endParaRPr>
          </a:p>
          <a:p>
            <a:pPr marL="190500" marR="73660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find several templates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e themes free to 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download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2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 </a:t>
            </a:r>
            <a:r>
              <a:rPr sz="2400" b="1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theme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consists of customized</a:t>
            </a:r>
            <a:r>
              <a:rPr sz="2400" spc="-2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CSS</a:t>
            </a:r>
            <a:endParaRPr sz="2400">
              <a:latin typeface="Arial Narrow" pitchFamily="34" charset="0"/>
              <a:cs typeface="Gothic Uralic"/>
            </a:endParaRPr>
          </a:p>
          <a:p>
            <a:pPr marL="469900" marR="5080" lvl="1" indent="-190500">
              <a:lnSpc>
                <a:spcPct val="100800"/>
              </a:lnSpc>
              <a:spcBef>
                <a:spcPts val="48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 </a:t>
            </a:r>
            <a:r>
              <a:rPr sz="2400" b="1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template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consists of one or more predesigned HTML pages, 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which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often make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use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of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theme</a:t>
            </a:r>
            <a:endParaRPr sz="2400">
              <a:latin typeface="Arial Narrow" pitchFamily="34" charset="0"/>
              <a:cs typeface="Gothic Uralic"/>
            </a:endParaRPr>
          </a:p>
          <a:p>
            <a:pPr marL="190500" marR="229235" indent="-177800">
              <a:lnSpc>
                <a:spcPct val="994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1412875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Both are collection of bootstrap elements (grids,  buttons, panels), put together for someone,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until  have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	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fully functional website or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web</a:t>
            </a:r>
            <a:r>
              <a:rPr sz="2400" spc="4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application.</a:t>
            </a:r>
            <a:endParaRPr sz="2400">
              <a:latin typeface="Arial Narrow" pitchFamily="34" charset="0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find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some free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templates</a:t>
            </a:r>
            <a:r>
              <a:rPr sz="2400" spc="5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here:</a:t>
            </a:r>
            <a:endParaRPr sz="2400">
              <a:latin typeface="Arial Narrow" pitchFamily="34" charset="0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Arial Narrow" pitchFamily="34" charset="0"/>
              <a:cs typeface="Gothic Uralic"/>
            </a:endParaRPr>
          </a:p>
          <a:p>
            <a:pPr marL="19875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https://startbootstrap.com/template-categories/all/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498715" cy="1680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 </a:t>
            </a:r>
            <a:r>
              <a:rPr sz="4000" b="1" i="1" spc="-8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Themes </a:t>
            </a:r>
            <a:r>
              <a:rPr sz="4000" b="1" i="1" spc="-7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and</a:t>
            </a:r>
            <a:r>
              <a:rPr sz="4000" b="1" i="1" spc="-61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5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Templates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For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web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application </a:t>
            </a:r>
            <a:r>
              <a:rPr sz="2400" b="1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SB </a:t>
            </a:r>
            <a:r>
              <a:rPr sz="2400" b="1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Admin </a:t>
            </a:r>
            <a:r>
              <a:rPr sz="2400" b="1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2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template is 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appropriate. It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has </a:t>
            </a:r>
            <a:r>
              <a:rPr sz="2400" spc="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forms,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tables, charts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other  useful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components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2226" y="2885452"/>
            <a:ext cx="5497258" cy="3591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82230" cy="2488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 </a:t>
            </a:r>
            <a:r>
              <a:rPr sz="4000" b="1" i="1" spc="-8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Themes </a:t>
            </a:r>
            <a:r>
              <a:rPr sz="4000" b="1" i="1" spc="-7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and</a:t>
            </a:r>
            <a:r>
              <a:rPr sz="4000" b="1" i="1" spc="-6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5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Templates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Download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SB </a:t>
            </a:r>
            <a:r>
              <a:rPr sz="2400" b="1" spc="-5" dirty="0">
                <a:solidFill>
                  <a:srgbClr val="404040"/>
                </a:solidFill>
                <a:latin typeface="Gothic Uralic"/>
                <a:cs typeface="Gothic Uralic"/>
              </a:rPr>
              <a:t>Admin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2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template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for your computer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open the /pages/index.html in your web  browser</a:t>
            </a:r>
            <a:endParaRPr sz="2400">
              <a:latin typeface="Gothic Uralic"/>
              <a:cs typeface="Gothic Uralic"/>
            </a:endParaRPr>
          </a:p>
          <a:p>
            <a:pPr marL="190500" marR="158750" indent="-177800">
              <a:lnSpc>
                <a:spcPts val="2820"/>
              </a:lnSpc>
              <a:spcBef>
                <a:spcPts val="74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Start to customize it,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instead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write you application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design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from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scratch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2218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 </a:t>
            </a:r>
            <a:r>
              <a:rPr sz="4000" b="1" i="1" spc="-8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Themes </a:t>
            </a:r>
            <a:r>
              <a:rPr sz="4000" b="1" i="1" spc="-7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and</a:t>
            </a:r>
            <a:r>
              <a:rPr sz="4000" b="1" i="1" spc="-64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5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Templates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8009" y="1600200"/>
            <a:ext cx="5127993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8740" y="63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533400"/>
            <a:ext cx="7101840" cy="344453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819"/>
              </a:spcBef>
              <a:buClr>
                <a:srgbClr val="629DD1"/>
              </a:buClr>
              <a:buSzPct val="84375"/>
              <a:buFont typeface="Arial"/>
              <a:buChar char="•"/>
              <a:tabLst>
                <a:tab pos="195580" algn="l"/>
              </a:tabLst>
            </a:pPr>
            <a:r>
              <a:rPr sz="3200" b="1" spc="-5" dirty="0">
                <a:solidFill>
                  <a:srgbClr val="404040"/>
                </a:solidFill>
                <a:latin typeface="Gothic Uralic"/>
                <a:cs typeface="Gothic Uralic"/>
              </a:rPr>
              <a:t>References</a:t>
            </a:r>
            <a:endParaRPr sz="3200">
              <a:latin typeface="Gothic Uralic"/>
              <a:cs typeface="Gothic Uralic"/>
            </a:endParaRPr>
          </a:p>
          <a:p>
            <a:pPr marL="469900" marR="5080" lvl="1" indent="-190500">
              <a:lnSpc>
                <a:spcPts val="3329"/>
              </a:lnSpc>
              <a:spcBef>
                <a:spcPts val="770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w3schools. </a:t>
            </a:r>
            <a:r>
              <a:rPr sz="2800" spc="-5">
                <a:solidFill>
                  <a:srgbClr val="404040"/>
                </a:solidFill>
                <a:latin typeface="Gothic Uralic"/>
                <a:cs typeface="Gothic Uralic"/>
              </a:rPr>
              <a:t>Bootstrap </a:t>
            </a:r>
            <a:r>
              <a:rPr sz="2800" spc="-15" smtClean="0">
                <a:solidFill>
                  <a:srgbClr val="404040"/>
                </a:solidFill>
                <a:latin typeface="Gothic Uralic"/>
                <a:cs typeface="Gothic Uralic"/>
              </a:rPr>
              <a:t>Tutorial</a:t>
            </a:r>
            <a:r>
              <a:rPr sz="2800" spc="-15" dirty="0">
                <a:solidFill>
                  <a:srgbClr val="404040"/>
                </a:solidFill>
                <a:latin typeface="Gothic Uralic"/>
                <a:cs typeface="Gothic Uralic"/>
              </a:rPr>
              <a:t>.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https://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  <a:hlinkClick r:id="rId2"/>
              </a:rPr>
              <a:t> </a:t>
            </a:r>
            <a:r>
              <a:rPr sz="2800" spc="-5">
                <a:solidFill>
                  <a:srgbClr val="404040"/>
                </a:solidFill>
                <a:latin typeface="Gothic Uralic"/>
                <a:cs typeface="Gothic Uralic"/>
                <a:hlinkClick r:id="rId2"/>
              </a:rPr>
              <a:t>www.w3schools.com/bootstrap</a:t>
            </a:r>
            <a:r>
              <a:rPr sz="2800" spc="-5" smtClean="0">
                <a:solidFill>
                  <a:srgbClr val="404040"/>
                </a:solidFill>
                <a:latin typeface="Gothic Uralic"/>
                <a:cs typeface="Gothic Uralic"/>
                <a:hlinkClick r:id="rId2"/>
              </a:rPr>
              <a:t>/</a:t>
            </a:r>
            <a:endParaRPr lang="en-US" sz="2800" spc="-5" dirty="0" smtClean="0">
              <a:solidFill>
                <a:srgbClr val="404040"/>
              </a:solidFill>
              <a:latin typeface="Gothic Uralic"/>
              <a:cs typeface="Gothic Uralic"/>
            </a:endParaRPr>
          </a:p>
          <a:p>
            <a:pPr marL="469900" marR="5080" lvl="1" indent="-190500">
              <a:lnSpc>
                <a:spcPts val="3329"/>
              </a:lnSpc>
              <a:spcBef>
                <a:spcPts val="770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endParaRPr lang="en-US" sz="2800" spc="-5" dirty="0" smtClean="0">
              <a:solidFill>
                <a:srgbClr val="404040"/>
              </a:solidFill>
              <a:latin typeface="Gothic Uralic"/>
              <a:cs typeface="Gothic Uralic"/>
            </a:endParaRPr>
          </a:p>
          <a:p>
            <a:pPr marL="469900" marR="5080" lvl="1" indent="-190500">
              <a:lnSpc>
                <a:spcPts val="3329"/>
              </a:lnSpc>
              <a:spcBef>
                <a:spcPts val="770"/>
              </a:spcBef>
              <a:buClr>
                <a:srgbClr val="629DD1"/>
              </a:buClr>
              <a:buSzPct val="83928"/>
              <a:buFont typeface="Arial"/>
              <a:buChar char="•"/>
              <a:tabLst>
                <a:tab pos="46228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Gothic Uralic"/>
                <a:cs typeface="Gothic Uralic"/>
              </a:rPr>
              <a:t>Official Documentation : </a:t>
            </a:r>
            <a:r>
              <a:rPr lang="en-US" sz="2800" dirty="0" smtClean="0">
                <a:hlinkClick r:id="rId3"/>
              </a:rPr>
              <a:t>https://getbootstrap.com/docs/4.1/getting-started/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821295" cy="1680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8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First </a:t>
            </a:r>
            <a:r>
              <a:rPr sz="4000" b="1" i="1" spc="-9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33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Page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48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Include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HTML5 </a:t>
            </a:r>
            <a:r>
              <a:rPr sz="2400" b="1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doctype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at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 beginning of the  page, along with the </a:t>
            </a:r>
            <a:r>
              <a:rPr sz="2400" b="1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lang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attribute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 correct  </a:t>
            </a:r>
            <a:r>
              <a:rPr sz="2400" b="1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character</a:t>
            </a:r>
            <a:r>
              <a:rPr sz="2400" b="1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set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567" y="3460182"/>
            <a:ext cx="8284571" cy="1706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44011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8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First </a:t>
            </a:r>
            <a:r>
              <a:rPr sz="4000" b="1" i="1" spc="-9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4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Page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1971"/>
            <a:ext cx="8001634" cy="36201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0500" marR="738505" indent="-177800">
              <a:lnSpc>
                <a:spcPct val="101499"/>
              </a:lnSpc>
              <a:spcBef>
                <a:spcPts val="5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Meta </a:t>
            </a:r>
            <a:r>
              <a:rPr sz="2400" b="1" dirty="0">
                <a:solidFill>
                  <a:srgbClr val="404040"/>
                </a:solidFill>
                <a:latin typeface="Gothic Uralic"/>
                <a:cs typeface="Gothic Uralic"/>
              </a:rPr>
              <a:t>viewport tag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ensure proper rendering and  touch</a:t>
            </a:r>
            <a:r>
              <a:rPr sz="2400" spc="-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zooming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29DD1"/>
              </a:buClr>
              <a:buFont typeface="Arial"/>
              <a:buChar char="•"/>
            </a:pPr>
            <a:endParaRPr sz="3350">
              <a:latin typeface="Gothic Uralic"/>
              <a:cs typeface="Gothic Uralic"/>
            </a:endParaRPr>
          </a:p>
          <a:p>
            <a:pPr marL="190500" marR="5080" indent="-177800">
              <a:lnSpc>
                <a:spcPct val="1010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Width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of the page to follow the screen-width of the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device and initial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zoom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level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default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zoom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level</a:t>
            </a:r>
            <a:r>
              <a:rPr sz="2400" spc="-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of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device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buClr>
                <a:srgbClr val="629DD1"/>
              </a:buClr>
              <a:buFont typeface="Arial"/>
              <a:buChar char="•"/>
            </a:pPr>
            <a:endParaRPr sz="3350">
              <a:latin typeface="Gothic Uralic"/>
              <a:cs typeface="Gothic Uralic"/>
            </a:endParaRPr>
          </a:p>
          <a:p>
            <a:pPr marL="190500" marR="46990" indent="-177800">
              <a:lnSpc>
                <a:spcPct val="101499"/>
              </a:lnSpc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User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will have a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better experience, thus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not need  zoom the page to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view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page</a:t>
            </a:r>
            <a:r>
              <a:rPr sz="24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Gothic Uralic"/>
                <a:cs typeface="Gothic Uralic"/>
              </a:rPr>
              <a:t>information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118984" cy="3777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8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First </a:t>
            </a:r>
            <a:r>
              <a:rPr sz="4000" b="1" i="1" spc="-9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33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Page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You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will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need to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include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three</a:t>
            </a:r>
            <a:r>
              <a:rPr sz="2400" spc="4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files: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bootstrap.min.css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jquery.min.js</a:t>
            </a:r>
            <a:endParaRPr sz="2400">
              <a:latin typeface="Arial Narrow" pitchFamily="34" charset="0"/>
              <a:cs typeface="Gothic Uralic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629DD1"/>
              </a:buClr>
              <a:buSzPct val="85000"/>
              <a:buFont typeface="Arial"/>
              <a:buChar char="•"/>
              <a:tabLst>
                <a:tab pos="46228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bootstrap.min.js</a:t>
            </a:r>
            <a:endParaRPr sz="2400">
              <a:latin typeface="Arial Narrow" pitchFamily="34" charset="0"/>
              <a:cs typeface="Gothic Uralic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629DD1"/>
              </a:buClr>
              <a:buFont typeface="Arial"/>
              <a:buChar char="•"/>
            </a:pPr>
            <a:endParaRPr sz="2400">
              <a:latin typeface="Arial Narrow" pitchFamily="34" charset="0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must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download it and include in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you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page</a:t>
            </a:r>
            <a:endParaRPr sz="2400">
              <a:latin typeface="Arial Narrow" pitchFamily="34" charset="0"/>
              <a:cs typeface="Gothic Uralic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  <a:tab pos="2830195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For </a:t>
            </a:r>
            <a:r>
              <a:rPr sz="240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this </a:t>
            </a:r>
            <a:r>
              <a:rPr sz="2400" smtClean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example,</a:t>
            </a:r>
            <a:r>
              <a:rPr lang="en-US" sz="2400" dirty="0" smtClean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smtClean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we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include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from the</a:t>
            </a:r>
            <a:r>
              <a:rPr sz="2400" spc="-5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Internet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267" y="5181600"/>
            <a:ext cx="8768733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63778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8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First </a:t>
            </a:r>
            <a:r>
              <a:rPr sz="4000" b="1" i="1" spc="-9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33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5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Page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508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Bootstrap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has a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concept of containing element to  </a:t>
            </a:r>
            <a:r>
              <a:rPr sz="2400" dirty="0">
                <a:solidFill>
                  <a:srgbClr val="404040"/>
                </a:solidFill>
                <a:latin typeface="Gothic Uralic"/>
                <a:cs typeface="Gothic Uralic"/>
              </a:rPr>
              <a:t>wrap site</a:t>
            </a:r>
            <a:r>
              <a:rPr sz="24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Gothic Uralic"/>
                <a:cs typeface="Gothic Uralic"/>
              </a:rPr>
              <a:t>contents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2003" y="2849980"/>
            <a:ext cx="5469058" cy="285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200"/>
            <a:ext cx="7766684" cy="248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i="1" spc="-9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Bootstrap</a:t>
            </a:r>
            <a:r>
              <a:rPr sz="4000" b="1" i="1" spc="-204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 </a:t>
            </a:r>
            <a:r>
              <a:rPr sz="4000" b="1" i="1" spc="-100" dirty="0">
                <a:solidFill>
                  <a:srgbClr val="0070C0"/>
                </a:solidFill>
                <a:latin typeface="Arial Narrow" pitchFamily="34" charset="0"/>
                <a:cs typeface="Arial"/>
              </a:rPr>
              <a:t>Grids</a:t>
            </a:r>
            <a:endParaRPr sz="4000" b="1" i="1">
              <a:solidFill>
                <a:srgbClr val="0070C0"/>
              </a:solidFill>
              <a:latin typeface="Arial Narrow" pitchFamily="34" charset="0"/>
              <a:cs typeface="Arial"/>
            </a:endParaRPr>
          </a:p>
          <a:p>
            <a:pPr marL="190500" marR="664210" indent="-177800">
              <a:lnSpc>
                <a:spcPts val="2800"/>
              </a:lnSpc>
              <a:spcBef>
                <a:spcPts val="262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Bootstrap's grid system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allows up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to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12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columns  across the</a:t>
            </a:r>
            <a:r>
              <a:rPr sz="2400" spc="-1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page</a:t>
            </a:r>
            <a:endParaRPr sz="2400">
              <a:latin typeface="Arial Narrow" pitchFamily="34" charset="0"/>
              <a:cs typeface="Gothic Uralic"/>
            </a:endParaRPr>
          </a:p>
          <a:p>
            <a:pPr marL="190500" marR="5080" indent="-177800">
              <a:lnSpc>
                <a:spcPct val="101499"/>
              </a:lnSpc>
              <a:spcBef>
                <a:spcPts val="470"/>
              </a:spcBef>
              <a:buClr>
                <a:srgbClr val="62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spc="-7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can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divide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the container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rows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each row 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columns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space multiple of the</a:t>
            </a:r>
            <a:r>
              <a:rPr sz="2400" spc="-15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 </a:t>
            </a:r>
            <a:r>
              <a:rPr sz="2400" dirty="0">
                <a:solidFill>
                  <a:srgbClr val="404040"/>
                </a:solidFill>
                <a:latin typeface="Arial Narrow" pitchFamily="34" charset="0"/>
                <a:cs typeface="Gothic Uralic"/>
              </a:rPr>
              <a:t>12</a:t>
            </a:r>
            <a:endParaRPr sz="2400">
              <a:latin typeface="Arial Narrow" pitchFamily="34" charset="0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874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19/03/17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0078" y="7874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6350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671" y="3530168"/>
            <a:ext cx="8937917" cy="2926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1" dirty="0" smtClean="0">
                <a:solidFill>
                  <a:srgbClr val="0070C0"/>
                </a:solidFill>
                <a:latin typeface="Arial Narrow" pitchFamily="34" charset="0"/>
                <a:cs typeface="Arial"/>
              </a:rPr>
              <a:t>Basic structure of Bootstrap Grids</a:t>
            </a:r>
            <a:br>
              <a:rPr lang="en-US" b="1" i="1" dirty="0" smtClean="0">
                <a:solidFill>
                  <a:srgbClr val="0070C0"/>
                </a:solidFill>
                <a:latin typeface="Arial Narrow" pitchFamily="34" charset="0"/>
                <a:cs typeface="Arial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&lt;div class="row"&gt;</a:t>
            </a:r>
            <a:br>
              <a:rPr lang="en-US" sz="2800" dirty="0" smtClean="0"/>
            </a:br>
            <a:r>
              <a:rPr lang="en-US" sz="2800" dirty="0" smtClean="0"/>
              <a:t>  &lt;div class="</a:t>
            </a:r>
            <a:r>
              <a:rPr lang="en-US" sz="2800" dirty="0" err="1" smtClean="0"/>
              <a:t>col</a:t>
            </a:r>
            <a:r>
              <a:rPr lang="en-US" sz="2800" dirty="0" smtClean="0"/>
              <a:t>-*-*"&gt;&lt;/div&gt;</a:t>
            </a:r>
            <a:br>
              <a:rPr lang="en-US" sz="2800" dirty="0" smtClean="0"/>
            </a:br>
            <a:r>
              <a:rPr lang="en-US" sz="2800" dirty="0" smtClean="0"/>
              <a:t>  &lt;div class="</a:t>
            </a:r>
            <a:r>
              <a:rPr lang="en-US" sz="2800" dirty="0" err="1" smtClean="0"/>
              <a:t>col</a:t>
            </a:r>
            <a:r>
              <a:rPr lang="en-US" sz="2800" dirty="0" smtClean="0"/>
              <a:t>-*-*"&gt;&lt;/div&gt;</a:t>
            </a:r>
            <a:br>
              <a:rPr lang="en-US" sz="2800" dirty="0" smtClean="0"/>
            </a:br>
            <a:r>
              <a:rPr lang="en-US" sz="2800" dirty="0" smtClean="0"/>
              <a:t>&lt;/div&gt;</a:t>
            </a:r>
            <a:br>
              <a:rPr lang="en-US" sz="2800" dirty="0" smtClean="0"/>
            </a:br>
            <a:r>
              <a:rPr lang="en-US" sz="2800" dirty="0" smtClean="0"/>
              <a:t>&lt;div class="row"&gt;</a:t>
            </a:r>
            <a:br>
              <a:rPr lang="en-US" sz="2800" dirty="0" smtClean="0"/>
            </a:br>
            <a:r>
              <a:rPr lang="en-US" sz="2800" dirty="0" smtClean="0"/>
              <a:t>  &lt;div class="</a:t>
            </a:r>
            <a:r>
              <a:rPr lang="en-US" sz="2800" dirty="0" err="1" smtClean="0"/>
              <a:t>col</a:t>
            </a:r>
            <a:r>
              <a:rPr lang="en-US" sz="2800" dirty="0" smtClean="0"/>
              <a:t>-*-*"&gt;&lt;/div&gt;</a:t>
            </a:r>
            <a:br>
              <a:rPr lang="en-US" sz="2800" dirty="0" smtClean="0"/>
            </a:br>
            <a:r>
              <a:rPr lang="en-US" sz="2800" dirty="0" smtClean="0"/>
              <a:t>  &lt;div class="</a:t>
            </a:r>
            <a:r>
              <a:rPr lang="en-US" sz="2800" dirty="0" err="1" smtClean="0"/>
              <a:t>col</a:t>
            </a:r>
            <a:r>
              <a:rPr lang="en-US" sz="2800" dirty="0" smtClean="0"/>
              <a:t>-*-*"&gt;&lt;/div&gt;</a:t>
            </a:r>
            <a:br>
              <a:rPr lang="en-US" sz="2800" dirty="0" smtClean="0"/>
            </a:br>
            <a:r>
              <a:rPr lang="en-US" sz="2800" dirty="0" smtClean="0"/>
              <a:t>  &lt;div class="</a:t>
            </a:r>
            <a:r>
              <a:rPr lang="en-US" sz="2800" dirty="0" err="1" smtClean="0"/>
              <a:t>col</a:t>
            </a:r>
            <a:r>
              <a:rPr lang="en-US" sz="2800" dirty="0" smtClean="0"/>
              <a:t>-*-*"&gt;&lt;/div&gt;</a:t>
            </a:r>
            <a:br>
              <a:rPr lang="en-US" sz="2800" dirty="0" smtClean="0"/>
            </a:br>
            <a:r>
              <a:rPr lang="en-US" sz="2800" dirty="0" smtClean="0"/>
              <a:t>&lt;/div&gt;</a:t>
            </a:r>
            <a:br>
              <a:rPr lang="en-US" sz="2800" dirty="0" smtClean="0"/>
            </a:br>
            <a:r>
              <a:rPr lang="en-US" sz="2800" dirty="0" smtClean="0"/>
              <a:t>&lt;div class="row"&gt;</a:t>
            </a:r>
            <a:br>
              <a:rPr lang="en-US" sz="2800" dirty="0" smtClean="0"/>
            </a:br>
            <a:r>
              <a:rPr lang="en-US" sz="2800" dirty="0" smtClean="0"/>
              <a:t>  ...</a:t>
            </a:r>
            <a:br>
              <a:rPr lang="en-US" sz="2800" dirty="0" smtClean="0"/>
            </a:br>
            <a:r>
              <a:rPr lang="en-US" sz="2800" dirty="0" smtClean="0"/>
              <a:t>&lt;/div&gt;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816</Words>
  <Application>Microsoft Office PowerPoint</Application>
  <PresentationFormat>On-screen Show (4:3)</PresentationFormat>
  <Paragraphs>217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Basic structure of Bootstrap Grids </vt:lpstr>
      <vt:lpstr> Basic structure of Bootstrap Grids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23</cp:revision>
  <dcterms:created xsi:type="dcterms:W3CDTF">2020-08-18T04:33:10Z</dcterms:created>
  <dcterms:modified xsi:type="dcterms:W3CDTF">2020-08-30T05:45:44Z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2020-08-18T00:00:00Z</vt:filetime>
  </property>
</Properties>
</file>