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Bebas Neue"/>
      <p:regular r:id="rId34"/>
    </p:embeddedFont>
    <p:embeddedFont>
      <p:font typeface="Playfair Display ExtraBold"/>
      <p:bold r:id="rId35"/>
      <p:boldItalic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PlayfairDisplayExtraBold-bold.fntdata"/><Relationship Id="rId12" Type="http://schemas.openxmlformats.org/officeDocument/2006/relationships/slide" Target="slides/slide7.xml"/><Relationship Id="rId34" Type="http://schemas.openxmlformats.org/officeDocument/2006/relationships/font" Target="fonts/BebasNeue-regular.fntdata"/><Relationship Id="rId15" Type="http://schemas.openxmlformats.org/officeDocument/2006/relationships/slide" Target="slides/slide10.xml"/><Relationship Id="rId37" Type="http://schemas.openxmlformats.org/officeDocument/2006/relationships/font" Target="fonts/Barlow-regular.fntdata"/><Relationship Id="rId14" Type="http://schemas.openxmlformats.org/officeDocument/2006/relationships/slide" Target="slides/slide9.xml"/><Relationship Id="rId36" Type="http://schemas.openxmlformats.org/officeDocument/2006/relationships/font" Target="fonts/PlayfairDisplayExtraBold-boldItalic.fntdata"/><Relationship Id="rId17" Type="http://schemas.openxmlformats.org/officeDocument/2006/relationships/slide" Target="slides/slide12.xml"/><Relationship Id="rId39" Type="http://schemas.openxmlformats.org/officeDocument/2006/relationships/font" Target="fonts/Barlow-italic.fntdata"/><Relationship Id="rId16" Type="http://schemas.openxmlformats.org/officeDocument/2006/relationships/slide" Target="slides/slide11.xml"/><Relationship Id="rId38" Type="http://schemas.openxmlformats.org/officeDocument/2006/relationships/font" Target="fonts/Barlow-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a4a39e21f4_2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a4a39e21f4_2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3c8230601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3c8230601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a4a39e21f4_2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a4a39e21f4_2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a4a39e21f4_2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a4a39e21f4_2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a690bab33d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a690bab33d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a690bab33d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a690bab33d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a4a39e21f4_2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a4a39e21f4_2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b2ff2ca36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b2ff2ca36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a4a39e21f4_2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a4a39e21f4_2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a4a39e21f4_2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a4a39e21f4_2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a4a39e21f4_2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a4a39e21f4_2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a4a39e21f4_2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a4a39e21f4_2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b2ff2ca36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b2ff2ca36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b2ff2ca36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b2ff2ca3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b2ff2ca36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g1b2ff2ca36c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4a39e21f4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4a39e21f4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4a39e21f4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a4a39e21f4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a690bab33d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a690bab33d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a4a39e21f4_2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a4a39e21f4_2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a4a39e21f4_2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a4a39e21f4_2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a4a39e21f4_2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a4a39e21f4_2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444925" y="937300"/>
            <a:ext cx="6254700" cy="25029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rgbClr val="191919"/>
              </a:buClr>
              <a:buSzPts val="5200"/>
              <a:buNone/>
              <a:defRPr sz="60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75" y="3440200"/>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4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9" name="Google Shape;39;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spTree>
      <p:nvGrpSpPr>
        <p:cNvPr id="41" name="Shape 41"/>
        <p:cNvGrpSpPr/>
        <p:nvPr/>
      </p:nvGrpSpPr>
      <p:grpSpPr>
        <a:xfrm>
          <a:off x="0" y="0"/>
          <a:ext cx="0" cy="0"/>
          <a:chOff x="0" y="0"/>
          <a:chExt cx="0" cy="0"/>
        </a:xfrm>
      </p:grpSpPr>
      <p:sp>
        <p:nvSpPr>
          <p:cNvPr id="42" name="Google Shape;4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 name="Google Shape;43;p13"/>
          <p:cNvSpPr txBox="1"/>
          <p:nvPr>
            <p:ph idx="2" type="title"/>
          </p:nvPr>
        </p:nvSpPr>
        <p:spPr>
          <a:xfrm>
            <a:off x="937625" y="2368396"/>
            <a:ext cx="2175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 name="Google Shape;44;p13"/>
          <p:cNvSpPr txBox="1"/>
          <p:nvPr>
            <p:ph idx="1" type="subTitle"/>
          </p:nvPr>
        </p:nvSpPr>
        <p:spPr>
          <a:xfrm>
            <a:off x="937625" y="2746761"/>
            <a:ext cx="2175300" cy="12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45" name="Google Shape;45;p13"/>
          <p:cNvSpPr txBox="1"/>
          <p:nvPr>
            <p:ph idx="3" type="title"/>
          </p:nvPr>
        </p:nvSpPr>
        <p:spPr>
          <a:xfrm>
            <a:off x="3484346" y="2368396"/>
            <a:ext cx="2175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6" name="Google Shape;46;p13"/>
          <p:cNvSpPr txBox="1"/>
          <p:nvPr>
            <p:ph idx="4" type="subTitle"/>
          </p:nvPr>
        </p:nvSpPr>
        <p:spPr>
          <a:xfrm>
            <a:off x="3484346" y="2746761"/>
            <a:ext cx="2175300" cy="12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47" name="Google Shape;47;p13"/>
          <p:cNvSpPr txBox="1"/>
          <p:nvPr>
            <p:ph idx="5" type="title"/>
          </p:nvPr>
        </p:nvSpPr>
        <p:spPr>
          <a:xfrm>
            <a:off x="6031073" y="2368396"/>
            <a:ext cx="2175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 name="Google Shape;48;p13"/>
          <p:cNvSpPr txBox="1"/>
          <p:nvPr>
            <p:ph idx="6" type="subTitle"/>
          </p:nvPr>
        </p:nvSpPr>
        <p:spPr>
          <a:xfrm>
            <a:off x="6031073" y="2746761"/>
            <a:ext cx="2175300" cy="12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49" name="Google Shape;49;p13"/>
          <p:cNvSpPr txBox="1"/>
          <p:nvPr>
            <p:ph hasCustomPrompt="1" idx="7" type="title"/>
          </p:nvPr>
        </p:nvSpPr>
        <p:spPr>
          <a:xfrm>
            <a:off x="1657925" y="177477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b="1" sz="3000">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p:nvPr>
            <p:ph hasCustomPrompt="1" idx="8" type="title"/>
          </p:nvPr>
        </p:nvSpPr>
        <p:spPr>
          <a:xfrm>
            <a:off x="4204646" y="177477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b="1" sz="3000">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p:nvPr>
            <p:ph hasCustomPrompt="1" idx="9" type="title"/>
          </p:nvPr>
        </p:nvSpPr>
        <p:spPr>
          <a:xfrm>
            <a:off x="6751373" y="177477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b="1" sz="3000">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52" name="Shape 52"/>
        <p:cNvGrpSpPr/>
        <p:nvPr/>
      </p:nvGrpSpPr>
      <p:grpSpPr>
        <a:xfrm>
          <a:off x="0" y="0"/>
          <a:ext cx="0" cy="0"/>
          <a:chOff x="0" y="0"/>
          <a:chExt cx="0" cy="0"/>
        </a:xfrm>
      </p:grpSpPr>
      <p:sp>
        <p:nvSpPr>
          <p:cNvPr id="53" name="Google Shape;53;p14"/>
          <p:cNvSpPr/>
          <p:nvPr>
            <p:ph idx="2" type="pic"/>
          </p:nvPr>
        </p:nvSpPr>
        <p:spPr>
          <a:xfrm>
            <a:off x="983000" y="1346675"/>
            <a:ext cx="2755200" cy="3260700"/>
          </a:xfrm>
          <a:prstGeom prst="rect">
            <a:avLst/>
          </a:prstGeom>
          <a:noFill/>
          <a:ln>
            <a:noFill/>
          </a:ln>
        </p:spPr>
      </p:sp>
      <p:sp>
        <p:nvSpPr>
          <p:cNvPr id="54" name="Google Shape;54;p14"/>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14"/>
          <p:cNvSpPr txBox="1"/>
          <p:nvPr>
            <p:ph idx="1" type="subTitle"/>
          </p:nvPr>
        </p:nvSpPr>
        <p:spPr>
          <a:xfrm>
            <a:off x="3840500" y="1343350"/>
            <a:ext cx="4590300" cy="32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Nunito Light"/>
              <a:buChar char="●"/>
              <a:defRPr sz="1100"/>
            </a:lvl1pPr>
            <a:lvl2pPr lvl="1" rtl="0" algn="ctr">
              <a:lnSpc>
                <a:spcPct val="100000"/>
              </a:lnSpc>
              <a:spcBef>
                <a:spcPts val="100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100"/>
              <a:buFont typeface="Nunito Light"/>
              <a:buChar char="○"/>
              <a:defRPr/>
            </a:lvl5pPr>
            <a:lvl6pPr lvl="5" rtl="0" algn="ctr">
              <a:lnSpc>
                <a:spcPct val="100000"/>
              </a:lnSpc>
              <a:spcBef>
                <a:spcPts val="1600"/>
              </a:spcBef>
              <a:spcAft>
                <a:spcPts val="0"/>
              </a:spcAft>
              <a:buClr>
                <a:srgbClr val="999999"/>
              </a:buClr>
              <a:buSzPts val="11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100"/>
              <a:buFont typeface="Nunito Light"/>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6" name="Shape 56"/>
        <p:cNvGrpSpPr/>
        <p:nvPr/>
      </p:nvGrpSpPr>
      <p:grpSpPr>
        <a:xfrm>
          <a:off x="0" y="0"/>
          <a:ext cx="0" cy="0"/>
          <a:chOff x="0" y="0"/>
          <a:chExt cx="0" cy="0"/>
        </a:xfrm>
      </p:grpSpPr>
      <p:sp>
        <p:nvSpPr>
          <p:cNvPr id="57" name="Google Shape;57;p15"/>
          <p:cNvSpPr txBox="1"/>
          <p:nvPr>
            <p:ph type="title"/>
          </p:nvPr>
        </p:nvSpPr>
        <p:spPr>
          <a:xfrm>
            <a:off x="2277000" y="2571750"/>
            <a:ext cx="45900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8" name="Google Shape;58;p15"/>
          <p:cNvSpPr txBox="1"/>
          <p:nvPr>
            <p:ph idx="1" type="subTitle"/>
          </p:nvPr>
        </p:nvSpPr>
        <p:spPr>
          <a:xfrm>
            <a:off x="1444525" y="1687288"/>
            <a:ext cx="6255000" cy="83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9" name="Shape 59"/>
        <p:cNvGrpSpPr/>
        <p:nvPr/>
      </p:nvGrpSpPr>
      <p:grpSpPr>
        <a:xfrm>
          <a:off x="0" y="0"/>
          <a:ext cx="0" cy="0"/>
          <a:chOff x="0" y="0"/>
          <a:chExt cx="0" cy="0"/>
        </a:xfrm>
      </p:grpSpPr>
      <p:sp>
        <p:nvSpPr>
          <p:cNvPr id="60" name="Google Shape;6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 name="Google Shape;61;p16"/>
          <p:cNvSpPr txBox="1"/>
          <p:nvPr>
            <p:ph idx="1" type="subTitle"/>
          </p:nvPr>
        </p:nvSpPr>
        <p:spPr>
          <a:xfrm>
            <a:off x="4618950" y="1583600"/>
            <a:ext cx="3805200" cy="29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2" name="Google Shape;62;p16"/>
          <p:cNvSpPr txBox="1"/>
          <p:nvPr>
            <p:ph idx="2" type="subTitle"/>
          </p:nvPr>
        </p:nvSpPr>
        <p:spPr>
          <a:xfrm>
            <a:off x="713225" y="1583600"/>
            <a:ext cx="3812100" cy="29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3" name="Shape 63"/>
        <p:cNvGrpSpPr/>
        <p:nvPr/>
      </p:nvGrpSpPr>
      <p:grpSpPr>
        <a:xfrm>
          <a:off x="0" y="0"/>
          <a:ext cx="0" cy="0"/>
          <a:chOff x="0" y="0"/>
          <a:chExt cx="0" cy="0"/>
        </a:xfrm>
      </p:grpSpPr>
      <p:sp>
        <p:nvSpPr>
          <p:cNvPr id="64" name="Google Shape;64;p17"/>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 name="Google Shape;65;p17"/>
          <p:cNvSpPr txBox="1"/>
          <p:nvPr>
            <p:ph idx="1" type="subTitle"/>
          </p:nvPr>
        </p:nvSpPr>
        <p:spPr>
          <a:xfrm>
            <a:off x="2347900" y="1671425"/>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66" name="Google Shape;66;p17"/>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hlink"/>
                </a:solidFill>
                <a:uFill>
                  <a:noFill/>
                </a:uFill>
                <a:latin typeface="Roboto"/>
                <a:ea typeface="Roboto"/>
                <a:cs typeface="Roboto"/>
                <a:sym typeface="Roboto"/>
                <a:hlinkClick r:id="rId2"/>
              </a:rPr>
              <a:t>Slidesgo</a:t>
            </a:r>
            <a:r>
              <a:rPr lang="en" sz="1200">
                <a:solidFill>
                  <a:schemeClr val="dk1"/>
                </a:solidFill>
                <a:latin typeface="Roboto"/>
                <a:ea typeface="Roboto"/>
                <a:cs typeface="Roboto"/>
                <a:sym typeface="Roboto"/>
              </a:rPr>
              <a:t>, and includes icons by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1"/>
                </a:solidFill>
                <a:uFill>
                  <a:noFill/>
                </a:uFill>
                <a:latin typeface="Roboto"/>
                <a:ea typeface="Roboto"/>
                <a:cs typeface="Roboto"/>
                <a:sym typeface="Roboto"/>
                <a:hlinkClick r:id="rId4">
                  <a:extLst>
                    <a:ext uri="{A12FA001-AC4F-418D-AE19-62706E023703}">
                      <ahyp:hlinkClr val="tx"/>
                    </a:ext>
                  </a:extLst>
                </a:hlinkClick>
              </a:rPr>
              <a:t>Freepik</a:t>
            </a:r>
            <a:r>
              <a:rPr b="1" lang="en" sz="1200">
                <a:solidFill>
                  <a:schemeClr val="dk1"/>
                </a:solidFill>
                <a:latin typeface="Roboto"/>
                <a:ea typeface="Roboto"/>
                <a:cs typeface="Roboto"/>
                <a:sym typeface="Roboto"/>
              </a:rPr>
              <a:t> </a:t>
            </a:r>
            <a:endParaRPr b="1" sz="1200">
              <a:solidFill>
                <a:schemeClr val="dk1"/>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67" name="Shape 67"/>
        <p:cNvGrpSpPr/>
        <p:nvPr/>
      </p:nvGrpSpPr>
      <p:grpSpPr>
        <a:xfrm>
          <a:off x="0" y="0"/>
          <a:ext cx="0" cy="0"/>
          <a:chOff x="0" y="0"/>
          <a:chExt cx="0" cy="0"/>
        </a:xfrm>
      </p:grpSpPr>
      <p:sp>
        <p:nvSpPr>
          <p:cNvPr id="68" name="Google Shape;6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 name="Google Shape;69;p18"/>
          <p:cNvSpPr txBox="1"/>
          <p:nvPr>
            <p:ph idx="1" type="body"/>
          </p:nvPr>
        </p:nvSpPr>
        <p:spPr>
          <a:xfrm>
            <a:off x="720000" y="1017796"/>
            <a:ext cx="7704000" cy="3810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Nunito Light"/>
              <a:buChar char="●"/>
              <a:defRPr sz="1200"/>
            </a:lvl1pPr>
            <a:lvl2pPr indent="-298450" lvl="1" marL="914400" rtl="0">
              <a:lnSpc>
                <a:spcPct val="115000"/>
              </a:lnSpc>
              <a:spcBef>
                <a:spcPts val="1000"/>
              </a:spcBef>
              <a:spcAft>
                <a:spcPts val="0"/>
              </a:spcAft>
              <a:buSzPts val="1100"/>
              <a:buFont typeface="Nunito Light"/>
              <a:buChar char="○"/>
              <a:defRPr sz="1100">
                <a:solidFill>
                  <a:srgbClr val="434343"/>
                </a:solidFill>
              </a:defRPr>
            </a:lvl2pPr>
            <a:lvl3pPr indent="-298450" lvl="2" marL="1371600" rtl="0">
              <a:lnSpc>
                <a:spcPct val="115000"/>
              </a:lnSpc>
              <a:spcBef>
                <a:spcPts val="1600"/>
              </a:spcBef>
              <a:spcAft>
                <a:spcPts val="0"/>
              </a:spcAft>
              <a:buSzPts val="1100"/>
              <a:buFont typeface="Nunito Light"/>
              <a:buChar char="■"/>
              <a:defRPr sz="1100">
                <a:solidFill>
                  <a:srgbClr val="434343"/>
                </a:solidFill>
              </a:defRPr>
            </a:lvl3pPr>
            <a:lvl4pPr indent="-298450" lvl="3" marL="1828800" rtl="0">
              <a:lnSpc>
                <a:spcPct val="115000"/>
              </a:lnSpc>
              <a:spcBef>
                <a:spcPts val="1600"/>
              </a:spcBef>
              <a:spcAft>
                <a:spcPts val="0"/>
              </a:spcAft>
              <a:buSzPts val="1100"/>
              <a:buFont typeface="Nunito Light"/>
              <a:buChar char="●"/>
              <a:defRPr sz="1100">
                <a:solidFill>
                  <a:srgbClr val="434343"/>
                </a:solidFill>
              </a:defRPr>
            </a:lvl4pPr>
            <a:lvl5pPr indent="-298450" lvl="4" marL="2286000" rtl="0">
              <a:lnSpc>
                <a:spcPct val="115000"/>
              </a:lnSpc>
              <a:spcBef>
                <a:spcPts val="1600"/>
              </a:spcBef>
              <a:spcAft>
                <a:spcPts val="0"/>
              </a:spcAft>
              <a:buClr>
                <a:srgbClr val="434343"/>
              </a:buClr>
              <a:buSzPts val="1100"/>
              <a:buFont typeface="Nunito Light"/>
              <a:buChar char="○"/>
              <a:defRPr sz="1100">
                <a:solidFill>
                  <a:srgbClr val="434343"/>
                </a:solidFill>
              </a:defRPr>
            </a:lvl5pPr>
            <a:lvl6pPr indent="-298450" lvl="5" marL="2743200" rtl="0">
              <a:lnSpc>
                <a:spcPct val="115000"/>
              </a:lnSpc>
              <a:spcBef>
                <a:spcPts val="1600"/>
              </a:spcBef>
              <a:spcAft>
                <a:spcPts val="0"/>
              </a:spcAft>
              <a:buClr>
                <a:srgbClr val="434343"/>
              </a:buClr>
              <a:buSzPts val="1100"/>
              <a:buFont typeface="Nunito Light"/>
              <a:buChar char="■"/>
              <a:defRPr sz="1100">
                <a:solidFill>
                  <a:srgbClr val="434343"/>
                </a:solidFill>
              </a:defRPr>
            </a:lvl6pPr>
            <a:lvl7pPr indent="-298450" lvl="6" marL="3200400" rtl="0">
              <a:lnSpc>
                <a:spcPct val="115000"/>
              </a:lnSpc>
              <a:spcBef>
                <a:spcPts val="1600"/>
              </a:spcBef>
              <a:spcAft>
                <a:spcPts val="0"/>
              </a:spcAft>
              <a:buClr>
                <a:srgbClr val="434343"/>
              </a:buClr>
              <a:buSzPts val="1100"/>
              <a:buFont typeface="Nunito Light"/>
              <a:buChar char="●"/>
              <a:defRPr sz="1100">
                <a:solidFill>
                  <a:srgbClr val="434343"/>
                </a:solidFill>
              </a:defRPr>
            </a:lvl7pPr>
            <a:lvl8pPr indent="-298450" lvl="7" marL="3657600" rtl="0">
              <a:lnSpc>
                <a:spcPct val="115000"/>
              </a:lnSpc>
              <a:spcBef>
                <a:spcPts val="1600"/>
              </a:spcBef>
              <a:spcAft>
                <a:spcPts val="0"/>
              </a:spcAft>
              <a:buClr>
                <a:srgbClr val="434343"/>
              </a:buClr>
              <a:buSzPts val="1100"/>
              <a:buFont typeface="Nunito Light"/>
              <a:buChar char="○"/>
              <a:defRPr sz="1100">
                <a:solidFill>
                  <a:srgbClr val="434343"/>
                </a:solidFill>
              </a:defRPr>
            </a:lvl8pPr>
            <a:lvl9pPr indent="-298450" lvl="8" marL="411480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 name="Google Shape;13;p3"/>
          <p:cNvSpPr txBox="1"/>
          <p:nvPr>
            <p:ph hasCustomPrompt="1" idx="2" type="title"/>
          </p:nvPr>
        </p:nvSpPr>
        <p:spPr>
          <a:xfrm>
            <a:off x="730939" y="1536024"/>
            <a:ext cx="14634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6000">
                <a:latin typeface="Roboto"/>
                <a:ea typeface="Roboto"/>
                <a:cs typeface="Roboto"/>
                <a:sym typeface="Roboto"/>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705600" y="3855550"/>
            <a:ext cx="61617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 name="Google Shape;17;p4"/>
          <p:cNvSpPr txBox="1"/>
          <p:nvPr>
            <p:ph idx="1" type="body"/>
          </p:nvPr>
        </p:nvSpPr>
        <p:spPr>
          <a:xfrm>
            <a:off x="720000" y="1017794"/>
            <a:ext cx="7704000" cy="35862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Nunito Light"/>
              <a:buChar char="●"/>
              <a:defRPr sz="1400"/>
            </a:lvl1pPr>
            <a:lvl2pPr indent="-298450" lvl="1" marL="914400" rtl="0">
              <a:lnSpc>
                <a:spcPct val="115000"/>
              </a:lnSpc>
              <a:spcBef>
                <a:spcPts val="0"/>
              </a:spcBef>
              <a:spcAft>
                <a:spcPts val="0"/>
              </a:spcAft>
              <a:buSzPts val="1100"/>
              <a:buFont typeface="Nunito Light"/>
              <a:buChar char="○"/>
              <a:defRPr sz="1100">
                <a:solidFill>
                  <a:srgbClr val="434343"/>
                </a:solidFill>
              </a:defRPr>
            </a:lvl2pPr>
            <a:lvl3pPr indent="-298450" lvl="2" marL="1371600" rtl="0">
              <a:lnSpc>
                <a:spcPct val="115000"/>
              </a:lnSpc>
              <a:spcBef>
                <a:spcPts val="1600"/>
              </a:spcBef>
              <a:spcAft>
                <a:spcPts val="0"/>
              </a:spcAft>
              <a:buSzPts val="1100"/>
              <a:buFont typeface="Nunito Light"/>
              <a:buChar char="■"/>
              <a:defRPr sz="1100">
                <a:solidFill>
                  <a:srgbClr val="434343"/>
                </a:solidFill>
              </a:defRPr>
            </a:lvl3pPr>
            <a:lvl4pPr indent="-298450" lvl="3" marL="1828800" rtl="0">
              <a:lnSpc>
                <a:spcPct val="115000"/>
              </a:lnSpc>
              <a:spcBef>
                <a:spcPts val="1600"/>
              </a:spcBef>
              <a:spcAft>
                <a:spcPts val="0"/>
              </a:spcAft>
              <a:buSzPts val="1100"/>
              <a:buFont typeface="Nunito Light"/>
              <a:buChar char="●"/>
              <a:defRPr sz="1100">
                <a:solidFill>
                  <a:srgbClr val="434343"/>
                </a:solidFill>
              </a:defRPr>
            </a:lvl4pPr>
            <a:lvl5pPr indent="-298450" lvl="4" marL="2286000" rtl="0">
              <a:lnSpc>
                <a:spcPct val="115000"/>
              </a:lnSpc>
              <a:spcBef>
                <a:spcPts val="1600"/>
              </a:spcBef>
              <a:spcAft>
                <a:spcPts val="0"/>
              </a:spcAft>
              <a:buClr>
                <a:srgbClr val="434343"/>
              </a:buClr>
              <a:buSzPts val="1100"/>
              <a:buFont typeface="Nunito Light"/>
              <a:buChar char="○"/>
              <a:defRPr sz="1100">
                <a:solidFill>
                  <a:srgbClr val="434343"/>
                </a:solidFill>
              </a:defRPr>
            </a:lvl5pPr>
            <a:lvl6pPr indent="-298450" lvl="5" marL="2743200" rtl="0">
              <a:lnSpc>
                <a:spcPct val="115000"/>
              </a:lnSpc>
              <a:spcBef>
                <a:spcPts val="1600"/>
              </a:spcBef>
              <a:spcAft>
                <a:spcPts val="0"/>
              </a:spcAft>
              <a:buClr>
                <a:srgbClr val="434343"/>
              </a:buClr>
              <a:buSzPts val="1100"/>
              <a:buFont typeface="Nunito Light"/>
              <a:buChar char="■"/>
              <a:defRPr sz="1100">
                <a:solidFill>
                  <a:srgbClr val="434343"/>
                </a:solidFill>
              </a:defRPr>
            </a:lvl6pPr>
            <a:lvl7pPr indent="-298450" lvl="6" marL="3200400" rtl="0">
              <a:lnSpc>
                <a:spcPct val="115000"/>
              </a:lnSpc>
              <a:spcBef>
                <a:spcPts val="1600"/>
              </a:spcBef>
              <a:spcAft>
                <a:spcPts val="0"/>
              </a:spcAft>
              <a:buClr>
                <a:srgbClr val="434343"/>
              </a:buClr>
              <a:buSzPts val="1100"/>
              <a:buFont typeface="Nunito Light"/>
              <a:buChar char="●"/>
              <a:defRPr sz="1100">
                <a:solidFill>
                  <a:srgbClr val="434343"/>
                </a:solidFill>
              </a:defRPr>
            </a:lvl7pPr>
            <a:lvl8pPr indent="-298450" lvl="7" marL="3657600" rtl="0">
              <a:lnSpc>
                <a:spcPct val="115000"/>
              </a:lnSpc>
              <a:spcBef>
                <a:spcPts val="1600"/>
              </a:spcBef>
              <a:spcAft>
                <a:spcPts val="0"/>
              </a:spcAft>
              <a:buClr>
                <a:srgbClr val="434343"/>
              </a:buClr>
              <a:buSzPts val="1100"/>
              <a:buFont typeface="Nunito Light"/>
              <a:buChar char="○"/>
              <a:defRPr sz="1100">
                <a:solidFill>
                  <a:srgbClr val="434343"/>
                </a:solidFill>
              </a:defRPr>
            </a:lvl8pPr>
            <a:lvl9pPr indent="-298450" lvl="8" marL="411480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445025"/>
            <a:ext cx="7704000" cy="69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5"/>
          <p:cNvSpPr txBox="1"/>
          <p:nvPr>
            <p:ph idx="1" type="subTitle"/>
          </p:nvPr>
        </p:nvSpPr>
        <p:spPr>
          <a:xfrm>
            <a:off x="4618950" y="2846750"/>
            <a:ext cx="3080400" cy="138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 name="Google Shape;21;p5"/>
          <p:cNvSpPr txBox="1"/>
          <p:nvPr>
            <p:ph idx="2" type="subTitle"/>
          </p:nvPr>
        </p:nvSpPr>
        <p:spPr>
          <a:xfrm>
            <a:off x="1444650" y="2846750"/>
            <a:ext cx="3080400" cy="138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 name="Google Shape;22;p5"/>
          <p:cNvSpPr txBox="1"/>
          <p:nvPr>
            <p:ph idx="3" type="subTitle"/>
          </p:nvPr>
        </p:nvSpPr>
        <p:spPr>
          <a:xfrm>
            <a:off x="4618950" y="2538725"/>
            <a:ext cx="3073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 name="Google Shape;23;p5"/>
          <p:cNvSpPr txBox="1"/>
          <p:nvPr>
            <p:ph idx="4" type="subTitle"/>
          </p:nvPr>
        </p:nvSpPr>
        <p:spPr>
          <a:xfrm>
            <a:off x="1444650" y="2538725"/>
            <a:ext cx="3080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p:nvPr>
            <p:ph idx="2" type="pic"/>
          </p:nvPr>
        </p:nvSpPr>
        <p:spPr>
          <a:xfrm>
            <a:off x="5083975" y="537575"/>
            <a:ext cx="3020100" cy="4064400"/>
          </a:xfrm>
          <a:prstGeom prst="rect">
            <a:avLst/>
          </a:prstGeom>
          <a:noFill/>
          <a:ln>
            <a:noFill/>
          </a:ln>
        </p:spPr>
      </p:sp>
      <p:sp>
        <p:nvSpPr>
          <p:cNvPr id="28" name="Google Shape;28;p7"/>
          <p:cNvSpPr txBox="1"/>
          <p:nvPr>
            <p:ph type="title"/>
          </p:nvPr>
        </p:nvSpPr>
        <p:spPr>
          <a:xfrm>
            <a:off x="720000" y="445025"/>
            <a:ext cx="38520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7"/>
          <p:cNvSpPr txBox="1"/>
          <p:nvPr>
            <p:ph idx="1" type="subTitle"/>
          </p:nvPr>
        </p:nvSpPr>
        <p:spPr>
          <a:xfrm>
            <a:off x="720000" y="1150025"/>
            <a:ext cx="3852000" cy="345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1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100"/>
              <a:buFont typeface="Nunito Light"/>
              <a:buChar char="○"/>
              <a:defRPr/>
            </a:lvl5pPr>
            <a:lvl6pPr lvl="5" rtl="0" algn="ctr">
              <a:lnSpc>
                <a:spcPct val="100000"/>
              </a:lnSpc>
              <a:spcBef>
                <a:spcPts val="1600"/>
              </a:spcBef>
              <a:spcAft>
                <a:spcPts val="0"/>
              </a:spcAft>
              <a:buClr>
                <a:srgbClr val="999999"/>
              </a:buClr>
              <a:buSzPts val="11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1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4" name="Google Shape;34;p9"/>
          <p:cNvSpPr txBox="1"/>
          <p:nvPr>
            <p:ph idx="1" type="subTitle"/>
          </p:nvPr>
        </p:nvSpPr>
        <p:spPr>
          <a:xfrm>
            <a:off x="2135550"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indent="-298450" lvl="1" marL="9144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indent="-298450" lvl="2" marL="13716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indent="-298450" lvl="3" marL="18288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indent="-298450" lvl="4" marL="22860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indent="-298450" lvl="5" marL="27432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indent="-298450" lvl="6" marL="32004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indent="-298450" lvl="7" marL="36576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indent="-298450" lvl="8" marL="4114800" rtl="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cxnSp>
        <p:nvCxnSpPr>
          <p:cNvPr id="74" name="Google Shape;74;p19"/>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pic>
        <p:nvPicPr>
          <p:cNvPr id="75" name="Google Shape;75;p19"/>
          <p:cNvPicPr preferRelativeResize="0"/>
          <p:nvPr/>
        </p:nvPicPr>
        <p:blipFill>
          <a:blip r:embed="rId3">
            <a:alphaModFix/>
          </a:blip>
          <a:stretch>
            <a:fillRect/>
          </a:stretch>
        </p:blipFill>
        <p:spPr>
          <a:xfrm>
            <a:off x="2621750" y="273075"/>
            <a:ext cx="3223575" cy="895450"/>
          </a:xfrm>
          <a:prstGeom prst="rect">
            <a:avLst/>
          </a:prstGeom>
          <a:noFill/>
          <a:ln>
            <a:noFill/>
          </a:ln>
        </p:spPr>
      </p:pic>
      <p:sp>
        <p:nvSpPr>
          <p:cNvPr id="76" name="Google Shape;76;p19"/>
          <p:cNvSpPr txBox="1"/>
          <p:nvPr/>
        </p:nvSpPr>
        <p:spPr>
          <a:xfrm>
            <a:off x="192275" y="1317800"/>
            <a:ext cx="8566200" cy="1108200"/>
          </a:xfrm>
          <a:prstGeom prst="rect">
            <a:avLst/>
          </a:prstGeom>
          <a:noFill/>
          <a:ln>
            <a:noFill/>
          </a:ln>
        </p:spPr>
        <p:txBody>
          <a:bodyPr anchorCtr="0" anchor="t" bIns="91425" lIns="91425" spcFirstLastPara="1" rIns="91425" wrap="square" tIns="91425">
            <a:spAutoFit/>
          </a:bodyPr>
          <a:lstStyle/>
          <a:p>
            <a:pPr indent="0" lvl="0" marL="0" rtl="0" algn="ctr">
              <a:spcBef>
                <a:spcPts val="1400"/>
              </a:spcBef>
              <a:spcAft>
                <a:spcPts val="1400"/>
              </a:spcAft>
              <a:buNone/>
            </a:pPr>
            <a:r>
              <a:rPr b="1" lang="en" sz="3000">
                <a:latin typeface="Barlow"/>
                <a:ea typeface="Barlow"/>
                <a:cs typeface="Barlow"/>
                <a:sym typeface="Barlow"/>
              </a:rPr>
              <a:t>AIR QUALITY PREDICTION AND </a:t>
            </a:r>
            <a:r>
              <a:rPr b="1" lang="en" sz="3000">
                <a:latin typeface="Barlow"/>
                <a:ea typeface="Barlow"/>
                <a:cs typeface="Barlow"/>
                <a:sym typeface="Barlow"/>
              </a:rPr>
              <a:t>DETECTION</a:t>
            </a:r>
            <a:r>
              <a:rPr b="1" lang="en" sz="3000">
                <a:latin typeface="Barlow"/>
                <a:ea typeface="Barlow"/>
                <a:cs typeface="Barlow"/>
                <a:sym typeface="Barlow"/>
              </a:rPr>
              <a:t> USING MACHINE LEARNING</a:t>
            </a:r>
            <a:endParaRPr/>
          </a:p>
        </p:txBody>
      </p:sp>
      <p:sp>
        <p:nvSpPr>
          <p:cNvPr id="77" name="Google Shape;77;p19"/>
          <p:cNvSpPr txBox="1"/>
          <p:nvPr/>
        </p:nvSpPr>
        <p:spPr>
          <a:xfrm>
            <a:off x="1099750" y="2382972"/>
            <a:ext cx="6120300" cy="2401200"/>
          </a:xfrm>
          <a:prstGeom prst="rect">
            <a:avLst/>
          </a:prstGeom>
          <a:noFill/>
          <a:ln>
            <a:noFill/>
          </a:ln>
        </p:spPr>
        <p:txBody>
          <a:bodyPr anchorCtr="0" anchor="t" bIns="91425" lIns="91425" spcFirstLastPara="1" rIns="91425" wrap="square" tIns="91425">
            <a:spAutoFit/>
          </a:bodyPr>
          <a:lstStyle/>
          <a:p>
            <a:pPr indent="457200" lvl="0" marL="1371600" rtl="0" algn="l">
              <a:spcBef>
                <a:spcPts val="1200"/>
              </a:spcBef>
              <a:spcAft>
                <a:spcPts val="0"/>
              </a:spcAft>
              <a:buNone/>
            </a:pPr>
            <a:r>
              <a:rPr b="1" lang="en" sz="1600">
                <a:latin typeface="Times"/>
                <a:ea typeface="Times"/>
                <a:cs typeface="Times"/>
                <a:sym typeface="Times"/>
              </a:rPr>
              <a:t>SET CONFERENCE</a:t>
            </a:r>
            <a:endParaRPr b="1" sz="1600">
              <a:latin typeface="Times"/>
              <a:ea typeface="Times"/>
              <a:cs typeface="Times"/>
              <a:sym typeface="Times"/>
            </a:endParaRPr>
          </a:p>
          <a:p>
            <a:pPr indent="0" lvl="0" marL="1828800" rtl="0" algn="l">
              <a:spcBef>
                <a:spcPts val="1200"/>
              </a:spcBef>
              <a:spcAft>
                <a:spcPts val="0"/>
              </a:spcAft>
              <a:buNone/>
            </a:pPr>
            <a:r>
              <a:rPr b="1" lang="en" sz="1800">
                <a:latin typeface="Times"/>
                <a:ea typeface="Times"/>
                <a:cs typeface="Times"/>
                <a:sym typeface="Times"/>
              </a:rPr>
              <a:t>First Review </a:t>
            </a:r>
            <a:endParaRPr b="1" sz="1800">
              <a:latin typeface="Times"/>
              <a:ea typeface="Times"/>
              <a:cs typeface="Times"/>
              <a:sym typeface="Times"/>
            </a:endParaRPr>
          </a:p>
          <a:p>
            <a:pPr indent="0" lvl="0" marL="1828800" rtl="0" algn="l">
              <a:spcBef>
                <a:spcPts val="1200"/>
              </a:spcBef>
              <a:spcAft>
                <a:spcPts val="0"/>
              </a:spcAft>
              <a:buNone/>
            </a:pPr>
            <a:r>
              <a:rPr b="1" lang="en" sz="1500">
                <a:latin typeface="Times"/>
                <a:ea typeface="Times"/>
                <a:cs typeface="Times"/>
                <a:sym typeface="Times"/>
              </a:rPr>
              <a:t>22MCA0209 - HRIDAM CHAKRABORTY</a:t>
            </a:r>
            <a:endParaRPr b="1" sz="1500">
              <a:latin typeface="Times"/>
              <a:ea typeface="Times"/>
              <a:cs typeface="Times"/>
              <a:sym typeface="Times"/>
            </a:endParaRPr>
          </a:p>
          <a:p>
            <a:pPr indent="0" lvl="0" marL="0" rtl="0" algn="l">
              <a:spcBef>
                <a:spcPts val="1200"/>
              </a:spcBef>
              <a:spcAft>
                <a:spcPts val="0"/>
              </a:spcAft>
              <a:buNone/>
            </a:pPr>
            <a:r>
              <a:rPr b="1" lang="en" sz="1500">
                <a:latin typeface="Times"/>
                <a:ea typeface="Times"/>
                <a:cs typeface="Times"/>
                <a:sym typeface="Times"/>
              </a:rPr>
              <a:t> 				22MCA0265 - BHUBESH SR</a:t>
            </a:r>
            <a:endParaRPr b="1" sz="1500">
              <a:latin typeface="Times"/>
              <a:ea typeface="Times"/>
              <a:cs typeface="Times"/>
              <a:sym typeface="Times"/>
            </a:endParaRPr>
          </a:p>
          <a:p>
            <a:pPr indent="0" lvl="0" marL="1828800" rtl="0" algn="l">
              <a:spcBef>
                <a:spcPts val="1200"/>
              </a:spcBef>
              <a:spcAft>
                <a:spcPts val="0"/>
              </a:spcAft>
              <a:buNone/>
            </a:pPr>
            <a:r>
              <a:rPr b="1" lang="en" sz="1500">
                <a:latin typeface="Times"/>
                <a:ea typeface="Times"/>
                <a:cs typeface="Times"/>
                <a:sym typeface="Times"/>
              </a:rPr>
              <a:t>22MCA0273 - RITESH GUPTA</a:t>
            </a:r>
            <a:endParaRPr b="1" sz="2100">
              <a:latin typeface="Times"/>
              <a:ea typeface="Times"/>
              <a:cs typeface="Times"/>
              <a:sym typeface="Times"/>
            </a:endParaRPr>
          </a:p>
          <a:p>
            <a:pPr indent="457200" lvl="0" marL="1371600" rtl="0" algn="l">
              <a:spcBef>
                <a:spcPts val="1200"/>
              </a:spcBef>
              <a:spcAft>
                <a:spcPts val="1200"/>
              </a:spcAft>
              <a:buNone/>
            </a:pPr>
            <a:r>
              <a:rPr b="1" lang="en" sz="1500">
                <a:latin typeface="Times"/>
                <a:ea typeface="Times"/>
                <a:cs typeface="Times"/>
                <a:sym typeface="Times"/>
              </a:rPr>
              <a:t>Guide Name: Dr. RAMALINGAM M</a:t>
            </a:r>
            <a:endParaRPr b="1" sz="2000">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pSp>
        <p:nvGrpSpPr>
          <p:cNvPr id="395" name="Google Shape;395;p28"/>
          <p:cNvGrpSpPr/>
          <p:nvPr/>
        </p:nvGrpSpPr>
        <p:grpSpPr>
          <a:xfrm>
            <a:off x="269239" y="763524"/>
            <a:ext cx="2386800" cy="2386800"/>
            <a:chOff x="269239" y="624399"/>
            <a:chExt cx="2386800" cy="2386800"/>
          </a:xfrm>
        </p:grpSpPr>
        <p:sp>
          <p:nvSpPr>
            <p:cNvPr id="396" name="Google Shape;396;p28"/>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28"/>
          <p:cNvSpPr/>
          <p:nvPr/>
        </p:nvSpPr>
        <p:spPr>
          <a:xfrm>
            <a:off x="746539" y="1240824"/>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DETAILED DESIGN</a:t>
            </a:r>
            <a:endParaRPr/>
          </a:p>
        </p:txBody>
      </p:sp>
      <p:sp>
        <p:nvSpPr>
          <p:cNvPr id="400" name="Google Shape;400;p28"/>
          <p:cNvSpPr txBox="1"/>
          <p:nvPr>
            <p:ph idx="2" type="title"/>
          </p:nvPr>
        </p:nvSpPr>
        <p:spPr>
          <a:xfrm>
            <a:off x="730939" y="1536024"/>
            <a:ext cx="1463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401" name="Google Shape;401;p28"/>
          <p:cNvGrpSpPr/>
          <p:nvPr/>
        </p:nvGrpSpPr>
        <p:grpSpPr>
          <a:xfrm>
            <a:off x="5117075" y="1073814"/>
            <a:ext cx="2582400" cy="289350"/>
            <a:chOff x="6967625" y="394825"/>
            <a:chExt cx="2582400" cy="289350"/>
          </a:xfrm>
        </p:grpSpPr>
        <p:sp>
          <p:nvSpPr>
            <p:cNvPr id="402" name="Google Shape;402;p28"/>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0" name="Google Shape;430;p28"/>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431" name="Google Shape;431;p28"/>
          <p:cNvGrpSpPr/>
          <p:nvPr/>
        </p:nvGrpSpPr>
        <p:grpSpPr>
          <a:xfrm rot="5400000">
            <a:off x="8092063" y="4120614"/>
            <a:ext cx="677400" cy="289350"/>
            <a:chOff x="7539125" y="394825"/>
            <a:chExt cx="677400" cy="289350"/>
          </a:xfrm>
        </p:grpSpPr>
        <p:sp>
          <p:nvSpPr>
            <p:cNvPr id="432" name="Google Shape;432;p28"/>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System Architecture</a:t>
            </a:r>
            <a:endParaRPr sz="3000"/>
          </a:p>
        </p:txBody>
      </p:sp>
      <p:sp>
        <p:nvSpPr>
          <p:cNvPr id="445" name="Google Shape;445;p29"/>
          <p:cNvSpPr txBox="1"/>
          <p:nvPr>
            <p:ph idx="1" type="subTitle"/>
          </p:nvPr>
        </p:nvSpPr>
        <p:spPr>
          <a:xfrm>
            <a:off x="720000" y="1447138"/>
            <a:ext cx="7476000" cy="29913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Predicting air quality is important to industry and pollution management. The second stage of data pre-processing Whatever data we have is raw, and if we apply it to a model straight, the output could be incorrect. </a:t>
            </a:r>
            <a:endParaRPr sz="1500">
              <a:solidFill>
                <a:srgbClr val="000000"/>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Preprocessing is an important stage in data forecasting. When the values are too large for the model to understand, a transformation step is required. </a:t>
            </a:r>
            <a:endParaRPr sz="1500">
              <a:latin typeface="Times New Roman"/>
              <a:ea typeface="Times New Roman"/>
              <a:cs typeface="Times New Roman"/>
              <a:sym typeface="Times New Roman"/>
            </a:endParaRPr>
          </a:p>
        </p:txBody>
      </p:sp>
      <p:cxnSp>
        <p:nvCxnSpPr>
          <p:cNvPr id="446" name="Google Shape;446;p29"/>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447" name="Google Shape;447;p29"/>
          <p:cNvGrpSpPr/>
          <p:nvPr/>
        </p:nvGrpSpPr>
        <p:grpSpPr>
          <a:xfrm rot="-5400000">
            <a:off x="6683149" y="-1938589"/>
            <a:ext cx="3522201" cy="3522201"/>
            <a:chOff x="269239" y="624399"/>
            <a:chExt cx="2386800" cy="2386800"/>
          </a:xfrm>
        </p:grpSpPr>
        <p:sp>
          <p:nvSpPr>
            <p:cNvPr id="448" name="Google Shape;448;p29"/>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29"/>
          <p:cNvSpPr/>
          <p:nvPr/>
        </p:nvSpPr>
        <p:spPr>
          <a:xfrm>
            <a:off x="7387570" y="-1234259"/>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29"/>
          <p:cNvGrpSpPr/>
          <p:nvPr/>
        </p:nvGrpSpPr>
        <p:grpSpPr>
          <a:xfrm>
            <a:off x="212375" y="1273533"/>
            <a:ext cx="289350" cy="867900"/>
            <a:chOff x="1006725" y="1731408"/>
            <a:chExt cx="289350" cy="867900"/>
          </a:xfrm>
        </p:grpSpPr>
        <p:sp>
          <p:nvSpPr>
            <p:cNvPr id="452" name="Google Shape;452;p29"/>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0"/>
          <p:cNvSpPr txBox="1"/>
          <p:nvPr>
            <p:ph type="title"/>
          </p:nvPr>
        </p:nvSpPr>
        <p:spPr>
          <a:xfrm>
            <a:off x="720000" y="445025"/>
            <a:ext cx="38520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467" name="Google Shape;467;p30"/>
          <p:cNvSpPr txBox="1"/>
          <p:nvPr>
            <p:ph idx="1" type="subTitle"/>
          </p:nvPr>
        </p:nvSpPr>
        <p:spPr>
          <a:xfrm>
            <a:off x="705600" y="1280775"/>
            <a:ext cx="6428700" cy="23295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t/>
            </a:r>
            <a:endParaRPr sz="1200">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t/>
            </a:r>
            <a:endParaRPr sz="1200">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t/>
            </a:r>
            <a:endParaRPr sz="1200">
              <a:solidFill>
                <a:srgbClr val="000000"/>
              </a:solidFill>
              <a:highlight>
                <a:schemeClr val="lt1"/>
              </a:highlight>
              <a:latin typeface="Arial"/>
              <a:ea typeface="Arial"/>
              <a:cs typeface="Arial"/>
              <a:sym typeface="Arial"/>
            </a:endParaRPr>
          </a:p>
          <a:p>
            <a:pPr indent="0" lvl="0" marL="0" rtl="0" algn="just">
              <a:lnSpc>
                <a:spcPct val="150000"/>
              </a:lnSpc>
              <a:spcBef>
                <a:spcPts val="0"/>
              </a:spcBef>
              <a:spcAft>
                <a:spcPts val="0"/>
              </a:spcAft>
              <a:buNone/>
            </a:pPr>
            <a:r>
              <a:t/>
            </a:r>
            <a:endParaRPr sz="1200">
              <a:solidFill>
                <a:srgbClr val="000000"/>
              </a:solidFill>
              <a:highlight>
                <a:schemeClr val="lt1"/>
              </a:highlight>
              <a:latin typeface="Arial"/>
              <a:ea typeface="Arial"/>
              <a:cs typeface="Arial"/>
              <a:sym typeface="Arial"/>
            </a:endParaRPr>
          </a:p>
          <a:p>
            <a:pPr indent="0" lvl="0" marL="0" rtl="0" algn="just">
              <a:lnSpc>
                <a:spcPct val="150000"/>
              </a:lnSpc>
              <a:spcBef>
                <a:spcPts val="0"/>
              </a:spcBef>
              <a:spcAft>
                <a:spcPts val="0"/>
              </a:spcAft>
              <a:buNone/>
            </a:pPr>
            <a:r>
              <a:t/>
            </a:r>
            <a:endParaRPr sz="1200">
              <a:solidFill>
                <a:srgbClr val="000000"/>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a:solidFill>
                <a:srgbClr val="000000"/>
              </a:solidFill>
              <a:highlight>
                <a:schemeClr val="lt1"/>
              </a:highlight>
              <a:latin typeface="Arial"/>
              <a:ea typeface="Arial"/>
              <a:cs typeface="Arial"/>
              <a:sym typeface="Arial"/>
            </a:endParaRPr>
          </a:p>
          <a:p>
            <a:pPr indent="0" lvl="0" marL="0" rtl="0" algn="just">
              <a:lnSpc>
                <a:spcPct val="150000"/>
              </a:lnSpc>
              <a:spcBef>
                <a:spcPts val="0"/>
              </a:spcBef>
              <a:spcAft>
                <a:spcPts val="0"/>
              </a:spcAft>
              <a:buNone/>
            </a:pPr>
            <a:r>
              <a:t/>
            </a:r>
            <a:endParaRPr sz="12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2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2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000">
              <a:highlight>
                <a:schemeClr val="lt1"/>
              </a:highlight>
            </a:endParaRPr>
          </a:p>
        </p:txBody>
      </p:sp>
      <p:cxnSp>
        <p:nvCxnSpPr>
          <p:cNvPr id="468" name="Google Shape;468;p30"/>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469" name="Google Shape;469;p30"/>
          <p:cNvGrpSpPr/>
          <p:nvPr/>
        </p:nvGrpSpPr>
        <p:grpSpPr>
          <a:xfrm>
            <a:off x="4618950" y="394814"/>
            <a:ext cx="2582400" cy="289350"/>
            <a:chOff x="6967625" y="394825"/>
            <a:chExt cx="2582400" cy="289350"/>
          </a:xfrm>
        </p:grpSpPr>
        <p:sp>
          <p:nvSpPr>
            <p:cNvPr id="470" name="Google Shape;470;p30"/>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0"/>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8" name="Google Shape;498;p30"/>
          <p:cNvPicPr preferRelativeResize="0"/>
          <p:nvPr/>
        </p:nvPicPr>
        <p:blipFill>
          <a:blip r:embed="rId3">
            <a:alphaModFix/>
          </a:blip>
          <a:stretch>
            <a:fillRect/>
          </a:stretch>
        </p:blipFill>
        <p:spPr>
          <a:xfrm>
            <a:off x="948150" y="1150025"/>
            <a:ext cx="5943600" cy="349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Flow</a:t>
            </a:r>
            <a:endParaRPr sz="3000"/>
          </a:p>
        </p:txBody>
      </p:sp>
      <p:sp>
        <p:nvSpPr>
          <p:cNvPr id="504" name="Google Shape;504;p31"/>
          <p:cNvSpPr txBox="1"/>
          <p:nvPr>
            <p:ph idx="1" type="subTitle"/>
          </p:nvPr>
        </p:nvSpPr>
        <p:spPr>
          <a:xfrm>
            <a:off x="720000" y="1447138"/>
            <a:ext cx="7476000" cy="29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505" name="Google Shape;505;p31"/>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506" name="Google Shape;506;p31"/>
          <p:cNvGrpSpPr/>
          <p:nvPr/>
        </p:nvGrpSpPr>
        <p:grpSpPr>
          <a:xfrm rot="-5400000">
            <a:off x="6683149" y="-1938589"/>
            <a:ext cx="3522201" cy="3522201"/>
            <a:chOff x="269239" y="624399"/>
            <a:chExt cx="2386800" cy="2386800"/>
          </a:xfrm>
        </p:grpSpPr>
        <p:sp>
          <p:nvSpPr>
            <p:cNvPr id="507" name="Google Shape;507;p31"/>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31"/>
          <p:cNvSpPr/>
          <p:nvPr/>
        </p:nvSpPr>
        <p:spPr>
          <a:xfrm>
            <a:off x="7387570" y="-1234259"/>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31"/>
          <p:cNvGrpSpPr/>
          <p:nvPr/>
        </p:nvGrpSpPr>
        <p:grpSpPr>
          <a:xfrm>
            <a:off x="212375" y="1273533"/>
            <a:ext cx="289350" cy="867900"/>
            <a:chOff x="1006725" y="1731408"/>
            <a:chExt cx="289350" cy="867900"/>
          </a:xfrm>
        </p:grpSpPr>
        <p:sp>
          <p:nvSpPr>
            <p:cNvPr id="511" name="Google Shape;511;p31"/>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1"/>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1" name="Google Shape;521;p31"/>
          <p:cNvPicPr preferRelativeResize="0"/>
          <p:nvPr/>
        </p:nvPicPr>
        <p:blipFill>
          <a:blip r:embed="rId3">
            <a:alphaModFix/>
          </a:blip>
          <a:stretch>
            <a:fillRect/>
          </a:stretch>
        </p:blipFill>
        <p:spPr>
          <a:xfrm>
            <a:off x="3237888" y="804424"/>
            <a:ext cx="2440225" cy="388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grpSp>
        <p:nvGrpSpPr>
          <p:cNvPr id="526" name="Google Shape;526;p32"/>
          <p:cNvGrpSpPr/>
          <p:nvPr/>
        </p:nvGrpSpPr>
        <p:grpSpPr>
          <a:xfrm>
            <a:off x="269239" y="763524"/>
            <a:ext cx="2386800" cy="2386800"/>
            <a:chOff x="269239" y="624399"/>
            <a:chExt cx="2386800" cy="2386800"/>
          </a:xfrm>
        </p:grpSpPr>
        <p:sp>
          <p:nvSpPr>
            <p:cNvPr id="527" name="Google Shape;527;p32"/>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 name="Google Shape;529;p32"/>
          <p:cNvSpPr/>
          <p:nvPr/>
        </p:nvSpPr>
        <p:spPr>
          <a:xfrm>
            <a:off x="746539" y="1240824"/>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txBox="1"/>
          <p:nvPr>
            <p:ph type="title"/>
          </p:nvPr>
        </p:nvSpPr>
        <p:spPr>
          <a:xfrm>
            <a:off x="-1325975" y="3031850"/>
            <a:ext cx="6161700" cy="841800"/>
          </a:xfrm>
          <a:prstGeom prst="rect">
            <a:avLst/>
          </a:prstGeom>
        </p:spPr>
        <p:txBody>
          <a:bodyPr anchorCtr="0" anchor="ctr" bIns="91425" lIns="91425" spcFirstLastPara="1" rIns="91425" wrap="square" tIns="91425">
            <a:noAutofit/>
          </a:bodyPr>
          <a:lstStyle/>
          <a:p>
            <a:pPr indent="457200" lvl="0" marL="1371600" rtl="0" algn="just">
              <a:lnSpc>
                <a:spcPct val="150000"/>
              </a:lnSpc>
              <a:spcBef>
                <a:spcPts val="0"/>
              </a:spcBef>
              <a:spcAft>
                <a:spcPts val="0"/>
              </a:spcAft>
              <a:buNone/>
            </a:pPr>
            <a:r>
              <a:rPr b="1" lang="en" sz="3100">
                <a:solidFill>
                  <a:srgbClr val="000000"/>
                </a:solidFill>
                <a:latin typeface="Times New Roman"/>
                <a:ea typeface="Times New Roman"/>
                <a:cs typeface="Times New Roman"/>
                <a:sym typeface="Times New Roman"/>
              </a:rPr>
              <a:t>IMPLEMENTATION</a:t>
            </a:r>
            <a:endParaRPr sz="6500"/>
          </a:p>
        </p:txBody>
      </p:sp>
      <p:sp>
        <p:nvSpPr>
          <p:cNvPr id="531" name="Google Shape;531;p32"/>
          <p:cNvSpPr txBox="1"/>
          <p:nvPr>
            <p:ph idx="2" type="title"/>
          </p:nvPr>
        </p:nvSpPr>
        <p:spPr>
          <a:xfrm>
            <a:off x="730939" y="1536024"/>
            <a:ext cx="1463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532" name="Google Shape;532;p32"/>
          <p:cNvGrpSpPr/>
          <p:nvPr/>
        </p:nvGrpSpPr>
        <p:grpSpPr>
          <a:xfrm>
            <a:off x="5117075" y="1073814"/>
            <a:ext cx="2582400" cy="289350"/>
            <a:chOff x="6967625" y="394825"/>
            <a:chExt cx="2582400" cy="289350"/>
          </a:xfrm>
        </p:grpSpPr>
        <p:sp>
          <p:nvSpPr>
            <p:cNvPr id="533" name="Google Shape;533;p32"/>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1" name="Google Shape;561;p32"/>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562" name="Google Shape;562;p32"/>
          <p:cNvGrpSpPr/>
          <p:nvPr/>
        </p:nvGrpSpPr>
        <p:grpSpPr>
          <a:xfrm rot="5400000">
            <a:off x="8092063" y="4120614"/>
            <a:ext cx="677400" cy="289350"/>
            <a:chOff x="7539125" y="394825"/>
            <a:chExt cx="677400" cy="289350"/>
          </a:xfrm>
        </p:grpSpPr>
        <p:sp>
          <p:nvSpPr>
            <p:cNvPr id="563" name="Google Shape;563;p32"/>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3"/>
          <p:cNvSpPr txBox="1"/>
          <p:nvPr>
            <p:ph type="title"/>
          </p:nvPr>
        </p:nvSpPr>
        <p:spPr>
          <a:xfrm>
            <a:off x="270100" y="177525"/>
            <a:ext cx="6600000" cy="5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endParaRPr/>
          </a:p>
        </p:txBody>
      </p:sp>
      <p:pic>
        <p:nvPicPr>
          <p:cNvPr id="576" name="Google Shape;576;p33"/>
          <p:cNvPicPr preferRelativeResize="0"/>
          <p:nvPr/>
        </p:nvPicPr>
        <p:blipFill>
          <a:blip r:embed="rId3">
            <a:alphaModFix/>
          </a:blip>
          <a:stretch>
            <a:fillRect/>
          </a:stretch>
        </p:blipFill>
        <p:spPr>
          <a:xfrm>
            <a:off x="152400" y="1024225"/>
            <a:ext cx="8505226" cy="3517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Preprocessing</a:t>
            </a:r>
            <a:endParaRPr sz="3000"/>
          </a:p>
        </p:txBody>
      </p:sp>
      <p:sp>
        <p:nvSpPr>
          <p:cNvPr id="582" name="Google Shape;582;p34"/>
          <p:cNvSpPr txBox="1"/>
          <p:nvPr>
            <p:ph idx="2" type="subTitle"/>
          </p:nvPr>
        </p:nvSpPr>
        <p:spPr>
          <a:xfrm>
            <a:off x="599550" y="1378050"/>
            <a:ext cx="7650900" cy="29913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Data preprocessing in Machine Learning is a crucial step that helps enhance the quality of data to promote the extraction of meaningful insights from the data.</a:t>
            </a:r>
            <a:endParaRPr sz="1500">
              <a:solidFill>
                <a:srgbClr val="000000"/>
              </a:solidFill>
              <a:highlight>
                <a:schemeClr val="lt1"/>
              </a:highlight>
              <a:latin typeface="Times New Roman"/>
              <a:ea typeface="Times New Roman"/>
              <a:cs typeface="Times New Roman"/>
              <a:sym typeface="Times New Roman"/>
            </a:endParaRPr>
          </a:p>
          <a:p>
            <a:pPr indent="0" lvl="0" marL="457200" rtl="0" algn="just">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 </a:t>
            </a:r>
            <a:endParaRPr sz="1500">
              <a:solidFill>
                <a:srgbClr val="000000"/>
              </a:solidFill>
              <a:highlight>
                <a:schemeClr val="lt1"/>
              </a:highlight>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Data preprocessing in Machine Learning refers to the technique of preparing (cleaning and organizing) the raw data to make it suitable for a building and training Machine Learning models. </a:t>
            </a:r>
            <a:endParaRPr sz="1500">
              <a:solidFill>
                <a:srgbClr val="000000"/>
              </a:solidFill>
              <a:highlight>
                <a:schemeClr val="lt1"/>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Data preprocessing in Machine Learning is a data mining technique that transforms raw data into an understandable and readable format. </a:t>
            </a:r>
            <a:endParaRPr sz="1500">
              <a:highlight>
                <a:schemeClr val="lt1"/>
              </a:highlight>
              <a:latin typeface="Times New Roman"/>
              <a:ea typeface="Times New Roman"/>
              <a:cs typeface="Times New Roman"/>
              <a:sym typeface="Times New Roman"/>
            </a:endParaRPr>
          </a:p>
        </p:txBody>
      </p:sp>
      <p:cxnSp>
        <p:nvCxnSpPr>
          <p:cNvPr id="583" name="Google Shape;583;p34"/>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584" name="Google Shape;584;p34"/>
          <p:cNvGrpSpPr/>
          <p:nvPr/>
        </p:nvGrpSpPr>
        <p:grpSpPr>
          <a:xfrm rot="-5400000">
            <a:off x="6683149" y="-1938589"/>
            <a:ext cx="3522201" cy="3522201"/>
            <a:chOff x="269239" y="624399"/>
            <a:chExt cx="2386800" cy="2386800"/>
          </a:xfrm>
        </p:grpSpPr>
        <p:sp>
          <p:nvSpPr>
            <p:cNvPr id="585" name="Google Shape;585;p34"/>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4"/>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34"/>
          <p:cNvSpPr/>
          <p:nvPr/>
        </p:nvSpPr>
        <p:spPr>
          <a:xfrm>
            <a:off x="7387570" y="-1234259"/>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34"/>
          <p:cNvGrpSpPr/>
          <p:nvPr/>
        </p:nvGrpSpPr>
        <p:grpSpPr>
          <a:xfrm>
            <a:off x="212375" y="1273533"/>
            <a:ext cx="289350" cy="867900"/>
            <a:chOff x="1006725" y="1731408"/>
            <a:chExt cx="289350" cy="867900"/>
          </a:xfrm>
        </p:grpSpPr>
        <p:sp>
          <p:nvSpPr>
            <p:cNvPr id="589" name="Google Shape;589;p34"/>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4"/>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4"/>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4"/>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4"/>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lnSpc>
                <a:spcPct val="123529"/>
              </a:lnSpc>
              <a:spcBef>
                <a:spcPts val="0"/>
              </a:spcBef>
              <a:spcAft>
                <a:spcPts val="0"/>
              </a:spcAft>
              <a:buNone/>
            </a:pPr>
            <a:r>
              <a:rPr b="1" lang="en" sz="1650">
                <a:solidFill>
                  <a:srgbClr val="303133"/>
                </a:solidFill>
                <a:highlight>
                  <a:schemeClr val="lt1"/>
                </a:highlight>
                <a:latin typeface="Roboto"/>
                <a:ea typeface="Roboto"/>
                <a:cs typeface="Roboto"/>
                <a:sym typeface="Roboto"/>
              </a:rPr>
              <a:t>Steps in Data Preprocessing</a:t>
            </a:r>
            <a:endParaRPr b="1" sz="1650">
              <a:solidFill>
                <a:srgbClr val="303133"/>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a:highlight>
                <a:schemeClr val="lt1"/>
              </a:highlight>
            </a:endParaRPr>
          </a:p>
        </p:txBody>
      </p:sp>
      <p:sp>
        <p:nvSpPr>
          <p:cNvPr id="604" name="Google Shape;604;p35"/>
          <p:cNvSpPr/>
          <p:nvPr/>
        </p:nvSpPr>
        <p:spPr>
          <a:xfrm>
            <a:off x="339450" y="1153788"/>
            <a:ext cx="679579" cy="682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FBC4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lang="en"/>
              <a:t>     1</a:t>
            </a:r>
            <a:endParaRPr/>
          </a:p>
        </p:txBody>
      </p:sp>
      <p:sp>
        <p:nvSpPr>
          <p:cNvPr id="605" name="Google Shape;605;p35"/>
          <p:cNvSpPr txBox="1"/>
          <p:nvPr/>
        </p:nvSpPr>
        <p:spPr>
          <a:xfrm>
            <a:off x="1019025" y="1289850"/>
            <a:ext cx="3000000" cy="89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rgbClr val="303133"/>
                </a:solidFill>
                <a:highlight>
                  <a:schemeClr val="lt1"/>
                </a:highlight>
                <a:latin typeface="Roboto"/>
                <a:ea typeface="Roboto"/>
                <a:cs typeface="Roboto"/>
                <a:sym typeface="Roboto"/>
              </a:rPr>
              <a:t>  </a:t>
            </a:r>
            <a:r>
              <a:rPr b="1" lang="en" sz="1500">
                <a:solidFill>
                  <a:srgbClr val="303133"/>
                </a:solidFill>
                <a:highlight>
                  <a:schemeClr val="lt1"/>
                </a:highlight>
                <a:latin typeface="Roboto"/>
                <a:ea typeface="Roboto"/>
                <a:cs typeface="Roboto"/>
                <a:sym typeface="Roboto"/>
              </a:rPr>
              <a:t>Acquire the dataset</a:t>
            </a:r>
            <a:endParaRPr b="1" sz="1500">
              <a:solidFill>
                <a:srgbClr val="303133"/>
              </a:solidFill>
              <a:highlight>
                <a:schemeClr val="lt1"/>
              </a:highlight>
              <a:latin typeface="Roboto"/>
              <a:ea typeface="Roboto"/>
              <a:cs typeface="Roboto"/>
              <a:sym typeface="Roboto"/>
            </a:endParaRPr>
          </a:p>
          <a:p>
            <a:pPr indent="0" lvl="0" marL="0" rtl="0" algn="l">
              <a:lnSpc>
                <a:spcPct val="115000"/>
              </a:lnSpc>
              <a:spcBef>
                <a:spcPts val="1500"/>
              </a:spcBef>
              <a:spcAft>
                <a:spcPts val="0"/>
              </a:spcAft>
              <a:buNone/>
            </a:pPr>
            <a:r>
              <a:t/>
            </a:r>
            <a:endParaRPr sz="1100">
              <a:highlight>
                <a:schemeClr val="lt1"/>
              </a:highlight>
            </a:endParaRPr>
          </a:p>
        </p:txBody>
      </p:sp>
      <p:sp>
        <p:nvSpPr>
          <p:cNvPr id="606" name="Google Shape;606;p35"/>
          <p:cNvSpPr/>
          <p:nvPr/>
        </p:nvSpPr>
        <p:spPr>
          <a:xfrm>
            <a:off x="339450" y="1972100"/>
            <a:ext cx="679579" cy="682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FBC4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lang="en"/>
              <a:t>     2</a:t>
            </a:r>
            <a:endParaRPr/>
          </a:p>
        </p:txBody>
      </p:sp>
      <p:sp>
        <p:nvSpPr>
          <p:cNvPr id="607" name="Google Shape;607;p35"/>
          <p:cNvSpPr/>
          <p:nvPr/>
        </p:nvSpPr>
        <p:spPr>
          <a:xfrm>
            <a:off x="339450" y="2790400"/>
            <a:ext cx="679579" cy="682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FBC4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lang="en"/>
              <a:t>     3</a:t>
            </a:r>
            <a:endParaRPr/>
          </a:p>
        </p:txBody>
      </p:sp>
      <p:sp>
        <p:nvSpPr>
          <p:cNvPr id="608" name="Google Shape;608;p35"/>
          <p:cNvSpPr/>
          <p:nvPr/>
        </p:nvSpPr>
        <p:spPr>
          <a:xfrm>
            <a:off x="339450" y="3736000"/>
            <a:ext cx="679579" cy="682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FBC4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lang="en"/>
              <a:t>     4</a:t>
            </a:r>
            <a:endParaRPr/>
          </a:p>
        </p:txBody>
      </p:sp>
      <p:sp>
        <p:nvSpPr>
          <p:cNvPr id="609" name="Google Shape;609;p35"/>
          <p:cNvSpPr/>
          <p:nvPr/>
        </p:nvSpPr>
        <p:spPr>
          <a:xfrm>
            <a:off x="5638275" y="1153800"/>
            <a:ext cx="679579" cy="682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FBC4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lang="en"/>
              <a:t>     5</a:t>
            </a:r>
            <a:endParaRPr/>
          </a:p>
        </p:txBody>
      </p:sp>
      <p:sp>
        <p:nvSpPr>
          <p:cNvPr id="610" name="Google Shape;610;p35"/>
          <p:cNvSpPr/>
          <p:nvPr/>
        </p:nvSpPr>
        <p:spPr>
          <a:xfrm>
            <a:off x="5705325" y="2069475"/>
            <a:ext cx="679579" cy="682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FBC4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lang="en"/>
              <a:t>     6</a:t>
            </a:r>
            <a:endParaRPr/>
          </a:p>
        </p:txBody>
      </p:sp>
      <p:sp>
        <p:nvSpPr>
          <p:cNvPr id="611" name="Google Shape;611;p35"/>
          <p:cNvSpPr/>
          <p:nvPr/>
        </p:nvSpPr>
        <p:spPr>
          <a:xfrm>
            <a:off x="5705325" y="2985163"/>
            <a:ext cx="679579" cy="682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FBC4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lang="en"/>
              <a:t>     7</a:t>
            </a:r>
            <a:endParaRPr/>
          </a:p>
        </p:txBody>
      </p:sp>
      <p:sp>
        <p:nvSpPr>
          <p:cNvPr id="612" name="Google Shape;612;p35"/>
          <p:cNvSpPr txBox="1"/>
          <p:nvPr/>
        </p:nvSpPr>
        <p:spPr>
          <a:xfrm>
            <a:off x="6633925" y="3118713"/>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500"/>
              </a:spcAft>
              <a:buNone/>
            </a:pPr>
            <a:r>
              <a:rPr b="1" lang="en" sz="1500">
                <a:solidFill>
                  <a:srgbClr val="303133"/>
                </a:solidFill>
                <a:highlight>
                  <a:schemeClr val="lt1"/>
                </a:highlight>
                <a:latin typeface="Roboto"/>
                <a:ea typeface="Roboto"/>
                <a:cs typeface="Roboto"/>
                <a:sym typeface="Roboto"/>
              </a:rPr>
              <a:t>Feature scaling</a:t>
            </a:r>
            <a:endParaRPr b="1" sz="1500">
              <a:solidFill>
                <a:srgbClr val="303133"/>
              </a:solidFill>
              <a:highlight>
                <a:schemeClr val="lt1"/>
              </a:highlight>
              <a:latin typeface="Roboto"/>
              <a:ea typeface="Roboto"/>
              <a:cs typeface="Roboto"/>
              <a:sym typeface="Roboto"/>
            </a:endParaRPr>
          </a:p>
        </p:txBody>
      </p:sp>
      <p:sp>
        <p:nvSpPr>
          <p:cNvPr id="613" name="Google Shape;613;p35"/>
          <p:cNvSpPr txBox="1"/>
          <p:nvPr/>
        </p:nvSpPr>
        <p:spPr>
          <a:xfrm>
            <a:off x="6317850" y="1289838"/>
            <a:ext cx="3000000" cy="89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rgbClr val="303133"/>
                </a:solidFill>
                <a:highlight>
                  <a:schemeClr val="lt1"/>
                </a:highlight>
                <a:latin typeface="Roboto"/>
                <a:ea typeface="Roboto"/>
                <a:cs typeface="Roboto"/>
                <a:sym typeface="Roboto"/>
              </a:rPr>
              <a:t> Encoding the categorical data</a:t>
            </a:r>
            <a:endParaRPr b="1" sz="1500">
              <a:solidFill>
                <a:srgbClr val="303133"/>
              </a:solidFill>
              <a:highlight>
                <a:schemeClr val="lt1"/>
              </a:highlight>
              <a:latin typeface="Roboto"/>
              <a:ea typeface="Roboto"/>
              <a:cs typeface="Roboto"/>
              <a:sym typeface="Roboto"/>
            </a:endParaRPr>
          </a:p>
          <a:p>
            <a:pPr indent="0" lvl="0" marL="0" rtl="0" algn="l">
              <a:lnSpc>
                <a:spcPct val="115000"/>
              </a:lnSpc>
              <a:spcBef>
                <a:spcPts val="1500"/>
              </a:spcBef>
              <a:spcAft>
                <a:spcPts val="0"/>
              </a:spcAft>
              <a:buNone/>
            </a:pPr>
            <a:r>
              <a:t/>
            </a:r>
            <a:endParaRPr sz="1100">
              <a:highlight>
                <a:schemeClr val="lt1"/>
              </a:highlight>
            </a:endParaRPr>
          </a:p>
        </p:txBody>
      </p:sp>
      <p:sp>
        <p:nvSpPr>
          <p:cNvPr id="614" name="Google Shape;614;p35"/>
          <p:cNvSpPr txBox="1"/>
          <p:nvPr/>
        </p:nvSpPr>
        <p:spPr>
          <a:xfrm>
            <a:off x="6588350" y="2239213"/>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500"/>
              </a:spcAft>
              <a:buNone/>
            </a:pPr>
            <a:r>
              <a:rPr b="1" lang="en" sz="1500">
                <a:solidFill>
                  <a:srgbClr val="303133"/>
                </a:solidFill>
                <a:highlight>
                  <a:schemeClr val="lt1"/>
                </a:highlight>
                <a:latin typeface="Roboto"/>
                <a:ea typeface="Roboto"/>
                <a:cs typeface="Roboto"/>
                <a:sym typeface="Roboto"/>
              </a:rPr>
              <a:t>Splitting the dataset</a:t>
            </a:r>
            <a:endParaRPr b="1" sz="1500">
              <a:solidFill>
                <a:srgbClr val="303133"/>
              </a:solidFill>
              <a:highlight>
                <a:schemeClr val="lt1"/>
              </a:highlight>
              <a:latin typeface="Roboto"/>
              <a:ea typeface="Roboto"/>
              <a:cs typeface="Roboto"/>
              <a:sym typeface="Roboto"/>
            </a:endParaRPr>
          </a:p>
        </p:txBody>
      </p:sp>
      <p:sp>
        <p:nvSpPr>
          <p:cNvPr id="615" name="Google Shape;615;p35"/>
          <p:cNvSpPr txBox="1"/>
          <p:nvPr/>
        </p:nvSpPr>
        <p:spPr>
          <a:xfrm>
            <a:off x="1019025" y="3822463"/>
            <a:ext cx="4572000" cy="89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rgbClr val="303133"/>
                </a:solidFill>
                <a:highlight>
                  <a:schemeClr val="lt1"/>
                </a:highlight>
                <a:latin typeface="Roboto"/>
                <a:ea typeface="Roboto"/>
                <a:cs typeface="Roboto"/>
                <a:sym typeface="Roboto"/>
              </a:rPr>
              <a:t> Identifying and handling the missing values</a:t>
            </a:r>
            <a:endParaRPr b="1" sz="1500">
              <a:solidFill>
                <a:srgbClr val="303133"/>
              </a:solidFill>
              <a:highlight>
                <a:schemeClr val="lt1"/>
              </a:highlight>
              <a:latin typeface="Roboto"/>
              <a:ea typeface="Roboto"/>
              <a:cs typeface="Roboto"/>
              <a:sym typeface="Roboto"/>
            </a:endParaRPr>
          </a:p>
          <a:p>
            <a:pPr indent="0" lvl="0" marL="0" rtl="0" algn="l">
              <a:lnSpc>
                <a:spcPct val="115000"/>
              </a:lnSpc>
              <a:spcBef>
                <a:spcPts val="1500"/>
              </a:spcBef>
              <a:spcAft>
                <a:spcPts val="0"/>
              </a:spcAft>
              <a:buNone/>
            </a:pPr>
            <a:r>
              <a:t/>
            </a:r>
            <a:endParaRPr sz="1100">
              <a:highlight>
                <a:schemeClr val="lt1"/>
              </a:highlight>
            </a:endParaRPr>
          </a:p>
        </p:txBody>
      </p:sp>
      <p:sp>
        <p:nvSpPr>
          <p:cNvPr id="616" name="Google Shape;616;p35"/>
          <p:cNvSpPr txBox="1"/>
          <p:nvPr/>
        </p:nvSpPr>
        <p:spPr>
          <a:xfrm>
            <a:off x="1185175" y="3018138"/>
            <a:ext cx="3000000" cy="89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rgbClr val="303133"/>
                </a:solidFill>
                <a:highlight>
                  <a:schemeClr val="lt1"/>
                </a:highlight>
                <a:latin typeface="Roboto"/>
                <a:ea typeface="Roboto"/>
                <a:cs typeface="Roboto"/>
                <a:sym typeface="Roboto"/>
              </a:rPr>
              <a:t>Import the dataset</a:t>
            </a:r>
            <a:endParaRPr b="1" sz="1500">
              <a:solidFill>
                <a:srgbClr val="303133"/>
              </a:solidFill>
              <a:highlight>
                <a:schemeClr val="lt1"/>
              </a:highlight>
              <a:latin typeface="Roboto"/>
              <a:ea typeface="Roboto"/>
              <a:cs typeface="Roboto"/>
              <a:sym typeface="Roboto"/>
            </a:endParaRPr>
          </a:p>
          <a:p>
            <a:pPr indent="0" lvl="0" marL="0" rtl="0" algn="l">
              <a:lnSpc>
                <a:spcPct val="115000"/>
              </a:lnSpc>
              <a:spcBef>
                <a:spcPts val="1500"/>
              </a:spcBef>
              <a:spcAft>
                <a:spcPts val="0"/>
              </a:spcAft>
              <a:buNone/>
            </a:pPr>
            <a:r>
              <a:t/>
            </a:r>
            <a:endParaRPr sz="1100">
              <a:highlight>
                <a:schemeClr val="lt1"/>
              </a:highlight>
            </a:endParaRPr>
          </a:p>
        </p:txBody>
      </p:sp>
      <p:sp>
        <p:nvSpPr>
          <p:cNvPr id="617" name="Google Shape;617;p35"/>
          <p:cNvSpPr txBox="1"/>
          <p:nvPr/>
        </p:nvSpPr>
        <p:spPr>
          <a:xfrm>
            <a:off x="1118125" y="2125346"/>
            <a:ext cx="3000000" cy="89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rgbClr val="303133"/>
                </a:solidFill>
                <a:highlight>
                  <a:schemeClr val="lt1"/>
                </a:highlight>
                <a:latin typeface="Roboto"/>
                <a:ea typeface="Roboto"/>
                <a:cs typeface="Roboto"/>
                <a:sym typeface="Roboto"/>
              </a:rPr>
              <a:t>Import all the crucial libraries</a:t>
            </a:r>
            <a:endParaRPr b="1" sz="1500">
              <a:solidFill>
                <a:srgbClr val="303133"/>
              </a:solidFill>
              <a:highlight>
                <a:schemeClr val="lt1"/>
              </a:highlight>
              <a:latin typeface="Roboto"/>
              <a:ea typeface="Roboto"/>
              <a:cs typeface="Roboto"/>
              <a:sym typeface="Roboto"/>
            </a:endParaRPr>
          </a:p>
          <a:p>
            <a:pPr indent="0" lvl="0" marL="0" rtl="0" algn="l">
              <a:lnSpc>
                <a:spcPct val="115000"/>
              </a:lnSpc>
              <a:spcBef>
                <a:spcPts val="1500"/>
              </a:spcBef>
              <a:spcAft>
                <a:spcPts val="0"/>
              </a:spcAft>
              <a:buNone/>
            </a:pPr>
            <a:r>
              <a:t/>
            </a:r>
            <a:endParaRPr sz="1100">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Imputation Of Missing Data</a:t>
            </a:r>
            <a:endParaRPr sz="3000"/>
          </a:p>
        </p:txBody>
      </p:sp>
      <p:sp>
        <p:nvSpPr>
          <p:cNvPr id="623" name="Google Shape;623;p36"/>
          <p:cNvSpPr txBox="1"/>
          <p:nvPr>
            <p:ph idx="2" type="subTitle"/>
          </p:nvPr>
        </p:nvSpPr>
        <p:spPr>
          <a:xfrm>
            <a:off x="720000" y="1273525"/>
            <a:ext cx="6667500" cy="2991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We found that more than 30 -40% data was missing, so we removed the SPM field from the Central Pollution Control Board data. </a:t>
            </a:r>
            <a:endParaRPr sz="15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For the other fields in the US embassy data and the Central Pollution Control Board data, we substituted missing data by second order polynomial estimation using nearest available data points. It gave better results than using series mean or linear interpolation.</a:t>
            </a:r>
            <a:endParaRPr sz="1500"/>
          </a:p>
        </p:txBody>
      </p:sp>
      <p:cxnSp>
        <p:nvCxnSpPr>
          <p:cNvPr id="624" name="Google Shape;624;p36"/>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625" name="Google Shape;625;p36"/>
          <p:cNvGrpSpPr/>
          <p:nvPr/>
        </p:nvGrpSpPr>
        <p:grpSpPr>
          <a:xfrm rot="-5400000">
            <a:off x="6683149" y="-1938589"/>
            <a:ext cx="3522201" cy="3522201"/>
            <a:chOff x="269239" y="624399"/>
            <a:chExt cx="2386800" cy="2386800"/>
          </a:xfrm>
        </p:grpSpPr>
        <p:sp>
          <p:nvSpPr>
            <p:cNvPr id="626" name="Google Shape;626;p36"/>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6"/>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36"/>
          <p:cNvSpPr/>
          <p:nvPr/>
        </p:nvSpPr>
        <p:spPr>
          <a:xfrm>
            <a:off x="7387570" y="-1234259"/>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36"/>
          <p:cNvGrpSpPr/>
          <p:nvPr/>
        </p:nvGrpSpPr>
        <p:grpSpPr>
          <a:xfrm>
            <a:off x="212375" y="1273533"/>
            <a:ext cx="289350" cy="867900"/>
            <a:chOff x="1006725" y="1731408"/>
            <a:chExt cx="289350" cy="867900"/>
          </a:xfrm>
        </p:grpSpPr>
        <p:sp>
          <p:nvSpPr>
            <p:cNvPr id="630" name="Google Shape;630;p36"/>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6"/>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6"/>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6"/>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6"/>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Removing or Modifying Outliers</a:t>
            </a:r>
            <a:endParaRPr sz="3000"/>
          </a:p>
        </p:txBody>
      </p:sp>
      <p:sp>
        <p:nvSpPr>
          <p:cNvPr id="645" name="Google Shape;645;p37"/>
          <p:cNvSpPr txBox="1"/>
          <p:nvPr>
            <p:ph idx="2" type="subTitle"/>
          </p:nvPr>
        </p:nvSpPr>
        <p:spPr>
          <a:xfrm>
            <a:off x="720000" y="1273525"/>
            <a:ext cx="6667500" cy="2991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An irregular pattern was observed in pollutant data between August and October 2020 in both US embassy data and the Central Pollution Control Board data. </a:t>
            </a:r>
            <a:endParaRPr sz="15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Thus, </a:t>
            </a:r>
            <a:r>
              <a:rPr lang="en" sz="1500">
                <a:solidFill>
                  <a:srgbClr val="000000"/>
                </a:solidFill>
                <a:latin typeface="Arial"/>
                <a:ea typeface="Arial"/>
                <a:cs typeface="Arial"/>
                <a:sym typeface="Arial"/>
              </a:rPr>
              <a:t>these data were removed. For data modification, we used the power transformation method.</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This provides a nonlinear transformation that is more robust to noise and hence produces better data.</a:t>
            </a:r>
            <a:endParaRPr sz="1500"/>
          </a:p>
        </p:txBody>
      </p:sp>
      <p:cxnSp>
        <p:nvCxnSpPr>
          <p:cNvPr id="646" name="Google Shape;646;p37"/>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647" name="Google Shape;647;p37"/>
          <p:cNvGrpSpPr/>
          <p:nvPr/>
        </p:nvGrpSpPr>
        <p:grpSpPr>
          <a:xfrm rot="-5400000">
            <a:off x="6683149" y="-1938589"/>
            <a:ext cx="3522201" cy="3522201"/>
            <a:chOff x="269239" y="624399"/>
            <a:chExt cx="2386800" cy="2386800"/>
          </a:xfrm>
        </p:grpSpPr>
        <p:sp>
          <p:nvSpPr>
            <p:cNvPr id="648" name="Google Shape;648;p37"/>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0" name="Google Shape;650;p37"/>
          <p:cNvSpPr/>
          <p:nvPr/>
        </p:nvSpPr>
        <p:spPr>
          <a:xfrm>
            <a:off x="7387570" y="-1234259"/>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37"/>
          <p:cNvGrpSpPr/>
          <p:nvPr/>
        </p:nvGrpSpPr>
        <p:grpSpPr>
          <a:xfrm>
            <a:off x="212375" y="1273533"/>
            <a:ext cx="289350" cy="867900"/>
            <a:chOff x="1006725" y="1731408"/>
            <a:chExt cx="289350" cy="867900"/>
          </a:xfrm>
        </p:grpSpPr>
        <p:sp>
          <p:nvSpPr>
            <p:cNvPr id="652" name="Google Shape;652;p37"/>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7"/>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7"/>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7"/>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7"/>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7"/>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grpSp>
        <p:nvGrpSpPr>
          <p:cNvPr id="82" name="Google Shape;82;p20"/>
          <p:cNvGrpSpPr/>
          <p:nvPr/>
        </p:nvGrpSpPr>
        <p:grpSpPr>
          <a:xfrm>
            <a:off x="269239" y="763524"/>
            <a:ext cx="2386800" cy="2386800"/>
            <a:chOff x="269239" y="624399"/>
            <a:chExt cx="2386800" cy="2386800"/>
          </a:xfrm>
        </p:grpSpPr>
        <p:sp>
          <p:nvSpPr>
            <p:cNvPr id="83" name="Google Shape;83;p20"/>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20"/>
          <p:cNvSpPr/>
          <p:nvPr/>
        </p:nvSpPr>
        <p:spPr>
          <a:xfrm>
            <a:off x="746539" y="1240824"/>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0"/>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ABSTRACT</a:t>
            </a:r>
            <a:endParaRPr b="1">
              <a:latin typeface="Roboto"/>
              <a:ea typeface="Roboto"/>
              <a:cs typeface="Roboto"/>
              <a:sym typeface="Roboto"/>
            </a:endParaRPr>
          </a:p>
        </p:txBody>
      </p:sp>
      <p:sp>
        <p:nvSpPr>
          <p:cNvPr id="87" name="Google Shape;87;p20"/>
          <p:cNvSpPr txBox="1"/>
          <p:nvPr>
            <p:ph idx="2" type="title"/>
          </p:nvPr>
        </p:nvSpPr>
        <p:spPr>
          <a:xfrm>
            <a:off x="730939" y="1536024"/>
            <a:ext cx="1463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88" name="Google Shape;88;p20"/>
          <p:cNvGrpSpPr/>
          <p:nvPr/>
        </p:nvGrpSpPr>
        <p:grpSpPr>
          <a:xfrm>
            <a:off x="5117075" y="1073814"/>
            <a:ext cx="2582400" cy="289350"/>
            <a:chOff x="6967625" y="394825"/>
            <a:chExt cx="2582400" cy="289350"/>
          </a:xfrm>
        </p:grpSpPr>
        <p:sp>
          <p:nvSpPr>
            <p:cNvPr id="89" name="Google Shape;89;p20"/>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0"/>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0"/>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0"/>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0"/>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0"/>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0"/>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 name="Google Shape;117;p20"/>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118" name="Google Shape;118;p20"/>
          <p:cNvGrpSpPr/>
          <p:nvPr/>
        </p:nvGrpSpPr>
        <p:grpSpPr>
          <a:xfrm rot="5400000">
            <a:off x="8092063" y="4120614"/>
            <a:ext cx="677400" cy="289350"/>
            <a:chOff x="7539125" y="394825"/>
            <a:chExt cx="677400" cy="289350"/>
          </a:xfrm>
        </p:grpSpPr>
        <p:sp>
          <p:nvSpPr>
            <p:cNvPr id="119" name="Google Shape;119;p20"/>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Feature Extraction</a:t>
            </a:r>
            <a:endParaRPr sz="3000"/>
          </a:p>
        </p:txBody>
      </p:sp>
      <p:sp>
        <p:nvSpPr>
          <p:cNvPr id="667" name="Google Shape;667;p38"/>
          <p:cNvSpPr txBox="1"/>
          <p:nvPr>
            <p:ph idx="2" type="subTitle"/>
          </p:nvPr>
        </p:nvSpPr>
        <p:spPr>
          <a:xfrm>
            <a:off x="720000" y="1273525"/>
            <a:ext cx="6667500" cy="2991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date component in the Central Pollution Control Board data and the date-time component in the US embassy data were used to produce new features.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cyclic nature of the time component was exploited to obtain two fields {sin(2πhour/24), cos(2πhour/24)}. The date component was also used to obtained fields for day, month and year</a:t>
            </a:r>
            <a:endParaRPr sz="1500"/>
          </a:p>
        </p:txBody>
      </p:sp>
      <p:cxnSp>
        <p:nvCxnSpPr>
          <p:cNvPr id="668" name="Google Shape;668;p38"/>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669" name="Google Shape;669;p38"/>
          <p:cNvGrpSpPr/>
          <p:nvPr/>
        </p:nvGrpSpPr>
        <p:grpSpPr>
          <a:xfrm rot="-5400000">
            <a:off x="6683149" y="-1938589"/>
            <a:ext cx="3522201" cy="3522201"/>
            <a:chOff x="269239" y="624399"/>
            <a:chExt cx="2386800" cy="2386800"/>
          </a:xfrm>
        </p:grpSpPr>
        <p:sp>
          <p:nvSpPr>
            <p:cNvPr id="670" name="Google Shape;670;p38"/>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38"/>
          <p:cNvSpPr/>
          <p:nvPr/>
        </p:nvSpPr>
        <p:spPr>
          <a:xfrm>
            <a:off x="7387570" y="-1234259"/>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3" name="Google Shape;673;p38"/>
          <p:cNvGrpSpPr/>
          <p:nvPr/>
        </p:nvGrpSpPr>
        <p:grpSpPr>
          <a:xfrm>
            <a:off x="212375" y="1273533"/>
            <a:ext cx="289350" cy="867900"/>
            <a:chOff x="1006725" y="1731408"/>
            <a:chExt cx="289350" cy="867900"/>
          </a:xfrm>
        </p:grpSpPr>
        <p:sp>
          <p:nvSpPr>
            <p:cNvPr id="674" name="Google Shape;674;p38"/>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Feature Selection</a:t>
            </a:r>
            <a:endParaRPr sz="3000"/>
          </a:p>
        </p:txBody>
      </p:sp>
      <p:sp>
        <p:nvSpPr>
          <p:cNvPr id="689" name="Google Shape;689;p39"/>
          <p:cNvSpPr txBox="1"/>
          <p:nvPr>
            <p:ph idx="2" type="subTitle"/>
          </p:nvPr>
        </p:nvSpPr>
        <p:spPr>
          <a:xfrm>
            <a:off x="720000" y="1273525"/>
            <a:ext cx="6667500" cy="2991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 From the features obtained in the previous step using feature engineering, a few variables were selected to reduce dimensionality of the dataset and remove collinearity. Correlation-based feature selection was used , to check for collinearity among features. It was observed that the concentration of some of the pollutants had an almost linear correlation. </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We also used Principal Component Analysis (PCA) for reducing the dimensionality of the dataset. It enabled us to reduce the</a:t>
            </a:r>
            <a:endParaRPr sz="15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500">
                <a:solidFill>
                  <a:srgbClr val="000000"/>
                </a:solidFill>
                <a:latin typeface="Arial"/>
                <a:ea typeface="Arial"/>
                <a:cs typeface="Arial"/>
                <a:sym typeface="Arial"/>
              </a:rPr>
              <a:t>number of variables for each pollutant by about 76%. We compare the results with and without PCA in the next section.</a:t>
            </a:r>
            <a:endParaRPr sz="1500"/>
          </a:p>
        </p:txBody>
      </p:sp>
      <p:cxnSp>
        <p:nvCxnSpPr>
          <p:cNvPr id="690" name="Google Shape;690;p39"/>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691" name="Google Shape;691;p39"/>
          <p:cNvGrpSpPr/>
          <p:nvPr/>
        </p:nvGrpSpPr>
        <p:grpSpPr>
          <a:xfrm rot="-5400000">
            <a:off x="6683149" y="-1938589"/>
            <a:ext cx="3522201" cy="3522201"/>
            <a:chOff x="269239" y="624399"/>
            <a:chExt cx="2386800" cy="2386800"/>
          </a:xfrm>
        </p:grpSpPr>
        <p:sp>
          <p:nvSpPr>
            <p:cNvPr id="692" name="Google Shape;692;p39"/>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9"/>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4" name="Google Shape;694;p39"/>
          <p:cNvSpPr/>
          <p:nvPr/>
        </p:nvSpPr>
        <p:spPr>
          <a:xfrm>
            <a:off x="7387570" y="-1234259"/>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39"/>
          <p:cNvGrpSpPr/>
          <p:nvPr/>
        </p:nvGrpSpPr>
        <p:grpSpPr>
          <a:xfrm>
            <a:off x="212375" y="1273533"/>
            <a:ext cx="289350" cy="867900"/>
            <a:chOff x="1006725" y="1731408"/>
            <a:chExt cx="289350" cy="867900"/>
          </a:xfrm>
        </p:grpSpPr>
        <p:sp>
          <p:nvSpPr>
            <p:cNvPr id="696" name="Google Shape;696;p39"/>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0"/>
          <p:cNvSpPr txBox="1"/>
          <p:nvPr>
            <p:ph type="title"/>
          </p:nvPr>
        </p:nvSpPr>
        <p:spPr>
          <a:xfrm>
            <a:off x="323525" y="187850"/>
            <a:ext cx="4348500" cy="6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Linear Regression</a:t>
            </a:r>
            <a:endParaRPr sz="2900"/>
          </a:p>
          <a:p>
            <a:pPr indent="0" lvl="0" marL="0" rtl="0" algn="l">
              <a:spcBef>
                <a:spcPts val="0"/>
              </a:spcBef>
              <a:spcAft>
                <a:spcPts val="0"/>
              </a:spcAft>
              <a:buNone/>
            </a:pPr>
            <a:r>
              <a:t/>
            </a:r>
            <a:endParaRPr sz="2900"/>
          </a:p>
        </p:txBody>
      </p:sp>
      <p:pic>
        <p:nvPicPr>
          <p:cNvPr id="711" name="Google Shape;711;p40"/>
          <p:cNvPicPr preferRelativeResize="0"/>
          <p:nvPr/>
        </p:nvPicPr>
        <p:blipFill>
          <a:blip r:embed="rId3">
            <a:alphaModFix/>
          </a:blip>
          <a:stretch>
            <a:fillRect/>
          </a:stretch>
        </p:blipFill>
        <p:spPr>
          <a:xfrm>
            <a:off x="152400" y="966950"/>
            <a:ext cx="3555200" cy="2124050"/>
          </a:xfrm>
          <a:prstGeom prst="rect">
            <a:avLst/>
          </a:prstGeom>
          <a:noFill/>
          <a:ln>
            <a:noFill/>
          </a:ln>
        </p:spPr>
      </p:pic>
      <p:pic>
        <p:nvPicPr>
          <p:cNvPr id="712" name="Google Shape;712;p40"/>
          <p:cNvPicPr preferRelativeResize="0"/>
          <p:nvPr/>
        </p:nvPicPr>
        <p:blipFill rotWithShape="1">
          <a:blip r:embed="rId4">
            <a:alphaModFix/>
          </a:blip>
          <a:srcRect b="0" l="0" r="14944" t="0"/>
          <a:stretch/>
        </p:blipFill>
        <p:spPr>
          <a:xfrm>
            <a:off x="3859975" y="3189825"/>
            <a:ext cx="5055400" cy="1743075"/>
          </a:xfrm>
          <a:prstGeom prst="rect">
            <a:avLst/>
          </a:prstGeom>
          <a:noFill/>
          <a:ln>
            <a:noFill/>
          </a:ln>
        </p:spPr>
      </p:pic>
      <p:sp>
        <p:nvSpPr>
          <p:cNvPr id="713" name="Google Shape;713;p40"/>
          <p:cNvSpPr txBox="1"/>
          <p:nvPr/>
        </p:nvSpPr>
        <p:spPr>
          <a:xfrm>
            <a:off x="4125525" y="2261000"/>
            <a:ext cx="46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Coefficient of Linear Regression</a:t>
            </a:r>
            <a:endParaRPr>
              <a:latin typeface="Roboto"/>
              <a:ea typeface="Roboto"/>
              <a:cs typeface="Roboto"/>
              <a:sym typeface="Roboto"/>
            </a:endParaRPr>
          </a:p>
        </p:txBody>
      </p:sp>
      <p:sp>
        <p:nvSpPr>
          <p:cNvPr id="714" name="Google Shape;714;p40"/>
          <p:cNvSpPr txBox="1"/>
          <p:nvPr/>
        </p:nvSpPr>
        <p:spPr>
          <a:xfrm>
            <a:off x="267900" y="3771900"/>
            <a:ext cx="33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Accuracy is Found 80%  from RMSE</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1"/>
          <p:cNvSpPr txBox="1"/>
          <p:nvPr>
            <p:ph type="title"/>
          </p:nvPr>
        </p:nvSpPr>
        <p:spPr>
          <a:xfrm>
            <a:off x="344950" y="155725"/>
            <a:ext cx="3852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Random Forest</a:t>
            </a:r>
            <a:endParaRPr sz="3100"/>
          </a:p>
        </p:txBody>
      </p:sp>
      <p:pic>
        <p:nvPicPr>
          <p:cNvPr id="720" name="Google Shape;720;p41"/>
          <p:cNvPicPr preferRelativeResize="0"/>
          <p:nvPr/>
        </p:nvPicPr>
        <p:blipFill rotWithShape="1">
          <a:blip r:embed="rId3">
            <a:alphaModFix/>
          </a:blip>
          <a:srcRect b="0" l="0" r="37659" t="0"/>
          <a:stretch/>
        </p:blipFill>
        <p:spPr>
          <a:xfrm>
            <a:off x="184550" y="934600"/>
            <a:ext cx="3705225" cy="2047875"/>
          </a:xfrm>
          <a:prstGeom prst="rect">
            <a:avLst/>
          </a:prstGeom>
          <a:noFill/>
          <a:ln>
            <a:noFill/>
          </a:ln>
        </p:spPr>
      </p:pic>
      <p:pic>
        <p:nvPicPr>
          <p:cNvPr id="721" name="Google Shape;721;p41"/>
          <p:cNvPicPr preferRelativeResize="0"/>
          <p:nvPr/>
        </p:nvPicPr>
        <p:blipFill>
          <a:blip r:embed="rId4">
            <a:alphaModFix/>
          </a:blip>
          <a:stretch>
            <a:fillRect/>
          </a:stretch>
        </p:blipFill>
        <p:spPr>
          <a:xfrm>
            <a:off x="4430325" y="2244325"/>
            <a:ext cx="4452925" cy="2733125"/>
          </a:xfrm>
          <a:prstGeom prst="rect">
            <a:avLst/>
          </a:prstGeom>
          <a:noFill/>
          <a:ln>
            <a:noFill/>
          </a:ln>
        </p:spPr>
      </p:pic>
      <p:sp>
        <p:nvSpPr>
          <p:cNvPr id="722" name="Google Shape;722;p41"/>
          <p:cNvSpPr txBox="1"/>
          <p:nvPr/>
        </p:nvSpPr>
        <p:spPr>
          <a:xfrm>
            <a:off x="825125" y="3482550"/>
            <a:ext cx="38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AQI PREDICTION</a:t>
            </a:r>
            <a:endParaRPr>
              <a:latin typeface="Roboto"/>
              <a:ea typeface="Roboto"/>
              <a:cs typeface="Roboto"/>
              <a:sym typeface="Roboto"/>
            </a:endParaRPr>
          </a:p>
        </p:txBody>
      </p:sp>
      <p:sp>
        <p:nvSpPr>
          <p:cNvPr id="723" name="Google Shape;723;p41"/>
          <p:cNvSpPr txBox="1"/>
          <p:nvPr/>
        </p:nvSpPr>
        <p:spPr>
          <a:xfrm>
            <a:off x="1146575" y="356830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27" name="Shape 727"/>
        <p:cNvGrpSpPr/>
        <p:nvPr/>
      </p:nvGrpSpPr>
      <p:grpSpPr>
        <a:xfrm>
          <a:off x="0" y="0"/>
          <a:ext cx="0" cy="0"/>
          <a:chOff x="0" y="0"/>
          <a:chExt cx="0" cy="0"/>
        </a:xfrm>
      </p:grpSpPr>
      <p:grpSp>
        <p:nvGrpSpPr>
          <p:cNvPr id="728" name="Google Shape;728;p42"/>
          <p:cNvGrpSpPr/>
          <p:nvPr/>
        </p:nvGrpSpPr>
        <p:grpSpPr>
          <a:xfrm>
            <a:off x="-768525" y="-48199"/>
            <a:ext cx="5225404" cy="5225404"/>
            <a:chOff x="-1537049" y="-96399"/>
            <a:chExt cx="10450808" cy="10450808"/>
          </a:xfrm>
        </p:grpSpPr>
        <p:sp>
          <p:nvSpPr>
            <p:cNvPr id="729" name="Google Shape;729;p42"/>
            <p:cNvSpPr/>
            <p:nvPr/>
          </p:nvSpPr>
          <p:spPr>
            <a:xfrm>
              <a:off x="-1537049" y="-96399"/>
              <a:ext cx="10450808" cy="10450808"/>
            </a:xfrm>
            <a:custGeom>
              <a:rect b="b" l="l" r="r" t="t"/>
              <a:pathLst>
                <a:path extrusionOk="0" h="10450808" w="10450808">
                  <a:moveTo>
                    <a:pt x="10450808" y="10450808"/>
                  </a:moveTo>
                  <a:lnTo>
                    <a:pt x="0" y="10450808"/>
                  </a:lnTo>
                  <a:lnTo>
                    <a:pt x="0" y="0"/>
                  </a:lnTo>
                  <a:lnTo>
                    <a:pt x="10450808" y="0"/>
                  </a:lnTo>
                  <a:lnTo>
                    <a:pt x="10450808" y="10450808"/>
                  </a:lnTo>
                  <a:close/>
                  <a:moveTo>
                    <a:pt x="14495" y="10436313"/>
                  </a:moveTo>
                  <a:lnTo>
                    <a:pt x="10436313" y="10436313"/>
                  </a:lnTo>
                  <a:lnTo>
                    <a:pt x="10436313" y="14495"/>
                  </a:lnTo>
                  <a:lnTo>
                    <a:pt x="14495" y="14495"/>
                  </a:lnTo>
                  <a:lnTo>
                    <a:pt x="14495"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0" name="Google Shape;730;p42"/>
            <p:cNvSpPr/>
            <p:nvPr/>
          </p:nvSpPr>
          <p:spPr>
            <a:xfrm>
              <a:off x="-1529802" y="9391176"/>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1" name="Google Shape;731;p42"/>
            <p:cNvSpPr/>
            <p:nvPr/>
          </p:nvSpPr>
          <p:spPr>
            <a:xfrm>
              <a:off x="-1529802" y="8442438"/>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2" name="Google Shape;732;p42"/>
            <p:cNvSpPr/>
            <p:nvPr/>
          </p:nvSpPr>
          <p:spPr>
            <a:xfrm>
              <a:off x="-1529802" y="7493603"/>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3" name="Google Shape;733;p42"/>
            <p:cNvSpPr/>
            <p:nvPr/>
          </p:nvSpPr>
          <p:spPr>
            <a:xfrm>
              <a:off x="-1529802" y="6544865"/>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4" name="Google Shape;734;p42"/>
            <p:cNvSpPr/>
            <p:nvPr/>
          </p:nvSpPr>
          <p:spPr>
            <a:xfrm>
              <a:off x="-1529802" y="5596127"/>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5" name="Google Shape;735;p42"/>
            <p:cNvSpPr/>
            <p:nvPr/>
          </p:nvSpPr>
          <p:spPr>
            <a:xfrm>
              <a:off x="-1529802" y="4647388"/>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6" name="Google Shape;736;p42"/>
            <p:cNvSpPr/>
            <p:nvPr/>
          </p:nvSpPr>
          <p:spPr>
            <a:xfrm>
              <a:off x="-1529802" y="3698650"/>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7" name="Google Shape;737;p42"/>
            <p:cNvSpPr/>
            <p:nvPr/>
          </p:nvSpPr>
          <p:spPr>
            <a:xfrm>
              <a:off x="-1529802" y="2749912"/>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8" name="Google Shape;738;p42"/>
            <p:cNvSpPr/>
            <p:nvPr/>
          </p:nvSpPr>
          <p:spPr>
            <a:xfrm>
              <a:off x="-1529802" y="1801077"/>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9" name="Google Shape;739;p42"/>
            <p:cNvSpPr/>
            <p:nvPr/>
          </p:nvSpPr>
          <p:spPr>
            <a:xfrm>
              <a:off x="-1529802" y="852339"/>
              <a:ext cx="10436313" cy="14494"/>
            </a:xfrm>
            <a:custGeom>
              <a:rect b="b" l="l" r="r" t="t"/>
              <a:pathLst>
                <a:path extrusionOk="0" h="14494" w="10436313">
                  <a:moveTo>
                    <a:pt x="0" y="0"/>
                  </a:moveTo>
                  <a:lnTo>
                    <a:pt x="10436313" y="0"/>
                  </a:lnTo>
                  <a:lnTo>
                    <a:pt x="10436313" y="14495"/>
                  </a:lnTo>
                  <a:lnTo>
                    <a:pt x="0" y="14495"/>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0" name="Google Shape;740;p42"/>
            <p:cNvSpPr/>
            <p:nvPr/>
          </p:nvSpPr>
          <p:spPr>
            <a:xfrm>
              <a:off x="7950525"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1" name="Google Shape;741;p42"/>
            <p:cNvSpPr/>
            <p:nvPr/>
          </p:nvSpPr>
          <p:spPr>
            <a:xfrm>
              <a:off x="7001787"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2" name="Google Shape;742;p42"/>
            <p:cNvSpPr/>
            <p:nvPr/>
          </p:nvSpPr>
          <p:spPr>
            <a:xfrm>
              <a:off x="6052952"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3" name="Google Shape;743;p42"/>
            <p:cNvSpPr/>
            <p:nvPr/>
          </p:nvSpPr>
          <p:spPr>
            <a:xfrm>
              <a:off x="5104214"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4" name="Google Shape;744;p42"/>
            <p:cNvSpPr/>
            <p:nvPr/>
          </p:nvSpPr>
          <p:spPr>
            <a:xfrm>
              <a:off x="4155476"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5" name="Google Shape;745;p42"/>
            <p:cNvSpPr/>
            <p:nvPr/>
          </p:nvSpPr>
          <p:spPr>
            <a:xfrm>
              <a:off x="3206737"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6" name="Google Shape;746;p42"/>
            <p:cNvSpPr/>
            <p:nvPr/>
          </p:nvSpPr>
          <p:spPr>
            <a:xfrm>
              <a:off x="2257999"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7" name="Google Shape;747;p42"/>
            <p:cNvSpPr/>
            <p:nvPr/>
          </p:nvSpPr>
          <p:spPr>
            <a:xfrm>
              <a:off x="1309261"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8" name="Google Shape;748;p42"/>
            <p:cNvSpPr/>
            <p:nvPr/>
          </p:nvSpPr>
          <p:spPr>
            <a:xfrm>
              <a:off x="360426"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9" name="Google Shape;749;p42"/>
            <p:cNvSpPr/>
            <p:nvPr/>
          </p:nvSpPr>
          <p:spPr>
            <a:xfrm>
              <a:off x="-588311" y="-89151"/>
              <a:ext cx="14494" cy="10436313"/>
            </a:xfrm>
            <a:custGeom>
              <a:rect b="b" l="l" r="r" t="t"/>
              <a:pathLst>
                <a:path extrusionOk="0" h="10436313" w="14494">
                  <a:moveTo>
                    <a:pt x="0" y="0"/>
                  </a:moveTo>
                  <a:lnTo>
                    <a:pt x="14495" y="0"/>
                  </a:lnTo>
                  <a:lnTo>
                    <a:pt x="14495" y="10436313"/>
                  </a:lnTo>
                  <a:lnTo>
                    <a:pt x="0" y="10436313"/>
                  </a:ln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grpSp>
        <p:nvGrpSpPr>
          <p:cNvPr id="750" name="Google Shape;750;p42"/>
          <p:cNvGrpSpPr/>
          <p:nvPr/>
        </p:nvGrpSpPr>
        <p:grpSpPr>
          <a:xfrm>
            <a:off x="2022225" y="1913392"/>
            <a:ext cx="5099518" cy="1262833"/>
            <a:chOff x="-14" y="285750"/>
            <a:chExt cx="13598714" cy="3367555"/>
          </a:xfrm>
        </p:grpSpPr>
        <p:sp>
          <p:nvSpPr>
            <p:cNvPr id="751" name="Google Shape;751;p42"/>
            <p:cNvSpPr txBox="1"/>
            <p:nvPr/>
          </p:nvSpPr>
          <p:spPr>
            <a:xfrm>
              <a:off x="0" y="285750"/>
              <a:ext cx="13598700" cy="307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7500">
                  <a:solidFill>
                    <a:schemeClr val="dk1"/>
                  </a:solidFill>
                  <a:latin typeface="Barlow"/>
                  <a:ea typeface="Barlow"/>
                  <a:cs typeface="Barlow"/>
                  <a:sym typeface="Barlow"/>
                </a:rPr>
                <a:t>Thank you!</a:t>
              </a:r>
              <a:endParaRPr sz="700">
                <a:solidFill>
                  <a:schemeClr val="dk1"/>
                </a:solidFill>
                <a:latin typeface="Barlow"/>
                <a:ea typeface="Barlow"/>
                <a:cs typeface="Barlow"/>
                <a:sym typeface="Barlow"/>
              </a:endParaRPr>
            </a:p>
          </p:txBody>
        </p:sp>
        <p:sp>
          <p:nvSpPr>
            <p:cNvPr id="752" name="Google Shape;752;p42"/>
            <p:cNvSpPr txBox="1"/>
            <p:nvPr/>
          </p:nvSpPr>
          <p:spPr>
            <a:xfrm>
              <a:off x="-14" y="3365905"/>
              <a:ext cx="13598700" cy="2874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t/>
              </a:r>
              <a:endParaRPr sz="700">
                <a:solidFill>
                  <a:schemeClr val="dk1"/>
                </a:solidFill>
                <a:latin typeface="Barlow"/>
                <a:ea typeface="Barlow"/>
                <a:cs typeface="Barlow"/>
                <a:sym typeface="Barlow"/>
              </a:endParaRPr>
            </a:p>
          </p:txBody>
        </p:sp>
      </p:grpSp>
      <p:sp>
        <p:nvSpPr>
          <p:cNvPr id="753" name="Google Shape;753;p42"/>
          <p:cNvSpPr/>
          <p:nvPr/>
        </p:nvSpPr>
        <p:spPr>
          <a:xfrm>
            <a:off x="244527" y="379439"/>
            <a:ext cx="539646" cy="134912"/>
          </a:xfrm>
          <a:custGeom>
            <a:rect b="b" l="l" r="r" t="t"/>
            <a:pathLst>
              <a:path extrusionOk="0" h="269823" w="1079292">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54" name="Google Shape;754;p42"/>
          <p:cNvSpPr/>
          <p:nvPr/>
        </p:nvSpPr>
        <p:spPr>
          <a:xfrm rot="5400000">
            <a:off x="1412630" y="3399051"/>
            <a:ext cx="1219200" cy="1219197"/>
          </a:xfrm>
          <a:custGeom>
            <a:rect b="b" l="l" r="r" t="t"/>
            <a:pathLst>
              <a:path extrusionOk="0" h="2438393" w="243840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55" name="Google Shape;755;p42"/>
          <p:cNvSpPr/>
          <p:nvPr/>
        </p:nvSpPr>
        <p:spPr>
          <a:xfrm>
            <a:off x="7446365" y="514350"/>
            <a:ext cx="1400232" cy="700708"/>
          </a:xfrm>
          <a:custGeom>
            <a:rect b="b" l="l" r="r" t="t"/>
            <a:pathLst>
              <a:path extrusionOk="0" h="1401415" w="2800464">
                <a:moveTo>
                  <a:pt x="2800465" y="0"/>
                </a:moveTo>
                <a:cubicBezTo>
                  <a:pt x="2800465" y="774093"/>
                  <a:pt x="2173142" y="1401416"/>
                  <a:pt x="1399049" y="1401416"/>
                </a:cubicBezTo>
                <a:cubicBezTo>
                  <a:pt x="624956" y="1401416"/>
                  <a:pt x="0" y="774093"/>
                  <a:pt x="0" y="0"/>
                </a:cubicBezTo>
                <a:lnTo>
                  <a:pt x="2800465" y="0"/>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56" name="Google Shape;756;p42"/>
          <p:cNvSpPr txBox="1"/>
          <p:nvPr>
            <p:ph idx="12" type="sldNum"/>
          </p:nvPr>
        </p:nvSpPr>
        <p:spPr>
          <a:xfrm>
            <a:off x="8376075" y="4749850"/>
            <a:ext cx="5487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720000" y="445025"/>
            <a:ext cx="38520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32" name="Google Shape;132;p21"/>
          <p:cNvSpPr txBox="1"/>
          <p:nvPr>
            <p:ph idx="1" type="subTitle"/>
          </p:nvPr>
        </p:nvSpPr>
        <p:spPr>
          <a:xfrm>
            <a:off x="720000" y="1150025"/>
            <a:ext cx="6428700" cy="3840900"/>
          </a:xfrm>
          <a:prstGeom prst="rect">
            <a:avLst/>
          </a:prstGeom>
        </p:spPr>
        <p:txBody>
          <a:bodyPr anchorCtr="0" anchor="t" bIns="91425" lIns="91425" spcFirstLastPara="1" rIns="91425" wrap="square" tIns="91425">
            <a:noAutofit/>
          </a:bodyPr>
          <a:lstStyle/>
          <a:p>
            <a:pPr indent="-355600" lvl="0" marL="457200" marR="63500" rtl="0" algn="just">
              <a:lnSpc>
                <a:spcPct val="100000"/>
              </a:lnSpc>
              <a:spcBef>
                <a:spcPts val="400"/>
              </a:spcBef>
              <a:spcAft>
                <a:spcPts val="0"/>
              </a:spcAft>
              <a:buClr>
                <a:srgbClr val="000000"/>
              </a:buClr>
              <a:buSzPts val="2000"/>
              <a:buFont typeface="Times New Roman"/>
              <a:buChar char="➔"/>
            </a:pPr>
            <a:r>
              <a:rPr lang="en" sz="1500">
                <a:solidFill>
                  <a:srgbClr val="000000"/>
                </a:solidFill>
                <a:latin typeface="Times New Roman"/>
                <a:ea typeface="Times New Roman"/>
                <a:cs typeface="Times New Roman"/>
                <a:sym typeface="Times New Roman"/>
              </a:rPr>
              <a:t>Air quality Plays a vital role in human Health. Pollution in Air leads to a vast number of health issues. It is a vast problem in major metropolitan cities where the population density is high. </a:t>
            </a:r>
            <a:endParaRPr sz="1500">
              <a:solidFill>
                <a:srgbClr val="000000"/>
              </a:solidFill>
              <a:latin typeface="Times New Roman"/>
              <a:ea typeface="Times New Roman"/>
              <a:cs typeface="Times New Roman"/>
              <a:sym typeface="Times New Roman"/>
            </a:endParaRPr>
          </a:p>
          <a:p>
            <a:pPr indent="-355600" lvl="0" marL="457200" marR="63500" rtl="0" algn="just">
              <a:lnSpc>
                <a:spcPct val="100000"/>
              </a:lnSpc>
              <a:spcBef>
                <a:spcPts val="0"/>
              </a:spcBef>
              <a:spcAft>
                <a:spcPts val="0"/>
              </a:spcAft>
              <a:buClr>
                <a:srgbClr val="000000"/>
              </a:buClr>
              <a:buSzPts val="2000"/>
              <a:buFont typeface="Times New Roman"/>
              <a:buChar char="➔"/>
            </a:pPr>
            <a:r>
              <a:rPr lang="en" sz="1500">
                <a:solidFill>
                  <a:srgbClr val="000000"/>
                </a:solidFill>
                <a:latin typeface="Times New Roman"/>
                <a:ea typeface="Times New Roman"/>
                <a:cs typeface="Times New Roman"/>
                <a:sym typeface="Times New Roman"/>
              </a:rPr>
              <a:t>Air pollution caused by various parameters taken by people, such as transportation, power, and fuel use, are affecting air quality. Monitoring, predicting, and detecting air quality have become essentially important in this era, mainly in developing countries like India. Air Quality Index (AQI), is used to measure the quality of air. </a:t>
            </a:r>
            <a:endParaRPr sz="1500">
              <a:solidFill>
                <a:srgbClr val="000000"/>
              </a:solidFill>
              <a:latin typeface="Times New Roman"/>
              <a:ea typeface="Times New Roman"/>
              <a:cs typeface="Times New Roman"/>
              <a:sym typeface="Times New Roman"/>
            </a:endParaRPr>
          </a:p>
          <a:p>
            <a:pPr indent="-355600" lvl="0" marL="457200" marR="63500" rtl="0" algn="just">
              <a:lnSpc>
                <a:spcPct val="100000"/>
              </a:lnSpc>
              <a:spcBef>
                <a:spcPts val="0"/>
              </a:spcBef>
              <a:spcAft>
                <a:spcPts val="0"/>
              </a:spcAft>
              <a:buClr>
                <a:srgbClr val="000000"/>
              </a:buClr>
              <a:buSzPts val="2000"/>
              <a:buFont typeface="Times New Roman"/>
              <a:buChar char="➔"/>
            </a:pPr>
            <a:r>
              <a:rPr lang="en" sz="1500">
                <a:solidFill>
                  <a:srgbClr val="000000"/>
                </a:solidFill>
                <a:latin typeface="Times New Roman"/>
                <a:ea typeface="Times New Roman"/>
                <a:cs typeface="Times New Roman"/>
                <a:sym typeface="Times New Roman"/>
              </a:rPr>
              <a:t>Machine learning (ML) is a field in which an artificial intelligence device collects sensor data and</a:t>
            </a:r>
            <a:r>
              <a:rPr lang="en" sz="15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learns to act. Machine Learning (ML) is the better approach to predict air quality as compared to other techniques such as probability and statistical methods. Predict air relative humidity by considering various parameters such as CO, Benzene, Titanium, NO, Sulfur dioxide, etc.</a:t>
            </a:r>
            <a:endParaRPr sz="1400"/>
          </a:p>
        </p:txBody>
      </p:sp>
      <p:cxnSp>
        <p:nvCxnSpPr>
          <p:cNvPr id="133" name="Google Shape;133;p21"/>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134" name="Google Shape;134;p21"/>
          <p:cNvGrpSpPr/>
          <p:nvPr/>
        </p:nvGrpSpPr>
        <p:grpSpPr>
          <a:xfrm>
            <a:off x="4618950" y="394814"/>
            <a:ext cx="2582400" cy="289350"/>
            <a:chOff x="6967625" y="394825"/>
            <a:chExt cx="2582400" cy="289350"/>
          </a:xfrm>
        </p:grpSpPr>
        <p:sp>
          <p:nvSpPr>
            <p:cNvPr id="135" name="Google Shape;135;p21"/>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1"/>
          <p:cNvSpPr/>
          <p:nvPr/>
        </p:nvSpPr>
        <p:spPr>
          <a:xfrm>
            <a:off x="8438404" y="3163258"/>
            <a:ext cx="1447657" cy="1447657"/>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FBC4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22"/>
          <p:cNvGrpSpPr/>
          <p:nvPr/>
        </p:nvGrpSpPr>
        <p:grpSpPr>
          <a:xfrm>
            <a:off x="269239" y="763524"/>
            <a:ext cx="2386800" cy="2386800"/>
            <a:chOff x="269239" y="624399"/>
            <a:chExt cx="2386800" cy="2386800"/>
          </a:xfrm>
        </p:grpSpPr>
        <p:sp>
          <p:nvSpPr>
            <p:cNvPr id="169" name="Google Shape;169;p22"/>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2"/>
          <p:cNvSpPr/>
          <p:nvPr/>
        </p:nvSpPr>
        <p:spPr>
          <a:xfrm>
            <a:off x="746539" y="1240824"/>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WORK</a:t>
            </a:r>
            <a:endParaRPr/>
          </a:p>
        </p:txBody>
      </p:sp>
      <p:sp>
        <p:nvSpPr>
          <p:cNvPr id="173" name="Google Shape;173;p22"/>
          <p:cNvSpPr txBox="1"/>
          <p:nvPr>
            <p:ph idx="2" type="title"/>
          </p:nvPr>
        </p:nvSpPr>
        <p:spPr>
          <a:xfrm>
            <a:off x="730939" y="1536024"/>
            <a:ext cx="1463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74" name="Google Shape;174;p22"/>
          <p:cNvGrpSpPr/>
          <p:nvPr/>
        </p:nvGrpSpPr>
        <p:grpSpPr>
          <a:xfrm>
            <a:off x="5117075" y="1073814"/>
            <a:ext cx="2582400" cy="289350"/>
            <a:chOff x="6967625" y="394825"/>
            <a:chExt cx="2582400" cy="289350"/>
          </a:xfrm>
        </p:grpSpPr>
        <p:sp>
          <p:nvSpPr>
            <p:cNvPr id="175" name="Google Shape;175;p22"/>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3" name="Google Shape;203;p22"/>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204" name="Google Shape;204;p22"/>
          <p:cNvGrpSpPr/>
          <p:nvPr/>
        </p:nvGrpSpPr>
        <p:grpSpPr>
          <a:xfrm rot="5400000">
            <a:off x="8092063" y="4120614"/>
            <a:ext cx="677400" cy="289350"/>
            <a:chOff x="7539125" y="394825"/>
            <a:chExt cx="677400" cy="289350"/>
          </a:xfrm>
        </p:grpSpPr>
        <p:sp>
          <p:nvSpPr>
            <p:cNvPr id="205" name="Google Shape;205;p22"/>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720000" y="445025"/>
            <a:ext cx="38520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Work </a:t>
            </a:r>
            <a:endParaRPr/>
          </a:p>
        </p:txBody>
      </p:sp>
      <p:sp>
        <p:nvSpPr>
          <p:cNvPr id="218" name="Google Shape;218;p23"/>
          <p:cNvSpPr txBox="1"/>
          <p:nvPr>
            <p:ph idx="1" type="subTitle"/>
          </p:nvPr>
        </p:nvSpPr>
        <p:spPr>
          <a:xfrm>
            <a:off x="921825" y="1195525"/>
            <a:ext cx="7498200" cy="34131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information of Air pollution is collected using some sensors and some others from satellites that get processed and stored in a dataset. After collection of the dataset , it gets preprocessed using some methods such as  Normalization , Discretization and Attribute selection. </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If the Dataset is ready , the dataset is split into training and testing dataset.  Supervised Machine Learning Algorithms are applied on the training dataset to get the appropriate results.</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results are matched with the testing dataset and results are analyzed.The Air pollution prediction uses several supervised machine learning algorithms considers Autoregression , Linear Regression , Decision tree , Support Vector Machine.</a:t>
            </a:r>
            <a:endParaRPr sz="1300"/>
          </a:p>
        </p:txBody>
      </p:sp>
      <p:cxnSp>
        <p:nvCxnSpPr>
          <p:cNvPr id="219" name="Google Shape;219;p23"/>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220" name="Google Shape;220;p23"/>
          <p:cNvGrpSpPr/>
          <p:nvPr/>
        </p:nvGrpSpPr>
        <p:grpSpPr>
          <a:xfrm>
            <a:off x="4618950" y="394814"/>
            <a:ext cx="2582400" cy="289350"/>
            <a:chOff x="6967625" y="394825"/>
            <a:chExt cx="2582400" cy="289350"/>
          </a:xfrm>
        </p:grpSpPr>
        <p:sp>
          <p:nvSpPr>
            <p:cNvPr id="221" name="Google Shape;221;p23"/>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3"/>
          <p:cNvSpPr/>
          <p:nvPr/>
        </p:nvSpPr>
        <p:spPr>
          <a:xfrm>
            <a:off x="8420029" y="245708"/>
            <a:ext cx="1447657" cy="1447657"/>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FBC4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pSp>
        <p:nvGrpSpPr>
          <p:cNvPr id="254" name="Google Shape;254;p24"/>
          <p:cNvGrpSpPr/>
          <p:nvPr/>
        </p:nvGrpSpPr>
        <p:grpSpPr>
          <a:xfrm>
            <a:off x="269239" y="763524"/>
            <a:ext cx="2386800" cy="2386800"/>
            <a:chOff x="269239" y="624399"/>
            <a:chExt cx="2386800" cy="2386800"/>
          </a:xfrm>
        </p:grpSpPr>
        <p:sp>
          <p:nvSpPr>
            <p:cNvPr id="255" name="Google Shape;255;p24"/>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24"/>
          <p:cNvSpPr/>
          <p:nvPr/>
        </p:nvSpPr>
        <p:spPr>
          <a:xfrm>
            <a:off x="746539" y="1240824"/>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ALGORITHMS USED</a:t>
            </a:r>
            <a:endParaRPr b="1">
              <a:latin typeface="Times New Roman"/>
              <a:ea typeface="Times New Roman"/>
              <a:cs typeface="Times New Roman"/>
              <a:sym typeface="Times New Roman"/>
            </a:endParaRPr>
          </a:p>
        </p:txBody>
      </p:sp>
      <p:sp>
        <p:nvSpPr>
          <p:cNvPr id="259" name="Google Shape;259;p24"/>
          <p:cNvSpPr txBox="1"/>
          <p:nvPr>
            <p:ph idx="2" type="title"/>
          </p:nvPr>
        </p:nvSpPr>
        <p:spPr>
          <a:xfrm>
            <a:off x="730939" y="1536024"/>
            <a:ext cx="1463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260" name="Google Shape;260;p24"/>
          <p:cNvGrpSpPr/>
          <p:nvPr/>
        </p:nvGrpSpPr>
        <p:grpSpPr>
          <a:xfrm>
            <a:off x="5117075" y="1073814"/>
            <a:ext cx="2582400" cy="289350"/>
            <a:chOff x="6967625" y="394825"/>
            <a:chExt cx="2582400" cy="289350"/>
          </a:xfrm>
        </p:grpSpPr>
        <p:sp>
          <p:nvSpPr>
            <p:cNvPr id="261" name="Google Shape;261;p24"/>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9" name="Google Shape;289;p24"/>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290" name="Google Shape;290;p24"/>
          <p:cNvGrpSpPr/>
          <p:nvPr/>
        </p:nvGrpSpPr>
        <p:grpSpPr>
          <a:xfrm rot="5400000">
            <a:off x="8092063" y="4120614"/>
            <a:ext cx="677400" cy="289350"/>
            <a:chOff x="7539125" y="394825"/>
            <a:chExt cx="677400" cy="289350"/>
          </a:xfrm>
        </p:grpSpPr>
        <p:sp>
          <p:nvSpPr>
            <p:cNvPr id="291" name="Google Shape;291;p24"/>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type="title"/>
          </p:nvPr>
        </p:nvSpPr>
        <p:spPr>
          <a:xfrm>
            <a:off x="244550" y="448850"/>
            <a:ext cx="49314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a:t>
            </a:r>
            <a:r>
              <a:rPr lang="en"/>
              <a:t>Regression(LR)</a:t>
            </a:r>
            <a:endParaRPr/>
          </a:p>
        </p:txBody>
      </p:sp>
      <p:sp>
        <p:nvSpPr>
          <p:cNvPr id="304" name="Google Shape;304;p25"/>
          <p:cNvSpPr txBox="1"/>
          <p:nvPr>
            <p:ph idx="1" type="subTitle"/>
          </p:nvPr>
        </p:nvSpPr>
        <p:spPr>
          <a:xfrm>
            <a:off x="449850" y="1239500"/>
            <a:ext cx="6428700" cy="23295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1200"/>
              </a:spcBef>
              <a:spcAft>
                <a:spcPts val="0"/>
              </a:spcAft>
              <a:buClr>
                <a:srgbClr val="000000"/>
              </a:buClr>
              <a:buSzPts val="1500"/>
              <a:buFont typeface="Arial"/>
              <a:buChar char="➔"/>
            </a:pPr>
            <a:r>
              <a:rPr lang="en" sz="1500">
                <a:solidFill>
                  <a:srgbClr val="000000"/>
                </a:solidFill>
                <a:latin typeface="Times New Roman"/>
                <a:ea typeface="Times New Roman"/>
                <a:cs typeface="Times New Roman"/>
                <a:sym typeface="Times New Roman"/>
              </a:rPr>
              <a:t>The supervised learning algorithm is used to find linear relationships between target (</a:t>
            </a:r>
            <a:r>
              <a:rPr b="1" lang="en" sz="1500">
                <a:solidFill>
                  <a:srgbClr val="000000"/>
                </a:solidFill>
                <a:latin typeface="Times New Roman"/>
                <a:ea typeface="Times New Roman"/>
                <a:cs typeface="Times New Roman"/>
                <a:sym typeface="Times New Roman"/>
              </a:rPr>
              <a:t>independent variable</a:t>
            </a:r>
            <a:r>
              <a:rPr lang="en" sz="1500">
                <a:solidFill>
                  <a:srgbClr val="000000"/>
                </a:solidFill>
                <a:latin typeface="Times New Roman"/>
                <a:ea typeface="Times New Roman"/>
                <a:cs typeface="Times New Roman"/>
                <a:sym typeface="Times New Roman"/>
              </a:rPr>
              <a:t> ) and predictors(</a:t>
            </a:r>
            <a:r>
              <a:rPr b="1" lang="en" sz="1500">
                <a:solidFill>
                  <a:srgbClr val="000000"/>
                </a:solidFill>
                <a:latin typeface="Times New Roman"/>
                <a:ea typeface="Times New Roman"/>
                <a:cs typeface="Times New Roman"/>
                <a:sym typeface="Times New Roman"/>
              </a:rPr>
              <a:t>dependent variable</a:t>
            </a: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Linear Regression gives a sloped line of straight which describes the relationships within the variables. In case the Value of x i.e independent variable increases , the y axis i.e dependent variable also increases , directly proportional to each other.</a:t>
            </a:r>
            <a:endParaRPr sz="1500">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sz="15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500">
              <a:highlight>
                <a:schemeClr val="lt1"/>
              </a:highlight>
              <a:latin typeface="Times New Roman"/>
              <a:ea typeface="Times New Roman"/>
              <a:cs typeface="Times New Roman"/>
              <a:sym typeface="Times New Roman"/>
            </a:endParaRPr>
          </a:p>
        </p:txBody>
      </p:sp>
      <p:cxnSp>
        <p:nvCxnSpPr>
          <p:cNvPr id="305" name="Google Shape;305;p25"/>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306" name="Google Shape;306;p25"/>
          <p:cNvGrpSpPr/>
          <p:nvPr/>
        </p:nvGrpSpPr>
        <p:grpSpPr>
          <a:xfrm rot="-6299960">
            <a:off x="6905356" y="1983232"/>
            <a:ext cx="2386729" cy="2386729"/>
            <a:chOff x="269239" y="624399"/>
            <a:chExt cx="2386800" cy="2386800"/>
          </a:xfrm>
        </p:grpSpPr>
        <p:sp>
          <p:nvSpPr>
            <p:cNvPr id="307" name="Google Shape;307;p25"/>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25"/>
          <p:cNvSpPr/>
          <p:nvPr/>
        </p:nvSpPr>
        <p:spPr>
          <a:xfrm>
            <a:off x="7382620" y="2460496"/>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25"/>
          <p:cNvGrpSpPr/>
          <p:nvPr/>
        </p:nvGrpSpPr>
        <p:grpSpPr>
          <a:xfrm>
            <a:off x="4618950" y="394814"/>
            <a:ext cx="2582400" cy="289350"/>
            <a:chOff x="6967625" y="394825"/>
            <a:chExt cx="2582400" cy="289350"/>
          </a:xfrm>
        </p:grpSpPr>
        <p:sp>
          <p:nvSpPr>
            <p:cNvPr id="311" name="Google Shape;311;p25"/>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9" name="Google Shape;339;p25"/>
          <p:cNvPicPr preferRelativeResize="0"/>
          <p:nvPr/>
        </p:nvPicPr>
        <p:blipFill>
          <a:blip r:embed="rId3">
            <a:alphaModFix/>
          </a:blip>
          <a:stretch>
            <a:fillRect/>
          </a:stretch>
        </p:blipFill>
        <p:spPr>
          <a:xfrm>
            <a:off x="1046000" y="3892700"/>
            <a:ext cx="5591175" cy="73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6"/>
          <p:cNvSpPr txBox="1"/>
          <p:nvPr>
            <p:ph type="title"/>
          </p:nvPr>
        </p:nvSpPr>
        <p:spPr>
          <a:xfrm>
            <a:off x="720000" y="445025"/>
            <a:ext cx="38520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r>
              <a:rPr lang="en"/>
              <a:t>(RF)</a:t>
            </a:r>
            <a:endParaRPr/>
          </a:p>
        </p:txBody>
      </p:sp>
      <p:sp>
        <p:nvSpPr>
          <p:cNvPr id="345" name="Google Shape;345;p26"/>
          <p:cNvSpPr txBox="1"/>
          <p:nvPr>
            <p:ph idx="1" type="subTitle"/>
          </p:nvPr>
        </p:nvSpPr>
        <p:spPr>
          <a:xfrm>
            <a:off x="705600" y="1280775"/>
            <a:ext cx="6428700" cy="23295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implementation of the RF model is using the Scikit-learn random forest classifier class. </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This meta estimator fits several decision tree classifiers on various sub-samples of the dataset. </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multiple hyperparameters that have been altered to achieve optimal results. The remaining parameters are as default</a:t>
            </a:r>
            <a:endParaRPr sz="1500">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sz="14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40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300">
              <a:highlight>
                <a:schemeClr val="lt1"/>
              </a:highlight>
              <a:latin typeface="Times New Roman"/>
              <a:ea typeface="Times New Roman"/>
              <a:cs typeface="Times New Roman"/>
              <a:sym typeface="Times New Roman"/>
            </a:endParaRPr>
          </a:p>
        </p:txBody>
      </p:sp>
      <p:cxnSp>
        <p:nvCxnSpPr>
          <p:cNvPr id="346" name="Google Shape;346;p26"/>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347" name="Google Shape;347;p26"/>
          <p:cNvGrpSpPr/>
          <p:nvPr/>
        </p:nvGrpSpPr>
        <p:grpSpPr>
          <a:xfrm rot="-6299960">
            <a:off x="6905356" y="1983232"/>
            <a:ext cx="2386729" cy="2386729"/>
            <a:chOff x="269239" y="624399"/>
            <a:chExt cx="2386800" cy="2386800"/>
          </a:xfrm>
        </p:grpSpPr>
        <p:sp>
          <p:nvSpPr>
            <p:cNvPr id="348" name="Google Shape;348;p26"/>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26"/>
          <p:cNvSpPr/>
          <p:nvPr/>
        </p:nvSpPr>
        <p:spPr>
          <a:xfrm>
            <a:off x="7382620" y="2460496"/>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26"/>
          <p:cNvGrpSpPr/>
          <p:nvPr/>
        </p:nvGrpSpPr>
        <p:grpSpPr>
          <a:xfrm>
            <a:off x="4618950" y="394814"/>
            <a:ext cx="2582400" cy="289350"/>
            <a:chOff x="6967625" y="394825"/>
            <a:chExt cx="2582400" cy="289350"/>
          </a:xfrm>
        </p:grpSpPr>
        <p:sp>
          <p:nvSpPr>
            <p:cNvPr id="352" name="Google Shape;352;p26"/>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6"/>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7"/>
          <p:cNvSpPr txBox="1"/>
          <p:nvPr>
            <p:ph type="title"/>
          </p:nvPr>
        </p:nvSpPr>
        <p:spPr>
          <a:xfrm>
            <a:off x="720000" y="445025"/>
            <a:ext cx="38520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 for RF</a:t>
            </a:r>
            <a:endParaRPr/>
          </a:p>
        </p:txBody>
      </p:sp>
      <p:cxnSp>
        <p:nvCxnSpPr>
          <p:cNvPr id="385" name="Google Shape;385;p27"/>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pic>
        <p:nvPicPr>
          <p:cNvPr id="386" name="Google Shape;386;p27"/>
          <p:cNvPicPr preferRelativeResize="0"/>
          <p:nvPr/>
        </p:nvPicPr>
        <p:blipFill>
          <a:blip r:embed="rId3">
            <a:alphaModFix/>
          </a:blip>
          <a:stretch>
            <a:fillRect/>
          </a:stretch>
        </p:blipFill>
        <p:spPr>
          <a:xfrm>
            <a:off x="2924850" y="1046125"/>
            <a:ext cx="2094975" cy="3757875"/>
          </a:xfrm>
          <a:prstGeom prst="rect">
            <a:avLst/>
          </a:prstGeom>
          <a:noFill/>
          <a:ln>
            <a:noFill/>
          </a:ln>
        </p:spPr>
      </p:pic>
      <p:grpSp>
        <p:nvGrpSpPr>
          <p:cNvPr id="387" name="Google Shape;387;p27"/>
          <p:cNvGrpSpPr/>
          <p:nvPr/>
        </p:nvGrpSpPr>
        <p:grpSpPr>
          <a:xfrm rot="-5400000">
            <a:off x="6683149" y="-1938589"/>
            <a:ext cx="3522201" cy="3522201"/>
            <a:chOff x="269239" y="624399"/>
            <a:chExt cx="2386800" cy="2386800"/>
          </a:xfrm>
        </p:grpSpPr>
        <p:sp>
          <p:nvSpPr>
            <p:cNvPr id="388" name="Google Shape;388;p27"/>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27"/>
          <p:cNvSpPr/>
          <p:nvPr/>
        </p:nvSpPr>
        <p:spPr>
          <a:xfrm>
            <a:off x="7387570" y="-1234259"/>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