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93" r:id="rId3"/>
    <p:sldId id="294" r:id="rId4"/>
    <p:sldId id="295" r:id="rId5"/>
    <p:sldId id="296" r:id="rId6"/>
    <p:sldId id="297" r:id="rId7"/>
    <p:sldId id="262" r:id="rId8"/>
    <p:sldId id="263" r:id="rId9"/>
    <p:sldId id="264" r:id="rId10"/>
    <p:sldId id="265" r:id="rId11"/>
    <p:sldId id="266" r:id="rId12"/>
    <p:sldId id="267" r:id="rId13"/>
    <p:sldId id="272" r:id="rId14"/>
    <p:sldId id="274" r:id="rId15"/>
    <p:sldId id="275" r:id="rId16"/>
    <p:sldId id="276" r:id="rId17"/>
    <p:sldId id="278" r:id="rId18"/>
    <p:sldId id="279" r:id="rId19"/>
    <p:sldId id="280" r:id="rId20"/>
    <p:sldId id="281" r:id="rId21"/>
    <p:sldId id="285" r:id="rId22"/>
    <p:sldId id="286" r:id="rId23"/>
    <p:sldId id="287" r:id="rId24"/>
    <p:sldId id="298" r:id="rId25"/>
    <p:sldId id="300" r:id="rId26"/>
    <p:sldId id="288" r:id="rId27"/>
    <p:sldId id="302" r:id="rId28"/>
    <p:sldId id="289" r:id="rId29"/>
    <p:sldId id="290" r:id="rId30"/>
    <p:sldId id="291" r:id="rId31"/>
    <p:sldId id="292" r:id="rId32"/>
    <p:sldId id="301" r:id="rId33"/>
  </p:sldIdLst>
  <p:sldSz cx="9144000" cy="5143500" type="screen16x9"/>
  <p:notesSz cx="6858000" cy="9144000"/>
  <p:embeddedFontLst>
    <p:embeddedFont>
      <p:font typeface="Roboto Slab" panose="020B0604020202020204" charset="0"/>
      <p:regular r:id="rId35"/>
      <p:bold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63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6728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4179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2732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428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0409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9363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3571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5824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923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s"/>
              <a:t>{ Programación }</a:t>
            </a:r>
            <a:endParaRPr/>
          </a:p>
        </p:txBody>
      </p:sp>
      <p:sp>
        <p:nvSpPr>
          <p:cNvPr id="64" name="Google Shape;64;p13"/>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s" dirty="0"/>
              <a:t>1º </a:t>
            </a:r>
            <a:r>
              <a:rPr lang="es" dirty="0" smtClean="0"/>
              <a:t>DAM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ct val="111111"/>
              <a:buNone/>
            </a:pPr>
            <a:r>
              <a:rPr lang="es" dirty="0" smtClean="0"/>
              <a:t>4. </a:t>
            </a:r>
            <a:r>
              <a:rPr lang="es" dirty="0"/>
              <a:t>Métodos básicos de la interfaz Collection</a:t>
            </a:r>
            <a:endParaRPr dirty="0"/>
          </a:p>
        </p:txBody>
      </p:sp>
      <p:sp>
        <p:nvSpPr>
          <p:cNvPr id="120" name="Google Shape;120;p22"/>
          <p:cNvSpPr txBox="1">
            <a:spLocks noGrp="1"/>
          </p:cNvSpPr>
          <p:nvPr>
            <p:ph type="body" idx="1"/>
          </p:nvPr>
        </p:nvSpPr>
        <p:spPr>
          <a:xfrm>
            <a:off x="387900" y="1489825"/>
            <a:ext cx="8170500" cy="32058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100" dirty="0">
                <a:solidFill>
                  <a:schemeClr val="accent5"/>
                </a:solidFill>
                <a:latin typeface="Roboto Slab"/>
                <a:ea typeface="Roboto Slab"/>
                <a:cs typeface="Roboto Slab"/>
                <a:sym typeface="Roboto Slab"/>
              </a:rPr>
              <a:t>Método de inserción</a:t>
            </a:r>
            <a:endParaRPr sz="1100" dirty="0">
              <a:solidFill>
                <a:schemeClr val="accent5"/>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100" dirty="0">
                <a:latin typeface="Roboto Slab"/>
                <a:ea typeface="Roboto Slab"/>
                <a:cs typeface="Roboto Slab"/>
                <a:sym typeface="Roboto Slab"/>
              </a:rPr>
              <a:t>Es aquel que sirve para añadir elementos nuevos en una colección. </a:t>
            </a:r>
            <a:endParaRPr sz="1100" dirty="0">
              <a:latin typeface="Roboto Slab"/>
              <a:ea typeface="Roboto Slab"/>
              <a:cs typeface="Roboto Slab"/>
              <a:sym typeface="Roboto Slab"/>
            </a:endParaRPr>
          </a:p>
          <a:p>
            <a:pPr marL="457200" lvl="0" indent="-298450" algn="just" rtl="0">
              <a:lnSpc>
                <a:spcPct val="115000"/>
              </a:lnSpc>
              <a:spcBef>
                <a:spcPts val="0"/>
              </a:spcBef>
              <a:spcAft>
                <a:spcPts val="0"/>
              </a:spcAft>
              <a:buSzPts val="1100"/>
              <a:buFont typeface="Roboto Slab"/>
              <a:buChar char="●"/>
            </a:pPr>
            <a:r>
              <a:rPr lang="es" sz="1100" dirty="0">
                <a:latin typeface="Roboto Slab"/>
                <a:ea typeface="Roboto Slab"/>
                <a:cs typeface="Roboto Slab"/>
                <a:sym typeface="Roboto Slab"/>
              </a:rPr>
              <a:t>boolean add(E elem): se le pasa el objeto que se va a insertar. Si la inserción tiene éxito, devuelve true. En caso contrario, false. En general, es común que un método devuelva true cuando, al ejecutarse, cambia la estructura de una y false si la colección queda inalterada. Si la colección es una lista, el nuevo elemento siempre se insertará, y además lo hará al final. En cambio, como veremos más adelante, los conjuntos será distinto. </a:t>
            </a:r>
            <a:endParaRPr lang="es" sz="1100" dirty="0" smtClean="0">
              <a:latin typeface="Roboto Slab"/>
              <a:ea typeface="Roboto Slab"/>
              <a:cs typeface="Roboto Slab"/>
              <a:sym typeface="Roboto Slab"/>
            </a:endParaRPr>
          </a:p>
          <a:p>
            <a:pPr marL="158750" lvl="0" indent="0" algn="just" rtl="0">
              <a:lnSpc>
                <a:spcPct val="115000"/>
              </a:lnSpc>
              <a:spcBef>
                <a:spcPts val="0"/>
              </a:spcBef>
              <a:spcAft>
                <a:spcPts val="0"/>
              </a:spcAft>
              <a:buSzPts val="1100"/>
              <a:buNone/>
            </a:pPr>
            <a:endParaRPr lang="es" sz="1100" dirty="0">
              <a:latin typeface="Roboto Slab"/>
              <a:ea typeface="Roboto Slab"/>
              <a:cs typeface="Roboto Slab"/>
              <a:sym typeface="Roboto Slab"/>
            </a:endParaRPr>
          </a:p>
          <a:p>
            <a:pPr marL="158750" lvl="0" indent="0" algn="just" rtl="0">
              <a:lnSpc>
                <a:spcPct val="115000"/>
              </a:lnSpc>
              <a:spcBef>
                <a:spcPts val="0"/>
              </a:spcBef>
              <a:spcAft>
                <a:spcPts val="0"/>
              </a:spcAft>
              <a:buSzPts val="1100"/>
              <a:buNone/>
            </a:pPr>
            <a:r>
              <a:rPr lang="es" sz="1100" dirty="0" smtClean="0">
                <a:latin typeface="Roboto Slab"/>
                <a:ea typeface="Roboto Slab"/>
                <a:cs typeface="Roboto Slab"/>
                <a:sym typeface="Roboto Slab"/>
              </a:rPr>
              <a:t>Creamos un nuevo objeto de la clase cliente y lo añadimos a la colección collecionClie:</a:t>
            </a:r>
            <a:endParaRPr sz="11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200" i="1" dirty="0">
                <a:solidFill>
                  <a:srgbClr val="67D8EF"/>
                </a:solidFill>
                <a:latin typeface="Roboto Slab"/>
                <a:ea typeface="Roboto Slab"/>
                <a:cs typeface="Roboto Slab"/>
                <a:sym typeface="Roboto Slab"/>
              </a:rPr>
              <a:t>Cliente</a:t>
            </a:r>
            <a:r>
              <a:rPr lang="es" sz="1200" dirty="0">
                <a:solidFill>
                  <a:srgbClr val="F8F8F2"/>
                </a:solidFill>
                <a:latin typeface="Roboto Slab"/>
                <a:ea typeface="Roboto Slab"/>
                <a:cs typeface="Roboto Slab"/>
                <a:sym typeface="Roboto Slab"/>
              </a:rPr>
              <a:t> cliente </a:t>
            </a:r>
            <a:r>
              <a:rPr lang="es" sz="1200" dirty="0">
                <a:solidFill>
                  <a:srgbClr val="F92472"/>
                </a:solidFill>
                <a:latin typeface="Roboto Slab"/>
                <a:ea typeface="Roboto Slab"/>
                <a:cs typeface="Roboto Slab"/>
                <a:sym typeface="Roboto Slab"/>
              </a:rPr>
              <a:t>=</a:t>
            </a:r>
            <a:r>
              <a:rPr lang="es" sz="1200" dirty="0">
                <a:solidFill>
                  <a:srgbClr val="F8F8F2"/>
                </a:solidFill>
                <a:latin typeface="Roboto Slab"/>
                <a:ea typeface="Roboto Slab"/>
                <a:cs typeface="Roboto Slab"/>
                <a:sym typeface="Roboto Slab"/>
              </a:rPr>
              <a:t> </a:t>
            </a:r>
            <a:r>
              <a:rPr lang="es" sz="1200" dirty="0">
                <a:solidFill>
                  <a:srgbClr val="F92472"/>
                </a:solidFill>
                <a:latin typeface="Roboto Slab"/>
                <a:ea typeface="Roboto Slab"/>
                <a:cs typeface="Roboto Slab"/>
                <a:sym typeface="Roboto Slab"/>
              </a:rPr>
              <a:t>new</a:t>
            </a:r>
            <a:r>
              <a:rPr lang="es" sz="1200" dirty="0">
                <a:solidFill>
                  <a:srgbClr val="F8F8F2"/>
                </a:solidFill>
                <a:latin typeface="Roboto Slab"/>
                <a:ea typeface="Roboto Slab"/>
                <a:cs typeface="Roboto Slab"/>
                <a:sym typeface="Roboto Slab"/>
              </a:rPr>
              <a:t> </a:t>
            </a:r>
            <a:r>
              <a:rPr lang="es" sz="1200" i="1" dirty="0">
                <a:solidFill>
                  <a:srgbClr val="67D8EF"/>
                </a:solidFill>
                <a:latin typeface="Roboto Slab"/>
                <a:ea typeface="Roboto Slab"/>
                <a:cs typeface="Roboto Slab"/>
                <a:sym typeface="Roboto Slab"/>
              </a:rPr>
              <a:t>Cliente</a:t>
            </a:r>
            <a:r>
              <a:rPr lang="es" sz="1200" dirty="0">
                <a:solidFill>
                  <a:srgbClr val="F8F8F2"/>
                </a:solidFill>
                <a:latin typeface="Roboto Slab"/>
                <a:ea typeface="Roboto Slab"/>
                <a:cs typeface="Roboto Slab"/>
                <a:sym typeface="Roboto Slab"/>
              </a:rPr>
              <a:t>(</a:t>
            </a:r>
            <a:r>
              <a:rPr lang="es" sz="1200" dirty="0">
                <a:solidFill>
                  <a:srgbClr val="E7DB74"/>
                </a:solidFill>
                <a:latin typeface="Roboto Slab"/>
                <a:ea typeface="Roboto Slab"/>
                <a:cs typeface="Roboto Slab"/>
                <a:sym typeface="Roboto Slab"/>
              </a:rPr>
              <a:t>"11134567M"</a:t>
            </a:r>
            <a:r>
              <a:rPr lang="es" sz="1200" dirty="0">
                <a:solidFill>
                  <a:srgbClr val="F8F8F2"/>
                </a:solidFill>
                <a:latin typeface="Roboto Slab"/>
                <a:ea typeface="Roboto Slab"/>
                <a:cs typeface="Roboto Slab"/>
                <a:sym typeface="Roboto Slab"/>
              </a:rPr>
              <a:t>, </a:t>
            </a:r>
            <a:r>
              <a:rPr lang="es" sz="1200" dirty="0">
                <a:solidFill>
                  <a:srgbClr val="E7DB74"/>
                </a:solidFill>
                <a:latin typeface="Roboto Slab"/>
                <a:ea typeface="Roboto Slab"/>
                <a:cs typeface="Roboto Slab"/>
                <a:sym typeface="Roboto Slab"/>
              </a:rPr>
              <a:t>"Alba"</a:t>
            </a:r>
            <a:r>
              <a:rPr lang="es" sz="1200" dirty="0">
                <a:solidFill>
                  <a:srgbClr val="F8F8F2"/>
                </a:solidFill>
                <a:latin typeface="Roboto Slab"/>
                <a:ea typeface="Roboto Slab"/>
                <a:cs typeface="Roboto Slab"/>
                <a:sym typeface="Roboto Slab"/>
              </a:rPr>
              <a:t>, </a:t>
            </a:r>
            <a:r>
              <a:rPr lang="es" sz="1200" dirty="0">
                <a:solidFill>
                  <a:srgbClr val="E7DB74"/>
                </a:solidFill>
                <a:latin typeface="Roboto Slab"/>
                <a:ea typeface="Roboto Slab"/>
                <a:cs typeface="Roboto Slab"/>
                <a:sym typeface="Roboto Slab"/>
              </a:rPr>
              <a:t>"12/02/2000"</a:t>
            </a:r>
            <a:r>
              <a:rPr lang="es" sz="1200" dirty="0">
                <a:solidFill>
                  <a:srgbClr val="F8F8F2"/>
                </a:solidFill>
                <a:latin typeface="Roboto Slab"/>
                <a:ea typeface="Roboto Slab"/>
                <a:cs typeface="Roboto Slab"/>
                <a:sym typeface="Roboto Slab"/>
              </a:rPr>
              <a:t>);</a:t>
            </a:r>
            <a:endParaRPr sz="12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200" dirty="0">
                <a:solidFill>
                  <a:srgbClr val="F8F8F2"/>
                </a:solidFill>
                <a:latin typeface="Roboto Slab"/>
                <a:ea typeface="Roboto Slab"/>
                <a:cs typeface="Roboto Slab"/>
                <a:sym typeface="Roboto Slab"/>
              </a:rPr>
              <a:t>coleccionClie.</a:t>
            </a:r>
            <a:r>
              <a:rPr lang="es" sz="1200" dirty="0">
                <a:solidFill>
                  <a:srgbClr val="67D8EF"/>
                </a:solidFill>
                <a:latin typeface="Roboto Slab"/>
                <a:ea typeface="Roboto Slab"/>
                <a:cs typeface="Roboto Slab"/>
                <a:sym typeface="Roboto Slab"/>
              </a:rPr>
              <a:t>add</a:t>
            </a:r>
            <a:r>
              <a:rPr lang="es" sz="1200" dirty="0">
                <a:solidFill>
                  <a:srgbClr val="F8F8F2"/>
                </a:solidFill>
                <a:latin typeface="Roboto Slab"/>
                <a:ea typeface="Roboto Slab"/>
                <a:cs typeface="Roboto Slab"/>
                <a:sym typeface="Roboto Slab"/>
              </a:rPr>
              <a:t>(cliente);</a:t>
            </a:r>
            <a:endParaRPr sz="1100" dirty="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ct val="111111"/>
              <a:buNone/>
            </a:pPr>
            <a:r>
              <a:rPr lang="es" dirty="0" smtClean="0"/>
              <a:t>4. Métodos </a:t>
            </a:r>
            <a:r>
              <a:rPr lang="es" dirty="0"/>
              <a:t>básicos de la interfaz Collection</a:t>
            </a:r>
            <a:endParaRPr dirty="0"/>
          </a:p>
        </p:txBody>
      </p:sp>
      <p:sp>
        <p:nvSpPr>
          <p:cNvPr id="126" name="Google Shape;126;p23"/>
          <p:cNvSpPr txBox="1">
            <a:spLocks noGrp="1"/>
          </p:cNvSpPr>
          <p:nvPr>
            <p:ph type="body" idx="1"/>
          </p:nvPr>
        </p:nvSpPr>
        <p:spPr>
          <a:xfrm>
            <a:off x="387900" y="1489825"/>
            <a:ext cx="8170500" cy="32058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100" dirty="0">
                <a:solidFill>
                  <a:schemeClr val="accent5"/>
                </a:solidFill>
                <a:latin typeface="Roboto Slab"/>
                <a:ea typeface="Roboto Slab"/>
                <a:cs typeface="Roboto Slab"/>
                <a:sym typeface="Roboto Slab"/>
              </a:rPr>
              <a:t>Método de eliminación</a:t>
            </a:r>
            <a:endParaRPr sz="1100" dirty="0">
              <a:solidFill>
                <a:schemeClr val="accent5"/>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a:p>
            <a:pPr marL="457200" lvl="0" indent="-298450" algn="just" rtl="0">
              <a:lnSpc>
                <a:spcPct val="115000"/>
              </a:lnSpc>
              <a:spcBef>
                <a:spcPts val="0"/>
              </a:spcBef>
              <a:spcAft>
                <a:spcPts val="0"/>
              </a:spcAft>
              <a:buSzPts val="1100"/>
              <a:buFont typeface="Roboto Slab"/>
              <a:buChar char="●"/>
            </a:pPr>
            <a:r>
              <a:rPr lang="es" sz="1100" dirty="0">
                <a:latin typeface="Roboto Slab"/>
                <a:ea typeface="Roboto Slab"/>
                <a:cs typeface="Roboto Slab"/>
                <a:sym typeface="Roboto Slab"/>
              </a:rPr>
              <a:t>boolean remove (Object ob): elimina un elemento </a:t>
            </a:r>
            <a:r>
              <a:rPr lang="es" sz="1100" dirty="0">
                <a:solidFill>
                  <a:schemeClr val="accent6"/>
                </a:solidFill>
                <a:latin typeface="Roboto Slab"/>
                <a:ea typeface="Roboto Slab"/>
                <a:cs typeface="Roboto Slab"/>
                <a:sym typeface="Roboto Slab"/>
              </a:rPr>
              <a:t>ob</a:t>
            </a:r>
            <a:r>
              <a:rPr lang="es" sz="1100" dirty="0">
                <a:latin typeface="Roboto Slab"/>
                <a:ea typeface="Roboto Slab"/>
                <a:cs typeface="Roboto Slab"/>
                <a:sym typeface="Roboto Slab"/>
              </a:rPr>
              <a:t> de una colección. Si está repetido, elimina solo el primero que encuentra. Devuelve true si la eliminación ha tenido éxito y false en caso contrario, por ejemplo, si el objeto no estaba en la colección. </a:t>
            </a:r>
            <a:endParaRPr lang="es" sz="1100" dirty="0" smtClean="0">
              <a:latin typeface="Roboto Slab"/>
              <a:ea typeface="Roboto Slab"/>
              <a:cs typeface="Roboto Slab"/>
              <a:sym typeface="Roboto Slab"/>
            </a:endParaRPr>
          </a:p>
          <a:p>
            <a:pPr marL="158750" lvl="0" indent="0" algn="just" rtl="0">
              <a:lnSpc>
                <a:spcPct val="115000"/>
              </a:lnSpc>
              <a:spcBef>
                <a:spcPts val="0"/>
              </a:spcBef>
              <a:spcAft>
                <a:spcPts val="0"/>
              </a:spcAft>
              <a:buSzPts val="1100"/>
              <a:buNone/>
            </a:pPr>
            <a:endParaRPr sz="1100" dirty="0">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coleccionClie.</a:t>
            </a:r>
            <a:r>
              <a:rPr lang="es" sz="1100" dirty="0">
                <a:solidFill>
                  <a:srgbClr val="67D8EF"/>
                </a:solidFill>
                <a:latin typeface="Roboto Slab"/>
                <a:ea typeface="Roboto Slab"/>
                <a:cs typeface="Roboto Slab"/>
                <a:sym typeface="Roboto Slab"/>
              </a:rPr>
              <a:t>remove</a:t>
            </a:r>
            <a:r>
              <a:rPr lang="es" sz="1100" dirty="0">
                <a:solidFill>
                  <a:srgbClr val="F8F8F2"/>
                </a:solidFill>
                <a:latin typeface="Roboto Slab"/>
                <a:ea typeface="Roboto Slab"/>
                <a:cs typeface="Roboto Slab"/>
                <a:sym typeface="Roboto Slab"/>
              </a:rPr>
              <a:t>(cliente);</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endParaRPr sz="1100" dirty="0">
              <a:solidFill>
                <a:srgbClr val="F8F8F2"/>
              </a:solidFill>
              <a:latin typeface="Roboto Slab"/>
              <a:ea typeface="Roboto Slab"/>
              <a:cs typeface="Roboto Slab"/>
              <a:sym typeface="Roboto Slab"/>
            </a:endParaRPr>
          </a:p>
          <a:p>
            <a:pPr marL="457200" lvl="0" indent="-298450" algn="just" rtl="0">
              <a:lnSpc>
                <a:spcPct val="115000"/>
              </a:lnSpc>
              <a:spcBef>
                <a:spcPts val="0"/>
              </a:spcBef>
              <a:spcAft>
                <a:spcPts val="0"/>
              </a:spcAft>
              <a:buClr>
                <a:srgbClr val="F8F8F2"/>
              </a:buClr>
              <a:buSzPts val="1100"/>
              <a:buFont typeface="Roboto Slab"/>
              <a:buChar char="●"/>
            </a:pPr>
            <a:r>
              <a:rPr lang="es" sz="1100" dirty="0">
                <a:solidFill>
                  <a:srgbClr val="F8F8F2"/>
                </a:solidFill>
                <a:latin typeface="Roboto Slab"/>
                <a:ea typeface="Roboto Slab"/>
                <a:cs typeface="Roboto Slab"/>
                <a:sym typeface="Roboto Slab"/>
              </a:rPr>
              <a:t>void clear() : nos permite eliminar todos los elementos de una colección y dejarla vacía. Esto no significa eliminar la propia colección, del mismo modo que vaciar una bolsa de caramelos no significa destruir la bolsa. La colección, simplemente, queda vacía y disponible para volver a insertar nuevos elementos.</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coleccionClie.</a:t>
            </a:r>
            <a:r>
              <a:rPr lang="es" sz="1100" dirty="0">
                <a:solidFill>
                  <a:srgbClr val="67D8EF"/>
                </a:solidFill>
                <a:latin typeface="Roboto Slab"/>
                <a:ea typeface="Roboto Slab"/>
                <a:cs typeface="Roboto Slab"/>
                <a:sym typeface="Roboto Slab"/>
              </a:rPr>
              <a:t>clear</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ct val="111111"/>
              <a:buNone/>
            </a:pPr>
            <a:r>
              <a:rPr lang="es" dirty="0" smtClean="0"/>
              <a:t>4. </a:t>
            </a:r>
            <a:r>
              <a:rPr lang="es" dirty="0"/>
              <a:t>Métodos básicos de la interfaz Collection</a:t>
            </a:r>
            <a:endParaRPr dirty="0"/>
          </a:p>
        </p:txBody>
      </p:sp>
      <p:sp>
        <p:nvSpPr>
          <p:cNvPr id="132" name="Google Shape;132;p24"/>
          <p:cNvSpPr txBox="1">
            <a:spLocks noGrp="1"/>
          </p:cNvSpPr>
          <p:nvPr>
            <p:ph type="body" idx="1"/>
          </p:nvPr>
        </p:nvSpPr>
        <p:spPr>
          <a:xfrm>
            <a:off x="387900" y="1489825"/>
            <a:ext cx="8170500" cy="32058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100" dirty="0">
                <a:solidFill>
                  <a:schemeClr val="accent5"/>
                </a:solidFill>
                <a:latin typeface="Roboto Slab"/>
                <a:ea typeface="Roboto Slab"/>
                <a:cs typeface="Roboto Slab"/>
                <a:sym typeface="Roboto Slab"/>
              </a:rPr>
              <a:t>Método de comprobación</a:t>
            </a:r>
            <a:endParaRPr sz="1100" dirty="0">
              <a:solidFill>
                <a:schemeClr val="accent5"/>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100" dirty="0">
                <a:latin typeface="Roboto Slab"/>
                <a:ea typeface="Roboto Slab"/>
                <a:cs typeface="Roboto Slab"/>
                <a:sym typeface="Roboto Slab"/>
              </a:rPr>
              <a:t>Nos permiten comprobar el estado de una colección. Como hemos dejado la colección vacía, vamos a empezar insertando algunos elementos para seguir experimentando: </a:t>
            </a:r>
            <a:endParaRPr sz="1100" dirty="0">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coleccionClie.</a:t>
            </a:r>
            <a:r>
              <a:rPr lang="es" sz="1100" dirty="0">
                <a:solidFill>
                  <a:srgbClr val="67D8EF"/>
                </a:solidFill>
                <a:latin typeface="Roboto Slab"/>
                <a:ea typeface="Roboto Slab"/>
                <a:cs typeface="Roboto Slab"/>
                <a:sym typeface="Roboto Slab"/>
              </a:rPr>
              <a:t>add</a:t>
            </a:r>
            <a:r>
              <a:rPr lang="es" sz="1100" dirty="0">
                <a:solidFill>
                  <a:srgbClr val="F8F8F2"/>
                </a:solidFill>
                <a:latin typeface="Roboto Slab"/>
                <a:ea typeface="Roboto Slab"/>
                <a:cs typeface="Roboto Slab"/>
                <a:sym typeface="Roboto Slab"/>
              </a:rPr>
              <a:t>(</a:t>
            </a:r>
            <a:r>
              <a:rPr lang="es" sz="1100" dirty="0">
                <a:solidFill>
                  <a:srgbClr val="F92472"/>
                </a:solidFill>
                <a:latin typeface="Roboto Slab"/>
                <a:ea typeface="Roboto Slab"/>
                <a:cs typeface="Roboto Slab"/>
                <a:sym typeface="Roboto Slab"/>
              </a:rPr>
              <a:t>new</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a:t>
            </a:r>
            <a:r>
              <a:rPr lang="es" sz="1100" dirty="0">
                <a:solidFill>
                  <a:srgbClr val="E7DB74"/>
                </a:solidFill>
                <a:latin typeface="Roboto Slab"/>
                <a:ea typeface="Roboto Slab"/>
                <a:cs typeface="Roboto Slab"/>
                <a:sym typeface="Roboto Slab"/>
              </a:rPr>
              <a:t>"111"</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"Marta"</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"12/02/2000"</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coleccionClie.</a:t>
            </a:r>
            <a:r>
              <a:rPr lang="es" sz="1100" dirty="0">
                <a:solidFill>
                  <a:srgbClr val="67D8EF"/>
                </a:solidFill>
                <a:latin typeface="Roboto Slab"/>
                <a:ea typeface="Roboto Slab"/>
                <a:cs typeface="Roboto Slab"/>
                <a:sym typeface="Roboto Slab"/>
              </a:rPr>
              <a:t>add</a:t>
            </a:r>
            <a:r>
              <a:rPr lang="es" sz="1100" dirty="0">
                <a:solidFill>
                  <a:srgbClr val="F8F8F2"/>
                </a:solidFill>
                <a:latin typeface="Roboto Slab"/>
                <a:ea typeface="Roboto Slab"/>
                <a:cs typeface="Roboto Slab"/>
                <a:sym typeface="Roboto Slab"/>
              </a:rPr>
              <a:t>(</a:t>
            </a:r>
            <a:r>
              <a:rPr lang="es" sz="1100" dirty="0">
                <a:solidFill>
                  <a:srgbClr val="F92472"/>
                </a:solidFill>
                <a:latin typeface="Roboto Slab"/>
                <a:ea typeface="Roboto Slab"/>
                <a:cs typeface="Roboto Slab"/>
                <a:sym typeface="Roboto Slab"/>
              </a:rPr>
              <a:t>new</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a:t>
            </a:r>
            <a:r>
              <a:rPr lang="es" sz="1100" dirty="0">
                <a:solidFill>
                  <a:srgbClr val="E7DB74"/>
                </a:solidFill>
                <a:latin typeface="Roboto Slab"/>
                <a:ea typeface="Roboto Slab"/>
                <a:cs typeface="Roboto Slab"/>
                <a:sym typeface="Roboto Slab"/>
              </a:rPr>
              <a:t>"115"</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"Jorge"</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"16/03/1999"</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coleccionClie.</a:t>
            </a:r>
            <a:r>
              <a:rPr lang="es" sz="1100" dirty="0">
                <a:solidFill>
                  <a:srgbClr val="67D8EF"/>
                </a:solidFill>
                <a:latin typeface="Roboto Slab"/>
                <a:ea typeface="Roboto Slab"/>
                <a:cs typeface="Roboto Slab"/>
                <a:sym typeface="Roboto Slab"/>
              </a:rPr>
              <a:t>add</a:t>
            </a:r>
            <a:r>
              <a:rPr lang="es" sz="1100" dirty="0">
                <a:solidFill>
                  <a:srgbClr val="F8F8F2"/>
                </a:solidFill>
                <a:latin typeface="Roboto Slab"/>
                <a:ea typeface="Roboto Slab"/>
                <a:cs typeface="Roboto Slab"/>
                <a:sym typeface="Roboto Slab"/>
              </a:rPr>
              <a:t>(</a:t>
            </a:r>
            <a:r>
              <a:rPr lang="es" sz="1100" dirty="0">
                <a:solidFill>
                  <a:srgbClr val="F92472"/>
                </a:solidFill>
                <a:latin typeface="Roboto Slab"/>
                <a:ea typeface="Roboto Slab"/>
                <a:cs typeface="Roboto Slab"/>
                <a:sym typeface="Roboto Slab"/>
              </a:rPr>
              <a:t>new</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a:t>
            </a:r>
            <a:r>
              <a:rPr lang="es" sz="1100" dirty="0">
                <a:solidFill>
                  <a:srgbClr val="E7DB74"/>
                </a:solidFill>
                <a:latin typeface="Roboto Slab"/>
                <a:ea typeface="Roboto Slab"/>
                <a:cs typeface="Roboto Slab"/>
                <a:sym typeface="Roboto Slab"/>
              </a:rPr>
              <a:t>"112"</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"Carlos"</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"01/10/2002"</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a:p>
            <a:pPr marL="457200" lvl="0" indent="-298450" algn="just" rtl="0">
              <a:lnSpc>
                <a:spcPct val="115000"/>
              </a:lnSpc>
              <a:spcBef>
                <a:spcPts val="0"/>
              </a:spcBef>
              <a:spcAft>
                <a:spcPts val="0"/>
              </a:spcAft>
              <a:buSzPts val="1100"/>
              <a:buFont typeface="Roboto Slab"/>
              <a:buChar char="●"/>
            </a:pPr>
            <a:r>
              <a:rPr lang="es" sz="1100" b="1" dirty="0">
                <a:latin typeface="Roboto Slab"/>
                <a:ea typeface="Roboto Slab"/>
                <a:cs typeface="Roboto Slab"/>
                <a:sym typeface="Roboto Slab"/>
              </a:rPr>
              <a:t>int size( ): </a:t>
            </a:r>
            <a:r>
              <a:rPr lang="es" sz="1100" dirty="0">
                <a:latin typeface="Roboto Slab"/>
                <a:ea typeface="Roboto Slab"/>
                <a:cs typeface="Roboto Slab"/>
                <a:sym typeface="Roboto Slab"/>
              </a:rPr>
              <a:t>nos permite saber, en cada momento, el número de elementos insertados en una colección. Por ejemplo, </a:t>
            </a:r>
            <a:endParaRPr sz="1100" dirty="0">
              <a:latin typeface="Roboto Slab"/>
              <a:ea typeface="Roboto Slab"/>
              <a:cs typeface="Roboto Slab"/>
              <a:sym typeface="Roboto Slab"/>
            </a:endParaRPr>
          </a:p>
          <a:p>
            <a:pPr marL="457200" lvl="0" indent="457200" algn="just" rtl="0">
              <a:lnSpc>
                <a:spcPct val="115000"/>
              </a:lnSpc>
              <a:spcBef>
                <a:spcPts val="0"/>
              </a:spcBef>
              <a:spcAft>
                <a:spcPts val="0"/>
              </a:spcAft>
              <a:buSzPts val="1800"/>
              <a:buNone/>
            </a:pPr>
            <a:r>
              <a:rPr lang="es" sz="1100" dirty="0">
                <a:latin typeface="Roboto Slab"/>
                <a:ea typeface="Roboto Slab"/>
                <a:cs typeface="Roboto Slab"/>
                <a:sym typeface="Roboto Slab"/>
              </a:rPr>
              <a:t>coleccionC1ie.size(); //devuelve 3 </a:t>
            </a:r>
            <a:endParaRPr sz="1100" dirty="0">
              <a:latin typeface="Roboto Slab"/>
              <a:ea typeface="Roboto Slab"/>
              <a:cs typeface="Roboto Slab"/>
              <a:sym typeface="Roboto Slab"/>
            </a:endParaRPr>
          </a:p>
          <a:p>
            <a:pPr marL="457200" lvl="0" indent="-298450" algn="just" rtl="0">
              <a:lnSpc>
                <a:spcPct val="115000"/>
              </a:lnSpc>
              <a:spcBef>
                <a:spcPts val="0"/>
              </a:spcBef>
              <a:spcAft>
                <a:spcPts val="0"/>
              </a:spcAft>
              <a:buSzPts val="1100"/>
              <a:buFont typeface="Roboto Slab"/>
              <a:buChar char="●"/>
            </a:pPr>
            <a:r>
              <a:rPr lang="es" sz="1100" b="1" dirty="0">
                <a:latin typeface="Roboto Slab"/>
                <a:ea typeface="Roboto Slab"/>
                <a:cs typeface="Roboto Slab"/>
                <a:sym typeface="Roboto Slab"/>
              </a:rPr>
              <a:t>boolean isEmpty(): </a:t>
            </a:r>
            <a:r>
              <a:rPr lang="es" sz="1100" dirty="0">
                <a:latin typeface="Roboto Slab"/>
                <a:ea typeface="Roboto Slab"/>
                <a:cs typeface="Roboto Slab"/>
                <a:sym typeface="Roboto Slab"/>
              </a:rPr>
              <a:t>permite saber si una colección está vacía. Devuelve true si está vacía y false en caso contrario. </a:t>
            </a:r>
            <a:endParaRPr sz="1100" dirty="0">
              <a:latin typeface="Roboto Slab"/>
              <a:ea typeface="Roboto Slab"/>
              <a:cs typeface="Roboto Slab"/>
              <a:sym typeface="Roboto Slab"/>
            </a:endParaRPr>
          </a:p>
          <a:p>
            <a:pPr marL="457200" lvl="0" indent="457200" algn="just" rtl="0">
              <a:lnSpc>
                <a:spcPct val="115000"/>
              </a:lnSpc>
              <a:spcBef>
                <a:spcPts val="0"/>
              </a:spcBef>
              <a:spcAft>
                <a:spcPts val="0"/>
              </a:spcAft>
              <a:buSzPts val="1800"/>
              <a:buNone/>
            </a:pPr>
            <a:r>
              <a:rPr lang="es" sz="1100" dirty="0">
                <a:latin typeface="Roboto Slab"/>
                <a:ea typeface="Roboto Slab"/>
                <a:cs typeface="Roboto Slab"/>
                <a:sym typeface="Roboto Slab"/>
              </a:rPr>
              <a:t>coleccionC1ie.isEmpty() ; //devolverá false </a:t>
            </a:r>
            <a:endParaRPr sz="1100" dirty="0">
              <a:latin typeface="Roboto Slab"/>
              <a:ea typeface="Roboto Slab"/>
              <a:cs typeface="Roboto Slab"/>
              <a:sym typeface="Roboto Slab"/>
            </a:endParaRPr>
          </a:p>
          <a:p>
            <a:pPr marL="457200" lvl="0" indent="-298450" algn="just" rtl="0">
              <a:lnSpc>
                <a:spcPct val="115000"/>
              </a:lnSpc>
              <a:spcBef>
                <a:spcPts val="0"/>
              </a:spcBef>
              <a:spcAft>
                <a:spcPts val="0"/>
              </a:spcAft>
              <a:buSzPts val="1100"/>
              <a:buFont typeface="Roboto Slab"/>
              <a:buChar char="●"/>
            </a:pPr>
            <a:r>
              <a:rPr lang="es" sz="1100" b="1" dirty="0">
                <a:latin typeface="Roboto Slab"/>
                <a:ea typeface="Roboto Slab"/>
                <a:cs typeface="Roboto Slab"/>
                <a:sym typeface="Roboto Slab"/>
              </a:rPr>
              <a:t>boolean contains (Object ob</a:t>
            </a:r>
            <a:r>
              <a:rPr lang="es" sz="1100" dirty="0">
                <a:latin typeface="Roboto Slab"/>
                <a:ea typeface="Roboto Slab"/>
                <a:cs typeface="Roboto Slab"/>
                <a:sym typeface="Roboto Slab"/>
              </a:rPr>
              <a:t>): nos dice si un elemento ob determinado está en una colección. Devuelve true si ob pertenece a la colección y false en caso contrario. En nuestro ejemplo, </a:t>
            </a:r>
            <a:endParaRPr sz="1100" dirty="0">
              <a:latin typeface="Roboto Slab"/>
              <a:ea typeface="Roboto Slab"/>
              <a:cs typeface="Roboto Slab"/>
              <a:sym typeface="Roboto Slab"/>
            </a:endParaRPr>
          </a:p>
          <a:p>
            <a:pPr marL="457200" lvl="0" indent="457200" algn="just" rtl="0">
              <a:lnSpc>
                <a:spcPct val="115000"/>
              </a:lnSpc>
              <a:spcBef>
                <a:spcPts val="0"/>
              </a:spcBef>
              <a:spcAft>
                <a:spcPts val="0"/>
              </a:spcAft>
              <a:buSzPts val="1800"/>
              <a:buNone/>
            </a:pPr>
            <a:r>
              <a:rPr lang="es" sz="1100" dirty="0">
                <a:latin typeface="Roboto Slab"/>
                <a:ea typeface="Roboto Slab"/>
                <a:cs typeface="Roboto Slab"/>
                <a:sym typeface="Roboto Slab"/>
              </a:rPr>
              <a:t>coleccionC1ie.contains (new Cliente ("115" , "Jorge" , "16/03/1999")); //true</a:t>
            </a:r>
            <a:endParaRPr sz="11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ct val="111111"/>
              <a:buNone/>
            </a:pPr>
            <a:r>
              <a:rPr lang="es" dirty="0" smtClean="0"/>
              <a:t>5. Métodos </a:t>
            </a:r>
            <a:r>
              <a:rPr lang="es" dirty="0"/>
              <a:t>globales de la interfaz Collection</a:t>
            </a:r>
            <a:endParaRPr dirty="0"/>
          </a:p>
        </p:txBody>
      </p:sp>
      <p:sp>
        <p:nvSpPr>
          <p:cNvPr id="162" name="Google Shape;162;p29"/>
          <p:cNvSpPr txBox="1">
            <a:spLocks noGrp="1"/>
          </p:cNvSpPr>
          <p:nvPr>
            <p:ph type="body" idx="1"/>
          </p:nvPr>
        </p:nvSpPr>
        <p:spPr>
          <a:xfrm>
            <a:off x="387900" y="1489825"/>
            <a:ext cx="81705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200" dirty="0">
                <a:latin typeface="Roboto Slab"/>
                <a:ea typeface="Roboto Slab"/>
                <a:cs typeface="Roboto Slab"/>
                <a:sym typeface="Roboto Slab"/>
              </a:rPr>
              <a:t>Hasta ahora hemos visto métodos de las colecciones que afectan a un solo elemento. Existen otros métodos, llamados </a:t>
            </a:r>
            <a:r>
              <a:rPr lang="es" sz="1200" i="1" dirty="0">
                <a:latin typeface="Roboto Slab"/>
                <a:ea typeface="Roboto Slab"/>
                <a:cs typeface="Roboto Slab"/>
                <a:sym typeface="Roboto Slab"/>
              </a:rPr>
              <a:t>métodos globales</a:t>
            </a:r>
            <a:r>
              <a:rPr lang="es" sz="1200" dirty="0">
                <a:latin typeface="Roboto Slab"/>
                <a:ea typeface="Roboto Slab"/>
                <a:cs typeface="Roboto Slab"/>
                <a:sym typeface="Roboto Slab"/>
              </a:rPr>
              <a:t>, en los que intervienen más elementos, incluso más de una colección.</a:t>
            </a:r>
            <a:endParaRPr sz="1200" dirty="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b="1" dirty="0">
                <a:latin typeface="Roboto Slab"/>
                <a:ea typeface="Roboto Slab"/>
                <a:cs typeface="Roboto Slab"/>
                <a:sym typeface="Roboto Slab"/>
              </a:rPr>
              <a:t>boolean containsAll(Collection&lt;?&gt; c): </a:t>
            </a:r>
            <a:r>
              <a:rPr lang="es" sz="1200" dirty="0">
                <a:latin typeface="Roboto Slab"/>
                <a:ea typeface="Roboto Slab"/>
                <a:cs typeface="Roboto Slab"/>
                <a:sym typeface="Roboto Slab"/>
              </a:rPr>
              <a:t>se le pasa como parámetro otra colección. Devuelve </a:t>
            </a:r>
            <a:r>
              <a:rPr lang="es" sz="1200" dirty="0">
                <a:solidFill>
                  <a:schemeClr val="accent5"/>
                </a:solidFill>
                <a:latin typeface="Roboto Slab"/>
                <a:ea typeface="Roboto Slab"/>
                <a:cs typeface="Roboto Slab"/>
                <a:sym typeface="Roboto Slab"/>
              </a:rPr>
              <a:t>true </a:t>
            </a:r>
            <a:r>
              <a:rPr lang="es" sz="1200" dirty="0">
                <a:latin typeface="Roboto Slab"/>
                <a:ea typeface="Roboto Slab"/>
                <a:cs typeface="Roboto Slab"/>
                <a:sym typeface="Roboto Slab"/>
              </a:rPr>
              <a:t>si todos los elementos de </a:t>
            </a:r>
            <a:r>
              <a:rPr lang="es" sz="1200" dirty="0">
                <a:solidFill>
                  <a:schemeClr val="accent6"/>
                </a:solidFill>
                <a:latin typeface="Roboto Slab"/>
                <a:ea typeface="Roboto Slab"/>
                <a:cs typeface="Roboto Slab"/>
                <a:sym typeface="Roboto Slab"/>
              </a:rPr>
              <a:t>c</a:t>
            </a:r>
            <a:r>
              <a:rPr lang="es" sz="1200" dirty="0">
                <a:latin typeface="Roboto Slab"/>
                <a:ea typeface="Roboto Slab"/>
                <a:cs typeface="Roboto Slab"/>
                <a:sym typeface="Roboto Slab"/>
              </a:rPr>
              <a:t> están en la colección que hace la llamada y </a:t>
            </a:r>
            <a:r>
              <a:rPr lang="es" sz="1200" dirty="0">
                <a:solidFill>
                  <a:schemeClr val="accent5"/>
                </a:solidFill>
                <a:latin typeface="Roboto Slab"/>
                <a:ea typeface="Roboto Slab"/>
                <a:cs typeface="Roboto Slab"/>
                <a:sym typeface="Roboto Slab"/>
              </a:rPr>
              <a:t>false </a:t>
            </a:r>
            <a:r>
              <a:rPr lang="es" sz="1200" dirty="0">
                <a:latin typeface="Roboto Slab"/>
                <a:ea typeface="Roboto Slab"/>
                <a:cs typeface="Roboto Slab"/>
                <a:sym typeface="Roboto Slab"/>
              </a:rPr>
              <a:t>si hay al menos un elemento de </a:t>
            </a:r>
            <a:r>
              <a:rPr lang="es" sz="1200" dirty="0">
                <a:solidFill>
                  <a:schemeClr val="accent6"/>
                </a:solidFill>
                <a:latin typeface="Roboto Slab"/>
                <a:ea typeface="Roboto Slab"/>
                <a:cs typeface="Roboto Slab"/>
                <a:sym typeface="Roboto Slab"/>
              </a:rPr>
              <a:t>c</a:t>
            </a:r>
            <a:r>
              <a:rPr lang="es" sz="1200" dirty="0">
                <a:latin typeface="Roboto Slab"/>
                <a:ea typeface="Roboto Slab"/>
                <a:cs typeface="Roboto Slab"/>
                <a:sym typeface="Roboto Slab"/>
              </a:rPr>
              <a:t> que no.</a:t>
            </a:r>
            <a:endParaRPr sz="1200" dirty="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b="1" dirty="0">
                <a:latin typeface="Roboto Slab"/>
                <a:ea typeface="Roboto Slab"/>
                <a:cs typeface="Roboto Slab"/>
                <a:sym typeface="Roboto Slab"/>
              </a:rPr>
              <a:t>boolean addAll(Collection&lt;? extends E&gt; c): </a:t>
            </a:r>
            <a:r>
              <a:rPr lang="es" sz="1200" dirty="0">
                <a:latin typeface="Roboto Slab"/>
                <a:ea typeface="Roboto Slab"/>
                <a:cs typeface="Roboto Slab"/>
                <a:sym typeface="Roboto Slab"/>
              </a:rPr>
              <a:t>añade a la colección que hace la llamada todos los elementos de la colección </a:t>
            </a:r>
            <a:r>
              <a:rPr lang="es" sz="1200" dirty="0">
                <a:solidFill>
                  <a:schemeClr val="accent6"/>
                </a:solidFill>
                <a:latin typeface="Roboto Slab"/>
                <a:ea typeface="Roboto Slab"/>
                <a:cs typeface="Roboto Slab"/>
                <a:sym typeface="Roboto Slab"/>
              </a:rPr>
              <a:t>c</a:t>
            </a:r>
            <a:r>
              <a:rPr lang="es" sz="1200" dirty="0">
                <a:latin typeface="Roboto Slab"/>
                <a:ea typeface="Roboto Slab"/>
                <a:cs typeface="Roboto Slab"/>
                <a:sym typeface="Roboto Slab"/>
              </a:rPr>
              <a:t>. Si es una lista, se añadirán todos al final, aunque estén repetidos. </a:t>
            </a:r>
            <a:endParaRPr lang="es" sz="1200" dirty="0" smtClean="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b="1" dirty="0" smtClean="0">
                <a:latin typeface="Roboto Slab"/>
                <a:ea typeface="Roboto Slab"/>
                <a:cs typeface="Roboto Slab"/>
                <a:sym typeface="Roboto Slab"/>
              </a:rPr>
              <a:t>boolean </a:t>
            </a:r>
            <a:r>
              <a:rPr lang="es" sz="1200" b="1" dirty="0">
                <a:latin typeface="Roboto Slab"/>
                <a:ea typeface="Roboto Slab"/>
                <a:cs typeface="Roboto Slab"/>
                <a:sym typeface="Roboto Slab"/>
              </a:rPr>
              <a:t>removeAll(Collection&lt;?&gt; c): </a:t>
            </a:r>
            <a:r>
              <a:rPr lang="es" sz="1200" dirty="0">
                <a:latin typeface="Roboto Slab"/>
                <a:ea typeface="Roboto Slab"/>
                <a:cs typeface="Roboto Slab"/>
                <a:sym typeface="Roboto Slab"/>
              </a:rPr>
              <a:t>elimina de la colección invocante todos los elementos que estén contenidos en </a:t>
            </a:r>
            <a:r>
              <a:rPr lang="es" sz="1200" dirty="0">
                <a:solidFill>
                  <a:schemeClr val="accent6"/>
                </a:solidFill>
                <a:latin typeface="Roboto Slab"/>
                <a:ea typeface="Roboto Slab"/>
                <a:cs typeface="Roboto Slab"/>
                <a:sym typeface="Roboto Slab"/>
              </a:rPr>
              <a:t>c</a:t>
            </a:r>
            <a:r>
              <a:rPr lang="es" sz="1200" dirty="0">
                <a:latin typeface="Roboto Slab"/>
                <a:ea typeface="Roboto Slab"/>
                <a:cs typeface="Roboto Slab"/>
                <a:sym typeface="Roboto Slab"/>
              </a:rPr>
              <a:t>. Después de ejecutar el método no habrá elementos comunes a las dos colecciones</a:t>
            </a:r>
            <a:r>
              <a:rPr lang="es" sz="1200" dirty="0" smtClean="0">
                <a:latin typeface="Roboto Slab"/>
                <a:ea typeface="Roboto Slab"/>
                <a:cs typeface="Roboto Slab"/>
                <a:sym typeface="Roboto Slab"/>
              </a:rPr>
              <a:t>.</a:t>
            </a:r>
            <a:endParaRPr sz="1200" dirty="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6. </a:t>
            </a:r>
            <a:r>
              <a:rPr lang="es" dirty="0"/>
              <a:t>Métodos específicos de la interfaz List</a:t>
            </a:r>
            <a:endParaRPr dirty="0"/>
          </a:p>
        </p:txBody>
      </p:sp>
      <p:sp>
        <p:nvSpPr>
          <p:cNvPr id="174" name="Google Shape;174;p31"/>
          <p:cNvSpPr txBox="1">
            <a:spLocks noGrp="1"/>
          </p:cNvSpPr>
          <p:nvPr>
            <p:ph type="body" idx="1"/>
          </p:nvPr>
        </p:nvSpPr>
        <p:spPr>
          <a:xfrm>
            <a:off x="387900" y="1489825"/>
            <a:ext cx="81705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100">
                <a:latin typeface="Roboto Slab"/>
                <a:ea typeface="Roboto Slab"/>
                <a:cs typeface="Roboto Slab"/>
                <a:sym typeface="Roboto Slab"/>
              </a:rPr>
              <a:t>Todos los métodos vistos hasta ahora pertenecen a la interfaz </a:t>
            </a:r>
            <a:r>
              <a:rPr lang="es" sz="1100">
                <a:solidFill>
                  <a:srgbClr val="FD9621"/>
                </a:solidFill>
                <a:latin typeface="Roboto Slab"/>
                <a:ea typeface="Roboto Slab"/>
                <a:cs typeface="Roboto Slab"/>
                <a:sym typeface="Roboto Slab"/>
              </a:rPr>
              <a:t>Collection </a:t>
            </a:r>
            <a:r>
              <a:rPr lang="es" sz="1100">
                <a:latin typeface="Roboto Slab"/>
                <a:ea typeface="Roboto Slab"/>
                <a:cs typeface="Roboto Slab"/>
                <a:sym typeface="Roboto Slab"/>
              </a:rPr>
              <a:t>y, aunque los hemos probado con listas, son implementados por todas las colecciones, tanto listas como conjuntos. En realidad, las listas implementan la interfaz </a:t>
            </a:r>
            <a:r>
              <a:rPr lang="es" sz="1100">
                <a:solidFill>
                  <a:srgbClr val="FD9621"/>
                </a:solidFill>
                <a:latin typeface="Roboto Slab"/>
                <a:ea typeface="Roboto Slab"/>
                <a:cs typeface="Roboto Slab"/>
                <a:sym typeface="Roboto Slab"/>
              </a:rPr>
              <a:t>List</a:t>
            </a:r>
            <a:r>
              <a:rPr lang="es" sz="1100">
                <a:latin typeface="Roboto Slab"/>
                <a:ea typeface="Roboto Slab"/>
                <a:cs typeface="Roboto Slab"/>
                <a:sym typeface="Roboto Slab"/>
              </a:rPr>
              <a:t>, que hereda de </a:t>
            </a:r>
            <a:r>
              <a:rPr lang="es" sz="1100">
                <a:solidFill>
                  <a:srgbClr val="FD9621"/>
                </a:solidFill>
                <a:latin typeface="Roboto Slab"/>
                <a:ea typeface="Roboto Slab"/>
                <a:cs typeface="Roboto Slab"/>
                <a:sym typeface="Roboto Slab"/>
              </a:rPr>
              <a:t>Collection</a:t>
            </a:r>
            <a:r>
              <a:rPr lang="es" sz="1100">
                <a:latin typeface="Roboto Slab"/>
                <a:ea typeface="Roboto Slab"/>
                <a:cs typeface="Roboto Slab"/>
                <a:sym typeface="Roboto Slab"/>
              </a:rPr>
              <a:t>, añadiéndole una serie de métodos y funcionalidades específicas, que no comparten los conjuntos. </a:t>
            </a:r>
            <a:endParaRPr sz="11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100">
                <a:latin typeface="Roboto Slab"/>
                <a:ea typeface="Roboto Slab"/>
                <a:cs typeface="Roboto Slab"/>
                <a:sym typeface="Roboto Slab"/>
              </a:rPr>
              <a:t>La funcionalidad más importante exclusiva de las listas (ya sean de la clase </a:t>
            </a:r>
            <a:r>
              <a:rPr lang="es" sz="1100">
                <a:solidFill>
                  <a:schemeClr val="accent5"/>
                </a:solidFill>
                <a:latin typeface="Roboto Slab"/>
                <a:ea typeface="Roboto Slab"/>
                <a:cs typeface="Roboto Slab"/>
                <a:sym typeface="Roboto Slab"/>
              </a:rPr>
              <a:t>ArrayList </a:t>
            </a:r>
            <a:r>
              <a:rPr lang="es" sz="1100">
                <a:latin typeface="Roboto Slab"/>
                <a:ea typeface="Roboto Slab"/>
                <a:cs typeface="Roboto Slab"/>
                <a:sym typeface="Roboto Slab"/>
              </a:rPr>
              <a:t>como de </a:t>
            </a:r>
            <a:r>
              <a:rPr lang="es" sz="1100">
                <a:solidFill>
                  <a:schemeClr val="accent5"/>
                </a:solidFill>
                <a:latin typeface="Roboto Slab"/>
                <a:ea typeface="Roboto Slab"/>
                <a:cs typeface="Roboto Slab"/>
                <a:sym typeface="Roboto Slab"/>
              </a:rPr>
              <a:t>LinkedList</a:t>
            </a:r>
            <a:r>
              <a:rPr lang="es" sz="1100">
                <a:latin typeface="Roboto Slab"/>
                <a:ea typeface="Roboto Slab"/>
                <a:cs typeface="Roboto Slab"/>
                <a:sym typeface="Roboto Slab"/>
              </a:rPr>
              <a:t>) es el acceso posicional a sus elementos por medio de índices. El primer elemento tiene índice 0, el segundo índice 1 y así sucesivamente, como en las tablas.</a:t>
            </a:r>
            <a:endParaRPr sz="11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i="1">
                <a:solidFill>
                  <a:srgbClr val="67D8EF"/>
                </a:solidFill>
                <a:latin typeface="Roboto Slab"/>
                <a:ea typeface="Roboto Slab"/>
                <a:cs typeface="Roboto Slab"/>
                <a:sym typeface="Roboto Slab"/>
              </a:rPr>
              <a:t>List</a:t>
            </a:r>
            <a:r>
              <a:rPr lang="es" sz="1000">
                <a:solidFill>
                  <a:srgbClr val="F8F8F2"/>
                </a:solidFill>
                <a:latin typeface="Roboto Slab"/>
                <a:ea typeface="Roboto Slab"/>
                <a:cs typeface="Roboto Slab"/>
                <a:sym typeface="Roboto Slab"/>
              </a:rPr>
              <a:t>&lt;</a:t>
            </a:r>
            <a:r>
              <a:rPr lang="es" sz="1000" i="1">
                <a:solidFill>
                  <a:srgbClr val="67D8EF"/>
                </a:solidFill>
                <a:latin typeface="Roboto Slab"/>
                <a:ea typeface="Roboto Slab"/>
                <a:cs typeface="Roboto Slab"/>
                <a:sym typeface="Roboto Slab"/>
              </a:rPr>
              <a:t>Integer</a:t>
            </a:r>
            <a:r>
              <a:rPr lang="es" sz="1000">
                <a:solidFill>
                  <a:srgbClr val="F8F8F2"/>
                </a:solidFill>
                <a:latin typeface="Roboto Slab"/>
                <a:ea typeface="Roboto Slab"/>
                <a:cs typeface="Roboto Slab"/>
                <a:sym typeface="Roboto Slab"/>
              </a:rPr>
              <a:t>&gt; listaEnteros </a:t>
            </a:r>
            <a:r>
              <a:rPr lang="es" sz="1000">
                <a:solidFill>
                  <a:srgbClr val="F92472"/>
                </a:solidFill>
                <a:latin typeface="Roboto Slab"/>
                <a:ea typeface="Roboto Slab"/>
                <a:cs typeface="Roboto Slab"/>
                <a:sym typeface="Roboto Slab"/>
              </a:rPr>
              <a:t>=</a:t>
            </a:r>
            <a:r>
              <a:rPr lang="es" sz="1000">
                <a:solidFill>
                  <a:srgbClr val="F8F8F2"/>
                </a:solidFill>
                <a:latin typeface="Roboto Slab"/>
                <a:ea typeface="Roboto Slab"/>
                <a:cs typeface="Roboto Slab"/>
                <a:sym typeface="Roboto Slab"/>
              </a:rPr>
              <a:t> </a:t>
            </a:r>
            <a:r>
              <a:rPr lang="es" sz="1000">
                <a:solidFill>
                  <a:srgbClr val="F92472"/>
                </a:solidFill>
                <a:latin typeface="Roboto Slab"/>
                <a:ea typeface="Roboto Slab"/>
                <a:cs typeface="Roboto Slab"/>
                <a:sym typeface="Roboto Slab"/>
              </a:rPr>
              <a:t>new</a:t>
            </a:r>
            <a:r>
              <a:rPr lang="es" sz="1000">
                <a:solidFill>
                  <a:srgbClr val="F8F8F2"/>
                </a:solidFill>
                <a:latin typeface="Roboto Slab"/>
                <a:ea typeface="Roboto Slab"/>
                <a:cs typeface="Roboto Slab"/>
                <a:sym typeface="Roboto Slab"/>
              </a:rPr>
              <a:t> </a:t>
            </a:r>
            <a:r>
              <a:rPr lang="es" sz="1000" i="1">
                <a:solidFill>
                  <a:srgbClr val="67D8EF"/>
                </a:solidFill>
                <a:latin typeface="Roboto Slab"/>
                <a:ea typeface="Roboto Slab"/>
                <a:cs typeface="Roboto Slab"/>
                <a:sym typeface="Roboto Slab"/>
              </a:rPr>
              <a:t>ArrayList</a:t>
            </a:r>
            <a:r>
              <a:rPr lang="es" sz="1000">
                <a:solidFill>
                  <a:srgbClr val="F8F8F2"/>
                </a:solidFill>
                <a:latin typeface="Roboto Slab"/>
                <a:ea typeface="Roboto Slab"/>
                <a:cs typeface="Roboto Slab"/>
                <a:sym typeface="Roboto Slab"/>
              </a:rPr>
              <a:t>&lt;&gt;();</a:t>
            </a: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a:solidFill>
                  <a:srgbClr val="F8F8F2"/>
                </a:solidFill>
                <a:latin typeface="Roboto Slab"/>
                <a:ea typeface="Roboto Slab"/>
                <a:cs typeface="Roboto Slab"/>
                <a:sym typeface="Roboto Slab"/>
              </a:rPr>
              <a:t>listaEnteros.</a:t>
            </a:r>
            <a:r>
              <a:rPr lang="es" sz="1000">
                <a:solidFill>
                  <a:srgbClr val="67D8EF"/>
                </a:solidFill>
                <a:latin typeface="Roboto Slab"/>
                <a:ea typeface="Roboto Slab"/>
                <a:cs typeface="Roboto Slab"/>
                <a:sym typeface="Roboto Slab"/>
              </a:rPr>
              <a:t>add</a:t>
            </a:r>
            <a:r>
              <a:rPr lang="es" sz="1000">
                <a:solidFill>
                  <a:srgbClr val="F8F8F2"/>
                </a:solidFill>
                <a:latin typeface="Roboto Slab"/>
                <a:ea typeface="Roboto Slab"/>
                <a:cs typeface="Roboto Slab"/>
                <a:sym typeface="Roboto Slab"/>
              </a:rPr>
              <a:t>(</a:t>
            </a:r>
            <a:r>
              <a:rPr lang="es" sz="1000">
                <a:solidFill>
                  <a:srgbClr val="AC80FF"/>
                </a:solidFill>
                <a:latin typeface="Roboto Slab"/>
                <a:ea typeface="Roboto Slab"/>
                <a:cs typeface="Roboto Slab"/>
                <a:sym typeface="Roboto Slab"/>
              </a:rPr>
              <a:t>3</a:t>
            </a:r>
            <a:r>
              <a:rPr lang="es" sz="1000">
                <a:solidFill>
                  <a:srgbClr val="F8F8F2"/>
                </a:solidFill>
                <a:latin typeface="Roboto Slab"/>
                <a:ea typeface="Roboto Slab"/>
                <a:cs typeface="Roboto Slab"/>
                <a:sym typeface="Roboto Slab"/>
              </a:rPr>
              <a:t>);</a:t>
            </a: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a:solidFill>
                  <a:srgbClr val="F8F8F2"/>
                </a:solidFill>
                <a:latin typeface="Roboto Slab"/>
                <a:ea typeface="Roboto Slab"/>
                <a:cs typeface="Roboto Slab"/>
                <a:sym typeface="Roboto Slab"/>
              </a:rPr>
              <a:t>listaEnteros.</a:t>
            </a:r>
            <a:r>
              <a:rPr lang="es" sz="1000">
                <a:solidFill>
                  <a:srgbClr val="67D8EF"/>
                </a:solidFill>
                <a:latin typeface="Roboto Slab"/>
                <a:ea typeface="Roboto Slab"/>
                <a:cs typeface="Roboto Slab"/>
                <a:sym typeface="Roboto Slab"/>
              </a:rPr>
              <a:t>add</a:t>
            </a:r>
            <a:r>
              <a:rPr lang="es" sz="1000">
                <a:solidFill>
                  <a:srgbClr val="F8F8F2"/>
                </a:solidFill>
                <a:latin typeface="Roboto Slab"/>
                <a:ea typeface="Roboto Slab"/>
                <a:cs typeface="Roboto Slab"/>
                <a:sym typeface="Roboto Slab"/>
              </a:rPr>
              <a:t>(</a:t>
            </a:r>
            <a:r>
              <a:rPr lang="es" sz="1000">
                <a:solidFill>
                  <a:srgbClr val="AC80FF"/>
                </a:solidFill>
                <a:latin typeface="Roboto Slab"/>
                <a:ea typeface="Roboto Slab"/>
                <a:cs typeface="Roboto Slab"/>
                <a:sym typeface="Roboto Slab"/>
              </a:rPr>
              <a:t>1</a:t>
            </a:r>
            <a:r>
              <a:rPr lang="es" sz="1000">
                <a:solidFill>
                  <a:srgbClr val="F8F8F2"/>
                </a:solidFill>
                <a:latin typeface="Roboto Slab"/>
                <a:ea typeface="Roboto Slab"/>
                <a:cs typeface="Roboto Slab"/>
                <a:sym typeface="Roboto Slab"/>
              </a:rPr>
              <a:t>);</a:t>
            </a: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a:solidFill>
                  <a:srgbClr val="F8F8F2"/>
                </a:solidFill>
                <a:latin typeface="Roboto Slab"/>
                <a:ea typeface="Roboto Slab"/>
                <a:cs typeface="Roboto Slab"/>
                <a:sym typeface="Roboto Slab"/>
              </a:rPr>
              <a:t>listaEnteros.</a:t>
            </a:r>
            <a:r>
              <a:rPr lang="es" sz="1000">
                <a:solidFill>
                  <a:srgbClr val="67D8EF"/>
                </a:solidFill>
                <a:latin typeface="Roboto Slab"/>
                <a:ea typeface="Roboto Slab"/>
                <a:cs typeface="Roboto Slab"/>
                <a:sym typeface="Roboto Slab"/>
              </a:rPr>
              <a:t>add</a:t>
            </a:r>
            <a:r>
              <a:rPr lang="es" sz="1000">
                <a:solidFill>
                  <a:srgbClr val="F8F8F2"/>
                </a:solidFill>
                <a:latin typeface="Roboto Slab"/>
                <a:ea typeface="Roboto Slab"/>
                <a:cs typeface="Roboto Slab"/>
                <a:sym typeface="Roboto Slab"/>
              </a:rPr>
              <a:t>(</a:t>
            </a:r>
            <a:r>
              <a:rPr lang="es" sz="1000">
                <a:solidFill>
                  <a:srgbClr val="F92472"/>
                </a:solidFill>
                <a:latin typeface="Roboto Slab"/>
                <a:ea typeface="Roboto Slab"/>
                <a:cs typeface="Roboto Slab"/>
                <a:sym typeface="Roboto Slab"/>
              </a:rPr>
              <a:t>-</a:t>
            </a:r>
            <a:r>
              <a:rPr lang="es" sz="1000">
                <a:solidFill>
                  <a:srgbClr val="AC80FF"/>
                </a:solidFill>
                <a:latin typeface="Roboto Slab"/>
                <a:ea typeface="Roboto Slab"/>
                <a:cs typeface="Roboto Slab"/>
                <a:sym typeface="Roboto Slab"/>
              </a:rPr>
              <a:t>2</a:t>
            </a:r>
            <a:r>
              <a:rPr lang="es" sz="1000">
                <a:solidFill>
                  <a:srgbClr val="F8F8F2"/>
                </a:solidFill>
                <a:latin typeface="Roboto Slab"/>
                <a:ea typeface="Roboto Slab"/>
                <a:cs typeface="Roboto Slab"/>
                <a:sym typeface="Roboto Slab"/>
              </a:rPr>
              <a:t>);</a:t>
            </a: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a:solidFill>
                  <a:srgbClr val="F8F8F2"/>
                </a:solidFill>
                <a:latin typeface="Roboto Slab"/>
                <a:ea typeface="Roboto Slab"/>
                <a:cs typeface="Roboto Slab"/>
                <a:sym typeface="Roboto Slab"/>
              </a:rPr>
              <a:t>listaEnteros.</a:t>
            </a:r>
            <a:r>
              <a:rPr lang="es" sz="1000">
                <a:solidFill>
                  <a:srgbClr val="67D8EF"/>
                </a:solidFill>
                <a:latin typeface="Roboto Slab"/>
                <a:ea typeface="Roboto Slab"/>
                <a:cs typeface="Roboto Slab"/>
                <a:sym typeface="Roboto Slab"/>
              </a:rPr>
              <a:t>add</a:t>
            </a:r>
            <a:r>
              <a:rPr lang="es" sz="1000">
                <a:solidFill>
                  <a:srgbClr val="F8F8F2"/>
                </a:solidFill>
                <a:latin typeface="Roboto Slab"/>
                <a:ea typeface="Roboto Slab"/>
                <a:cs typeface="Roboto Slab"/>
                <a:sym typeface="Roboto Slab"/>
              </a:rPr>
              <a:t>(</a:t>
            </a:r>
            <a:r>
              <a:rPr lang="es" sz="1000">
                <a:solidFill>
                  <a:srgbClr val="AC80FF"/>
                </a:solidFill>
                <a:latin typeface="Roboto Slab"/>
                <a:ea typeface="Roboto Slab"/>
                <a:cs typeface="Roboto Slab"/>
                <a:sym typeface="Roboto Slab"/>
              </a:rPr>
              <a:t>0</a:t>
            </a:r>
            <a:r>
              <a:rPr lang="es" sz="1000">
                <a:solidFill>
                  <a:srgbClr val="F8F8F2"/>
                </a:solidFill>
                <a:latin typeface="Roboto Slab"/>
                <a:ea typeface="Roboto Slab"/>
                <a:cs typeface="Roboto Slab"/>
                <a:sym typeface="Roboto Slab"/>
              </a:rPr>
              <a:t>);</a:t>
            </a: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a:solidFill>
                  <a:srgbClr val="F8F8F2"/>
                </a:solidFill>
                <a:latin typeface="Roboto Slab"/>
                <a:ea typeface="Roboto Slab"/>
                <a:cs typeface="Roboto Slab"/>
                <a:sym typeface="Roboto Slab"/>
              </a:rPr>
              <a:t>listaEnteros.</a:t>
            </a:r>
            <a:r>
              <a:rPr lang="es" sz="1000">
                <a:solidFill>
                  <a:srgbClr val="67D8EF"/>
                </a:solidFill>
                <a:latin typeface="Roboto Slab"/>
                <a:ea typeface="Roboto Slab"/>
                <a:cs typeface="Roboto Slab"/>
                <a:sym typeface="Roboto Slab"/>
              </a:rPr>
              <a:t>add</a:t>
            </a:r>
            <a:r>
              <a:rPr lang="es" sz="1000">
                <a:solidFill>
                  <a:srgbClr val="F8F8F2"/>
                </a:solidFill>
                <a:latin typeface="Roboto Slab"/>
                <a:ea typeface="Roboto Slab"/>
                <a:cs typeface="Roboto Slab"/>
                <a:sym typeface="Roboto Slab"/>
              </a:rPr>
              <a:t>(</a:t>
            </a:r>
            <a:r>
              <a:rPr lang="es" sz="1000">
                <a:solidFill>
                  <a:srgbClr val="AC80FF"/>
                </a:solidFill>
                <a:latin typeface="Roboto Slab"/>
                <a:ea typeface="Roboto Slab"/>
                <a:cs typeface="Roboto Slab"/>
                <a:sym typeface="Roboto Slab"/>
              </a:rPr>
              <a:t>3</a:t>
            </a:r>
            <a:r>
              <a:rPr lang="es" sz="1000">
                <a:solidFill>
                  <a:srgbClr val="F8F8F2"/>
                </a:solidFill>
                <a:latin typeface="Roboto Slab"/>
                <a:ea typeface="Roboto Slab"/>
                <a:cs typeface="Roboto Slab"/>
                <a:sym typeface="Roboto Slab"/>
              </a:rPr>
              <a:t>);</a:t>
            </a: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a:solidFill>
                  <a:srgbClr val="F8F8F2"/>
                </a:solidFill>
                <a:latin typeface="Roboto Slab"/>
                <a:ea typeface="Roboto Slab"/>
                <a:cs typeface="Roboto Slab"/>
                <a:sym typeface="Roboto Slab"/>
              </a:rPr>
              <a:t>listaEnteros.</a:t>
            </a:r>
            <a:r>
              <a:rPr lang="es" sz="1000">
                <a:solidFill>
                  <a:srgbClr val="67D8EF"/>
                </a:solidFill>
                <a:latin typeface="Roboto Slab"/>
                <a:ea typeface="Roboto Slab"/>
                <a:cs typeface="Roboto Slab"/>
                <a:sym typeface="Roboto Slab"/>
              </a:rPr>
              <a:t>add</a:t>
            </a:r>
            <a:r>
              <a:rPr lang="es" sz="1000">
                <a:solidFill>
                  <a:srgbClr val="F8F8F2"/>
                </a:solidFill>
                <a:latin typeface="Roboto Slab"/>
                <a:ea typeface="Roboto Slab"/>
                <a:cs typeface="Roboto Slab"/>
                <a:sym typeface="Roboto Slab"/>
              </a:rPr>
              <a:t>(</a:t>
            </a:r>
            <a:r>
              <a:rPr lang="es" sz="1000">
                <a:solidFill>
                  <a:srgbClr val="AC80FF"/>
                </a:solidFill>
                <a:latin typeface="Roboto Slab"/>
                <a:ea typeface="Roboto Slab"/>
                <a:cs typeface="Roboto Slab"/>
                <a:sym typeface="Roboto Slab"/>
              </a:rPr>
              <a:t>7</a:t>
            </a:r>
            <a:r>
              <a:rPr lang="es" sz="1000">
                <a:solidFill>
                  <a:srgbClr val="F8F8F2"/>
                </a:solidFill>
                <a:latin typeface="Roboto Slab"/>
                <a:ea typeface="Roboto Slab"/>
                <a:cs typeface="Roboto Slab"/>
                <a:sym typeface="Roboto Slab"/>
              </a:rPr>
              <a:t>);</a:t>
            </a: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endParaRPr sz="10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000" i="1">
                <a:solidFill>
                  <a:srgbClr val="67D8EF"/>
                </a:solidFill>
                <a:latin typeface="Roboto Slab"/>
                <a:ea typeface="Roboto Slab"/>
                <a:cs typeface="Roboto Slab"/>
                <a:sym typeface="Roboto Slab"/>
              </a:rPr>
              <a:t>System</a:t>
            </a:r>
            <a:r>
              <a:rPr lang="es" sz="1000">
                <a:solidFill>
                  <a:srgbClr val="F8F8F2"/>
                </a:solidFill>
                <a:latin typeface="Roboto Slab"/>
                <a:ea typeface="Roboto Slab"/>
                <a:cs typeface="Roboto Slab"/>
                <a:sym typeface="Roboto Slab"/>
              </a:rPr>
              <a:t>.out.</a:t>
            </a:r>
            <a:r>
              <a:rPr lang="es" sz="1000">
                <a:solidFill>
                  <a:srgbClr val="67D8EF"/>
                </a:solidFill>
                <a:latin typeface="Roboto Slab"/>
                <a:ea typeface="Roboto Slab"/>
                <a:cs typeface="Roboto Slab"/>
                <a:sym typeface="Roboto Slab"/>
              </a:rPr>
              <a:t>println</a:t>
            </a:r>
            <a:r>
              <a:rPr lang="es" sz="1000">
                <a:solidFill>
                  <a:srgbClr val="F8F8F2"/>
                </a:solidFill>
                <a:latin typeface="Roboto Slab"/>
                <a:ea typeface="Roboto Slab"/>
                <a:cs typeface="Roboto Slab"/>
                <a:sym typeface="Roboto Slab"/>
              </a:rPr>
              <a:t>(listaEnteros);</a:t>
            </a:r>
            <a:r>
              <a:rPr lang="es" sz="1000">
                <a:solidFill>
                  <a:srgbClr val="74705D"/>
                </a:solidFill>
                <a:latin typeface="Roboto Slab"/>
                <a:ea typeface="Roboto Slab"/>
                <a:cs typeface="Roboto Slab"/>
                <a:sym typeface="Roboto Slab"/>
              </a:rPr>
              <a:t>//[3, 1, -2, 0, 3, 7]</a:t>
            </a:r>
            <a:endParaRPr sz="1100">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6. </a:t>
            </a:r>
            <a:r>
              <a:rPr lang="es" dirty="0"/>
              <a:t>Métodos específicos de la interfaz List</a:t>
            </a:r>
            <a:endParaRPr dirty="0"/>
          </a:p>
        </p:txBody>
      </p:sp>
      <p:sp>
        <p:nvSpPr>
          <p:cNvPr id="180" name="Google Shape;180;p32"/>
          <p:cNvSpPr txBox="1">
            <a:spLocks noGrp="1"/>
          </p:cNvSpPr>
          <p:nvPr>
            <p:ph type="body" idx="1"/>
          </p:nvPr>
        </p:nvSpPr>
        <p:spPr>
          <a:xfrm>
            <a:off x="387900" y="1489825"/>
            <a:ext cx="81705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200" dirty="0">
                <a:latin typeface="Roboto Slab"/>
                <a:ea typeface="Roboto Slab"/>
                <a:cs typeface="Roboto Slab"/>
                <a:sym typeface="Roboto Slab"/>
              </a:rPr>
              <a:t>Los métodos más importantes aportados por la interfaz </a:t>
            </a:r>
            <a:r>
              <a:rPr lang="es" sz="1200" dirty="0">
                <a:solidFill>
                  <a:srgbClr val="FD9621"/>
                </a:solidFill>
                <a:latin typeface="Roboto Slab"/>
                <a:ea typeface="Roboto Slab"/>
                <a:cs typeface="Roboto Slab"/>
                <a:sym typeface="Roboto Slab"/>
              </a:rPr>
              <a:t>List</a:t>
            </a:r>
            <a:r>
              <a:rPr lang="es" sz="1200" dirty="0">
                <a:latin typeface="Roboto Slab"/>
                <a:ea typeface="Roboto Slab"/>
                <a:cs typeface="Roboto Slab"/>
                <a:sym typeface="Roboto Slab"/>
              </a:rPr>
              <a:t> son:</a:t>
            </a:r>
            <a:endParaRPr sz="1200" dirty="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dirty="0">
                <a:latin typeface="Roboto Slab"/>
                <a:ea typeface="Roboto Slab"/>
                <a:cs typeface="Roboto Slab"/>
                <a:sym typeface="Roboto Slab"/>
              </a:rPr>
              <a:t>E get(int indice): devuelve el elemento que ocupa el lugar </a:t>
            </a:r>
            <a:r>
              <a:rPr lang="es" sz="1200" dirty="0">
                <a:solidFill>
                  <a:schemeClr val="accent6"/>
                </a:solidFill>
                <a:latin typeface="Roboto Slab"/>
                <a:ea typeface="Roboto Slab"/>
                <a:cs typeface="Roboto Slab"/>
                <a:sym typeface="Roboto Slab"/>
              </a:rPr>
              <a:t>indice </a:t>
            </a:r>
            <a:r>
              <a:rPr lang="es" sz="1200" dirty="0">
                <a:latin typeface="Roboto Slab"/>
                <a:ea typeface="Roboto Slab"/>
                <a:cs typeface="Roboto Slab"/>
                <a:sym typeface="Roboto Slab"/>
              </a:rPr>
              <a:t>en la lista.</a:t>
            </a:r>
            <a:endParaRPr sz="1200" dirty="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dirty="0">
                <a:latin typeface="Roboto Slab"/>
                <a:ea typeface="Roboto Slab"/>
                <a:cs typeface="Roboto Slab"/>
                <a:sym typeface="Roboto Slab"/>
              </a:rPr>
              <a:t>E set(int indice, E elem): guarda el elemento </a:t>
            </a:r>
            <a:r>
              <a:rPr lang="es" sz="1200" dirty="0">
                <a:solidFill>
                  <a:schemeClr val="accent6"/>
                </a:solidFill>
                <a:latin typeface="Roboto Slab"/>
                <a:ea typeface="Roboto Slab"/>
                <a:cs typeface="Roboto Slab"/>
                <a:sym typeface="Roboto Slab"/>
              </a:rPr>
              <a:t>elem </a:t>
            </a:r>
            <a:r>
              <a:rPr lang="es" sz="1200" dirty="0">
                <a:latin typeface="Roboto Slab"/>
                <a:ea typeface="Roboto Slab"/>
                <a:cs typeface="Roboto Slab"/>
                <a:sym typeface="Roboto Slab"/>
              </a:rPr>
              <a:t>en la posición </a:t>
            </a:r>
            <a:r>
              <a:rPr lang="es" sz="1200" dirty="0">
                <a:solidFill>
                  <a:schemeClr val="accent6"/>
                </a:solidFill>
                <a:latin typeface="Roboto Slab"/>
                <a:ea typeface="Roboto Slab"/>
                <a:cs typeface="Roboto Slab"/>
                <a:sym typeface="Roboto Slab"/>
              </a:rPr>
              <a:t>indice</a:t>
            </a:r>
            <a:r>
              <a:rPr lang="es" sz="1200" dirty="0">
                <a:latin typeface="Roboto Slab"/>
                <a:ea typeface="Roboto Slab"/>
                <a:cs typeface="Roboto Slab"/>
                <a:sym typeface="Roboto Slab"/>
              </a:rPr>
              <a:t>, machacando el valor que hubiera previamente en esa posición, que es devuelto.</a:t>
            </a:r>
            <a:endParaRPr sz="1200" dirty="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dirty="0">
                <a:latin typeface="Roboto Slab"/>
                <a:ea typeface="Roboto Slab"/>
                <a:cs typeface="Roboto Slab"/>
                <a:sym typeface="Roboto Slab"/>
              </a:rPr>
              <a:t>void add(int indice, E elem): inserta el valor </a:t>
            </a:r>
            <a:r>
              <a:rPr lang="es" sz="1200" dirty="0">
                <a:solidFill>
                  <a:schemeClr val="accent6"/>
                </a:solidFill>
                <a:latin typeface="Roboto Slab"/>
                <a:ea typeface="Roboto Slab"/>
                <a:cs typeface="Roboto Slab"/>
                <a:sym typeface="Roboto Slab"/>
              </a:rPr>
              <a:t>elem </a:t>
            </a:r>
            <a:r>
              <a:rPr lang="es" sz="1200" dirty="0">
                <a:latin typeface="Roboto Slab"/>
                <a:ea typeface="Roboto Slab"/>
                <a:cs typeface="Roboto Slab"/>
                <a:sym typeface="Roboto Slab"/>
              </a:rPr>
              <a:t>en la posición </a:t>
            </a:r>
            <a:r>
              <a:rPr lang="es" sz="1200" dirty="0">
                <a:solidFill>
                  <a:schemeClr val="accent6"/>
                </a:solidFill>
                <a:latin typeface="Roboto Slab"/>
                <a:ea typeface="Roboto Slab"/>
                <a:cs typeface="Roboto Slab"/>
                <a:sym typeface="Roboto Slab"/>
              </a:rPr>
              <a:t>indice</a:t>
            </a:r>
            <a:r>
              <a:rPr lang="es" sz="1200" dirty="0">
                <a:latin typeface="Roboto Slab"/>
                <a:ea typeface="Roboto Slab"/>
                <a:cs typeface="Roboto Slab"/>
                <a:sym typeface="Roboto Slab"/>
              </a:rPr>
              <a:t>. Todos los elementos que ocupaban una posición igual o mayor que </a:t>
            </a:r>
            <a:r>
              <a:rPr lang="es" sz="1200" dirty="0">
                <a:solidFill>
                  <a:schemeClr val="accent6"/>
                </a:solidFill>
                <a:latin typeface="Roboto Slab"/>
                <a:ea typeface="Roboto Slab"/>
                <a:cs typeface="Roboto Slab"/>
                <a:sym typeface="Roboto Slab"/>
              </a:rPr>
              <a:t>indice</a:t>
            </a:r>
            <a:r>
              <a:rPr lang="es" sz="1200" dirty="0">
                <a:latin typeface="Roboto Slab"/>
                <a:ea typeface="Roboto Slab"/>
                <a:cs typeface="Roboto Slab"/>
                <a:sym typeface="Roboto Slab"/>
              </a:rPr>
              <a:t>, se desplazan una posición hacia el final de la lista, para dejar hueco al nuevo elemento.</a:t>
            </a:r>
            <a:endParaRPr sz="1200" dirty="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dirty="0">
                <a:latin typeface="Roboto Slab"/>
                <a:ea typeface="Roboto Slab"/>
                <a:cs typeface="Roboto Slab"/>
                <a:sym typeface="Roboto Slab"/>
              </a:rPr>
              <a:t>boolean addAll(int indice, </a:t>
            </a:r>
            <a:r>
              <a:rPr lang="es" sz="1200" dirty="0" smtClean="0">
                <a:latin typeface="Roboto Slab"/>
                <a:ea typeface="Roboto Slab"/>
                <a:cs typeface="Roboto Slab"/>
                <a:sym typeface="Roboto Slab"/>
              </a:rPr>
              <a:t>Collection c</a:t>
            </a:r>
            <a:r>
              <a:rPr lang="es" sz="1200" dirty="0">
                <a:latin typeface="Roboto Slab"/>
                <a:ea typeface="Roboto Slab"/>
                <a:cs typeface="Roboto Slab"/>
                <a:sym typeface="Roboto Slab"/>
              </a:rPr>
              <a:t>): inserta todos los elementos de la colección </a:t>
            </a:r>
            <a:r>
              <a:rPr lang="es" sz="1200" dirty="0">
                <a:solidFill>
                  <a:schemeClr val="accent6"/>
                </a:solidFill>
                <a:latin typeface="Roboto Slab"/>
                <a:ea typeface="Roboto Slab"/>
                <a:cs typeface="Roboto Slab"/>
                <a:sym typeface="Roboto Slab"/>
              </a:rPr>
              <a:t>c</a:t>
            </a:r>
            <a:r>
              <a:rPr lang="es" sz="1200" dirty="0">
                <a:latin typeface="Roboto Slab"/>
                <a:ea typeface="Roboto Slab"/>
                <a:cs typeface="Roboto Slab"/>
                <a:sym typeface="Roboto Slab"/>
              </a:rPr>
              <a:t>, en el mismo orden que tengan, en la lista que invoca al método, empezando por el lugar </a:t>
            </a:r>
            <a:r>
              <a:rPr lang="es" sz="1200" dirty="0">
                <a:solidFill>
                  <a:schemeClr val="accent6"/>
                </a:solidFill>
                <a:latin typeface="Roboto Slab"/>
                <a:ea typeface="Roboto Slab"/>
                <a:cs typeface="Roboto Slab"/>
                <a:sym typeface="Roboto Slab"/>
              </a:rPr>
              <a:t>indice </a:t>
            </a:r>
            <a:r>
              <a:rPr lang="es" sz="1200" dirty="0">
                <a:latin typeface="Roboto Slab"/>
                <a:ea typeface="Roboto Slab"/>
                <a:cs typeface="Roboto Slab"/>
                <a:sym typeface="Roboto Slab"/>
              </a:rPr>
              <a:t>y desplazando hacia el final todos los elementos de la lista original a partir de </a:t>
            </a:r>
            <a:r>
              <a:rPr lang="es" sz="1200" dirty="0">
                <a:solidFill>
                  <a:schemeClr val="accent6"/>
                </a:solidFill>
                <a:latin typeface="Roboto Slab"/>
                <a:ea typeface="Roboto Slab"/>
                <a:cs typeface="Roboto Slab"/>
                <a:sym typeface="Roboto Slab"/>
              </a:rPr>
              <a:t>indice</a:t>
            </a:r>
            <a:r>
              <a:rPr lang="es" sz="1200" dirty="0">
                <a:latin typeface="Roboto Slab"/>
                <a:ea typeface="Roboto Slab"/>
                <a:cs typeface="Roboto Slab"/>
                <a:sym typeface="Roboto Slab"/>
              </a:rPr>
              <a:t>, incluido este, tantos lugares como sean necesarios. Los elementos de la colección deben ser del mismo tipo </a:t>
            </a:r>
            <a:r>
              <a:rPr lang="es" sz="1200" dirty="0">
                <a:solidFill>
                  <a:schemeClr val="accent5"/>
                </a:solidFill>
                <a:latin typeface="Roboto Slab"/>
                <a:ea typeface="Roboto Slab"/>
                <a:cs typeface="Roboto Slab"/>
                <a:sym typeface="Roboto Slab"/>
              </a:rPr>
              <a:t>E</a:t>
            </a:r>
            <a:r>
              <a:rPr lang="es" sz="1200" dirty="0">
                <a:latin typeface="Roboto Slab"/>
                <a:ea typeface="Roboto Slab"/>
                <a:cs typeface="Roboto Slab"/>
                <a:sym typeface="Roboto Slab"/>
              </a:rPr>
              <a:t> que los de la lista original, o de un subtipo de </a:t>
            </a:r>
            <a:r>
              <a:rPr lang="es" sz="1200" dirty="0">
                <a:solidFill>
                  <a:schemeClr val="accent5"/>
                </a:solidFill>
                <a:latin typeface="Roboto Slab"/>
                <a:ea typeface="Roboto Slab"/>
                <a:cs typeface="Roboto Slab"/>
                <a:sym typeface="Roboto Slab"/>
              </a:rPr>
              <a:t>E</a:t>
            </a:r>
            <a:r>
              <a:rPr lang="es" sz="1200" dirty="0">
                <a:latin typeface="Roboto Slab"/>
                <a:ea typeface="Roboto Slab"/>
                <a:cs typeface="Roboto Slab"/>
                <a:sym typeface="Roboto Slab"/>
              </a:rPr>
              <a:t>.</a:t>
            </a:r>
            <a:endParaRPr sz="1200" dirty="0">
              <a:latin typeface="Roboto Slab"/>
              <a:ea typeface="Roboto Slab"/>
              <a:cs typeface="Roboto Slab"/>
              <a:sym typeface="Roboto Slab"/>
            </a:endParaRPr>
          </a:p>
          <a:p>
            <a:pPr marL="457200" lvl="0" indent="-304800" algn="just" rtl="0">
              <a:lnSpc>
                <a:spcPct val="115000"/>
              </a:lnSpc>
              <a:spcBef>
                <a:spcPts val="0"/>
              </a:spcBef>
              <a:spcAft>
                <a:spcPts val="0"/>
              </a:spcAft>
              <a:buSzPts val="1200"/>
              <a:buFont typeface="Roboto Slab"/>
              <a:buChar char="●"/>
            </a:pPr>
            <a:r>
              <a:rPr lang="es" sz="1200" dirty="0">
                <a:latin typeface="Roboto Slab"/>
                <a:ea typeface="Roboto Slab"/>
                <a:cs typeface="Roboto Slab"/>
                <a:sym typeface="Roboto Slab"/>
              </a:rPr>
              <a:t>E remove(int indice): elimina el elemento que ocupa el lugar </a:t>
            </a:r>
            <a:r>
              <a:rPr lang="es" sz="1200" dirty="0">
                <a:solidFill>
                  <a:schemeClr val="accent6"/>
                </a:solidFill>
                <a:latin typeface="Roboto Slab"/>
                <a:ea typeface="Roboto Slab"/>
                <a:cs typeface="Roboto Slab"/>
                <a:sym typeface="Roboto Slab"/>
              </a:rPr>
              <a:t>indice </a:t>
            </a:r>
            <a:r>
              <a:rPr lang="es" sz="1200" dirty="0">
                <a:latin typeface="Roboto Slab"/>
                <a:ea typeface="Roboto Slab"/>
                <a:cs typeface="Roboto Slab"/>
                <a:sym typeface="Roboto Slab"/>
              </a:rPr>
              <a:t>y lo devuelve.</a:t>
            </a:r>
            <a:endParaRPr sz="1200" dirty="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6. </a:t>
            </a:r>
            <a:r>
              <a:rPr lang="es" dirty="0"/>
              <a:t>Métodos específicos de la interfaz List</a:t>
            </a:r>
            <a:endParaRPr dirty="0"/>
          </a:p>
        </p:txBody>
      </p:sp>
      <p:sp>
        <p:nvSpPr>
          <p:cNvPr id="186" name="Google Shape;186;p33"/>
          <p:cNvSpPr txBox="1">
            <a:spLocks noGrp="1"/>
          </p:cNvSpPr>
          <p:nvPr>
            <p:ph type="body" idx="1"/>
          </p:nvPr>
        </p:nvSpPr>
        <p:spPr>
          <a:xfrm>
            <a:off x="387900" y="1489825"/>
            <a:ext cx="81705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Además de los métodos de lectura, escritura, inserción y eliminación de elementos, heredados de la interfaz Collection, la interfaz List añade funciones de búsqueda, ordenación y comparación. </a:t>
            </a:r>
            <a:endParaRPr sz="1300" dirty="0">
              <a:latin typeface="Roboto Slab"/>
              <a:ea typeface="Roboto Slab"/>
              <a:cs typeface="Roboto Slab"/>
              <a:sym typeface="Roboto Slab"/>
            </a:endParaRPr>
          </a:p>
          <a:p>
            <a:pPr marL="45720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int indexOf (Object ob) : devuelve el índice de la primera ocurrencia de </a:t>
            </a:r>
            <a:r>
              <a:rPr lang="es" sz="1300" dirty="0">
                <a:solidFill>
                  <a:schemeClr val="accent6"/>
                </a:solidFill>
                <a:latin typeface="Roboto Slab"/>
                <a:ea typeface="Roboto Slab"/>
                <a:cs typeface="Roboto Slab"/>
                <a:sym typeface="Roboto Slab"/>
              </a:rPr>
              <a:t>ob</a:t>
            </a:r>
            <a:r>
              <a:rPr lang="es" sz="1300" dirty="0">
                <a:latin typeface="Roboto Slab"/>
                <a:ea typeface="Roboto Slab"/>
                <a:cs typeface="Roboto Slab"/>
                <a:sym typeface="Roboto Slab"/>
              </a:rPr>
              <a:t> en la lista. Si no está, devuelve -1. </a:t>
            </a:r>
            <a:endParaRPr sz="1300" dirty="0">
              <a:latin typeface="Roboto Slab"/>
              <a:ea typeface="Roboto Slab"/>
              <a:cs typeface="Roboto Slab"/>
              <a:sym typeface="Roboto Slab"/>
            </a:endParaRPr>
          </a:p>
          <a:p>
            <a:pPr marL="45720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int lastIndexOf (Object ob): hace lo mismo que indexOf() pero empezando la búsqueda por el final, devolviendo la última ocurrencia de </a:t>
            </a:r>
            <a:r>
              <a:rPr lang="es" sz="1300" dirty="0">
                <a:solidFill>
                  <a:schemeClr val="accent6"/>
                </a:solidFill>
                <a:latin typeface="Roboto Slab"/>
                <a:ea typeface="Roboto Slab"/>
                <a:cs typeface="Roboto Slab"/>
                <a:sym typeface="Roboto Slab"/>
              </a:rPr>
              <a:t>ob</a:t>
            </a:r>
            <a:r>
              <a:rPr lang="es" sz="1300" dirty="0">
                <a:latin typeface="Roboto Slab"/>
                <a:ea typeface="Roboto Slab"/>
                <a:cs typeface="Roboto Slab"/>
                <a:sym typeface="Roboto Slab"/>
              </a:rPr>
              <a:t>. </a:t>
            </a:r>
            <a:endParaRPr sz="1300" dirty="0">
              <a:latin typeface="Roboto Slab"/>
              <a:ea typeface="Roboto Slab"/>
              <a:cs typeface="Roboto Slab"/>
              <a:sym typeface="Roboto Slab"/>
            </a:endParaRPr>
          </a:p>
          <a:p>
            <a:pPr marL="45720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boolean equals (Object otraLista): compara dos listas, tanto si las dos son ArrayList como si son LinkedList, o una de cada, y devuelve </a:t>
            </a:r>
            <a:r>
              <a:rPr lang="es" sz="1300" dirty="0">
                <a:solidFill>
                  <a:schemeClr val="accent5"/>
                </a:solidFill>
                <a:latin typeface="Roboto Slab"/>
                <a:ea typeface="Roboto Slab"/>
                <a:cs typeface="Roboto Slab"/>
                <a:sym typeface="Roboto Slab"/>
              </a:rPr>
              <a:t>true </a:t>
            </a:r>
            <a:r>
              <a:rPr lang="es" sz="1300" dirty="0">
                <a:latin typeface="Roboto Slab"/>
                <a:ea typeface="Roboto Slab"/>
                <a:cs typeface="Roboto Slab"/>
                <a:sym typeface="Roboto Slab"/>
              </a:rPr>
              <a:t>si ambas tienen exactamente los mismos elementos, incluidas las repeticiones, en el mismo orden. </a:t>
            </a:r>
            <a:endParaRPr sz="1300" dirty="0">
              <a:latin typeface="Roboto Slab"/>
              <a:ea typeface="Roboto Slab"/>
              <a:cs typeface="Roboto Slab"/>
              <a:sym typeface="Roboto Slab"/>
            </a:endParaRPr>
          </a:p>
          <a:p>
            <a:pPr marL="45720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void sort </a:t>
            </a:r>
            <a:r>
              <a:rPr lang="es" sz="1300" dirty="0" smtClean="0">
                <a:latin typeface="Roboto Slab"/>
                <a:ea typeface="Roboto Slab"/>
                <a:cs typeface="Roboto Slab"/>
                <a:sym typeface="Roboto Slab"/>
              </a:rPr>
              <a:t>(List Lista, Comparator c</a:t>
            </a:r>
            <a:r>
              <a:rPr lang="es" sz="1300" dirty="0">
                <a:latin typeface="Roboto Slab"/>
                <a:ea typeface="Roboto Slab"/>
                <a:cs typeface="Roboto Slab"/>
                <a:sym typeface="Roboto Slab"/>
              </a:rPr>
              <a:t>) : ordena la lista invocante con el criterio de </a:t>
            </a:r>
            <a:r>
              <a:rPr lang="es" sz="1300" dirty="0">
                <a:solidFill>
                  <a:schemeClr val="accent6"/>
                </a:solidFill>
                <a:latin typeface="Roboto Slab"/>
                <a:ea typeface="Roboto Slab"/>
                <a:cs typeface="Roboto Slab"/>
                <a:sym typeface="Roboto Slab"/>
              </a:rPr>
              <a:t>c</a:t>
            </a:r>
            <a:r>
              <a:rPr lang="es" sz="1300" dirty="0">
                <a:latin typeface="Roboto Slab"/>
                <a:ea typeface="Roboto Slab"/>
                <a:cs typeface="Roboto Slab"/>
                <a:sym typeface="Roboto Slab"/>
              </a:rPr>
              <a:t>, cuya implementación compara objetos de la clase.</a:t>
            </a:r>
            <a:endParaRPr sz="1300" dirty="0">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7. </a:t>
            </a:r>
            <a:r>
              <a:rPr lang="es" dirty="0"/>
              <a:t>Interfaz Set</a:t>
            </a:r>
            <a:endParaRPr dirty="0"/>
          </a:p>
        </p:txBody>
      </p:sp>
      <p:sp>
        <p:nvSpPr>
          <p:cNvPr id="198" name="Google Shape;198;p35"/>
          <p:cNvSpPr txBox="1">
            <a:spLocks noGrp="1"/>
          </p:cNvSpPr>
          <p:nvPr>
            <p:ph type="body" idx="1"/>
          </p:nvPr>
        </p:nvSpPr>
        <p:spPr>
          <a:xfrm>
            <a:off x="387900" y="1489825"/>
            <a:ext cx="41841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La interfaz </a:t>
            </a:r>
            <a:r>
              <a:rPr lang="es" sz="1300" dirty="0">
                <a:solidFill>
                  <a:srgbClr val="FD9621"/>
                </a:solidFill>
                <a:latin typeface="Roboto Slab"/>
                <a:ea typeface="Roboto Slab"/>
                <a:cs typeface="Roboto Slab"/>
                <a:sym typeface="Roboto Slab"/>
              </a:rPr>
              <a:t>Set</a:t>
            </a:r>
            <a:r>
              <a:rPr lang="es" sz="1300" dirty="0">
                <a:latin typeface="Roboto Slab"/>
                <a:ea typeface="Roboto Slab"/>
                <a:cs typeface="Roboto Slab"/>
                <a:sym typeface="Roboto Slab"/>
              </a:rPr>
              <a:t> trata los datos como un conjunto matemático, eliminando las repeticiones y sin un orden </a:t>
            </a:r>
            <a:r>
              <a:rPr lang="es" sz="1300" dirty="0" smtClean="0">
                <a:latin typeface="Roboto Slab"/>
                <a:ea typeface="Roboto Slab"/>
                <a:cs typeface="Roboto Slab"/>
                <a:sym typeface="Roboto Slab"/>
              </a:rPr>
              <a:t>preestablecido. </a:t>
            </a:r>
          </a:p>
          <a:p>
            <a:pPr marL="0" lvl="0" indent="0" algn="just" rtl="0">
              <a:lnSpc>
                <a:spcPct val="115000"/>
              </a:lnSpc>
              <a:spcBef>
                <a:spcPts val="0"/>
              </a:spcBef>
              <a:spcAft>
                <a:spcPts val="0"/>
              </a:spcAft>
              <a:buSzPts val="1800"/>
              <a:buNone/>
            </a:pPr>
            <a:r>
              <a:rPr lang="es" sz="1300" dirty="0" smtClean="0">
                <a:latin typeface="Roboto Slab"/>
                <a:ea typeface="Roboto Slab"/>
                <a:cs typeface="Roboto Slab"/>
                <a:sym typeface="Roboto Slab"/>
              </a:rPr>
              <a:t>Todos </a:t>
            </a:r>
            <a:r>
              <a:rPr lang="es" sz="1300" dirty="0">
                <a:latin typeface="Roboto Slab"/>
                <a:ea typeface="Roboto Slab"/>
                <a:cs typeface="Roboto Slab"/>
                <a:sym typeface="Roboto Slab"/>
              </a:rPr>
              <a:t>sus métodos los hereda de </a:t>
            </a:r>
            <a:r>
              <a:rPr lang="es" sz="1300" dirty="0">
                <a:solidFill>
                  <a:srgbClr val="FD9621"/>
                </a:solidFill>
                <a:latin typeface="Roboto Slab"/>
                <a:ea typeface="Roboto Slab"/>
                <a:cs typeface="Roboto Slab"/>
                <a:sym typeface="Roboto Slab"/>
              </a:rPr>
              <a:t>Collection</a:t>
            </a:r>
            <a:r>
              <a:rPr lang="es" sz="1300" dirty="0">
                <a:latin typeface="Roboto Slab"/>
                <a:ea typeface="Roboto Slab"/>
                <a:cs typeface="Roboto Slab"/>
                <a:sym typeface="Roboto Slab"/>
              </a:rPr>
              <a:t>. Lo único que añade es la restricción de no permitir duplicados. Esto significa que si intentamos insertar un elemento que ya existe, no lo hará. </a:t>
            </a: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El conjunto de métodos disponibles es el mismo que vimos en los apartados de métodos básicos y globales de las colecciones:</a:t>
            </a: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p:txBody>
      </p:sp>
      <p:sp>
        <p:nvSpPr>
          <p:cNvPr id="199" name="Google Shape;199;p35"/>
          <p:cNvSpPr txBox="1"/>
          <p:nvPr/>
        </p:nvSpPr>
        <p:spPr>
          <a:xfrm>
            <a:off x="5013300" y="1363175"/>
            <a:ext cx="37428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int</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size</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isEmpty</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contains</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67D8EF"/>
                </a:solidFill>
                <a:latin typeface="Roboto Slab"/>
                <a:ea typeface="Roboto Slab"/>
                <a:cs typeface="Roboto Slab"/>
                <a:sym typeface="Roboto Slab"/>
              </a:rPr>
              <a:t>Object</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FD9621"/>
                </a:solidFill>
                <a:latin typeface="Roboto Slab"/>
                <a:ea typeface="Roboto Slab"/>
                <a:cs typeface="Roboto Slab"/>
                <a:sym typeface="Roboto Slab"/>
              </a:rPr>
              <a:t>element</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add</a:t>
            </a:r>
            <a:r>
              <a:rPr lang="es" sz="1400" b="0" i="0" u="none" strike="noStrike" cap="none">
                <a:solidFill>
                  <a:srgbClr val="F8F8F2"/>
                </a:solidFill>
                <a:latin typeface="Roboto Slab"/>
                <a:ea typeface="Roboto Slab"/>
                <a:cs typeface="Roboto Slab"/>
                <a:sym typeface="Roboto Slab"/>
              </a:rPr>
              <a:t>(</a:t>
            </a:r>
            <a:r>
              <a:rPr lang="es" sz="1400" b="0" i="1" u="none" strike="noStrike" cap="none">
                <a:solidFill>
                  <a:srgbClr val="67D8EF"/>
                </a:solidFill>
                <a:latin typeface="Roboto Slab"/>
                <a:ea typeface="Roboto Slab"/>
                <a:cs typeface="Roboto Slab"/>
                <a:sym typeface="Roboto Slab"/>
              </a:rPr>
              <a:t>E</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FD9621"/>
                </a:solidFill>
                <a:latin typeface="Roboto Slab"/>
                <a:ea typeface="Roboto Slab"/>
                <a:cs typeface="Roboto Slab"/>
                <a:sym typeface="Roboto Slab"/>
              </a:rPr>
              <a:t>element</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remove</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67D8EF"/>
                </a:solidFill>
                <a:latin typeface="Roboto Slab"/>
                <a:ea typeface="Roboto Slab"/>
                <a:cs typeface="Roboto Slab"/>
                <a:sym typeface="Roboto Slab"/>
              </a:rPr>
              <a:t>Object</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FD9621"/>
                </a:solidFill>
                <a:latin typeface="Roboto Slab"/>
                <a:ea typeface="Roboto Slab"/>
                <a:cs typeface="Roboto Slab"/>
                <a:sym typeface="Roboto Slab"/>
              </a:rPr>
              <a:t>element</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Iterator</a:t>
            </a:r>
            <a:r>
              <a:rPr lang="es" sz="1400" b="0" i="0" u="none" strike="noStrike" cap="none">
                <a:solidFill>
                  <a:srgbClr val="F8F8F2"/>
                </a:solidFill>
                <a:latin typeface="Roboto Slab"/>
                <a:ea typeface="Roboto Slab"/>
                <a:cs typeface="Roboto Slab"/>
                <a:sym typeface="Roboto Slab"/>
              </a:rPr>
              <a:t>&lt;</a:t>
            </a:r>
            <a:r>
              <a:rPr lang="es" sz="1400" b="0" i="1" u="none" strike="noStrike" cap="none">
                <a:solidFill>
                  <a:srgbClr val="67D8EF"/>
                </a:solidFill>
                <a:latin typeface="Roboto Slab"/>
                <a:ea typeface="Roboto Slab"/>
                <a:cs typeface="Roboto Slab"/>
                <a:sym typeface="Roboto Slab"/>
              </a:rPr>
              <a:t>E</a:t>
            </a:r>
            <a:r>
              <a:rPr lang="es" sz="1400" b="0" i="0" u="none" strike="noStrike" cap="none">
                <a:solidFill>
                  <a:srgbClr val="F8F8F2"/>
                </a:solidFill>
                <a:latin typeface="Roboto Slab"/>
                <a:ea typeface="Roboto Slab"/>
                <a:cs typeface="Roboto Slab"/>
                <a:sym typeface="Roboto Slab"/>
              </a:rPr>
              <a:t>&gt;</a:t>
            </a:r>
            <a:r>
              <a:rPr lang="es" sz="1400" b="0" i="0" u="none" strike="noStrike" cap="none">
                <a:solidFill>
                  <a:srgbClr val="A6E22C"/>
                </a:solidFill>
                <a:latin typeface="Roboto Slab"/>
                <a:ea typeface="Roboto Slab"/>
                <a:cs typeface="Roboto Slab"/>
                <a:sym typeface="Roboto Slab"/>
              </a:rPr>
              <a:t>iterator</a:t>
            </a:r>
            <a:r>
              <a:rPr lang="es" sz="1400" b="0" i="0" u="none" strike="noStrike" cap="none">
                <a:solidFill>
                  <a:srgbClr val="F8F8F2"/>
                </a:solidFill>
                <a:latin typeface="Roboto Slab"/>
                <a:ea typeface="Roboto Slab"/>
                <a:cs typeface="Roboto Slab"/>
                <a:sym typeface="Roboto Slab"/>
              </a:rPr>
              <a:t> ( )</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containsAll</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67D8EF"/>
                </a:solidFill>
                <a:latin typeface="Roboto Slab"/>
                <a:ea typeface="Roboto Slab"/>
                <a:cs typeface="Roboto Slab"/>
                <a:sym typeface="Roboto Slab"/>
              </a:rPr>
              <a:t>Collection</a:t>
            </a:r>
            <a:r>
              <a:rPr lang="es" sz="1400" b="0" i="0" u="none" strike="noStrike" cap="none">
                <a:solidFill>
                  <a:srgbClr val="F8F8F2"/>
                </a:solidFill>
                <a:latin typeface="Roboto Slab"/>
                <a:ea typeface="Roboto Slab"/>
                <a:cs typeface="Roboto Slab"/>
                <a:sym typeface="Roboto Slab"/>
              </a:rPr>
              <a:t>&lt;</a:t>
            </a:r>
            <a:r>
              <a:rPr lang="es" sz="1400" b="0" i="1" u="none" strike="noStrike" cap="none">
                <a:solidFill>
                  <a:srgbClr val="FD9621"/>
                </a:solidFill>
                <a:latin typeface="Roboto Slab"/>
                <a:ea typeface="Roboto Slab"/>
                <a:cs typeface="Roboto Slab"/>
                <a:sym typeface="Roboto Slab"/>
              </a:rPr>
              <a:t>?</a:t>
            </a:r>
            <a:r>
              <a:rPr lang="es" sz="1400" b="0" i="0" u="none" strike="noStrike" cap="none">
                <a:solidFill>
                  <a:srgbClr val="F8F8F2"/>
                </a:solidFill>
                <a:latin typeface="Roboto Slab"/>
                <a:ea typeface="Roboto Slab"/>
                <a:cs typeface="Roboto Slab"/>
                <a:sym typeface="Roboto Slab"/>
              </a:rPr>
              <a:t>&gt;</a:t>
            </a:r>
            <a:r>
              <a:rPr lang="es" sz="1400" b="0" i="1" u="none" strike="noStrike" cap="none">
                <a:solidFill>
                  <a:srgbClr val="FD9621"/>
                </a:solidFill>
                <a:latin typeface="Roboto Slab"/>
                <a:ea typeface="Roboto Slab"/>
                <a:cs typeface="Roboto Slab"/>
                <a:sym typeface="Roboto Slab"/>
              </a:rPr>
              <a:t>c</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addAll</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67D8EF"/>
                </a:solidFill>
                <a:latin typeface="Roboto Slab"/>
                <a:ea typeface="Roboto Slab"/>
                <a:cs typeface="Roboto Slab"/>
                <a:sym typeface="Roboto Slab"/>
              </a:rPr>
              <a:t>Collection</a:t>
            </a:r>
            <a:r>
              <a:rPr lang="es" sz="1400" b="0" i="0" u="none" strike="noStrike" cap="none">
                <a:solidFill>
                  <a:srgbClr val="F8F8F2"/>
                </a:solidFill>
                <a:latin typeface="Roboto Slab"/>
                <a:ea typeface="Roboto Slab"/>
                <a:cs typeface="Roboto Slab"/>
                <a:sym typeface="Roboto Slab"/>
              </a:rPr>
              <a:t>&lt;</a:t>
            </a:r>
            <a:r>
              <a:rPr lang="es" sz="1400" b="0" i="1" u="none" strike="noStrike" cap="none">
                <a:solidFill>
                  <a:srgbClr val="FD9621"/>
                </a:solidFill>
                <a:latin typeface="Roboto Slab"/>
                <a:ea typeface="Roboto Slab"/>
                <a:cs typeface="Roboto Slab"/>
                <a:sym typeface="Roboto Slab"/>
              </a:rPr>
              <a:t>?</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F92472"/>
                </a:solidFill>
                <a:latin typeface="Roboto Slab"/>
                <a:ea typeface="Roboto Slab"/>
                <a:cs typeface="Roboto Slab"/>
                <a:sym typeface="Roboto Slab"/>
              </a:rPr>
              <a:t>extends</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67D8EF"/>
                </a:solidFill>
                <a:latin typeface="Roboto Slab"/>
                <a:ea typeface="Roboto Slab"/>
                <a:cs typeface="Roboto Slab"/>
                <a:sym typeface="Roboto Slab"/>
              </a:rPr>
              <a:t>E</a:t>
            </a:r>
            <a:r>
              <a:rPr lang="es" sz="1400" b="0" i="0" u="none" strike="noStrike" cap="none">
                <a:solidFill>
                  <a:srgbClr val="F8F8F2"/>
                </a:solidFill>
                <a:latin typeface="Roboto Slab"/>
                <a:ea typeface="Roboto Slab"/>
                <a:cs typeface="Roboto Slab"/>
                <a:sym typeface="Roboto Slab"/>
              </a:rPr>
              <a:t>&gt;</a:t>
            </a:r>
            <a:r>
              <a:rPr lang="es" sz="1400" b="0" i="1" u="none" strike="noStrike" cap="none">
                <a:solidFill>
                  <a:srgbClr val="FD9621"/>
                </a:solidFill>
                <a:latin typeface="Roboto Slab"/>
                <a:ea typeface="Roboto Slab"/>
                <a:cs typeface="Roboto Slab"/>
                <a:sym typeface="Roboto Slab"/>
              </a:rPr>
              <a:t>c</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removeAll</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67D8EF"/>
                </a:solidFill>
                <a:latin typeface="Roboto Slab"/>
                <a:ea typeface="Roboto Slab"/>
                <a:cs typeface="Roboto Slab"/>
                <a:sym typeface="Roboto Slab"/>
              </a:rPr>
              <a:t>Collection</a:t>
            </a:r>
            <a:r>
              <a:rPr lang="es" sz="1400" b="0" i="0" u="none" strike="noStrike" cap="none">
                <a:solidFill>
                  <a:srgbClr val="F8F8F2"/>
                </a:solidFill>
                <a:latin typeface="Roboto Slab"/>
                <a:ea typeface="Roboto Slab"/>
                <a:cs typeface="Roboto Slab"/>
                <a:sym typeface="Roboto Slab"/>
              </a:rPr>
              <a:t>&lt;</a:t>
            </a:r>
            <a:r>
              <a:rPr lang="es" sz="1400" b="0" i="1" u="none" strike="noStrike" cap="none">
                <a:solidFill>
                  <a:srgbClr val="FD9621"/>
                </a:solidFill>
                <a:latin typeface="Roboto Slab"/>
                <a:ea typeface="Roboto Slab"/>
                <a:cs typeface="Roboto Slab"/>
                <a:sym typeface="Roboto Slab"/>
              </a:rPr>
              <a:t>?</a:t>
            </a:r>
            <a:r>
              <a:rPr lang="es" sz="1400" b="0" i="0" u="none" strike="noStrike" cap="none">
                <a:solidFill>
                  <a:srgbClr val="F8F8F2"/>
                </a:solidFill>
                <a:latin typeface="Roboto Slab"/>
                <a:ea typeface="Roboto Slab"/>
                <a:cs typeface="Roboto Slab"/>
                <a:sym typeface="Roboto Slab"/>
              </a:rPr>
              <a:t>&gt;</a:t>
            </a:r>
            <a:r>
              <a:rPr lang="es" sz="1400" b="0" i="1" u="none" strike="noStrike" cap="none">
                <a:solidFill>
                  <a:srgbClr val="FD9621"/>
                </a:solidFill>
                <a:latin typeface="Roboto Slab"/>
                <a:ea typeface="Roboto Slab"/>
                <a:cs typeface="Roboto Slab"/>
                <a:sym typeface="Roboto Slab"/>
              </a:rPr>
              <a:t>c</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boolean</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retainA11</a:t>
            </a:r>
            <a:r>
              <a:rPr lang="es" sz="1400" b="0" i="0" u="none" strike="noStrike" cap="none">
                <a:solidFill>
                  <a:srgbClr val="F8F8F2"/>
                </a:solidFill>
                <a:latin typeface="Roboto Slab"/>
                <a:ea typeface="Roboto Slab"/>
                <a:cs typeface="Roboto Slab"/>
                <a:sym typeface="Roboto Slab"/>
              </a:rPr>
              <a:t> (</a:t>
            </a:r>
            <a:r>
              <a:rPr lang="es" sz="1400" b="0" i="1" u="none" strike="noStrike" cap="none">
                <a:solidFill>
                  <a:srgbClr val="67D8EF"/>
                </a:solidFill>
                <a:latin typeface="Roboto Slab"/>
                <a:ea typeface="Roboto Slab"/>
                <a:cs typeface="Roboto Slab"/>
                <a:sym typeface="Roboto Slab"/>
              </a:rPr>
              <a:t>Collection</a:t>
            </a:r>
            <a:r>
              <a:rPr lang="es" sz="1400" b="0" i="0" u="none" strike="noStrike" cap="none">
                <a:solidFill>
                  <a:srgbClr val="F8F8F2"/>
                </a:solidFill>
                <a:latin typeface="Roboto Slab"/>
                <a:ea typeface="Roboto Slab"/>
                <a:cs typeface="Roboto Slab"/>
                <a:sym typeface="Roboto Slab"/>
              </a:rPr>
              <a:t>&lt;</a:t>
            </a:r>
            <a:r>
              <a:rPr lang="es" sz="1400" b="0" i="1" u="none" strike="noStrike" cap="none">
                <a:solidFill>
                  <a:srgbClr val="FD9621"/>
                </a:solidFill>
                <a:latin typeface="Roboto Slab"/>
                <a:ea typeface="Roboto Slab"/>
                <a:cs typeface="Roboto Slab"/>
                <a:sym typeface="Roboto Slab"/>
              </a:rPr>
              <a:t>?</a:t>
            </a:r>
            <a:r>
              <a:rPr lang="es" sz="1400" b="0" i="0" u="none" strike="noStrike" cap="none">
                <a:solidFill>
                  <a:srgbClr val="F8F8F2"/>
                </a:solidFill>
                <a:latin typeface="Roboto Slab"/>
                <a:ea typeface="Roboto Slab"/>
                <a:cs typeface="Roboto Slab"/>
                <a:sym typeface="Roboto Slab"/>
              </a:rPr>
              <a:t>&gt;</a:t>
            </a:r>
            <a:r>
              <a:rPr lang="es" sz="1400" b="0" i="1" u="none" strike="noStrike" cap="none">
                <a:solidFill>
                  <a:srgbClr val="FD9621"/>
                </a:solidFill>
                <a:latin typeface="Roboto Slab"/>
                <a:ea typeface="Roboto Slab"/>
                <a:cs typeface="Roboto Slab"/>
                <a:sym typeface="Roboto Slab"/>
              </a:rPr>
              <a:t>c</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void</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clear</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1" u="none" strike="noStrike" cap="none">
                <a:solidFill>
                  <a:srgbClr val="67D8EF"/>
                </a:solidFill>
                <a:latin typeface="Roboto Slab"/>
                <a:ea typeface="Roboto Slab"/>
                <a:cs typeface="Roboto Slab"/>
                <a:sym typeface="Roboto Slab"/>
              </a:rPr>
              <a:t>Object</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F92472"/>
                </a:solidFill>
                <a:latin typeface="Roboto Slab"/>
                <a:ea typeface="Roboto Slab"/>
                <a:cs typeface="Roboto Slab"/>
                <a:sym typeface="Roboto Slab"/>
              </a:rPr>
              <a:t>[]</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toArray</a:t>
            </a:r>
            <a:r>
              <a:rPr lang="es" sz="1400" b="0" i="0" u="none" strike="noStrike" cap="none">
                <a:solidFill>
                  <a:srgbClr val="F8F8F2"/>
                </a:solidFill>
                <a:latin typeface="Roboto Slab"/>
                <a:ea typeface="Roboto Slab"/>
                <a:cs typeface="Roboto Slab"/>
                <a:sym typeface="Roboto Slab"/>
              </a:rPr>
              <a:t> ()</a:t>
            </a:r>
            <a:endParaRPr sz="1400" b="0" i="0" u="none" strike="noStrike" cap="none">
              <a:solidFill>
                <a:srgbClr val="F8F8F2"/>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8F8F2"/>
                </a:solidFill>
                <a:latin typeface="Roboto Slab"/>
                <a:ea typeface="Roboto Slab"/>
                <a:cs typeface="Roboto Slab"/>
                <a:sym typeface="Roboto Slab"/>
              </a:rPr>
              <a:t>&lt;</a:t>
            </a:r>
            <a:r>
              <a:rPr lang="es" sz="1400" b="0" i="1" u="none" strike="noStrike" cap="none">
                <a:solidFill>
                  <a:srgbClr val="FD9621"/>
                </a:solidFill>
                <a:latin typeface="Roboto Slab"/>
                <a:ea typeface="Roboto Slab"/>
                <a:cs typeface="Roboto Slab"/>
                <a:sym typeface="Roboto Slab"/>
              </a:rPr>
              <a:t>T</a:t>
            </a:r>
            <a:r>
              <a:rPr lang="es" sz="1400" b="0" i="0" u="none" strike="noStrike" cap="none">
                <a:solidFill>
                  <a:srgbClr val="F8F8F2"/>
                </a:solidFill>
                <a:latin typeface="Roboto Slab"/>
                <a:ea typeface="Roboto Slab"/>
                <a:cs typeface="Roboto Slab"/>
                <a:sym typeface="Roboto Slab"/>
              </a:rPr>
              <a:t>&gt;</a:t>
            </a:r>
            <a:r>
              <a:rPr lang="es" sz="1400" b="0" i="1" u="none" strike="noStrike" cap="none">
                <a:solidFill>
                  <a:srgbClr val="67D8EF"/>
                </a:solidFill>
                <a:latin typeface="Roboto Slab"/>
                <a:ea typeface="Roboto Slab"/>
                <a:cs typeface="Roboto Slab"/>
                <a:sym typeface="Roboto Slab"/>
              </a:rPr>
              <a:t>T</a:t>
            </a:r>
            <a:r>
              <a:rPr lang="es" sz="1400" b="0" i="0" u="none" strike="noStrike" cap="none">
                <a:solidFill>
                  <a:srgbClr val="F92472"/>
                </a:solidFill>
                <a:latin typeface="Roboto Slab"/>
                <a:ea typeface="Roboto Slab"/>
                <a:cs typeface="Roboto Slab"/>
                <a:sym typeface="Roboto Slab"/>
              </a:rPr>
              <a:t>[]</a:t>
            </a:r>
            <a:r>
              <a:rPr lang="es" sz="1400" b="0" i="0" u="none" strike="noStrike" cap="none">
                <a:solidFill>
                  <a:srgbClr val="F8F8F2"/>
                </a:solidFill>
                <a:latin typeface="Roboto Slab"/>
                <a:ea typeface="Roboto Slab"/>
                <a:cs typeface="Roboto Slab"/>
                <a:sym typeface="Roboto Slab"/>
              </a:rPr>
              <a:t> </a:t>
            </a:r>
            <a:r>
              <a:rPr lang="es" sz="1400" b="0" i="0" u="none" strike="noStrike" cap="none">
                <a:solidFill>
                  <a:srgbClr val="A6E22C"/>
                </a:solidFill>
                <a:latin typeface="Roboto Slab"/>
                <a:ea typeface="Roboto Slab"/>
                <a:cs typeface="Roboto Slab"/>
                <a:sym typeface="Roboto Slab"/>
              </a:rPr>
              <a:t>toArray</a:t>
            </a:r>
            <a:r>
              <a:rPr lang="es" sz="1400" b="0" i="0" u="none" strike="noStrike" cap="none">
                <a:solidFill>
                  <a:srgbClr val="F8F8F2"/>
                </a:solidFill>
                <a:latin typeface="Roboto Slab"/>
                <a:ea typeface="Roboto Slab"/>
                <a:cs typeface="Roboto Slab"/>
                <a:sym typeface="Roboto Slab"/>
              </a:rPr>
              <a:t>(</a:t>
            </a:r>
            <a:r>
              <a:rPr lang="es" sz="1400" b="0" i="1" u="none" strike="noStrike" cap="none">
                <a:solidFill>
                  <a:srgbClr val="67D8EF"/>
                </a:solidFill>
                <a:latin typeface="Roboto Slab"/>
                <a:ea typeface="Roboto Slab"/>
                <a:cs typeface="Roboto Slab"/>
                <a:sym typeface="Roboto Slab"/>
              </a:rPr>
              <a:t>T</a:t>
            </a:r>
            <a:r>
              <a:rPr lang="es" sz="1400" b="0" i="0" u="none" strike="noStrike" cap="none">
                <a:solidFill>
                  <a:srgbClr val="F92472"/>
                </a:solidFill>
                <a:latin typeface="Roboto Slab"/>
                <a:ea typeface="Roboto Slab"/>
                <a:cs typeface="Roboto Slab"/>
                <a:sym typeface="Roboto Slab"/>
              </a:rPr>
              <a:t>[]</a:t>
            </a:r>
            <a:r>
              <a:rPr lang="es" sz="1400" b="0" i="0" u="none" strike="noStrike" cap="none">
                <a:solidFill>
                  <a:srgbClr val="F8F8F2"/>
                </a:solidFill>
                <a:latin typeface="Roboto Slab"/>
                <a:ea typeface="Roboto Slab"/>
                <a:cs typeface="Roboto Slab"/>
                <a:sym typeface="Roboto Slab"/>
              </a:rPr>
              <a:t>)</a:t>
            </a:r>
            <a:endParaRPr sz="1400" b="0" i="0" u="none" strike="noStrike" cap="none">
              <a:solidFill>
                <a:srgbClr val="000000"/>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7. </a:t>
            </a:r>
            <a:r>
              <a:rPr lang="es" dirty="0"/>
              <a:t>Interfaz Set</a:t>
            </a:r>
            <a:endParaRPr dirty="0"/>
          </a:p>
        </p:txBody>
      </p:sp>
      <p:sp>
        <p:nvSpPr>
          <p:cNvPr id="205" name="Google Shape;205;p36"/>
          <p:cNvSpPr txBox="1">
            <a:spLocks noGrp="1"/>
          </p:cNvSpPr>
          <p:nvPr>
            <p:ph type="body" idx="1"/>
          </p:nvPr>
        </p:nvSpPr>
        <p:spPr>
          <a:xfrm>
            <a:off x="387900" y="1289800"/>
            <a:ext cx="83682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Las diferencias más importantes son el orden en que se van insertando los elementos nuevos y que un elemento que ya está en el conjunto no se puede volver a insertar, ya que no son posibles los elementos repetidos. Cuando intentemos insertar un elemento repetido con el método add() o con addAll () , no se producirá ningún error ni se arrojará ninguna excepción; sencillamente, el elemento no se inserta y el método devuelve false</a:t>
            </a:r>
            <a:r>
              <a:rPr lang="es" sz="1300" dirty="0" smtClean="0">
                <a:latin typeface="Roboto Slab"/>
                <a:ea typeface="Roboto Slab"/>
                <a:cs typeface="Roboto Slab"/>
                <a:sym typeface="Roboto Slab"/>
              </a:rPr>
              <a:t>.</a:t>
            </a:r>
          </a:p>
          <a:p>
            <a:pPr marL="0" lvl="0" indent="0" algn="just" rtl="0">
              <a:lnSpc>
                <a:spcPct val="115000"/>
              </a:lnSpc>
              <a:spcBef>
                <a:spcPts val="0"/>
              </a:spcBef>
              <a:spcAft>
                <a:spcPts val="0"/>
              </a:spcAft>
              <a:buSzPts val="1800"/>
              <a:buNone/>
            </a:pPr>
            <a:r>
              <a:rPr sz="1300" dirty="0" smtClean="0">
                <a:latin typeface="Roboto Slab"/>
                <a:ea typeface="Roboto Slab"/>
                <a:cs typeface="Roboto Slab"/>
                <a:sym typeface="Roboto Slab"/>
              </a:rPr>
              <a:t> </a:t>
            </a:r>
            <a:r>
              <a:rPr lang="es" sz="1300" dirty="0" smtClean="0">
                <a:latin typeface="Roboto Slab"/>
                <a:ea typeface="Roboto Slab"/>
                <a:cs typeface="Roboto Slab"/>
                <a:sym typeface="Roboto Slab"/>
              </a:rPr>
              <a:t>Las </a:t>
            </a:r>
            <a:r>
              <a:rPr lang="es" sz="1300" dirty="0">
                <a:latin typeface="Roboto Slab"/>
                <a:ea typeface="Roboto Slab"/>
                <a:cs typeface="Roboto Slab"/>
                <a:sym typeface="Roboto Slab"/>
              </a:rPr>
              <a:t>implementaciones de </a:t>
            </a:r>
            <a:r>
              <a:rPr lang="es" sz="1300" dirty="0">
                <a:solidFill>
                  <a:srgbClr val="FD9621"/>
                </a:solidFill>
                <a:latin typeface="Roboto Slab"/>
                <a:ea typeface="Roboto Slab"/>
                <a:cs typeface="Roboto Slab"/>
                <a:sym typeface="Roboto Slab"/>
              </a:rPr>
              <a:t>Set</a:t>
            </a:r>
            <a:r>
              <a:rPr lang="es" sz="1300" dirty="0">
                <a:latin typeface="Roboto Slab"/>
                <a:ea typeface="Roboto Slab"/>
                <a:cs typeface="Roboto Slab"/>
                <a:sym typeface="Roboto Slab"/>
              </a:rPr>
              <a:t> son las clases: HashSet, TreeSet y LinkedHashSet. </a:t>
            </a:r>
            <a:endParaRPr sz="1300" dirty="0">
              <a:latin typeface="Roboto Slab"/>
              <a:ea typeface="Roboto Slab"/>
              <a:cs typeface="Roboto Slab"/>
              <a:sym typeface="Roboto Slab"/>
            </a:endParaRPr>
          </a:p>
          <a:p>
            <a:pPr marL="457200" lvl="0" indent="-311150" algn="just" rtl="0">
              <a:lnSpc>
                <a:spcPct val="115000"/>
              </a:lnSpc>
              <a:spcBef>
                <a:spcPts val="0"/>
              </a:spcBef>
              <a:spcAft>
                <a:spcPts val="0"/>
              </a:spcAft>
              <a:buSzPts val="1300"/>
              <a:buFont typeface="Roboto Slab"/>
              <a:buChar char="●"/>
            </a:pPr>
            <a:r>
              <a:rPr lang="es" sz="1300" dirty="0">
                <a:solidFill>
                  <a:srgbClr val="FD9621"/>
                </a:solidFill>
                <a:latin typeface="Roboto Slab"/>
                <a:ea typeface="Roboto Slab"/>
                <a:cs typeface="Roboto Slab"/>
                <a:sym typeface="Roboto Slab"/>
              </a:rPr>
              <a:t>HashSet</a:t>
            </a:r>
            <a:r>
              <a:rPr lang="es" sz="1300" dirty="0">
                <a:latin typeface="Roboto Slab"/>
                <a:ea typeface="Roboto Slab"/>
                <a:cs typeface="Roboto Slab"/>
                <a:sym typeface="Roboto Slab"/>
              </a:rPr>
              <a:t>: tiene un buen rendimiento, aunque no garantiza ningún orden en la inserción. </a:t>
            </a:r>
            <a:endParaRPr sz="1300" dirty="0">
              <a:latin typeface="Roboto Slab"/>
              <a:ea typeface="Roboto Slab"/>
              <a:cs typeface="Roboto Slab"/>
              <a:sym typeface="Roboto Slab"/>
            </a:endParaRPr>
          </a:p>
          <a:p>
            <a:pPr lvl="0" indent="-311150" algn="just">
              <a:buSzPts val="1300"/>
              <a:buFont typeface="Roboto Slab"/>
              <a:buChar char="●"/>
            </a:pPr>
            <a:r>
              <a:rPr lang="es" sz="1300" dirty="0">
                <a:solidFill>
                  <a:srgbClr val="FD9621"/>
                </a:solidFill>
                <a:latin typeface="Roboto Slab"/>
                <a:ea typeface="Roboto Slab"/>
                <a:cs typeface="Roboto Slab"/>
                <a:sym typeface="Roboto Slab"/>
              </a:rPr>
              <a:t>TreeSet</a:t>
            </a:r>
            <a:r>
              <a:rPr lang="es" sz="1300" dirty="0">
                <a:latin typeface="Roboto Slab"/>
                <a:ea typeface="Roboto Slab"/>
                <a:cs typeface="Roboto Slab"/>
                <a:sym typeface="Roboto Slab"/>
              </a:rPr>
              <a:t>: a pesar de tener peor rendimiento, </a:t>
            </a:r>
            <a:r>
              <a:rPr lang="es-ES" sz="1300" dirty="0">
                <a:latin typeface="Roboto Slab"/>
                <a:ea typeface="Roboto Slab"/>
                <a:cs typeface="Roboto Slab"/>
                <a:sym typeface="Roboto Slab"/>
              </a:rPr>
              <a:t>Mantiene los elementos en un orden naturalmente </a:t>
            </a:r>
            <a:r>
              <a:rPr lang="es-ES" sz="1300" dirty="0" smtClean="0">
                <a:latin typeface="Roboto Slab"/>
                <a:ea typeface="Roboto Slab"/>
                <a:cs typeface="Roboto Slab"/>
                <a:sym typeface="Roboto Slab"/>
              </a:rPr>
              <a:t>ordenado</a:t>
            </a:r>
          </a:p>
          <a:p>
            <a:pPr lvl="0" indent="-311150" algn="just">
              <a:buSzPts val="1300"/>
              <a:buFont typeface="Roboto Slab"/>
              <a:buChar char="●"/>
            </a:pPr>
            <a:r>
              <a:rPr lang="es" sz="1300" dirty="0" smtClean="0">
                <a:solidFill>
                  <a:srgbClr val="FD9621"/>
                </a:solidFill>
                <a:latin typeface="Roboto Slab"/>
                <a:ea typeface="Roboto Slab"/>
                <a:cs typeface="Roboto Slab"/>
                <a:sym typeface="Roboto Slab"/>
              </a:rPr>
              <a:t>LinkedHashSet</a:t>
            </a:r>
            <a:r>
              <a:rPr lang="es" sz="1300" dirty="0" smtClean="0">
                <a:latin typeface="Roboto Slab"/>
                <a:ea typeface="Roboto Slab"/>
                <a:cs typeface="Roboto Slab"/>
                <a:sym typeface="Roboto Slab"/>
              </a:rPr>
              <a:t>: inserta los elementos al final, con lo cual se garantiza un orden basado en la inserción.</a:t>
            </a:r>
            <a:endParaRPr sz="1300" dirty="0" smtClean="0">
              <a:latin typeface="Roboto Slab"/>
              <a:ea typeface="Roboto Slab"/>
              <a:cs typeface="Roboto Slab"/>
              <a:sym typeface="Roboto Slab"/>
            </a:endParaRPr>
          </a:p>
          <a:p>
            <a:pPr marL="0" lvl="0" indent="0" algn="just" rtl="0">
              <a:lnSpc>
                <a:spcPct val="115000"/>
              </a:lnSpc>
              <a:spcBef>
                <a:spcPts val="0"/>
              </a:spcBef>
              <a:spcAft>
                <a:spcPts val="0"/>
              </a:spcAft>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None/>
            </a:pPr>
            <a:r>
              <a:rPr lang="es" sz="1300" b="1" dirty="0">
                <a:latin typeface="Roboto Slab"/>
                <a:ea typeface="Roboto Slab"/>
                <a:cs typeface="Roboto Slab"/>
                <a:sym typeface="Roboto Slab"/>
              </a:rPr>
              <a:t>Rendimiento</a:t>
            </a:r>
            <a:r>
              <a:rPr lang="es" sz="1300" dirty="0">
                <a:latin typeface="Roboto Slab"/>
                <a:ea typeface="Roboto Slab"/>
                <a:cs typeface="Roboto Slab"/>
                <a:sym typeface="Roboto Slab"/>
              </a:rPr>
              <a:t>: HashSet &gt; LinkedHashSet &gt; TreeSet</a:t>
            </a: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7. Interfaz </a:t>
            </a:r>
            <a:r>
              <a:rPr lang="es" dirty="0"/>
              <a:t>Set</a:t>
            </a:r>
            <a:endParaRPr dirty="0"/>
          </a:p>
        </p:txBody>
      </p:sp>
      <p:sp>
        <p:nvSpPr>
          <p:cNvPr id="211" name="Google Shape;211;p37"/>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a:latin typeface="Roboto Slab"/>
                <a:ea typeface="Roboto Slab"/>
                <a:cs typeface="Roboto Slab"/>
                <a:sym typeface="Roboto Slab"/>
              </a:rPr>
              <a:t>Por ejemplo, vamos a declarar un conjunto de clientes:</a:t>
            </a: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i="1">
                <a:solidFill>
                  <a:srgbClr val="67D8EF"/>
                </a:solidFill>
                <a:latin typeface="Roboto Slab"/>
                <a:ea typeface="Roboto Slab"/>
                <a:cs typeface="Roboto Slab"/>
                <a:sym typeface="Roboto Slab"/>
              </a:rPr>
              <a:t>TreeSet</a:t>
            </a:r>
            <a:r>
              <a:rPr lang="es" sz="1100">
                <a:solidFill>
                  <a:srgbClr val="F8F8F2"/>
                </a:solidFill>
                <a:latin typeface="Roboto Slab"/>
                <a:ea typeface="Roboto Slab"/>
                <a:cs typeface="Roboto Slab"/>
                <a:sym typeface="Roboto Slab"/>
              </a:rPr>
              <a:t>&lt;</a:t>
            </a:r>
            <a:r>
              <a:rPr lang="es" sz="1100" i="1">
                <a:solidFill>
                  <a:srgbClr val="67D8EF"/>
                </a:solidFill>
                <a:latin typeface="Roboto Slab"/>
                <a:ea typeface="Roboto Slab"/>
                <a:cs typeface="Roboto Slab"/>
                <a:sym typeface="Roboto Slab"/>
              </a:rPr>
              <a:t>Cliente</a:t>
            </a:r>
            <a:r>
              <a:rPr lang="es" sz="1100">
                <a:solidFill>
                  <a:srgbClr val="F8F8F2"/>
                </a:solidFill>
                <a:latin typeface="Roboto Slab"/>
                <a:ea typeface="Roboto Slab"/>
                <a:cs typeface="Roboto Slab"/>
                <a:sym typeface="Roboto Slab"/>
              </a:rPr>
              <a:t>&gt; conjuntoCliente </a:t>
            </a:r>
            <a:r>
              <a:rPr lang="es" sz="1100">
                <a:solidFill>
                  <a:srgbClr val="F92472"/>
                </a:solidFill>
                <a:latin typeface="Roboto Slab"/>
                <a:ea typeface="Roboto Slab"/>
                <a:cs typeface="Roboto Slab"/>
                <a:sym typeface="Roboto Slab"/>
              </a:rPr>
              <a:t>=</a:t>
            </a:r>
            <a:r>
              <a:rPr lang="es" sz="1100">
                <a:solidFill>
                  <a:srgbClr val="F8F8F2"/>
                </a:solidFill>
                <a:latin typeface="Roboto Slab"/>
                <a:ea typeface="Roboto Slab"/>
                <a:cs typeface="Roboto Slab"/>
                <a:sym typeface="Roboto Slab"/>
              </a:rPr>
              <a:t> </a:t>
            </a:r>
            <a:r>
              <a:rPr lang="es" sz="1100">
                <a:solidFill>
                  <a:srgbClr val="F92472"/>
                </a:solidFill>
                <a:latin typeface="Roboto Slab"/>
                <a:ea typeface="Roboto Slab"/>
                <a:cs typeface="Roboto Slab"/>
                <a:sym typeface="Roboto Slab"/>
              </a:rPr>
              <a:t>new</a:t>
            </a:r>
            <a:r>
              <a:rPr lang="es" sz="1100">
                <a:solidFill>
                  <a:srgbClr val="F8F8F2"/>
                </a:solidFill>
                <a:latin typeface="Roboto Slab"/>
                <a:ea typeface="Roboto Slab"/>
                <a:cs typeface="Roboto Slab"/>
                <a:sym typeface="Roboto Slab"/>
              </a:rPr>
              <a:t> </a:t>
            </a:r>
            <a:r>
              <a:rPr lang="es" sz="1100" i="1">
                <a:solidFill>
                  <a:srgbClr val="67D8EF"/>
                </a:solidFill>
                <a:latin typeface="Roboto Slab"/>
                <a:ea typeface="Roboto Slab"/>
                <a:cs typeface="Roboto Slab"/>
                <a:sym typeface="Roboto Slab"/>
              </a:rPr>
              <a:t>TreeSet</a:t>
            </a:r>
            <a:r>
              <a:rPr lang="es" sz="1100">
                <a:solidFill>
                  <a:srgbClr val="F8F8F2"/>
                </a:solidFill>
                <a:latin typeface="Roboto Slab"/>
                <a:ea typeface="Roboto Slab"/>
                <a:cs typeface="Roboto Slab"/>
                <a:sym typeface="Roboto Slab"/>
              </a:rPr>
              <a:t>&lt;&gt;();</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conjuntoCliente.</a:t>
            </a:r>
            <a:r>
              <a:rPr lang="es" sz="1100">
                <a:solidFill>
                  <a:srgbClr val="67D8EF"/>
                </a:solidFill>
                <a:latin typeface="Roboto Slab"/>
                <a:ea typeface="Roboto Slab"/>
                <a:cs typeface="Roboto Slab"/>
                <a:sym typeface="Roboto Slab"/>
              </a:rPr>
              <a:t>add</a:t>
            </a:r>
            <a:r>
              <a:rPr lang="es" sz="1100">
                <a:solidFill>
                  <a:srgbClr val="F8F8F2"/>
                </a:solidFill>
                <a:latin typeface="Roboto Slab"/>
                <a:ea typeface="Roboto Slab"/>
                <a:cs typeface="Roboto Slab"/>
                <a:sym typeface="Roboto Slab"/>
              </a:rPr>
              <a:t>(</a:t>
            </a:r>
            <a:r>
              <a:rPr lang="es" sz="1100">
                <a:solidFill>
                  <a:srgbClr val="F92472"/>
                </a:solidFill>
                <a:latin typeface="Roboto Slab"/>
                <a:ea typeface="Roboto Slab"/>
                <a:cs typeface="Roboto Slab"/>
                <a:sym typeface="Roboto Slab"/>
              </a:rPr>
              <a:t>new</a:t>
            </a:r>
            <a:r>
              <a:rPr lang="es" sz="1100">
                <a:solidFill>
                  <a:srgbClr val="F8F8F2"/>
                </a:solidFill>
                <a:latin typeface="Roboto Slab"/>
                <a:ea typeface="Roboto Slab"/>
                <a:cs typeface="Roboto Slab"/>
                <a:sym typeface="Roboto Slab"/>
              </a:rPr>
              <a:t> </a:t>
            </a:r>
            <a:r>
              <a:rPr lang="es" sz="1100" i="1">
                <a:solidFill>
                  <a:srgbClr val="67D8EF"/>
                </a:solidFill>
                <a:latin typeface="Roboto Slab"/>
                <a:ea typeface="Roboto Slab"/>
                <a:cs typeface="Roboto Slab"/>
                <a:sym typeface="Roboto Slab"/>
              </a:rPr>
              <a:t>Cliente</a:t>
            </a:r>
            <a:r>
              <a:rPr lang="es" sz="1100">
                <a:solidFill>
                  <a:srgbClr val="F8F8F2"/>
                </a:solidFill>
                <a:latin typeface="Roboto Slab"/>
                <a:ea typeface="Roboto Slab"/>
                <a:cs typeface="Roboto Slab"/>
                <a:sym typeface="Roboto Slab"/>
              </a:rPr>
              <a:t>(</a:t>
            </a:r>
            <a:r>
              <a:rPr lang="es" sz="1100">
                <a:solidFill>
                  <a:srgbClr val="E7DB74"/>
                </a:solidFill>
                <a:latin typeface="Roboto Slab"/>
                <a:ea typeface="Roboto Slab"/>
                <a:cs typeface="Roboto Slab"/>
                <a:sym typeface="Roboto Slab"/>
              </a:rPr>
              <a:t>"111"</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"Marta"</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"12/02/2000"</a:t>
            </a:r>
            <a:r>
              <a:rPr lang="es" sz="1100">
                <a:solidFill>
                  <a:srgbClr val="F8F8F2"/>
                </a:solidFill>
                <a:latin typeface="Roboto Slab"/>
                <a:ea typeface="Roboto Slab"/>
                <a:cs typeface="Roboto Slab"/>
                <a:sym typeface="Roboto Slab"/>
              </a:rPr>
              <a:t>));</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conjuntoCliente.</a:t>
            </a:r>
            <a:r>
              <a:rPr lang="es" sz="1100">
                <a:solidFill>
                  <a:srgbClr val="67D8EF"/>
                </a:solidFill>
                <a:latin typeface="Roboto Slab"/>
                <a:ea typeface="Roboto Slab"/>
                <a:cs typeface="Roboto Slab"/>
                <a:sym typeface="Roboto Slab"/>
              </a:rPr>
              <a:t>add</a:t>
            </a:r>
            <a:r>
              <a:rPr lang="es" sz="1100">
                <a:solidFill>
                  <a:srgbClr val="F8F8F2"/>
                </a:solidFill>
                <a:latin typeface="Roboto Slab"/>
                <a:ea typeface="Roboto Slab"/>
                <a:cs typeface="Roboto Slab"/>
                <a:sym typeface="Roboto Slab"/>
              </a:rPr>
              <a:t>(</a:t>
            </a:r>
            <a:r>
              <a:rPr lang="es" sz="1100">
                <a:solidFill>
                  <a:srgbClr val="F92472"/>
                </a:solidFill>
                <a:latin typeface="Roboto Slab"/>
                <a:ea typeface="Roboto Slab"/>
                <a:cs typeface="Roboto Slab"/>
                <a:sym typeface="Roboto Slab"/>
              </a:rPr>
              <a:t>new</a:t>
            </a:r>
            <a:r>
              <a:rPr lang="es" sz="1100">
                <a:solidFill>
                  <a:srgbClr val="F8F8F2"/>
                </a:solidFill>
                <a:latin typeface="Roboto Slab"/>
                <a:ea typeface="Roboto Slab"/>
                <a:cs typeface="Roboto Slab"/>
                <a:sym typeface="Roboto Slab"/>
              </a:rPr>
              <a:t> </a:t>
            </a:r>
            <a:r>
              <a:rPr lang="es" sz="1100" i="1">
                <a:solidFill>
                  <a:srgbClr val="67D8EF"/>
                </a:solidFill>
                <a:latin typeface="Roboto Slab"/>
                <a:ea typeface="Roboto Slab"/>
                <a:cs typeface="Roboto Slab"/>
                <a:sym typeface="Roboto Slab"/>
              </a:rPr>
              <a:t>Cliente</a:t>
            </a:r>
            <a:r>
              <a:rPr lang="es" sz="1100">
                <a:solidFill>
                  <a:srgbClr val="F8F8F2"/>
                </a:solidFill>
                <a:latin typeface="Roboto Slab"/>
                <a:ea typeface="Roboto Slab"/>
                <a:cs typeface="Roboto Slab"/>
                <a:sym typeface="Roboto Slab"/>
              </a:rPr>
              <a:t>(</a:t>
            </a:r>
            <a:r>
              <a:rPr lang="es" sz="1100">
                <a:solidFill>
                  <a:srgbClr val="E7DB74"/>
                </a:solidFill>
                <a:latin typeface="Roboto Slab"/>
                <a:ea typeface="Roboto Slab"/>
                <a:cs typeface="Roboto Slab"/>
                <a:sym typeface="Roboto Slab"/>
              </a:rPr>
              <a:t>"115"</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"Jorge"</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"16/03/1999"</a:t>
            </a:r>
            <a:r>
              <a:rPr lang="es" sz="1100">
                <a:solidFill>
                  <a:srgbClr val="F8F8F2"/>
                </a:solidFill>
                <a:latin typeface="Roboto Slab"/>
                <a:ea typeface="Roboto Slab"/>
                <a:cs typeface="Roboto Slab"/>
                <a:sym typeface="Roboto Slab"/>
              </a:rPr>
              <a:t>));</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conjuntoCliente.</a:t>
            </a:r>
            <a:r>
              <a:rPr lang="es" sz="1100">
                <a:solidFill>
                  <a:srgbClr val="67D8EF"/>
                </a:solidFill>
                <a:latin typeface="Roboto Slab"/>
                <a:ea typeface="Roboto Slab"/>
                <a:cs typeface="Roboto Slab"/>
                <a:sym typeface="Roboto Slab"/>
              </a:rPr>
              <a:t>add</a:t>
            </a:r>
            <a:r>
              <a:rPr lang="es" sz="1100">
                <a:solidFill>
                  <a:srgbClr val="F8F8F2"/>
                </a:solidFill>
                <a:latin typeface="Roboto Slab"/>
                <a:ea typeface="Roboto Slab"/>
                <a:cs typeface="Roboto Slab"/>
                <a:sym typeface="Roboto Slab"/>
              </a:rPr>
              <a:t>(</a:t>
            </a:r>
            <a:r>
              <a:rPr lang="es" sz="1100">
                <a:solidFill>
                  <a:srgbClr val="F92472"/>
                </a:solidFill>
                <a:latin typeface="Roboto Slab"/>
                <a:ea typeface="Roboto Slab"/>
                <a:cs typeface="Roboto Slab"/>
                <a:sym typeface="Roboto Slab"/>
              </a:rPr>
              <a:t>new</a:t>
            </a:r>
            <a:r>
              <a:rPr lang="es" sz="1100">
                <a:solidFill>
                  <a:srgbClr val="F8F8F2"/>
                </a:solidFill>
                <a:latin typeface="Roboto Slab"/>
                <a:ea typeface="Roboto Slab"/>
                <a:cs typeface="Roboto Slab"/>
                <a:sym typeface="Roboto Slab"/>
              </a:rPr>
              <a:t> </a:t>
            </a:r>
            <a:r>
              <a:rPr lang="es" sz="1100" i="1">
                <a:solidFill>
                  <a:srgbClr val="67D8EF"/>
                </a:solidFill>
                <a:latin typeface="Roboto Slab"/>
                <a:ea typeface="Roboto Slab"/>
                <a:cs typeface="Roboto Slab"/>
                <a:sym typeface="Roboto Slab"/>
              </a:rPr>
              <a:t>Cliente</a:t>
            </a:r>
            <a:r>
              <a:rPr lang="es" sz="1100">
                <a:solidFill>
                  <a:srgbClr val="F8F8F2"/>
                </a:solidFill>
                <a:latin typeface="Roboto Slab"/>
                <a:ea typeface="Roboto Slab"/>
                <a:cs typeface="Roboto Slab"/>
                <a:sym typeface="Roboto Slab"/>
              </a:rPr>
              <a:t>(</a:t>
            </a:r>
            <a:r>
              <a:rPr lang="es" sz="1100">
                <a:solidFill>
                  <a:srgbClr val="E7DB74"/>
                </a:solidFill>
                <a:latin typeface="Roboto Slab"/>
                <a:ea typeface="Roboto Slab"/>
                <a:cs typeface="Roboto Slab"/>
                <a:sym typeface="Roboto Slab"/>
              </a:rPr>
              <a:t>"112"</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"Carlos"</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"01/10/2002"</a:t>
            </a:r>
            <a:r>
              <a:rPr lang="es" sz="1100">
                <a:solidFill>
                  <a:srgbClr val="F8F8F2"/>
                </a:solidFill>
                <a:latin typeface="Roboto Slab"/>
                <a:ea typeface="Roboto Slab"/>
                <a:cs typeface="Roboto Slab"/>
                <a:sym typeface="Roboto Slab"/>
              </a:rPr>
              <a:t>));</a:t>
            </a:r>
            <a:endParaRPr sz="110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Donde, si hacemos un System.out.println(conjuntoCliente), veríamos por pantalla:</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[DNI: 111 Nombre: Marta Edad: 20</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,DNI: 112 Nombre: Carlos Edad: 18</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,DNI: 115 Nombre: Jorge Edad: 21</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a:t>
            </a:r>
            <a:endParaRPr sz="110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100">
                <a:solidFill>
                  <a:srgbClr val="F8F8F2"/>
                </a:solidFill>
                <a:latin typeface="Roboto Slab"/>
                <a:ea typeface="Roboto Slab"/>
                <a:cs typeface="Roboto Slab"/>
                <a:sym typeface="Roboto Slab"/>
              </a:rPr>
              <a:t>Observamos que el orden en que aparecen no coincide con el orden de inserción, sino que están ordenados por DNI creciente.</a:t>
            </a:r>
            <a:endParaRPr sz="110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COLECCIONES</a:t>
            </a:r>
            <a:endParaRPr dirty="0"/>
          </a:p>
        </p:txBody>
      </p:sp>
      <p:sp>
        <p:nvSpPr>
          <p:cNvPr id="71" name="Google Shape;71;p14"/>
          <p:cNvSpPr txBox="1">
            <a:spLocks noGrp="1"/>
          </p:cNvSpPr>
          <p:nvPr>
            <p:ph type="body" idx="1"/>
          </p:nvPr>
        </p:nvSpPr>
        <p:spPr>
          <a:xfrm>
            <a:off x="460637" y="1229014"/>
            <a:ext cx="4184650" cy="3078163"/>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dirty="0">
                <a:solidFill>
                  <a:schemeClr val="accent5"/>
                </a:solidFill>
                <a:ea typeface="Roboto" panose="020B0604020202020204" charset="0"/>
                <a:cs typeface="Roboto Slab"/>
                <a:sym typeface="Roboto Slab"/>
              </a:rPr>
              <a:t>CONTENIDOS</a:t>
            </a:r>
            <a:endParaRPr dirty="0">
              <a:solidFill>
                <a:schemeClr val="accent5"/>
              </a:solidFill>
              <a:ea typeface="Roboto" panose="020B0604020202020204" charset="0"/>
              <a:cs typeface="Roboto Slab"/>
              <a:sym typeface="Roboto Slab"/>
            </a:endParaRPr>
          </a:p>
          <a:p>
            <a:pPr marL="457200" lvl="0" indent="-342900" algn="l" rtl="0">
              <a:lnSpc>
                <a:spcPct val="115000"/>
              </a:lnSpc>
              <a:spcBef>
                <a:spcPts val="1200"/>
              </a:spcBef>
              <a:spcAft>
                <a:spcPts val="0"/>
              </a:spcAft>
              <a:buSzPts val="1800"/>
              <a:buFont typeface="Roboto Slab"/>
              <a:buChar char="●"/>
            </a:pPr>
            <a:r>
              <a:rPr lang="es" dirty="0">
                <a:ea typeface="Roboto" panose="020B0604020202020204" charset="0"/>
                <a:cs typeface="Roboto Slab"/>
                <a:sym typeface="Roboto Slab"/>
              </a:rPr>
              <a:t>Interfaz Collection </a:t>
            </a:r>
            <a:endParaRPr dirty="0">
              <a:ea typeface="Roboto" panose="020B0604020202020204" charset="0"/>
              <a:cs typeface="Roboto Slab"/>
              <a:sym typeface="Roboto Slab"/>
            </a:endParaRPr>
          </a:p>
          <a:p>
            <a:pPr marL="457200" lvl="0" indent="-342900" algn="l" rtl="0">
              <a:lnSpc>
                <a:spcPct val="115000"/>
              </a:lnSpc>
              <a:spcBef>
                <a:spcPts val="0"/>
              </a:spcBef>
              <a:spcAft>
                <a:spcPts val="0"/>
              </a:spcAft>
              <a:buSzPts val="1800"/>
              <a:buFont typeface="Roboto Slab"/>
              <a:buChar char="●"/>
            </a:pPr>
            <a:r>
              <a:rPr lang="es" dirty="0">
                <a:ea typeface="Roboto" panose="020B0604020202020204" charset="0"/>
                <a:cs typeface="Roboto Slab"/>
                <a:sym typeface="Roboto Slab"/>
              </a:rPr>
              <a:t>Métodos específicos de la interfaz List </a:t>
            </a:r>
            <a:endParaRPr dirty="0">
              <a:ea typeface="Roboto" panose="020B0604020202020204" charset="0"/>
              <a:cs typeface="Roboto Slab"/>
              <a:sym typeface="Roboto Slab"/>
            </a:endParaRPr>
          </a:p>
          <a:p>
            <a:pPr marL="457200" lvl="0" indent="-342900" algn="l" rtl="0">
              <a:lnSpc>
                <a:spcPct val="115000"/>
              </a:lnSpc>
              <a:spcBef>
                <a:spcPts val="0"/>
              </a:spcBef>
              <a:spcAft>
                <a:spcPts val="0"/>
              </a:spcAft>
              <a:buSzPts val="1800"/>
              <a:buFont typeface="Roboto Slab"/>
              <a:buChar char="●"/>
            </a:pPr>
            <a:r>
              <a:rPr lang="es" dirty="0">
                <a:ea typeface="Roboto" panose="020B0604020202020204" charset="0"/>
                <a:cs typeface="Roboto Slab"/>
                <a:sym typeface="Roboto Slab"/>
              </a:rPr>
              <a:t>Interfaz Set </a:t>
            </a:r>
            <a:endParaRPr dirty="0">
              <a:ea typeface="Roboto" panose="020B0604020202020204" charset="0"/>
              <a:cs typeface="Roboto Slab"/>
              <a:sym typeface="Roboto Slab"/>
            </a:endParaRPr>
          </a:p>
          <a:p>
            <a:pPr marL="457200" lvl="0" indent="-342900" algn="l" rtl="0">
              <a:lnSpc>
                <a:spcPct val="115000"/>
              </a:lnSpc>
              <a:spcBef>
                <a:spcPts val="0"/>
              </a:spcBef>
              <a:spcAft>
                <a:spcPts val="0"/>
              </a:spcAft>
              <a:buSzPts val="1800"/>
              <a:buFont typeface="Roboto Slab"/>
              <a:buChar char="●"/>
            </a:pPr>
            <a:r>
              <a:rPr lang="es" dirty="0">
                <a:ea typeface="Roboto" panose="020B0604020202020204" charset="0"/>
                <a:cs typeface="Roboto Slab"/>
                <a:sym typeface="Roboto Slab"/>
              </a:rPr>
              <a:t>Clase Collections </a:t>
            </a:r>
            <a:endParaRPr dirty="0">
              <a:ea typeface="Roboto" panose="020B0604020202020204" charset="0"/>
              <a:cs typeface="Roboto Slab"/>
              <a:sym typeface="Roboto Slab"/>
            </a:endParaRPr>
          </a:p>
          <a:p>
            <a:pPr marL="457200" lvl="0" indent="-342900" algn="l" rtl="0">
              <a:lnSpc>
                <a:spcPct val="115000"/>
              </a:lnSpc>
              <a:spcBef>
                <a:spcPts val="0"/>
              </a:spcBef>
              <a:spcAft>
                <a:spcPts val="0"/>
              </a:spcAft>
              <a:buSzPts val="1800"/>
              <a:buFont typeface="Roboto Slab"/>
              <a:buChar char="●"/>
            </a:pPr>
            <a:r>
              <a:rPr lang="es" dirty="0">
                <a:ea typeface="Roboto" panose="020B0604020202020204" charset="0"/>
                <a:cs typeface="Roboto Slab"/>
                <a:sym typeface="Roboto Slab"/>
              </a:rPr>
              <a:t>Interfaz Map</a:t>
            </a:r>
            <a:endParaRPr dirty="0">
              <a:ea typeface="Roboto" panose="020B0604020202020204" charset="0"/>
              <a:cs typeface="Roboto Slab"/>
              <a:sym typeface="Roboto Slab"/>
            </a:endParaRPr>
          </a:p>
          <a:p>
            <a:pPr marL="0" lvl="0" indent="0" algn="l" rtl="0">
              <a:lnSpc>
                <a:spcPct val="115000"/>
              </a:lnSpc>
              <a:spcBef>
                <a:spcPts val="1200"/>
              </a:spcBef>
              <a:spcAft>
                <a:spcPts val="1200"/>
              </a:spcAft>
              <a:buSzPts val="1800"/>
              <a:buNone/>
            </a:pPr>
            <a:endParaRPr dirty="0">
              <a:ea typeface="Roboto" panose="020B0604020202020204" charset="0"/>
              <a:cs typeface="Roboto Slab"/>
              <a:sym typeface="Roboto Slab"/>
            </a:endParaRPr>
          </a:p>
        </p:txBody>
      </p:sp>
    </p:spTree>
    <p:extLst>
      <p:ext uri="{BB962C8B-B14F-4D97-AF65-F5344CB8AC3E}">
        <p14:creationId xmlns:p14="http://schemas.microsoft.com/office/powerpoint/2010/main" val="4158731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7. Interfaz </a:t>
            </a:r>
            <a:r>
              <a:rPr lang="es" dirty="0"/>
              <a:t>Set</a:t>
            </a:r>
            <a:endParaRPr dirty="0"/>
          </a:p>
        </p:txBody>
      </p:sp>
      <p:sp>
        <p:nvSpPr>
          <p:cNvPr id="217" name="Google Shape;217;p38"/>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a:latin typeface="Roboto Slab"/>
                <a:ea typeface="Roboto Slab"/>
                <a:cs typeface="Roboto Slab"/>
                <a:sym typeface="Roboto Slab"/>
              </a:rPr>
              <a:t>Si ahora intentamos volver a insertar uno de los elementos anteriores, por ejemplo, el de Marta,  </a:t>
            </a: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i="1">
                <a:solidFill>
                  <a:srgbClr val="67D8EF"/>
                </a:solidFill>
                <a:latin typeface="Roboto Slab"/>
                <a:ea typeface="Roboto Slab"/>
                <a:cs typeface="Roboto Slab"/>
                <a:sym typeface="Roboto Slab"/>
              </a:rPr>
              <a:t>boolean</a:t>
            </a:r>
            <a:r>
              <a:rPr lang="es" sz="1100">
                <a:solidFill>
                  <a:srgbClr val="F8F8F2"/>
                </a:solidFill>
                <a:latin typeface="Roboto Slab"/>
                <a:ea typeface="Roboto Slab"/>
                <a:cs typeface="Roboto Slab"/>
                <a:sym typeface="Roboto Slab"/>
              </a:rPr>
              <a:t> insertado </a:t>
            </a:r>
            <a:r>
              <a:rPr lang="es" sz="1100">
                <a:solidFill>
                  <a:srgbClr val="F92472"/>
                </a:solidFill>
                <a:latin typeface="Roboto Slab"/>
                <a:ea typeface="Roboto Slab"/>
                <a:cs typeface="Roboto Slab"/>
                <a:sym typeface="Roboto Slab"/>
              </a:rPr>
              <a:t>=</a:t>
            </a:r>
            <a:r>
              <a:rPr lang="es" sz="1100">
                <a:solidFill>
                  <a:srgbClr val="F8F8F2"/>
                </a:solidFill>
                <a:latin typeface="Roboto Slab"/>
                <a:ea typeface="Roboto Slab"/>
                <a:cs typeface="Roboto Slab"/>
                <a:sym typeface="Roboto Slab"/>
              </a:rPr>
              <a:t> conjuntoCliente.</a:t>
            </a:r>
            <a:r>
              <a:rPr lang="es" sz="1100">
                <a:solidFill>
                  <a:srgbClr val="67D8EF"/>
                </a:solidFill>
                <a:latin typeface="Roboto Slab"/>
                <a:ea typeface="Roboto Slab"/>
                <a:cs typeface="Roboto Slab"/>
                <a:sym typeface="Roboto Slab"/>
              </a:rPr>
              <a:t>add</a:t>
            </a:r>
            <a:r>
              <a:rPr lang="es" sz="1100">
                <a:solidFill>
                  <a:srgbClr val="F8F8F2"/>
                </a:solidFill>
                <a:latin typeface="Roboto Slab"/>
                <a:ea typeface="Roboto Slab"/>
                <a:cs typeface="Roboto Slab"/>
                <a:sym typeface="Roboto Slab"/>
              </a:rPr>
              <a:t>(</a:t>
            </a:r>
            <a:r>
              <a:rPr lang="es" sz="1100">
                <a:solidFill>
                  <a:srgbClr val="F92472"/>
                </a:solidFill>
                <a:latin typeface="Roboto Slab"/>
                <a:ea typeface="Roboto Slab"/>
                <a:cs typeface="Roboto Slab"/>
                <a:sym typeface="Roboto Slab"/>
              </a:rPr>
              <a:t>new</a:t>
            </a:r>
            <a:r>
              <a:rPr lang="es" sz="1100">
                <a:solidFill>
                  <a:srgbClr val="F8F8F2"/>
                </a:solidFill>
                <a:latin typeface="Roboto Slab"/>
                <a:ea typeface="Roboto Slab"/>
                <a:cs typeface="Roboto Slab"/>
                <a:sym typeface="Roboto Slab"/>
              </a:rPr>
              <a:t> </a:t>
            </a:r>
            <a:r>
              <a:rPr lang="es" sz="1100" i="1">
                <a:solidFill>
                  <a:srgbClr val="67D8EF"/>
                </a:solidFill>
                <a:latin typeface="Roboto Slab"/>
                <a:ea typeface="Roboto Slab"/>
                <a:cs typeface="Roboto Slab"/>
                <a:sym typeface="Roboto Slab"/>
              </a:rPr>
              <a:t>Cliente</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"111"</a:t>
            </a:r>
            <a:r>
              <a:rPr lang="es" sz="1100">
                <a:solidFill>
                  <a:srgbClr val="F8F8F2"/>
                </a:solidFill>
                <a:latin typeface="Roboto Slab"/>
                <a:ea typeface="Roboto Slab"/>
                <a:cs typeface="Roboto Slab"/>
                <a:sym typeface="Roboto Slab"/>
              </a:rPr>
              <a:t> </a:t>
            </a:r>
            <a:r>
              <a:rPr lang="es" sz="1100">
                <a:solidFill>
                  <a:srgbClr val="E7DB74"/>
                </a:solidFill>
                <a:latin typeface="Roboto Slab"/>
                <a:ea typeface="Roboto Slab"/>
                <a:cs typeface="Roboto Slab"/>
                <a:sym typeface="Roboto Slab"/>
              </a:rPr>
              <a:t>"Marta"</a:t>
            </a:r>
            <a:r>
              <a:rPr lang="es" sz="1100">
                <a:solidFill>
                  <a:srgbClr val="F8F8F2"/>
                </a:solidFill>
                <a:latin typeface="Roboto Slab"/>
                <a:ea typeface="Roboto Slab"/>
                <a:cs typeface="Roboto Slab"/>
                <a:sym typeface="Roboto Slab"/>
              </a:rPr>
              <a:t> , </a:t>
            </a:r>
            <a:r>
              <a:rPr lang="es" sz="1100">
                <a:solidFill>
                  <a:srgbClr val="E7DB74"/>
                </a:solidFill>
                <a:latin typeface="Roboto Slab"/>
                <a:ea typeface="Roboto Slab"/>
                <a:cs typeface="Roboto Slab"/>
                <a:sym typeface="Roboto Slab"/>
              </a:rPr>
              <a:t>"12/02/2000"</a:t>
            </a:r>
            <a:r>
              <a:rPr lang="es" sz="1100">
                <a:solidFill>
                  <a:srgbClr val="F8F8F2"/>
                </a:solidFill>
                <a:latin typeface="Roboto Slab"/>
                <a:ea typeface="Roboto Slab"/>
                <a:cs typeface="Roboto Slab"/>
                <a:sym typeface="Roboto Slab"/>
              </a:rPr>
              <a:t>));</a:t>
            </a:r>
            <a:endParaRPr sz="110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i="1">
                <a:solidFill>
                  <a:srgbClr val="67D8EF"/>
                </a:solidFill>
                <a:latin typeface="Roboto Slab"/>
                <a:ea typeface="Roboto Slab"/>
                <a:cs typeface="Roboto Slab"/>
                <a:sym typeface="Roboto Slab"/>
              </a:rPr>
              <a:t>System</a:t>
            </a:r>
            <a:r>
              <a:rPr lang="es" sz="1100">
                <a:solidFill>
                  <a:srgbClr val="F8F8F2"/>
                </a:solidFill>
                <a:latin typeface="Roboto Slab"/>
                <a:ea typeface="Roboto Slab"/>
                <a:cs typeface="Roboto Slab"/>
                <a:sym typeface="Roboto Slab"/>
              </a:rPr>
              <a:t>.out.</a:t>
            </a:r>
            <a:r>
              <a:rPr lang="es" sz="1100">
                <a:solidFill>
                  <a:srgbClr val="67D8EF"/>
                </a:solidFill>
                <a:latin typeface="Roboto Slab"/>
                <a:ea typeface="Roboto Slab"/>
                <a:cs typeface="Roboto Slab"/>
                <a:sym typeface="Roboto Slab"/>
              </a:rPr>
              <a:t>println</a:t>
            </a:r>
            <a:r>
              <a:rPr lang="es" sz="1100">
                <a:solidFill>
                  <a:srgbClr val="F8F8F2"/>
                </a:solidFill>
                <a:latin typeface="Roboto Slab"/>
                <a:ea typeface="Roboto Slab"/>
                <a:cs typeface="Roboto Slab"/>
                <a:sym typeface="Roboto Slab"/>
              </a:rPr>
              <a:t> (insertado) ; </a:t>
            </a:r>
            <a:r>
              <a:rPr lang="es" sz="1100">
                <a:solidFill>
                  <a:srgbClr val="74705D"/>
                </a:solidFill>
                <a:latin typeface="Roboto Slab"/>
                <a:ea typeface="Roboto Slab"/>
                <a:cs typeface="Roboto Slab"/>
                <a:sym typeface="Roboto Slab"/>
              </a:rPr>
              <a:t>//false, ya que no se ha insertado</a:t>
            </a:r>
            <a:endParaRPr sz="1100">
              <a:solidFill>
                <a:srgbClr val="74705D"/>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i="1">
                <a:solidFill>
                  <a:srgbClr val="67D8EF"/>
                </a:solidFill>
                <a:latin typeface="Roboto Slab"/>
                <a:ea typeface="Roboto Slab"/>
                <a:cs typeface="Roboto Slab"/>
                <a:sym typeface="Roboto Slab"/>
              </a:rPr>
              <a:t>System</a:t>
            </a:r>
            <a:r>
              <a:rPr lang="es" sz="1100">
                <a:solidFill>
                  <a:srgbClr val="F8F8F2"/>
                </a:solidFill>
                <a:latin typeface="Roboto Slab"/>
                <a:ea typeface="Roboto Slab"/>
                <a:cs typeface="Roboto Slab"/>
                <a:sym typeface="Roboto Slab"/>
              </a:rPr>
              <a:t>.out.</a:t>
            </a:r>
            <a:r>
              <a:rPr lang="es" sz="1100">
                <a:solidFill>
                  <a:srgbClr val="67D8EF"/>
                </a:solidFill>
                <a:latin typeface="Roboto Slab"/>
                <a:ea typeface="Roboto Slab"/>
                <a:cs typeface="Roboto Slab"/>
                <a:sym typeface="Roboto Slab"/>
              </a:rPr>
              <a:t>println</a:t>
            </a:r>
            <a:r>
              <a:rPr lang="es" sz="1100">
                <a:solidFill>
                  <a:srgbClr val="F8F8F2"/>
                </a:solidFill>
                <a:latin typeface="Roboto Slab"/>
                <a:ea typeface="Roboto Slab"/>
                <a:cs typeface="Roboto Slab"/>
                <a:sym typeface="Roboto Slab"/>
              </a:rPr>
              <a:t> (conjuntoCliente) ;</a:t>
            </a: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300">
                <a:latin typeface="Roboto Slab"/>
                <a:ea typeface="Roboto Slab"/>
                <a:cs typeface="Roboto Slab"/>
                <a:sym typeface="Roboto Slab"/>
              </a:rPr>
              <a:t>aparece por pantalla </a:t>
            </a:r>
            <a:endParaRPr sz="1300">
              <a:latin typeface="Roboto Slab"/>
              <a:ea typeface="Roboto Slab"/>
              <a:cs typeface="Roboto Slab"/>
              <a:sym typeface="Roboto Slab"/>
            </a:endParaRPr>
          </a:p>
          <a:p>
            <a:pPr marL="0" lvl="0" indent="457200" algn="just" rtl="0">
              <a:lnSpc>
                <a:spcPct val="115000"/>
              </a:lnSpc>
              <a:spcBef>
                <a:spcPts val="0"/>
              </a:spcBef>
              <a:spcAft>
                <a:spcPts val="0"/>
              </a:spcAft>
              <a:buSzPts val="1800"/>
              <a:buNone/>
            </a:pPr>
            <a:r>
              <a:rPr lang="es" sz="1300">
                <a:latin typeface="Roboto Slab"/>
                <a:ea typeface="Roboto Slab"/>
                <a:cs typeface="Roboto Slab"/>
                <a:sym typeface="Roboto Slab"/>
              </a:rPr>
              <a:t>false </a:t>
            </a: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300">
                <a:latin typeface="Roboto Slab"/>
                <a:ea typeface="Roboto Slab"/>
                <a:cs typeface="Roboto Slab"/>
                <a:sym typeface="Roboto Slab"/>
              </a:rPr>
              <a:t>donde vemos que la inserción ha devuelto false (no se ha insertado) y que el conjunto no ha cambiado.</a:t>
            </a: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8. Clase </a:t>
            </a:r>
            <a:r>
              <a:rPr lang="es" dirty="0"/>
              <a:t>Collections</a:t>
            </a:r>
            <a:endParaRPr dirty="0"/>
          </a:p>
        </p:txBody>
      </p:sp>
      <p:sp>
        <p:nvSpPr>
          <p:cNvPr id="241" name="Google Shape;241;p42"/>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Además de los métodos aportados por las interfaces </a:t>
            </a:r>
            <a:r>
              <a:rPr lang="es" sz="1300" dirty="0">
                <a:solidFill>
                  <a:srgbClr val="FD9621"/>
                </a:solidFill>
                <a:latin typeface="Roboto Slab"/>
                <a:ea typeface="Roboto Slab"/>
                <a:cs typeface="Roboto Slab"/>
                <a:sym typeface="Roboto Slab"/>
              </a:rPr>
              <a:t>Collection</a:t>
            </a:r>
            <a:r>
              <a:rPr lang="es" sz="1300" dirty="0">
                <a:latin typeface="Roboto Slab"/>
                <a:ea typeface="Roboto Slab"/>
                <a:cs typeface="Roboto Slab"/>
                <a:sym typeface="Roboto Slab"/>
              </a:rPr>
              <a:t>, </a:t>
            </a:r>
            <a:r>
              <a:rPr lang="es" sz="1300" dirty="0">
                <a:solidFill>
                  <a:srgbClr val="FD9621"/>
                </a:solidFill>
                <a:latin typeface="Roboto Slab"/>
                <a:ea typeface="Roboto Slab"/>
                <a:cs typeface="Roboto Slab"/>
                <a:sym typeface="Roboto Slab"/>
              </a:rPr>
              <a:t>List </a:t>
            </a:r>
            <a:r>
              <a:rPr lang="es" sz="1300" dirty="0">
                <a:latin typeface="Roboto Slab"/>
                <a:ea typeface="Roboto Slab"/>
                <a:cs typeface="Roboto Slab"/>
                <a:sym typeface="Roboto Slab"/>
              </a:rPr>
              <a:t>y </a:t>
            </a:r>
            <a:r>
              <a:rPr lang="es" sz="1300" dirty="0">
                <a:solidFill>
                  <a:srgbClr val="FD9621"/>
                </a:solidFill>
                <a:latin typeface="Roboto Slab"/>
                <a:ea typeface="Roboto Slab"/>
                <a:cs typeface="Roboto Slab"/>
                <a:sym typeface="Roboto Slab"/>
              </a:rPr>
              <a:t>Set</a:t>
            </a:r>
            <a:r>
              <a:rPr lang="es" sz="1300" dirty="0">
                <a:latin typeface="Roboto Slab"/>
                <a:ea typeface="Roboto Slab"/>
                <a:cs typeface="Roboto Slab"/>
                <a:sym typeface="Roboto Slab"/>
              </a:rPr>
              <a:t>, la clase </a:t>
            </a:r>
            <a:r>
              <a:rPr lang="es" sz="1300" dirty="0">
                <a:solidFill>
                  <a:schemeClr val="accent5"/>
                </a:solidFill>
                <a:latin typeface="Roboto Slab"/>
                <a:ea typeface="Roboto Slab"/>
                <a:cs typeface="Roboto Slab"/>
                <a:sym typeface="Roboto Slab"/>
              </a:rPr>
              <a:t>Collections </a:t>
            </a:r>
            <a:r>
              <a:rPr lang="es" sz="1300" dirty="0">
                <a:latin typeface="Roboto Slab"/>
                <a:ea typeface="Roboto Slab"/>
                <a:cs typeface="Roboto Slab"/>
                <a:sym typeface="Roboto Slab"/>
              </a:rPr>
              <a:t>(no confundirla con la interfaz </a:t>
            </a:r>
            <a:r>
              <a:rPr lang="es" sz="1300" dirty="0">
                <a:solidFill>
                  <a:srgbClr val="FD9621"/>
                </a:solidFill>
                <a:latin typeface="Roboto Slab"/>
                <a:ea typeface="Roboto Slab"/>
                <a:cs typeface="Roboto Slab"/>
                <a:sym typeface="Roboto Slab"/>
              </a:rPr>
              <a:t>Collection</a:t>
            </a:r>
            <a:r>
              <a:rPr lang="es" sz="1300" dirty="0">
                <a:latin typeface="Roboto Slab"/>
                <a:ea typeface="Roboto Slab"/>
                <a:cs typeface="Roboto Slab"/>
                <a:sym typeface="Roboto Slab"/>
              </a:rPr>
              <a:t>) reúne una serie de utilidades en forma de métodos estáticos que trabajan con tipos genéricos. En ellos, el primer parámetro de entrada es la colección sobre la que deseamos operar y comprende métodos de búsqueda, ordenación y manipulación de datos, entre otros. Casi todos ellos operan sobre listas, aunque algunos valen para cualquier colección</a:t>
            </a:r>
            <a:r>
              <a:rPr lang="es" sz="1300" dirty="0" smtClean="0">
                <a:latin typeface="Roboto Slab"/>
                <a:ea typeface="Roboto Slab"/>
                <a:cs typeface="Roboto Slab"/>
                <a:sym typeface="Roboto Slab"/>
              </a:rPr>
              <a:t>.</a:t>
            </a:r>
          </a:p>
          <a:p>
            <a:pPr marL="0" lvl="0" indent="0" algn="just" rtl="0">
              <a:lnSpc>
                <a:spcPct val="115000"/>
              </a:lnSpc>
              <a:spcBef>
                <a:spcPts val="0"/>
              </a:spcBef>
              <a:spcAft>
                <a:spcPts val="0"/>
              </a:spcAft>
              <a:buSzPts val="1800"/>
              <a:buNone/>
            </a:pPr>
            <a:endParaRPr lang="es" sz="1300" dirty="0">
              <a:latin typeface="Roboto Slab"/>
              <a:ea typeface="Roboto Slab"/>
              <a:cs typeface="Roboto Slab"/>
              <a:sym typeface="Roboto Slab"/>
            </a:endParaRPr>
          </a:p>
          <a:p>
            <a:pPr marL="0" lvl="0" indent="0" algn="just">
              <a:buNone/>
            </a:pPr>
            <a:r>
              <a:rPr lang="es-ES" sz="1300" dirty="0">
                <a:latin typeface="Roboto Slab"/>
                <a:ea typeface="Roboto Slab"/>
                <a:cs typeface="Roboto Slab"/>
                <a:sym typeface="Roboto Slab"/>
              </a:rPr>
              <a:t>Esta clase se encuentra en el paquete </a:t>
            </a:r>
            <a:r>
              <a:rPr lang="es-ES" sz="1300" dirty="0" err="1">
                <a:latin typeface="Roboto Slab"/>
                <a:ea typeface="Roboto Slab"/>
                <a:cs typeface="Roboto Slab"/>
                <a:sym typeface="Roboto Slab"/>
              </a:rPr>
              <a:t>java.util</a:t>
            </a:r>
            <a:r>
              <a:rPr lang="es-ES" sz="1300" dirty="0">
                <a:latin typeface="Roboto Slab"/>
                <a:ea typeface="Roboto Slab"/>
                <a:cs typeface="Roboto Slab"/>
                <a:sym typeface="Roboto Slab"/>
              </a:rPr>
              <a:t> y está diseñada para trabajar </a:t>
            </a:r>
            <a:r>
              <a:rPr lang="es-ES" sz="1300" dirty="0" smtClean="0">
                <a:latin typeface="Roboto Slab"/>
                <a:ea typeface="Roboto Slab"/>
                <a:cs typeface="Roboto Slab"/>
                <a:sym typeface="Roboto Slab"/>
              </a:rPr>
              <a:t>con colecciones</a:t>
            </a: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8. Clase </a:t>
            </a:r>
            <a:r>
              <a:rPr lang="es" dirty="0"/>
              <a:t>Collections</a:t>
            </a:r>
            <a:endParaRPr dirty="0"/>
          </a:p>
        </p:txBody>
      </p:sp>
      <p:sp>
        <p:nvSpPr>
          <p:cNvPr id="247" name="Google Shape;247;p43"/>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dirty="0">
                <a:solidFill>
                  <a:schemeClr val="accent5"/>
                </a:solidFill>
                <a:latin typeface="Roboto Slab"/>
                <a:ea typeface="Roboto Slab"/>
                <a:cs typeface="Roboto Slab"/>
                <a:sym typeface="Roboto Slab"/>
              </a:rPr>
              <a:t>MÉTODOS DE ORDENACIÓN</a:t>
            </a:r>
            <a:endParaRPr sz="1300" dirty="0">
              <a:solidFill>
                <a:schemeClr val="accent5"/>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Ya vimos que las listas se pueden ordenar por medio del método sort(), al que se le pasa un comparador. Sin embargo, la clase </a:t>
            </a:r>
            <a:r>
              <a:rPr lang="es" sz="1300" dirty="0">
                <a:solidFill>
                  <a:schemeClr val="accent5"/>
                </a:solidFill>
                <a:latin typeface="Roboto Slab"/>
                <a:ea typeface="Roboto Slab"/>
                <a:cs typeface="Roboto Slab"/>
                <a:sym typeface="Roboto Slab"/>
              </a:rPr>
              <a:t>Collections </a:t>
            </a:r>
            <a:r>
              <a:rPr lang="es" sz="1300" dirty="0">
                <a:latin typeface="Roboto Slab"/>
                <a:ea typeface="Roboto Slab"/>
                <a:cs typeface="Roboto Slab"/>
                <a:sym typeface="Roboto Slab"/>
              </a:rPr>
              <a:t>también posee métodos sort() estáticos.</a:t>
            </a:r>
            <a:endParaRPr sz="1300" dirty="0">
              <a:latin typeface="Roboto Slab"/>
              <a:ea typeface="Roboto Slab"/>
              <a:cs typeface="Roboto Slab"/>
              <a:sym typeface="Roboto Slab"/>
            </a:endParaRPr>
          </a:p>
          <a:p>
            <a:pPr marL="0" lvl="0" indent="0" algn="just">
              <a:buNone/>
            </a:pPr>
            <a:r>
              <a:rPr lang="es" sz="1100" dirty="0" smtClean="0">
                <a:solidFill>
                  <a:srgbClr val="F92472"/>
                </a:solidFill>
                <a:latin typeface="Roboto Slab"/>
                <a:ea typeface="Roboto Slab"/>
                <a:cs typeface="Roboto Slab"/>
                <a:sym typeface="Roboto Slab"/>
              </a:rPr>
              <a:t>static</a:t>
            </a:r>
            <a:r>
              <a:rPr lang="es" sz="1100" dirty="0" smtClean="0">
                <a:solidFill>
                  <a:srgbClr val="F8F8F2"/>
                </a:solidFill>
                <a:latin typeface="Roboto Slab"/>
                <a:ea typeface="Roboto Slab"/>
                <a:cs typeface="Roboto Slab"/>
                <a:sym typeface="Roboto Slab"/>
              </a:rPr>
              <a:t> </a:t>
            </a:r>
            <a:r>
              <a:rPr lang="es" sz="1100" dirty="0">
                <a:solidFill>
                  <a:srgbClr val="F8F8F2"/>
                </a:solidFill>
                <a:latin typeface="Roboto Slab"/>
                <a:ea typeface="Roboto Slab"/>
                <a:cs typeface="Roboto Slab"/>
                <a:sym typeface="Roboto Slab"/>
              </a:rPr>
              <a:t>&lt;</a:t>
            </a:r>
            <a:r>
              <a:rPr lang="es" sz="1100" i="1" dirty="0">
                <a:solidFill>
                  <a:srgbClr val="FD9621"/>
                </a:solidFill>
                <a:latin typeface="Roboto Slab"/>
                <a:ea typeface="Roboto Slab"/>
                <a:cs typeface="Roboto Slab"/>
                <a:sym typeface="Roboto Slab"/>
              </a:rPr>
              <a:t>T</a:t>
            </a: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extends</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Comparable</a:t>
            </a:r>
            <a:r>
              <a:rPr lang="es" sz="1100" dirty="0">
                <a:solidFill>
                  <a:srgbClr val="F8F8F2"/>
                </a:solidFill>
                <a:latin typeface="Roboto Slab"/>
                <a:ea typeface="Roboto Slab"/>
                <a:cs typeface="Roboto Slab"/>
                <a:sym typeface="Roboto Slab"/>
              </a:rPr>
              <a:t>&lt;</a:t>
            </a:r>
            <a:r>
              <a:rPr lang="es" sz="1100" i="1" dirty="0">
                <a:solidFill>
                  <a:srgbClr val="FD9621"/>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super</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T</a:t>
            </a:r>
            <a:r>
              <a:rPr lang="es" sz="1100" dirty="0">
                <a:solidFill>
                  <a:srgbClr val="F8F8F2"/>
                </a:solidFill>
                <a:latin typeface="Roboto Slab"/>
                <a:ea typeface="Roboto Slab"/>
                <a:cs typeface="Roboto Slab"/>
                <a:sym typeface="Roboto Slab"/>
              </a:rPr>
              <a:t>&gt;&gt; </a:t>
            </a:r>
            <a:r>
              <a:rPr lang="es" sz="1100" i="1" dirty="0">
                <a:solidFill>
                  <a:srgbClr val="67D8EF"/>
                </a:solidFill>
                <a:latin typeface="Roboto Slab"/>
                <a:ea typeface="Roboto Slab"/>
                <a:cs typeface="Roboto Slab"/>
                <a:sym typeface="Roboto Slab"/>
              </a:rPr>
              <a:t>void</a:t>
            </a:r>
            <a:r>
              <a:rPr lang="es" sz="1100" dirty="0">
                <a:solidFill>
                  <a:srgbClr val="F8F8F2"/>
                </a:solidFill>
                <a:latin typeface="Roboto Slab"/>
                <a:ea typeface="Roboto Slab"/>
                <a:cs typeface="Roboto Slab"/>
                <a:sym typeface="Roboto Slab"/>
              </a:rPr>
              <a:t> </a:t>
            </a:r>
            <a:r>
              <a:rPr lang="es" sz="1100" dirty="0">
                <a:solidFill>
                  <a:srgbClr val="A6E22C"/>
                </a:solidFill>
                <a:latin typeface="Roboto Slab"/>
                <a:ea typeface="Roboto Slab"/>
                <a:cs typeface="Roboto Slab"/>
                <a:sym typeface="Roboto Slab"/>
              </a:rPr>
              <a:t>sort</a:t>
            </a:r>
            <a:r>
              <a:rPr lang="es" sz="1100" dirty="0">
                <a:solidFill>
                  <a:srgbClr val="F8F8F2"/>
                </a:solidFill>
                <a:latin typeface="Roboto Slab"/>
                <a:ea typeface="Roboto Slab"/>
                <a:cs typeface="Roboto Slab"/>
                <a:sym typeface="Roboto Slab"/>
              </a:rPr>
              <a:t>(</a:t>
            </a:r>
            <a:r>
              <a:rPr lang="es" sz="1100" i="1" dirty="0">
                <a:solidFill>
                  <a:srgbClr val="67D8EF"/>
                </a:solidFill>
                <a:latin typeface="Roboto Slab"/>
                <a:ea typeface="Roboto Slab"/>
                <a:cs typeface="Roboto Slab"/>
                <a:sym typeface="Roboto Slab"/>
              </a:rPr>
              <a:t>List</a:t>
            </a:r>
            <a:r>
              <a:rPr lang="es" sz="1100" dirty="0">
                <a:solidFill>
                  <a:srgbClr val="F8F8F2"/>
                </a:solidFill>
                <a:latin typeface="Roboto Slab"/>
                <a:ea typeface="Roboto Slab"/>
                <a:cs typeface="Roboto Slab"/>
                <a:sym typeface="Roboto Slab"/>
              </a:rPr>
              <a:t>&lt;</a:t>
            </a:r>
            <a:r>
              <a:rPr lang="es" sz="1100" i="1" dirty="0">
                <a:solidFill>
                  <a:srgbClr val="67D8EF"/>
                </a:solidFill>
                <a:latin typeface="Roboto Slab"/>
                <a:ea typeface="Roboto Slab"/>
                <a:cs typeface="Roboto Slab"/>
                <a:sym typeface="Roboto Slab"/>
              </a:rPr>
              <a:t>T</a:t>
            </a:r>
            <a:r>
              <a:rPr lang="es" sz="1100" dirty="0">
                <a:solidFill>
                  <a:srgbClr val="F8F8F2"/>
                </a:solidFill>
                <a:latin typeface="Roboto Slab"/>
                <a:ea typeface="Roboto Slab"/>
                <a:cs typeface="Roboto Slab"/>
                <a:sym typeface="Roboto Slab"/>
              </a:rPr>
              <a:t>&gt; </a:t>
            </a:r>
            <a:r>
              <a:rPr lang="es" sz="1100" i="1" dirty="0">
                <a:solidFill>
                  <a:srgbClr val="FD9621"/>
                </a:solidFill>
                <a:latin typeface="Roboto Slab"/>
                <a:ea typeface="Roboto Slab"/>
                <a:cs typeface="Roboto Slab"/>
                <a:sym typeface="Roboto Slab"/>
              </a:rPr>
              <a:t>lista</a:t>
            </a:r>
            <a:r>
              <a:rPr lang="es" sz="1100" dirty="0">
                <a:solidFill>
                  <a:srgbClr val="F8F8F2"/>
                </a:solidFill>
                <a:latin typeface="Roboto Slab"/>
                <a:ea typeface="Roboto Slab"/>
                <a:cs typeface="Roboto Slab"/>
                <a:sym typeface="Roboto Slab"/>
              </a:rPr>
              <a:t>). Ordena una lista que se le pasa como argumento. El criterio de ordenación será el que establece </a:t>
            </a:r>
            <a:r>
              <a:rPr lang="es-ES" sz="1100" dirty="0" smtClean="0">
                <a:solidFill>
                  <a:srgbClr val="F8F8F2"/>
                </a:solidFill>
                <a:latin typeface="Roboto Slab"/>
                <a:ea typeface="Roboto Slab"/>
                <a:cs typeface="Roboto Slab"/>
                <a:sym typeface="Roboto Slab"/>
              </a:rPr>
              <a:t>el comparador, </a:t>
            </a:r>
            <a:r>
              <a:rPr lang="es-ES" sz="1100" dirty="0">
                <a:solidFill>
                  <a:srgbClr val="F8F8F2"/>
                </a:solidFill>
                <a:latin typeface="Roboto Slab"/>
                <a:ea typeface="Roboto Slab"/>
                <a:cs typeface="Roboto Slab"/>
                <a:sym typeface="Roboto Slab"/>
              </a:rPr>
              <a:t>que se utilizará para determinar el orden de los elementos en la lista.</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i="1" dirty="0">
                <a:solidFill>
                  <a:srgbClr val="67D8EF"/>
                </a:solidFill>
                <a:latin typeface="Roboto Slab"/>
                <a:ea typeface="Roboto Slab"/>
                <a:cs typeface="Roboto Slab"/>
                <a:sym typeface="Roboto Slab"/>
              </a:rPr>
              <a:t>List</a:t>
            </a:r>
            <a:r>
              <a:rPr lang="es" sz="1100" dirty="0">
                <a:solidFill>
                  <a:srgbClr val="F8F8F2"/>
                </a:solidFill>
                <a:latin typeface="Roboto Slab"/>
                <a:ea typeface="Roboto Slab"/>
                <a:cs typeface="Roboto Slab"/>
                <a:sym typeface="Roboto Slab"/>
              </a:rPr>
              <a:t>&lt;</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&gt; lista </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new</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ArrayList</a:t>
            </a:r>
            <a:r>
              <a:rPr lang="es" sz="1100" dirty="0">
                <a:solidFill>
                  <a:srgbClr val="F8F8F2"/>
                </a:solidFill>
                <a:latin typeface="Roboto Slab"/>
                <a:ea typeface="Roboto Slab"/>
                <a:cs typeface="Roboto Slab"/>
                <a:sym typeface="Roboto Slab"/>
              </a:rPr>
              <a:t>&lt;&gt;();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lista.</a:t>
            </a:r>
            <a:r>
              <a:rPr lang="es" sz="1100" dirty="0">
                <a:solidFill>
                  <a:srgbClr val="67D8EF"/>
                </a:solidFill>
                <a:latin typeface="Roboto Slab"/>
                <a:ea typeface="Roboto Slab"/>
                <a:cs typeface="Roboto Slab"/>
                <a:sym typeface="Roboto Slab"/>
              </a:rPr>
              <a:t>add</a:t>
            </a:r>
            <a:r>
              <a:rPr lang="es" sz="1100" dirty="0">
                <a:solidFill>
                  <a:srgbClr val="F8F8F2"/>
                </a:solidFill>
                <a:latin typeface="Roboto Slab"/>
                <a:ea typeface="Roboto Slab"/>
                <a:cs typeface="Roboto Slab"/>
                <a:sym typeface="Roboto Slab"/>
              </a:rPr>
              <a:t>(</a:t>
            </a:r>
            <a:r>
              <a:rPr lang="es" sz="1100" dirty="0">
                <a:solidFill>
                  <a:srgbClr val="F92472"/>
                </a:solidFill>
                <a:latin typeface="Roboto Slab"/>
                <a:ea typeface="Roboto Slab"/>
                <a:cs typeface="Roboto Slab"/>
                <a:sym typeface="Roboto Slab"/>
              </a:rPr>
              <a:t>new</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a:t>
            </a:r>
            <a:r>
              <a:rPr lang="es" sz="1100" dirty="0">
                <a:solidFill>
                  <a:srgbClr val="E7DB74"/>
                </a:solidFill>
                <a:latin typeface="Roboto Slab"/>
                <a:ea typeface="Roboto Slab"/>
                <a:cs typeface="Roboto Slab"/>
                <a:sym typeface="Roboto Slab"/>
              </a:rPr>
              <a:t>"111"</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"Marta"</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"12/02/2000"</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lista.</a:t>
            </a:r>
            <a:r>
              <a:rPr lang="es" sz="1100" dirty="0">
                <a:solidFill>
                  <a:srgbClr val="67D8EF"/>
                </a:solidFill>
                <a:latin typeface="Roboto Slab"/>
                <a:ea typeface="Roboto Slab"/>
                <a:cs typeface="Roboto Slab"/>
                <a:sym typeface="Roboto Slab"/>
              </a:rPr>
              <a:t>add</a:t>
            </a:r>
            <a:r>
              <a:rPr lang="es" sz="1100" dirty="0">
                <a:solidFill>
                  <a:srgbClr val="F8F8F2"/>
                </a:solidFill>
                <a:latin typeface="Roboto Slab"/>
                <a:ea typeface="Roboto Slab"/>
                <a:cs typeface="Roboto Slab"/>
                <a:sym typeface="Roboto Slab"/>
              </a:rPr>
              <a:t>(</a:t>
            </a:r>
            <a:r>
              <a:rPr lang="es" sz="1100" dirty="0">
                <a:solidFill>
                  <a:srgbClr val="F92472"/>
                </a:solidFill>
                <a:latin typeface="Roboto Slab"/>
                <a:ea typeface="Roboto Slab"/>
                <a:cs typeface="Roboto Slab"/>
                <a:sym typeface="Roboto Slab"/>
              </a:rPr>
              <a:t>new</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a:t>
            </a:r>
            <a:r>
              <a:rPr lang="es" sz="1100" dirty="0">
                <a:solidFill>
                  <a:srgbClr val="E7DB74"/>
                </a:solidFill>
                <a:latin typeface="Roboto Slab"/>
                <a:ea typeface="Roboto Slab"/>
                <a:cs typeface="Roboto Slab"/>
                <a:sym typeface="Roboto Slab"/>
              </a:rPr>
              <a:t>"115"</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"Jorge"</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"16/03/1999"</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dirty="0">
                <a:solidFill>
                  <a:srgbClr val="F8F8F2"/>
                </a:solidFill>
                <a:latin typeface="Roboto Slab"/>
                <a:ea typeface="Roboto Slab"/>
                <a:cs typeface="Roboto Slab"/>
                <a:sym typeface="Roboto Slab"/>
              </a:rPr>
              <a:t>lista.</a:t>
            </a:r>
            <a:r>
              <a:rPr lang="es" sz="1100" dirty="0">
                <a:solidFill>
                  <a:srgbClr val="67D8EF"/>
                </a:solidFill>
                <a:latin typeface="Roboto Slab"/>
                <a:ea typeface="Roboto Slab"/>
                <a:cs typeface="Roboto Slab"/>
                <a:sym typeface="Roboto Slab"/>
              </a:rPr>
              <a:t>add</a:t>
            </a:r>
            <a:r>
              <a:rPr lang="es" sz="1100" dirty="0">
                <a:solidFill>
                  <a:srgbClr val="F8F8F2"/>
                </a:solidFill>
                <a:latin typeface="Roboto Slab"/>
                <a:ea typeface="Roboto Slab"/>
                <a:cs typeface="Roboto Slab"/>
                <a:sym typeface="Roboto Slab"/>
              </a:rPr>
              <a:t>(</a:t>
            </a:r>
            <a:r>
              <a:rPr lang="es" sz="1100" dirty="0">
                <a:solidFill>
                  <a:srgbClr val="F92472"/>
                </a:solidFill>
                <a:latin typeface="Roboto Slab"/>
                <a:ea typeface="Roboto Slab"/>
                <a:cs typeface="Roboto Slab"/>
                <a:sym typeface="Roboto Slab"/>
              </a:rPr>
              <a:t>new</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a:t>
            </a:r>
            <a:r>
              <a:rPr lang="es" sz="1100" dirty="0">
                <a:solidFill>
                  <a:srgbClr val="E7DB74"/>
                </a:solidFill>
                <a:latin typeface="Roboto Slab"/>
                <a:ea typeface="Roboto Slab"/>
                <a:cs typeface="Roboto Slab"/>
                <a:sym typeface="Roboto Slab"/>
              </a:rPr>
              <a:t>"112"</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"Carlos"</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"01/10/2002"</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100" i="1" dirty="0">
                <a:solidFill>
                  <a:srgbClr val="67D8EF"/>
                </a:solidFill>
                <a:latin typeface="Roboto Slab"/>
                <a:ea typeface="Roboto Slab"/>
                <a:cs typeface="Roboto Slab"/>
                <a:sym typeface="Roboto Slab"/>
              </a:rPr>
              <a:t>Collections</a:t>
            </a:r>
            <a:r>
              <a:rPr lang="es" sz="1100" dirty="0">
                <a:solidFill>
                  <a:srgbClr val="F8F8F2"/>
                </a:solidFill>
                <a:latin typeface="Roboto Slab"/>
                <a:ea typeface="Roboto Slab"/>
                <a:cs typeface="Roboto Slab"/>
                <a:sym typeface="Roboto Slab"/>
              </a:rPr>
              <a:t>.</a:t>
            </a:r>
            <a:r>
              <a:rPr lang="es" sz="1100" dirty="0">
                <a:solidFill>
                  <a:srgbClr val="67D8EF"/>
                </a:solidFill>
                <a:latin typeface="Roboto Slab"/>
                <a:ea typeface="Roboto Slab"/>
                <a:cs typeface="Roboto Slab"/>
                <a:sym typeface="Roboto Slab"/>
              </a:rPr>
              <a:t>sort</a:t>
            </a:r>
            <a:r>
              <a:rPr lang="es" sz="1100" dirty="0">
                <a:solidFill>
                  <a:srgbClr val="F8F8F2"/>
                </a:solidFill>
                <a:latin typeface="Roboto Slab"/>
                <a:ea typeface="Roboto Slab"/>
                <a:cs typeface="Roboto Slab"/>
                <a:sym typeface="Roboto Slab"/>
              </a:rPr>
              <a:t>(lista</a:t>
            </a:r>
            <a:r>
              <a:rPr lang="es" sz="1100" dirty="0" smtClean="0">
                <a:solidFill>
                  <a:srgbClr val="F8F8F2"/>
                </a:solidFill>
                <a:latin typeface="Roboto Slab"/>
                <a:ea typeface="Roboto Slab"/>
                <a:cs typeface="Roboto Slab"/>
                <a:sym typeface="Roboto Slab"/>
              </a:rPr>
              <a:t>); //Ordenará por DNI ya que fue el comparador definido en la clase Cliente</a:t>
            </a:r>
            <a:endParaRPr sz="1100" dirty="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8. Clase </a:t>
            </a:r>
            <a:r>
              <a:rPr lang="es" dirty="0"/>
              <a:t>Collections</a:t>
            </a:r>
            <a:endParaRPr dirty="0"/>
          </a:p>
        </p:txBody>
      </p:sp>
      <p:sp>
        <p:nvSpPr>
          <p:cNvPr id="253" name="Google Shape;253;p44"/>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s" sz="1300" dirty="0">
                <a:solidFill>
                  <a:schemeClr val="accent5"/>
                </a:solidFill>
                <a:latin typeface="Roboto Slab"/>
                <a:ea typeface="Roboto Slab"/>
                <a:cs typeface="Roboto Slab"/>
                <a:sym typeface="Roboto Slab"/>
              </a:rPr>
              <a:t>MÉTODOS DE BÚSQUEDA</a:t>
            </a:r>
            <a:endParaRPr sz="1300" dirty="0">
              <a:solidFill>
                <a:schemeClr val="accent5"/>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Uno de los métodos más importantes de la clase Collections es: </a:t>
            </a:r>
            <a:endParaRPr sz="1300" dirty="0">
              <a:latin typeface="Roboto Slab"/>
              <a:ea typeface="Roboto Slab"/>
              <a:cs typeface="Roboto Slab"/>
              <a:sym typeface="Roboto Slab"/>
            </a:endParaRPr>
          </a:p>
          <a:p>
            <a:pPr marL="0" lvl="0" indent="0" algn="just">
              <a:buNone/>
            </a:pPr>
            <a:r>
              <a:rPr lang="es" sz="1300" dirty="0">
                <a:solidFill>
                  <a:srgbClr val="F92472"/>
                </a:solidFill>
                <a:latin typeface="Roboto Slab"/>
                <a:ea typeface="Roboto Slab"/>
                <a:cs typeface="Roboto Slab"/>
                <a:sym typeface="Roboto Slab"/>
              </a:rPr>
              <a:t>static</a:t>
            </a:r>
            <a:r>
              <a:rPr lang="es" sz="1300" dirty="0">
                <a:solidFill>
                  <a:srgbClr val="F8F8F2"/>
                </a:solidFill>
                <a:latin typeface="Roboto Slab"/>
                <a:ea typeface="Roboto Slab"/>
                <a:cs typeface="Roboto Slab"/>
                <a:sym typeface="Roboto Slab"/>
              </a:rPr>
              <a:t> </a:t>
            </a:r>
            <a:r>
              <a:rPr lang="es" sz="1300" i="1" dirty="0" smtClean="0">
                <a:solidFill>
                  <a:srgbClr val="67D8EF"/>
                </a:solidFill>
                <a:latin typeface="Roboto Slab"/>
                <a:ea typeface="Roboto Slab"/>
                <a:cs typeface="Roboto Slab"/>
                <a:sym typeface="Roboto Slab"/>
              </a:rPr>
              <a:t>int</a:t>
            </a:r>
            <a:r>
              <a:rPr lang="es" sz="1300" dirty="0" smtClean="0">
                <a:solidFill>
                  <a:srgbClr val="F8F8F2"/>
                </a:solidFill>
                <a:latin typeface="Roboto Slab"/>
                <a:ea typeface="Roboto Slab"/>
                <a:cs typeface="Roboto Slab"/>
                <a:sym typeface="Roboto Slab"/>
              </a:rPr>
              <a:t> </a:t>
            </a:r>
            <a:r>
              <a:rPr lang="es" sz="1300" dirty="0" smtClean="0">
                <a:solidFill>
                  <a:srgbClr val="A6E22C"/>
                </a:solidFill>
                <a:latin typeface="Roboto Slab"/>
                <a:ea typeface="Roboto Slab"/>
                <a:cs typeface="Roboto Slab"/>
                <a:sym typeface="Roboto Slab"/>
              </a:rPr>
              <a:t>binarySearch</a:t>
            </a:r>
            <a:r>
              <a:rPr lang="es" sz="1300" dirty="0" smtClean="0">
                <a:solidFill>
                  <a:srgbClr val="F8F8F2"/>
                </a:solidFill>
                <a:latin typeface="Roboto Slab"/>
                <a:ea typeface="Roboto Slab"/>
                <a:cs typeface="Roboto Slab"/>
                <a:sym typeface="Roboto Slab"/>
              </a:rPr>
              <a:t>(</a:t>
            </a:r>
            <a:r>
              <a:rPr lang="es-ES" sz="1300" dirty="0" err="1">
                <a:solidFill>
                  <a:srgbClr val="F8F8F2"/>
                </a:solidFill>
                <a:latin typeface="Roboto Slab"/>
                <a:ea typeface="Roboto Slab"/>
                <a:cs typeface="Roboto Slab"/>
                <a:sym typeface="Roboto Slab"/>
              </a:rPr>
              <a:t>List</a:t>
            </a:r>
            <a:r>
              <a:rPr lang="es-ES" sz="1300" dirty="0">
                <a:solidFill>
                  <a:srgbClr val="F8F8F2"/>
                </a:solidFill>
                <a:latin typeface="Roboto Slab"/>
                <a:ea typeface="Roboto Slab"/>
                <a:cs typeface="Roboto Slab"/>
                <a:sym typeface="Roboto Slab"/>
              </a:rPr>
              <a:t> lista, </a:t>
            </a:r>
            <a:r>
              <a:rPr lang="es-ES" sz="1300" dirty="0" err="1" smtClean="0">
                <a:solidFill>
                  <a:srgbClr val="F8F8F2"/>
                </a:solidFill>
                <a:latin typeface="Roboto Slab"/>
                <a:ea typeface="Roboto Slab"/>
                <a:cs typeface="Roboto Slab"/>
                <a:sym typeface="Roboto Slab"/>
              </a:rPr>
              <a:t>Object</a:t>
            </a:r>
            <a:r>
              <a:rPr lang="es-ES" sz="1300" dirty="0" smtClean="0">
                <a:solidFill>
                  <a:srgbClr val="F8F8F2"/>
                </a:solidFill>
                <a:latin typeface="Roboto Slab"/>
                <a:ea typeface="Roboto Slab"/>
                <a:cs typeface="Roboto Slab"/>
                <a:sym typeface="Roboto Slab"/>
              </a:rPr>
              <a:t> cl</a:t>
            </a:r>
            <a:r>
              <a:rPr lang="es-ES" sz="1300" dirty="0">
                <a:solidFill>
                  <a:srgbClr val="F8F8F2"/>
                </a:solidFill>
                <a:latin typeface="Roboto Slab"/>
                <a:ea typeface="Roboto Slab"/>
                <a:cs typeface="Roboto Slab"/>
                <a:sym typeface="Roboto Slab"/>
              </a:rPr>
              <a:t>, </a:t>
            </a:r>
            <a:r>
              <a:rPr lang="es-ES" sz="1300" dirty="0" err="1">
                <a:solidFill>
                  <a:srgbClr val="F8F8F2"/>
                </a:solidFill>
                <a:latin typeface="Roboto Slab"/>
                <a:ea typeface="Roboto Slab"/>
                <a:cs typeface="Roboto Slab"/>
                <a:sym typeface="Roboto Slab"/>
              </a:rPr>
              <a:t>Comparator</a:t>
            </a:r>
            <a:r>
              <a:rPr lang="es-ES" sz="1300" dirty="0">
                <a:solidFill>
                  <a:srgbClr val="F8F8F2"/>
                </a:solidFill>
                <a:latin typeface="Roboto Slab"/>
                <a:ea typeface="Roboto Slab"/>
                <a:cs typeface="Roboto Slab"/>
                <a:sym typeface="Roboto Slab"/>
              </a:rPr>
              <a:t> </a:t>
            </a:r>
            <a:r>
              <a:rPr lang="es-ES" sz="1300" dirty="0" err="1">
                <a:solidFill>
                  <a:srgbClr val="F8F8F2"/>
                </a:solidFill>
                <a:latin typeface="Roboto Slab"/>
                <a:ea typeface="Roboto Slab"/>
                <a:cs typeface="Roboto Slab"/>
                <a:sym typeface="Roboto Slab"/>
              </a:rPr>
              <a:t>cmp</a:t>
            </a:r>
            <a:r>
              <a:rPr lang="es" sz="1300" dirty="0" smtClean="0">
                <a:solidFill>
                  <a:srgbClr val="F8F8F2"/>
                </a:solidFill>
                <a:latin typeface="Roboto Slab"/>
                <a:ea typeface="Roboto Slab"/>
                <a:cs typeface="Roboto Slab"/>
                <a:sym typeface="Roboto Slab"/>
              </a:rPr>
              <a:t>)</a:t>
            </a:r>
            <a:r>
              <a:rPr lang="es" sz="1300" dirty="0" smtClean="0">
                <a:latin typeface="Roboto Slab"/>
                <a:ea typeface="Roboto Slab"/>
                <a:cs typeface="Roboto Slab"/>
                <a:sym typeface="Roboto Slab"/>
              </a:rPr>
              <a:t>: </a:t>
            </a:r>
            <a:r>
              <a:rPr lang="es" sz="1300" dirty="0">
                <a:latin typeface="Roboto Slab"/>
                <a:ea typeface="Roboto Slab"/>
                <a:cs typeface="Roboto Slab"/>
                <a:sym typeface="Roboto Slab"/>
              </a:rPr>
              <a:t>hace una búsqueda binaria de un objeto, llamado clave de búsqueda, en una lista que debe estar ordenada previamente. Todo ello necesita un criterio de </a:t>
            </a:r>
            <a:r>
              <a:rPr lang="es" sz="1300" dirty="0" smtClean="0">
                <a:latin typeface="Roboto Slab"/>
                <a:ea typeface="Roboto Slab"/>
                <a:cs typeface="Roboto Slab"/>
                <a:sym typeface="Roboto Slab"/>
              </a:rPr>
              <a:t>ordenación.</a:t>
            </a:r>
          </a:p>
          <a:p>
            <a:pPr marL="0" lvl="0" indent="0" algn="just">
              <a:buNone/>
            </a:pPr>
            <a:r>
              <a:rPr lang="es" sz="1300" dirty="0" smtClean="0">
                <a:latin typeface="Roboto Slab"/>
                <a:ea typeface="Roboto Slab"/>
                <a:cs typeface="Roboto Slab"/>
                <a:sym typeface="Roboto Slab"/>
              </a:rPr>
              <a:t>Vamos </a:t>
            </a:r>
            <a:r>
              <a:rPr lang="es" sz="1300" dirty="0">
                <a:latin typeface="Roboto Slab"/>
                <a:ea typeface="Roboto Slab"/>
                <a:cs typeface="Roboto Slab"/>
                <a:sym typeface="Roboto Slab"/>
              </a:rPr>
              <a:t>a hacer una búsqueda en la lista de clientes. En primer lugar, la volvemos a ordenar por DNI, que es el orden natural. </a:t>
            </a:r>
            <a:endParaRPr sz="1300" dirty="0">
              <a:latin typeface="Roboto Slab"/>
              <a:ea typeface="Roboto Slab"/>
              <a:cs typeface="Roboto Slab"/>
              <a:sym typeface="Roboto Slab"/>
            </a:endParaRPr>
          </a:p>
          <a:p>
            <a:pPr marL="0" lvl="0" indent="457200" algn="just" rtl="0">
              <a:lnSpc>
                <a:spcPct val="115000"/>
              </a:lnSpc>
              <a:spcBef>
                <a:spcPts val="0"/>
              </a:spcBef>
              <a:spcAft>
                <a:spcPts val="0"/>
              </a:spcAft>
              <a:buSzPts val="1800"/>
              <a:buNone/>
            </a:pPr>
            <a:r>
              <a:rPr lang="es" sz="1300" i="1" dirty="0">
                <a:solidFill>
                  <a:srgbClr val="67D8EF"/>
                </a:solidFill>
                <a:latin typeface="Roboto Slab"/>
                <a:ea typeface="Roboto Slab"/>
                <a:cs typeface="Roboto Slab"/>
                <a:sym typeface="Roboto Slab"/>
              </a:rPr>
              <a:t>Collections</a:t>
            </a:r>
            <a:r>
              <a:rPr lang="es" sz="1300" dirty="0">
                <a:solidFill>
                  <a:srgbClr val="F8F8F2"/>
                </a:solidFill>
                <a:latin typeface="Roboto Slab"/>
                <a:ea typeface="Roboto Slab"/>
                <a:cs typeface="Roboto Slab"/>
                <a:sym typeface="Roboto Slab"/>
              </a:rPr>
              <a:t>.</a:t>
            </a:r>
            <a:r>
              <a:rPr lang="es" sz="1300" dirty="0">
                <a:solidFill>
                  <a:srgbClr val="67D8EF"/>
                </a:solidFill>
                <a:latin typeface="Roboto Slab"/>
                <a:ea typeface="Roboto Slab"/>
                <a:cs typeface="Roboto Slab"/>
                <a:sym typeface="Roboto Slab"/>
              </a:rPr>
              <a:t>sort</a:t>
            </a:r>
            <a:r>
              <a:rPr lang="es" sz="1300" dirty="0">
                <a:solidFill>
                  <a:srgbClr val="F8F8F2"/>
                </a:solidFill>
                <a:latin typeface="Roboto Slab"/>
                <a:ea typeface="Roboto Slab"/>
                <a:cs typeface="Roboto Slab"/>
                <a:sym typeface="Roboto Slab"/>
              </a:rPr>
              <a:t>(lista); </a:t>
            </a:r>
            <a:r>
              <a:rPr lang="es" sz="1300" dirty="0">
                <a:solidFill>
                  <a:srgbClr val="74705D"/>
                </a:solidFill>
                <a:latin typeface="Roboto Slab"/>
                <a:ea typeface="Roboto Slab"/>
                <a:cs typeface="Roboto Slab"/>
                <a:sym typeface="Roboto Slab"/>
              </a:rPr>
              <a:t>//ordenada por dni (orden natural)</a:t>
            </a:r>
            <a:endParaRPr sz="1300" dirty="0">
              <a:solidFill>
                <a:srgbClr val="74705D"/>
              </a:solidFill>
              <a:latin typeface="Roboto Slab"/>
              <a:ea typeface="Roboto Slab"/>
              <a:cs typeface="Roboto Slab"/>
              <a:sym typeface="Roboto Slab"/>
            </a:endParaRPr>
          </a:p>
          <a:p>
            <a:pPr marL="0" lvl="0" indent="457200" algn="just" rtl="0">
              <a:lnSpc>
                <a:spcPct val="115000"/>
              </a:lnSpc>
              <a:spcBef>
                <a:spcPts val="0"/>
              </a:spcBef>
              <a:spcAft>
                <a:spcPts val="0"/>
              </a:spcAft>
              <a:buSzPts val="1800"/>
              <a:buNone/>
            </a:pPr>
            <a:endParaRPr sz="1300" dirty="0">
              <a:solidFill>
                <a:srgbClr val="74705D"/>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Al método binarysearch() se le pasan como parámetros la lista en la que queremos </a:t>
            </a:r>
            <a:r>
              <a:rPr lang="es" sz="1300" dirty="0" smtClean="0">
                <a:latin typeface="Roboto Slab"/>
                <a:ea typeface="Roboto Slab"/>
                <a:cs typeface="Roboto Slab"/>
                <a:sym typeface="Roboto Slab"/>
              </a:rPr>
              <a:t>hacer </a:t>
            </a:r>
            <a:r>
              <a:rPr lang="es" sz="1300" dirty="0">
                <a:latin typeface="Roboto Slab"/>
                <a:ea typeface="Roboto Slab"/>
                <a:cs typeface="Roboto Slab"/>
                <a:sym typeface="Roboto Slab"/>
              </a:rPr>
              <a:t>la búsqueda y el objeto clave que queremos buscar. Devuelve el índice de este último si lo encuentra. Por ejemplo, si queremos buscar a Carlos, cuyo DNI es «112»,</a:t>
            </a:r>
            <a:endParaRPr sz="1300" dirty="0">
              <a:latin typeface="Roboto Slab"/>
              <a:ea typeface="Roboto Slab"/>
              <a:cs typeface="Roboto Slab"/>
              <a:sym typeface="Roboto Slab"/>
            </a:endParaRPr>
          </a:p>
          <a:p>
            <a:pPr marL="457200" lvl="0" indent="0" algn="just" rtl="0">
              <a:lnSpc>
                <a:spcPct val="115000"/>
              </a:lnSpc>
              <a:spcBef>
                <a:spcPts val="0"/>
              </a:spcBef>
              <a:spcAft>
                <a:spcPts val="0"/>
              </a:spcAft>
              <a:buSzPts val="1800"/>
              <a:buNone/>
            </a:pPr>
            <a:r>
              <a:rPr lang="es" sz="1300" i="1" dirty="0">
                <a:solidFill>
                  <a:srgbClr val="67D8EF"/>
                </a:solidFill>
                <a:latin typeface="Roboto Slab"/>
                <a:ea typeface="Roboto Slab"/>
                <a:cs typeface="Roboto Slab"/>
                <a:sym typeface="Roboto Slab"/>
              </a:rPr>
              <a:t>int</a:t>
            </a:r>
            <a:r>
              <a:rPr lang="es" sz="1300" dirty="0">
                <a:solidFill>
                  <a:srgbClr val="F8F8F2"/>
                </a:solidFill>
                <a:latin typeface="Roboto Slab"/>
                <a:ea typeface="Roboto Slab"/>
                <a:cs typeface="Roboto Slab"/>
                <a:sym typeface="Roboto Slab"/>
              </a:rPr>
              <a:t> indice </a:t>
            </a:r>
            <a:r>
              <a:rPr lang="es" sz="1300" dirty="0">
                <a:solidFill>
                  <a:srgbClr val="F92472"/>
                </a:solidFill>
                <a:latin typeface="Roboto Slab"/>
                <a:ea typeface="Roboto Slab"/>
                <a:cs typeface="Roboto Slab"/>
                <a:sym typeface="Roboto Slab"/>
              </a:rPr>
              <a:t>=</a:t>
            </a:r>
            <a:r>
              <a:rPr lang="es" sz="1300" dirty="0">
                <a:solidFill>
                  <a:srgbClr val="F8F8F2"/>
                </a:solidFill>
                <a:latin typeface="Roboto Slab"/>
                <a:ea typeface="Roboto Slab"/>
                <a:cs typeface="Roboto Slab"/>
                <a:sym typeface="Roboto Slab"/>
              </a:rPr>
              <a:t> </a:t>
            </a:r>
            <a:r>
              <a:rPr lang="es" sz="1300" i="1" dirty="0">
                <a:solidFill>
                  <a:srgbClr val="67D8EF"/>
                </a:solidFill>
                <a:latin typeface="Roboto Slab"/>
                <a:ea typeface="Roboto Slab"/>
                <a:cs typeface="Roboto Slab"/>
                <a:sym typeface="Roboto Slab"/>
              </a:rPr>
              <a:t>Collections</a:t>
            </a:r>
            <a:r>
              <a:rPr lang="es" sz="1300" dirty="0">
                <a:solidFill>
                  <a:srgbClr val="F8F8F2"/>
                </a:solidFill>
                <a:latin typeface="Roboto Slab"/>
                <a:ea typeface="Roboto Slab"/>
                <a:cs typeface="Roboto Slab"/>
                <a:sym typeface="Roboto Slab"/>
              </a:rPr>
              <a:t>.</a:t>
            </a:r>
            <a:r>
              <a:rPr lang="es" sz="1300" dirty="0">
                <a:solidFill>
                  <a:srgbClr val="67D8EF"/>
                </a:solidFill>
                <a:latin typeface="Roboto Slab"/>
                <a:ea typeface="Roboto Slab"/>
                <a:cs typeface="Roboto Slab"/>
                <a:sym typeface="Roboto Slab"/>
              </a:rPr>
              <a:t>binarySearch</a:t>
            </a:r>
            <a:r>
              <a:rPr lang="es" sz="1300" dirty="0">
                <a:solidFill>
                  <a:srgbClr val="F8F8F2"/>
                </a:solidFill>
                <a:latin typeface="Roboto Slab"/>
                <a:ea typeface="Roboto Slab"/>
                <a:cs typeface="Roboto Slab"/>
                <a:sym typeface="Roboto Slab"/>
              </a:rPr>
              <a:t>(lista, </a:t>
            </a:r>
            <a:r>
              <a:rPr lang="es" sz="1300" dirty="0">
                <a:solidFill>
                  <a:srgbClr val="F92472"/>
                </a:solidFill>
                <a:latin typeface="Roboto Slab"/>
                <a:ea typeface="Roboto Slab"/>
                <a:cs typeface="Roboto Slab"/>
                <a:sym typeface="Roboto Slab"/>
              </a:rPr>
              <a:t>new</a:t>
            </a:r>
            <a:r>
              <a:rPr lang="es" sz="1300" dirty="0">
                <a:solidFill>
                  <a:srgbClr val="F8F8F2"/>
                </a:solidFill>
                <a:latin typeface="Roboto Slab"/>
                <a:ea typeface="Roboto Slab"/>
                <a:cs typeface="Roboto Slab"/>
                <a:sym typeface="Roboto Slab"/>
              </a:rPr>
              <a:t> </a:t>
            </a:r>
            <a:r>
              <a:rPr lang="es" sz="1300" i="1" dirty="0">
                <a:solidFill>
                  <a:srgbClr val="67D8EF"/>
                </a:solidFill>
                <a:latin typeface="Roboto Slab"/>
                <a:ea typeface="Roboto Slab"/>
                <a:cs typeface="Roboto Slab"/>
                <a:sym typeface="Roboto Slab"/>
              </a:rPr>
              <a:t>Cliente</a:t>
            </a:r>
            <a:r>
              <a:rPr lang="es" sz="1300" dirty="0">
                <a:solidFill>
                  <a:srgbClr val="F8F8F2"/>
                </a:solidFill>
                <a:latin typeface="Roboto Slab"/>
                <a:ea typeface="Roboto Slab"/>
                <a:cs typeface="Roboto Slab"/>
                <a:sym typeface="Roboto Slab"/>
              </a:rPr>
              <a:t>(</a:t>
            </a:r>
            <a:r>
              <a:rPr lang="es" sz="1300" dirty="0">
                <a:solidFill>
                  <a:srgbClr val="E7DB74"/>
                </a:solidFill>
                <a:latin typeface="Roboto Slab"/>
                <a:ea typeface="Roboto Slab"/>
                <a:cs typeface="Roboto Slab"/>
                <a:sym typeface="Roboto Slab"/>
              </a:rPr>
              <a:t>"112"</a:t>
            </a:r>
            <a:r>
              <a:rPr lang="es" sz="1300" dirty="0">
                <a:solidFill>
                  <a:srgbClr val="F8F8F2"/>
                </a:solidFill>
                <a:latin typeface="Roboto Slab"/>
                <a:ea typeface="Roboto Slab"/>
                <a:cs typeface="Roboto Slab"/>
                <a:sym typeface="Roboto Slab"/>
              </a:rPr>
              <a:t>, </a:t>
            </a:r>
            <a:r>
              <a:rPr lang="es" sz="1300" dirty="0">
                <a:solidFill>
                  <a:srgbClr val="AC80FF"/>
                </a:solidFill>
                <a:latin typeface="Roboto Slab"/>
                <a:ea typeface="Roboto Slab"/>
                <a:cs typeface="Roboto Slab"/>
                <a:sym typeface="Roboto Slab"/>
              </a:rPr>
              <a:t>null</a:t>
            </a:r>
            <a:r>
              <a:rPr lang="es" sz="1300" dirty="0">
                <a:solidFill>
                  <a:srgbClr val="F8F8F2"/>
                </a:solidFill>
                <a:latin typeface="Roboto Slab"/>
                <a:ea typeface="Roboto Slab"/>
                <a:cs typeface="Roboto Slab"/>
                <a:sym typeface="Roboto Slab"/>
              </a:rPr>
              <a:t>, </a:t>
            </a:r>
            <a:r>
              <a:rPr lang="es" sz="1300" dirty="0">
                <a:solidFill>
                  <a:srgbClr val="AC80FF"/>
                </a:solidFill>
                <a:latin typeface="Roboto Slab"/>
                <a:ea typeface="Roboto Slab"/>
                <a:cs typeface="Roboto Slab"/>
                <a:sym typeface="Roboto Slab"/>
              </a:rPr>
              <a:t>null</a:t>
            </a:r>
            <a:r>
              <a:rPr lang="es" sz="1300" dirty="0">
                <a:solidFill>
                  <a:srgbClr val="F8F8F2"/>
                </a:solidFill>
                <a:latin typeface="Roboto Slab"/>
                <a:ea typeface="Roboto Slab"/>
                <a:cs typeface="Roboto Slab"/>
                <a:sym typeface="Roboto Slab"/>
              </a:rPr>
              <a:t>));</a:t>
            </a:r>
            <a:endParaRPr sz="1300" dirty="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solidFill>
                <a:srgbClr val="74705D"/>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solidFill>
                <a:srgbClr val="74705D"/>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solidFill>
                <a:srgbClr val="F8F8F2"/>
              </a:solidFill>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9. </a:t>
            </a:r>
            <a:r>
              <a:rPr lang="es" dirty="0" smtClean="0"/>
              <a:t>Recorrer colecciones</a:t>
            </a:r>
            <a:endParaRPr dirty="0"/>
          </a:p>
        </p:txBody>
      </p:sp>
      <p:sp>
        <p:nvSpPr>
          <p:cNvPr id="284" name="Google Shape;284;p49"/>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146050" lvl="0" indent="0" algn="just">
              <a:buSzPts val="1300"/>
              <a:buNone/>
            </a:pPr>
            <a:r>
              <a:rPr lang="es-ES" sz="1300" dirty="0">
                <a:latin typeface="Roboto Slab"/>
                <a:ea typeface="Roboto Slab"/>
                <a:cs typeface="Roboto Slab"/>
                <a:sym typeface="Roboto Slab"/>
              </a:rPr>
              <a:t>Las </a:t>
            </a:r>
            <a:r>
              <a:rPr lang="es-ES" sz="1300" b="1" u="sng" dirty="0">
                <a:latin typeface="Roboto Slab"/>
                <a:ea typeface="Roboto Slab"/>
                <a:cs typeface="Roboto Slab"/>
                <a:sym typeface="Roboto Slab"/>
              </a:rPr>
              <a:t>enumeraciones</a:t>
            </a:r>
            <a:r>
              <a:rPr lang="es-ES" sz="1300" dirty="0">
                <a:latin typeface="Roboto Slab"/>
                <a:ea typeface="Roboto Slab"/>
                <a:cs typeface="Roboto Slab"/>
                <a:sym typeface="Roboto Slab"/>
              </a:rPr>
              <a:t>, definidas mediante la interfaz </a:t>
            </a:r>
            <a:r>
              <a:rPr lang="es-ES" sz="1300" i="1" dirty="0" err="1">
                <a:latin typeface="Roboto Slab"/>
                <a:ea typeface="Roboto Slab"/>
                <a:cs typeface="Roboto Slab"/>
                <a:sym typeface="Roboto Slab"/>
              </a:rPr>
              <a:t>Enumeration</a:t>
            </a:r>
            <a:r>
              <a:rPr lang="es-ES" sz="1300" dirty="0">
                <a:latin typeface="Roboto Slab"/>
                <a:ea typeface="Roboto Slab"/>
                <a:cs typeface="Roboto Slab"/>
                <a:sym typeface="Roboto Slab"/>
              </a:rPr>
              <a:t>, nos </a:t>
            </a:r>
            <a:r>
              <a:rPr lang="es-ES" sz="1300" dirty="0" smtClean="0">
                <a:latin typeface="Roboto Slab"/>
                <a:ea typeface="Roboto Slab"/>
                <a:cs typeface="Roboto Slab"/>
                <a:sym typeface="Roboto Slab"/>
              </a:rPr>
              <a:t>permiten consultar </a:t>
            </a:r>
            <a:r>
              <a:rPr lang="es-ES" sz="1300" dirty="0">
                <a:latin typeface="Roboto Slab"/>
                <a:ea typeface="Roboto Slab"/>
                <a:cs typeface="Roboto Slab"/>
                <a:sym typeface="Roboto Slab"/>
              </a:rPr>
              <a:t>los elementos que </a:t>
            </a:r>
            <a:r>
              <a:rPr lang="es-ES" sz="1300" dirty="0" smtClean="0">
                <a:latin typeface="Roboto Slab"/>
                <a:ea typeface="Roboto Slab"/>
                <a:cs typeface="Roboto Slab"/>
                <a:sym typeface="Roboto Slab"/>
              </a:rPr>
              <a:t>contiene </a:t>
            </a:r>
            <a:r>
              <a:rPr lang="es-ES" sz="1300" dirty="0">
                <a:latin typeface="Roboto Slab"/>
                <a:ea typeface="Roboto Slab"/>
                <a:cs typeface="Roboto Slab"/>
                <a:sym typeface="Roboto Slab"/>
              </a:rPr>
              <a:t>una </a:t>
            </a:r>
            <a:r>
              <a:rPr lang="es-ES" sz="1300" dirty="0" smtClean="0">
                <a:latin typeface="Roboto Slab"/>
                <a:ea typeface="Roboto Slab"/>
                <a:cs typeface="Roboto Slab"/>
                <a:sym typeface="Roboto Slab"/>
              </a:rPr>
              <a:t>colección. </a:t>
            </a:r>
            <a:r>
              <a:rPr lang="es-ES" sz="1300" dirty="0">
                <a:latin typeface="Roboto Slab"/>
                <a:ea typeface="Roboto Slab"/>
                <a:cs typeface="Roboto Slab"/>
                <a:sym typeface="Roboto Slab"/>
              </a:rPr>
              <a:t>La enumeración irá recorriendo secuencialmente los elementos de la colección. Normalmente, el bucle para la lectura de una enumeración será el siguiente:</a:t>
            </a:r>
          </a:p>
          <a:p>
            <a:pPr marL="146050" lvl="0" indent="0" algn="ctr">
              <a:buSzPts val="1300"/>
              <a:buNone/>
            </a:pPr>
            <a:r>
              <a:rPr lang="es-ES" sz="1300" dirty="0" err="1">
                <a:latin typeface="Roboto Slab"/>
                <a:ea typeface="Roboto Slab"/>
                <a:cs typeface="Roboto Slab"/>
                <a:sym typeface="Roboto Slab"/>
              </a:rPr>
              <a:t>while</a:t>
            </a:r>
            <a:r>
              <a:rPr lang="es-ES" sz="1300" dirty="0">
                <a:latin typeface="Roboto Slab"/>
                <a:ea typeface="Roboto Slab"/>
                <a:cs typeface="Roboto Slab"/>
                <a:sym typeface="Roboto Slab"/>
              </a:rPr>
              <a:t> (</a:t>
            </a:r>
            <a:r>
              <a:rPr lang="es-ES" sz="1300" dirty="0" err="1">
                <a:latin typeface="Roboto Slab"/>
                <a:ea typeface="Roboto Slab"/>
                <a:cs typeface="Roboto Slab"/>
                <a:sym typeface="Roboto Slab"/>
              </a:rPr>
              <a:t>enum.hasMoreElements</a:t>
            </a:r>
            <a:r>
              <a:rPr lang="es-ES" sz="1300" dirty="0">
                <a:latin typeface="Roboto Slab"/>
                <a:ea typeface="Roboto Slab"/>
                <a:cs typeface="Roboto Slab"/>
                <a:sym typeface="Roboto Slab"/>
              </a:rPr>
              <a:t>()) {</a:t>
            </a:r>
          </a:p>
          <a:p>
            <a:pPr marL="146050" lvl="0" indent="0" algn="ctr">
              <a:buSzPts val="1300"/>
              <a:buNone/>
            </a:pPr>
            <a:r>
              <a:rPr lang="es-ES" sz="1300" dirty="0" err="1">
                <a:latin typeface="Roboto Slab"/>
                <a:ea typeface="Roboto Slab"/>
                <a:cs typeface="Roboto Slab"/>
                <a:sym typeface="Roboto Slab"/>
              </a:rPr>
              <a:t>Object</a:t>
            </a:r>
            <a:r>
              <a:rPr lang="es-ES" sz="1300" dirty="0">
                <a:latin typeface="Roboto Slab"/>
                <a:ea typeface="Roboto Slab"/>
                <a:cs typeface="Roboto Slab"/>
                <a:sym typeface="Roboto Slab"/>
              </a:rPr>
              <a:t> </a:t>
            </a:r>
            <a:r>
              <a:rPr lang="es-ES" sz="1300" dirty="0" err="1">
                <a:latin typeface="Roboto Slab"/>
                <a:ea typeface="Roboto Slab"/>
                <a:cs typeface="Roboto Slab"/>
                <a:sym typeface="Roboto Slab"/>
              </a:rPr>
              <a:t>item</a:t>
            </a:r>
            <a:r>
              <a:rPr lang="es-ES" sz="1300" dirty="0">
                <a:latin typeface="Roboto Slab"/>
                <a:ea typeface="Roboto Slab"/>
                <a:cs typeface="Roboto Slab"/>
                <a:sym typeface="Roboto Slab"/>
              </a:rPr>
              <a:t> = </a:t>
            </a:r>
            <a:r>
              <a:rPr lang="es-ES" sz="1300" dirty="0" err="1">
                <a:latin typeface="Roboto Slab"/>
                <a:ea typeface="Roboto Slab"/>
                <a:cs typeface="Roboto Slab"/>
                <a:sym typeface="Roboto Slab"/>
              </a:rPr>
              <a:t>enum.nextElement</a:t>
            </a:r>
            <a:r>
              <a:rPr lang="es-ES" sz="1300" dirty="0">
                <a:latin typeface="Roboto Slab"/>
                <a:ea typeface="Roboto Slab"/>
                <a:cs typeface="Roboto Slab"/>
                <a:sym typeface="Roboto Slab"/>
              </a:rPr>
              <a:t>();</a:t>
            </a:r>
          </a:p>
          <a:p>
            <a:pPr marL="146050" lvl="0" indent="0" algn="ctr">
              <a:buSzPts val="1300"/>
              <a:buNone/>
            </a:pPr>
            <a:r>
              <a:rPr lang="es-ES" sz="1300" dirty="0">
                <a:latin typeface="Roboto Slab"/>
                <a:ea typeface="Roboto Slab"/>
                <a:cs typeface="Roboto Slab"/>
                <a:sym typeface="Roboto Slab"/>
              </a:rPr>
              <a:t>// Hacer algo con el </a:t>
            </a:r>
            <a:r>
              <a:rPr lang="es-ES" sz="1300" dirty="0" err="1">
                <a:latin typeface="Roboto Slab"/>
                <a:ea typeface="Roboto Slab"/>
                <a:cs typeface="Roboto Slab"/>
                <a:sym typeface="Roboto Slab"/>
              </a:rPr>
              <a:t>item</a:t>
            </a:r>
            <a:r>
              <a:rPr lang="es-ES" sz="1300" dirty="0">
                <a:latin typeface="Roboto Slab"/>
                <a:ea typeface="Roboto Slab"/>
                <a:cs typeface="Roboto Slab"/>
                <a:sym typeface="Roboto Slab"/>
              </a:rPr>
              <a:t> </a:t>
            </a:r>
            <a:r>
              <a:rPr lang="es-ES" sz="1300" dirty="0" err="1">
                <a:latin typeface="Roboto Slab"/>
                <a:ea typeface="Roboto Slab"/>
                <a:cs typeface="Roboto Slab"/>
                <a:sym typeface="Roboto Slab"/>
              </a:rPr>
              <a:t>leido</a:t>
            </a:r>
            <a:endParaRPr lang="es-ES" sz="1300" dirty="0">
              <a:latin typeface="Roboto Slab"/>
              <a:ea typeface="Roboto Slab"/>
              <a:cs typeface="Roboto Slab"/>
              <a:sym typeface="Roboto Slab"/>
            </a:endParaRPr>
          </a:p>
          <a:p>
            <a:pPr marL="146050" lvl="0" indent="0" algn="ctr">
              <a:buSzPts val="1300"/>
              <a:buNone/>
            </a:pPr>
            <a:r>
              <a:rPr lang="es-ES" sz="1300" dirty="0" smtClean="0">
                <a:latin typeface="Roboto Slab"/>
                <a:ea typeface="Roboto Slab"/>
                <a:cs typeface="Roboto Slab"/>
                <a:sym typeface="Roboto Slab"/>
              </a:rPr>
              <a:t>}</a:t>
            </a:r>
          </a:p>
          <a:p>
            <a:pPr marL="146050" lvl="0" indent="0" algn="ctr">
              <a:buSzPts val="1300"/>
              <a:buNone/>
            </a:pPr>
            <a:endParaRPr lang="es-ES" sz="1300" dirty="0">
              <a:latin typeface="Roboto Slab"/>
              <a:ea typeface="Roboto Slab"/>
              <a:cs typeface="Roboto Slab"/>
              <a:sym typeface="Roboto Slab"/>
            </a:endParaRPr>
          </a:p>
          <a:p>
            <a:pPr marL="889000" lvl="1" indent="-285750">
              <a:buSzPts val="1300"/>
            </a:pPr>
            <a:r>
              <a:rPr lang="es-ES" sz="900" dirty="0" err="1">
                <a:latin typeface="Roboto Slab"/>
                <a:ea typeface="Roboto Slab"/>
                <a:cs typeface="Roboto Slab"/>
                <a:sym typeface="Roboto Slab"/>
              </a:rPr>
              <a:t>hasMoreElements</a:t>
            </a:r>
            <a:r>
              <a:rPr lang="es-ES" sz="900" dirty="0">
                <a:latin typeface="Roboto Slab"/>
                <a:ea typeface="Roboto Slab"/>
                <a:cs typeface="Roboto Slab"/>
                <a:sym typeface="Roboto Slab"/>
              </a:rPr>
              <a:t>(): Este método comprueba si todavía hay más elementos disponibles en la colección para ser leídos. Devuelve true si hay más elementos disponibles, y false si no hay </a:t>
            </a:r>
            <a:r>
              <a:rPr lang="es-ES" sz="900" dirty="0" smtClean="0">
                <a:latin typeface="Roboto Slab"/>
                <a:ea typeface="Roboto Slab"/>
                <a:cs typeface="Roboto Slab"/>
                <a:sym typeface="Roboto Slab"/>
              </a:rPr>
              <a:t>más.</a:t>
            </a:r>
          </a:p>
          <a:p>
            <a:pPr marL="889000" lvl="1" indent="-285750">
              <a:buSzPts val="1300"/>
            </a:pPr>
            <a:r>
              <a:rPr lang="es-ES" sz="900" dirty="0" smtClean="0">
                <a:latin typeface="Roboto Slab"/>
                <a:ea typeface="Roboto Slab"/>
                <a:cs typeface="Roboto Slab"/>
                <a:sym typeface="Roboto Slab"/>
              </a:rPr>
              <a:t> </a:t>
            </a:r>
            <a:r>
              <a:rPr lang="es-ES" sz="900" dirty="0" err="1" smtClean="0">
                <a:latin typeface="Roboto Slab"/>
                <a:ea typeface="Roboto Slab"/>
                <a:cs typeface="Roboto Slab"/>
                <a:sym typeface="Roboto Slab"/>
              </a:rPr>
              <a:t>nextElement</a:t>
            </a:r>
            <a:r>
              <a:rPr lang="es-ES" sz="900" dirty="0">
                <a:latin typeface="Roboto Slab"/>
                <a:ea typeface="Roboto Slab"/>
                <a:cs typeface="Roboto Slab"/>
                <a:sym typeface="Roboto Slab"/>
              </a:rPr>
              <a:t>(): Este método obtiene el siguiente elemento de la colección. Devuelve el siguiente elemento en la secuencia de la colección y avanza el cursor interno del enumerador al siguiente elemento.</a:t>
            </a:r>
            <a:endParaRPr sz="900" dirty="0">
              <a:latin typeface="Roboto Slab"/>
              <a:ea typeface="Roboto Slab"/>
              <a:cs typeface="Roboto Slab"/>
              <a:sym typeface="Roboto Slab"/>
            </a:endParaRPr>
          </a:p>
        </p:txBody>
      </p:sp>
    </p:spTree>
    <p:extLst>
      <p:ext uri="{BB962C8B-B14F-4D97-AF65-F5344CB8AC3E}">
        <p14:creationId xmlns:p14="http://schemas.microsoft.com/office/powerpoint/2010/main" val="831642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9. </a:t>
            </a:r>
            <a:r>
              <a:rPr lang="es" dirty="0" smtClean="0"/>
              <a:t>Recorrer colecciones</a:t>
            </a:r>
            <a:endParaRPr dirty="0"/>
          </a:p>
        </p:txBody>
      </p:sp>
      <p:sp>
        <p:nvSpPr>
          <p:cNvPr id="284" name="Google Shape;284;p49"/>
          <p:cNvSpPr txBox="1">
            <a:spLocks noGrp="1"/>
          </p:cNvSpPr>
          <p:nvPr>
            <p:ph type="body" idx="1"/>
          </p:nvPr>
        </p:nvSpPr>
        <p:spPr>
          <a:xfrm>
            <a:off x="387900" y="1381670"/>
            <a:ext cx="8368200" cy="3024600"/>
          </a:xfrm>
          <a:prstGeom prst="rect">
            <a:avLst/>
          </a:prstGeom>
          <a:noFill/>
          <a:ln>
            <a:noFill/>
          </a:ln>
        </p:spPr>
        <p:txBody>
          <a:bodyPr spcFirstLastPara="1" wrap="square" lIns="91425" tIns="91425" rIns="91425" bIns="91425" anchor="t" anchorCtr="0">
            <a:noAutofit/>
          </a:bodyPr>
          <a:lstStyle/>
          <a:p>
            <a:pPr marL="146050" lvl="0" indent="0" algn="just">
              <a:buSzPts val="1300"/>
              <a:buNone/>
            </a:pPr>
            <a:r>
              <a:rPr lang="es-ES" sz="1300" dirty="0">
                <a:latin typeface="Roboto Slab"/>
                <a:ea typeface="Roboto Slab"/>
                <a:cs typeface="Roboto Slab"/>
                <a:sym typeface="Roboto Slab"/>
              </a:rPr>
              <a:t>Otro elemento para acceder a los datos de una colección son los </a:t>
            </a:r>
            <a:r>
              <a:rPr lang="es-ES" sz="1300" b="1" i="1" u="sng" dirty="0" err="1">
                <a:latin typeface="Roboto Slab"/>
                <a:ea typeface="Roboto Slab"/>
                <a:cs typeface="Roboto Slab"/>
                <a:sym typeface="Roboto Slab"/>
              </a:rPr>
              <a:t>iteradores</a:t>
            </a:r>
            <a:r>
              <a:rPr lang="es-ES" sz="1300" dirty="0">
                <a:latin typeface="Roboto Slab"/>
                <a:ea typeface="Roboto Slab"/>
                <a:cs typeface="Roboto Slab"/>
                <a:sym typeface="Roboto Slab"/>
              </a:rPr>
              <a:t>. </a:t>
            </a:r>
            <a:r>
              <a:rPr lang="es-ES" sz="1300" dirty="0" smtClean="0">
                <a:latin typeface="Roboto Slab"/>
                <a:ea typeface="Roboto Slab"/>
                <a:cs typeface="Roboto Slab"/>
                <a:sym typeface="Roboto Slab"/>
              </a:rPr>
              <a:t>La diferencia </a:t>
            </a:r>
            <a:r>
              <a:rPr lang="es-ES" sz="1300" dirty="0">
                <a:latin typeface="Roboto Slab"/>
                <a:ea typeface="Roboto Slab"/>
                <a:cs typeface="Roboto Slab"/>
                <a:sym typeface="Roboto Slab"/>
              </a:rPr>
              <a:t>está en que los </a:t>
            </a:r>
            <a:r>
              <a:rPr lang="es-ES" sz="1300" dirty="0" err="1">
                <a:latin typeface="Roboto Slab"/>
                <a:ea typeface="Roboto Slab"/>
                <a:cs typeface="Roboto Slab"/>
                <a:sym typeface="Roboto Slab"/>
              </a:rPr>
              <a:t>iteradores</a:t>
            </a:r>
            <a:r>
              <a:rPr lang="es-ES" sz="1300" dirty="0">
                <a:latin typeface="Roboto Slab"/>
                <a:ea typeface="Roboto Slab"/>
                <a:cs typeface="Roboto Slab"/>
                <a:sym typeface="Roboto Slab"/>
              </a:rPr>
              <a:t> además de leer los datos nos </a:t>
            </a:r>
            <a:r>
              <a:rPr lang="es-ES" sz="1300" dirty="0" smtClean="0">
                <a:latin typeface="Roboto Slab"/>
                <a:ea typeface="Roboto Slab"/>
                <a:cs typeface="Roboto Slab"/>
                <a:sym typeface="Roboto Slab"/>
              </a:rPr>
              <a:t>permitirán eliminarlos </a:t>
            </a:r>
            <a:r>
              <a:rPr lang="es-ES" sz="1300" dirty="0">
                <a:latin typeface="Roboto Slab"/>
                <a:ea typeface="Roboto Slab"/>
                <a:cs typeface="Roboto Slab"/>
                <a:sym typeface="Roboto Slab"/>
              </a:rPr>
              <a:t>de la colección. </a:t>
            </a:r>
            <a:r>
              <a:rPr lang="es-ES" sz="1300" dirty="0">
                <a:latin typeface="Roboto Slab"/>
                <a:ea typeface="Roboto Slab"/>
                <a:cs typeface="Roboto Slab"/>
                <a:sym typeface="Roboto Slab"/>
              </a:rPr>
              <a:t>Los </a:t>
            </a:r>
            <a:r>
              <a:rPr lang="es-ES" sz="1300" dirty="0" err="1">
                <a:latin typeface="Roboto Slab"/>
                <a:ea typeface="Roboto Slab"/>
                <a:cs typeface="Roboto Slab"/>
                <a:sym typeface="Roboto Slab"/>
              </a:rPr>
              <a:t>iteradores</a:t>
            </a:r>
            <a:r>
              <a:rPr lang="es-ES" sz="1300" dirty="0">
                <a:latin typeface="Roboto Slab"/>
                <a:ea typeface="Roboto Slab"/>
                <a:cs typeface="Roboto Slab"/>
                <a:sym typeface="Roboto Slab"/>
              </a:rPr>
              <a:t> se definen mediante la </a:t>
            </a:r>
            <a:r>
              <a:rPr lang="es-ES" sz="1300" b="1" dirty="0">
                <a:latin typeface="Roboto Slab"/>
                <a:ea typeface="Roboto Slab"/>
                <a:cs typeface="Roboto Slab"/>
                <a:sym typeface="Roboto Slab"/>
              </a:rPr>
              <a:t>interfaz </a:t>
            </a:r>
            <a:r>
              <a:rPr lang="es-ES" sz="1300" b="1" dirty="0" err="1" smtClean="0">
                <a:latin typeface="Roboto Slab"/>
                <a:ea typeface="Roboto Slab"/>
                <a:cs typeface="Roboto Slab"/>
                <a:sym typeface="Roboto Slab"/>
              </a:rPr>
              <a:t>Iterator</a:t>
            </a:r>
            <a:r>
              <a:rPr lang="es-ES" sz="1300" dirty="0" smtClean="0">
                <a:latin typeface="Roboto Slab"/>
                <a:ea typeface="Roboto Slab"/>
                <a:cs typeface="Roboto Slab"/>
                <a:sym typeface="Roboto Slab"/>
              </a:rPr>
              <a:t>, </a:t>
            </a:r>
            <a:endParaRPr lang="es-ES" sz="1300" dirty="0">
              <a:latin typeface="Roboto Slab"/>
              <a:ea typeface="Roboto Slab"/>
              <a:cs typeface="Roboto Slab"/>
              <a:sym typeface="Roboto Slab"/>
            </a:endParaRPr>
          </a:p>
          <a:p>
            <a:pPr marL="146050" lvl="0" indent="0" algn="just">
              <a:buSzPts val="1300"/>
              <a:buNone/>
            </a:pPr>
            <a:endParaRPr lang="es-ES" sz="1300" dirty="0" smtClean="0">
              <a:latin typeface="Roboto Slab"/>
              <a:ea typeface="Roboto Slab"/>
              <a:cs typeface="Roboto Slab"/>
              <a:sym typeface="Roboto Slab"/>
            </a:endParaRPr>
          </a:p>
          <a:p>
            <a:pPr marL="146050" lvl="0" indent="0" algn="just">
              <a:buSzPts val="1300"/>
              <a:buNone/>
            </a:pPr>
            <a:endParaRPr lang="es-ES" sz="1300" dirty="0" smtClean="0">
              <a:latin typeface="Roboto Slab"/>
              <a:ea typeface="Roboto Slab"/>
              <a:cs typeface="Roboto Slab"/>
              <a:sym typeface="Roboto Slab"/>
            </a:endParaRPr>
          </a:p>
          <a:p>
            <a:pPr marL="146050" lvl="0" indent="0" algn="just">
              <a:buSzPts val="1300"/>
              <a:buNone/>
            </a:pPr>
            <a:r>
              <a:rPr lang="es-ES" sz="1300" dirty="0">
                <a:latin typeface="Roboto Slab"/>
                <a:ea typeface="Roboto Slab"/>
                <a:cs typeface="Roboto Slab"/>
                <a:sym typeface="Roboto Slab"/>
              </a:rPr>
              <a:t>Por ejemplo, podemos recorrer todos los elementos de una colección utilizando </a:t>
            </a:r>
            <a:r>
              <a:rPr lang="es-ES" sz="1300" dirty="0" smtClean="0">
                <a:latin typeface="Roboto Slab"/>
                <a:ea typeface="Roboto Slab"/>
                <a:cs typeface="Roboto Slab"/>
                <a:sym typeface="Roboto Slab"/>
              </a:rPr>
              <a:t>un </a:t>
            </a:r>
            <a:r>
              <a:rPr lang="es-ES" sz="1300" dirty="0" err="1" smtClean="0">
                <a:latin typeface="Roboto Slab"/>
                <a:ea typeface="Roboto Slab"/>
                <a:cs typeface="Roboto Slab"/>
                <a:sym typeface="Roboto Slab"/>
              </a:rPr>
              <a:t>iterador</a:t>
            </a:r>
            <a:r>
              <a:rPr lang="es-ES" sz="1300" dirty="0" smtClean="0">
                <a:latin typeface="Roboto Slab"/>
                <a:ea typeface="Roboto Slab"/>
                <a:cs typeface="Roboto Slab"/>
                <a:sym typeface="Roboto Slab"/>
              </a:rPr>
              <a:t> </a:t>
            </a:r>
            <a:r>
              <a:rPr lang="es-ES" sz="1300" dirty="0">
                <a:latin typeface="Roboto Slab"/>
                <a:ea typeface="Roboto Slab"/>
                <a:cs typeface="Roboto Slab"/>
                <a:sym typeface="Roboto Slab"/>
              </a:rPr>
              <a:t>y eliminar aquellos que cumplan ciertas condiciones:</a:t>
            </a:r>
          </a:p>
          <a:p>
            <a:pPr marL="146050" lvl="0" indent="0" algn="ctr">
              <a:buSzPts val="1300"/>
              <a:buNone/>
            </a:pPr>
            <a:r>
              <a:rPr lang="es-ES" sz="1300" dirty="0" err="1">
                <a:latin typeface="Roboto Slab"/>
                <a:ea typeface="Roboto Slab"/>
                <a:cs typeface="Roboto Slab"/>
                <a:sym typeface="Roboto Slab"/>
              </a:rPr>
              <a:t>while</a:t>
            </a:r>
            <a:r>
              <a:rPr lang="es-ES" sz="1300" dirty="0">
                <a:latin typeface="Roboto Slab"/>
                <a:ea typeface="Roboto Slab"/>
                <a:cs typeface="Roboto Slab"/>
                <a:sym typeface="Roboto Slab"/>
              </a:rPr>
              <a:t> (</a:t>
            </a:r>
            <a:r>
              <a:rPr lang="es-ES" sz="1300" dirty="0" err="1">
                <a:latin typeface="Roboto Slab"/>
                <a:ea typeface="Roboto Slab"/>
                <a:cs typeface="Roboto Slab"/>
                <a:sym typeface="Roboto Slab"/>
              </a:rPr>
              <a:t>iter.hasNext</a:t>
            </a:r>
            <a:r>
              <a:rPr lang="es-ES" sz="1300" dirty="0" smtClean="0">
                <a:latin typeface="Roboto Slab"/>
                <a:ea typeface="Roboto Slab"/>
                <a:cs typeface="Roboto Slab"/>
                <a:sym typeface="Roboto Slab"/>
              </a:rPr>
              <a:t>()) {</a:t>
            </a:r>
            <a:endParaRPr lang="es-ES" sz="1300" dirty="0">
              <a:latin typeface="Roboto Slab"/>
              <a:ea typeface="Roboto Slab"/>
              <a:cs typeface="Roboto Slab"/>
              <a:sym typeface="Roboto Slab"/>
            </a:endParaRPr>
          </a:p>
          <a:p>
            <a:pPr marL="146050" lvl="0" indent="0" algn="ctr">
              <a:buSzPts val="1300"/>
              <a:buNone/>
            </a:pPr>
            <a:r>
              <a:rPr lang="es-ES" sz="1300" dirty="0" err="1">
                <a:latin typeface="Roboto Slab"/>
                <a:ea typeface="Roboto Slab"/>
                <a:cs typeface="Roboto Slab"/>
                <a:sym typeface="Roboto Slab"/>
              </a:rPr>
              <a:t>Object</a:t>
            </a:r>
            <a:r>
              <a:rPr lang="es-ES" sz="1300" dirty="0">
                <a:latin typeface="Roboto Slab"/>
                <a:ea typeface="Roboto Slab"/>
                <a:cs typeface="Roboto Slab"/>
                <a:sym typeface="Roboto Slab"/>
              </a:rPr>
              <a:t> </a:t>
            </a:r>
            <a:r>
              <a:rPr lang="es-ES" sz="1300" dirty="0" err="1">
                <a:latin typeface="Roboto Slab"/>
                <a:ea typeface="Roboto Slab"/>
                <a:cs typeface="Roboto Slab"/>
                <a:sym typeface="Roboto Slab"/>
              </a:rPr>
              <a:t>item</a:t>
            </a:r>
            <a:r>
              <a:rPr lang="es-ES" sz="1300" dirty="0">
                <a:latin typeface="Roboto Slab"/>
                <a:ea typeface="Roboto Slab"/>
                <a:cs typeface="Roboto Slab"/>
                <a:sym typeface="Roboto Slab"/>
              </a:rPr>
              <a:t> = </a:t>
            </a:r>
            <a:r>
              <a:rPr lang="es-ES" sz="1300" dirty="0" err="1">
                <a:latin typeface="Roboto Slab"/>
                <a:ea typeface="Roboto Slab"/>
                <a:cs typeface="Roboto Slab"/>
                <a:sym typeface="Roboto Slab"/>
              </a:rPr>
              <a:t>iter.next</a:t>
            </a:r>
            <a:r>
              <a:rPr lang="es-ES" sz="1300" dirty="0">
                <a:latin typeface="Roboto Slab"/>
                <a:ea typeface="Roboto Slab"/>
                <a:cs typeface="Roboto Slab"/>
                <a:sym typeface="Roboto Slab"/>
              </a:rPr>
              <a:t>();</a:t>
            </a:r>
          </a:p>
          <a:p>
            <a:pPr marL="146050" lvl="0" indent="0" algn="ctr">
              <a:buSzPts val="1300"/>
              <a:buNone/>
            </a:pPr>
            <a:r>
              <a:rPr lang="es-ES" sz="1300" dirty="0" err="1">
                <a:latin typeface="Roboto Slab"/>
                <a:ea typeface="Roboto Slab"/>
                <a:cs typeface="Roboto Slab"/>
                <a:sym typeface="Roboto Slab"/>
              </a:rPr>
              <a:t>if</a:t>
            </a:r>
            <a:r>
              <a:rPr lang="es-ES" sz="1300" dirty="0">
                <a:latin typeface="Roboto Slab"/>
                <a:ea typeface="Roboto Slab"/>
                <a:cs typeface="Roboto Slab"/>
                <a:sym typeface="Roboto Slab"/>
              </a:rPr>
              <a:t>(</a:t>
            </a:r>
            <a:r>
              <a:rPr lang="es-ES" sz="1300" dirty="0" err="1">
                <a:latin typeface="Roboto Slab"/>
                <a:ea typeface="Roboto Slab"/>
                <a:cs typeface="Roboto Slab"/>
                <a:sym typeface="Roboto Slab"/>
              </a:rPr>
              <a:t>condicion_borrado</a:t>
            </a:r>
            <a:r>
              <a:rPr lang="es-ES" sz="1300" dirty="0">
                <a:latin typeface="Roboto Slab"/>
                <a:ea typeface="Roboto Slab"/>
                <a:cs typeface="Roboto Slab"/>
                <a:sym typeface="Roboto Slab"/>
              </a:rPr>
              <a:t>(</a:t>
            </a:r>
            <a:r>
              <a:rPr lang="es-ES" sz="1300" dirty="0" err="1">
                <a:latin typeface="Roboto Slab"/>
                <a:ea typeface="Roboto Slab"/>
                <a:cs typeface="Roboto Slab"/>
                <a:sym typeface="Roboto Slab"/>
              </a:rPr>
              <a:t>item</a:t>
            </a:r>
            <a:r>
              <a:rPr lang="es-ES" sz="1300" dirty="0">
                <a:latin typeface="Roboto Slab"/>
                <a:ea typeface="Roboto Slab"/>
                <a:cs typeface="Roboto Slab"/>
                <a:sym typeface="Roboto Slab"/>
              </a:rPr>
              <a:t>))</a:t>
            </a:r>
          </a:p>
          <a:p>
            <a:pPr marL="146050" lvl="0" indent="0" algn="ctr">
              <a:buSzPts val="1300"/>
              <a:buNone/>
            </a:pPr>
            <a:r>
              <a:rPr lang="es-ES" sz="1300" dirty="0" err="1">
                <a:latin typeface="Roboto Slab"/>
                <a:ea typeface="Roboto Slab"/>
                <a:cs typeface="Roboto Slab"/>
                <a:sym typeface="Roboto Slab"/>
              </a:rPr>
              <a:t>iter.remove</a:t>
            </a:r>
            <a:r>
              <a:rPr lang="es-ES" sz="1300" dirty="0" smtClean="0">
                <a:latin typeface="Roboto Slab"/>
                <a:ea typeface="Roboto Slab"/>
                <a:cs typeface="Roboto Slab"/>
                <a:sym typeface="Roboto Slab"/>
              </a:rPr>
              <a:t>();}</a:t>
            </a:r>
          </a:p>
          <a:p>
            <a:pPr marL="889000" lvl="1" indent="-285750">
              <a:buSzPts val="1300"/>
            </a:pPr>
            <a:endParaRPr lang="es-ES" sz="1300" dirty="0">
              <a:latin typeface="Roboto Slab"/>
              <a:ea typeface="Roboto Slab"/>
              <a:cs typeface="Roboto Slab"/>
              <a:sym typeface="Roboto Slab"/>
            </a:endParaRPr>
          </a:p>
          <a:p>
            <a:pPr marL="889000" lvl="1" indent="-285750">
              <a:buSzPts val="1300"/>
            </a:pPr>
            <a:r>
              <a:rPr lang="es-ES" sz="900" dirty="0" err="1" smtClean="0">
                <a:latin typeface="Roboto Slab"/>
                <a:ea typeface="Roboto Slab"/>
                <a:cs typeface="Roboto Slab"/>
                <a:sym typeface="Roboto Slab"/>
              </a:rPr>
              <a:t>hasNext</a:t>
            </a:r>
            <a:r>
              <a:rPr lang="es-ES" sz="900" dirty="0" smtClean="0">
                <a:latin typeface="Roboto Slab"/>
                <a:ea typeface="Roboto Slab"/>
                <a:cs typeface="Roboto Slab"/>
                <a:sym typeface="Roboto Slab"/>
              </a:rPr>
              <a:t>(): Este </a:t>
            </a:r>
            <a:r>
              <a:rPr lang="es-ES" sz="900" dirty="0">
                <a:latin typeface="Roboto Slab"/>
                <a:ea typeface="Roboto Slab"/>
                <a:cs typeface="Roboto Slab"/>
                <a:sym typeface="Roboto Slab"/>
              </a:rPr>
              <a:t>método verifica si hay más elementos en la colección que aún no se han recorrido</a:t>
            </a:r>
            <a:r>
              <a:rPr lang="es-ES" sz="900" dirty="0" smtClean="0">
                <a:latin typeface="Roboto Slab"/>
                <a:ea typeface="Roboto Slab"/>
                <a:cs typeface="Roboto Slab"/>
                <a:sym typeface="Roboto Slab"/>
              </a:rPr>
              <a:t>.</a:t>
            </a:r>
          </a:p>
          <a:p>
            <a:pPr marL="889000" lvl="1" indent="-285750">
              <a:buSzPts val="1300"/>
            </a:pPr>
            <a:r>
              <a:rPr lang="es-ES" sz="900" dirty="0" err="1">
                <a:latin typeface="Roboto Slab"/>
                <a:ea typeface="Roboto Slab"/>
                <a:cs typeface="Roboto Slab"/>
                <a:sym typeface="Roboto Slab"/>
              </a:rPr>
              <a:t>next</a:t>
            </a:r>
            <a:r>
              <a:rPr lang="es-ES" sz="900" dirty="0" smtClean="0">
                <a:latin typeface="Roboto Slab"/>
                <a:ea typeface="Roboto Slab"/>
                <a:cs typeface="Roboto Slab"/>
                <a:sym typeface="Roboto Slab"/>
              </a:rPr>
              <a:t>(): Este </a:t>
            </a:r>
            <a:r>
              <a:rPr lang="es-ES" sz="900" dirty="0">
                <a:latin typeface="Roboto Slab"/>
                <a:ea typeface="Roboto Slab"/>
                <a:cs typeface="Roboto Slab"/>
                <a:sym typeface="Roboto Slab"/>
              </a:rPr>
              <a:t>método devuelve el siguiente elemento en la colección</a:t>
            </a:r>
            <a:r>
              <a:rPr lang="es-ES" sz="900" dirty="0" smtClean="0">
                <a:latin typeface="Roboto Slab"/>
                <a:ea typeface="Roboto Slab"/>
                <a:cs typeface="Roboto Slab"/>
                <a:sym typeface="Roboto Slab"/>
              </a:rPr>
              <a:t>.</a:t>
            </a:r>
          </a:p>
          <a:p>
            <a:pPr marL="889000" lvl="1" indent="-285750">
              <a:buSzPts val="1300"/>
            </a:pPr>
            <a:r>
              <a:rPr lang="es-ES" sz="900" dirty="0" err="1" smtClean="0">
                <a:latin typeface="Roboto Slab"/>
                <a:ea typeface="Roboto Slab"/>
                <a:cs typeface="Roboto Slab"/>
                <a:sym typeface="Roboto Slab"/>
              </a:rPr>
              <a:t>Remove</a:t>
            </a:r>
            <a:r>
              <a:rPr lang="es-ES" sz="900" dirty="0">
                <a:latin typeface="Roboto Slab"/>
                <a:ea typeface="Roboto Slab"/>
                <a:cs typeface="Roboto Slab"/>
                <a:sym typeface="Roboto Slab"/>
              </a:rPr>
              <a:t>(): Este método elimina el último elemento devuelto por </a:t>
            </a:r>
            <a:r>
              <a:rPr lang="es-ES" sz="900" dirty="0" err="1">
                <a:latin typeface="Roboto Slab"/>
                <a:ea typeface="Roboto Slab"/>
                <a:cs typeface="Roboto Slab"/>
                <a:sym typeface="Roboto Slab"/>
              </a:rPr>
              <a:t>next</a:t>
            </a:r>
            <a:r>
              <a:rPr lang="es-ES" sz="900" dirty="0">
                <a:latin typeface="Roboto Slab"/>
                <a:ea typeface="Roboto Slab"/>
                <a:cs typeface="Roboto Slab"/>
                <a:sym typeface="Roboto Slab"/>
              </a:rPr>
              <a:t>() de la colección</a:t>
            </a:r>
            <a:endParaRPr lang="es-ES" sz="900" dirty="0" smtClean="0">
              <a:latin typeface="Roboto Slab"/>
              <a:ea typeface="Roboto Slab"/>
              <a:cs typeface="Roboto Slab"/>
              <a:sym typeface="Roboto Slab"/>
            </a:endParaRPr>
          </a:p>
          <a:p>
            <a:pPr marL="431800" indent="-285750">
              <a:buSzPts val="1300"/>
            </a:pPr>
            <a:endParaRPr lang="es-ES" sz="1300" dirty="0" smtClean="0">
              <a:latin typeface="Roboto Slab"/>
              <a:ea typeface="Roboto Slab"/>
              <a:cs typeface="Roboto Slab"/>
              <a:sym typeface="Roboto Slab"/>
            </a:endParaRPr>
          </a:p>
        </p:txBody>
      </p:sp>
    </p:spTree>
    <p:extLst>
      <p:ext uri="{BB962C8B-B14F-4D97-AF65-F5344CB8AC3E}">
        <p14:creationId xmlns:p14="http://schemas.microsoft.com/office/powerpoint/2010/main" val="1640001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10. Interfaz </a:t>
            </a:r>
            <a:r>
              <a:rPr lang="es" dirty="0"/>
              <a:t>Map</a:t>
            </a:r>
            <a:endParaRPr dirty="0"/>
          </a:p>
        </p:txBody>
      </p:sp>
      <p:sp>
        <p:nvSpPr>
          <p:cNvPr id="259" name="Google Shape;259;p45"/>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SzPts val="1800"/>
              <a:buNone/>
            </a:pPr>
            <a:r>
              <a:rPr lang="es" sz="1300" dirty="0">
                <a:latin typeface="Roboto Slab"/>
                <a:ea typeface="Roboto Slab"/>
                <a:cs typeface="Roboto Slab"/>
                <a:sym typeface="Roboto Slab"/>
              </a:rPr>
              <a:t>Los mapas </a:t>
            </a:r>
            <a:r>
              <a:rPr lang="es" sz="1300" dirty="0" smtClean="0">
                <a:latin typeface="Roboto Slab"/>
                <a:ea typeface="Roboto Slab"/>
                <a:cs typeface="Roboto Slab"/>
                <a:sym typeface="Roboto Slab"/>
              </a:rPr>
              <a:t>son estructuras </a:t>
            </a:r>
            <a:r>
              <a:rPr lang="es" sz="1300" dirty="0">
                <a:latin typeface="Roboto Slab"/>
                <a:ea typeface="Roboto Slab"/>
                <a:cs typeface="Roboto Slab"/>
                <a:sym typeface="Roboto Slab"/>
              </a:rPr>
              <a:t>dinámicas cuyos elementos son pares clave/valor en vez de valores individuales como en las colecciones. Todas ellas implementan la interfaz </a:t>
            </a:r>
            <a:r>
              <a:rPr lang="es" sz="1300" dirty="0">
                <a:solidFill>
                  <a:srgbClr val="FD9621"/>
                </a:solidFill>
                <a:latin typeface="Roboto Slab"/>
                <a:ea typeface="Roboto Slab"/>
                <a:cs typeface="Roboto Slab"/>
                <a:sym typeface="Roboto Slab"/>
              </a:rPr>
              <a:t>Map</a:t>
            </a:r>
            <a:r>
              <a:rPr lang="es" sz="1300" dirty="0">
                <a:latin typeface="Roboto Slab"/>
                <a:ea typeface="Roboto Slab"/>
                <a:cs typeface="Roboto Slab"/>
                <a:sym typeface="Roboto Slab"/>
              </a:rPr>
              <a:t>, que no hereda de </a:t>
            </a:r>
            <a:r>
              <a:rPr lang="es" sz="1300" dirty="0">
                <a:solidFill>
                  <a:schemeClr val="accent5"/>
                </a:solidFill>
                <a:latin typeface="Roboto Slab"/>
                <a:ea typeface="Roboto Slab"/>
                <a:cs typeface="Roboto Slab"/>
                <a:sym typeface="Roboto Slab"/>
              </a:rPr>
              <a:t>Collection</a:t>
            </a:r>
            <a:r>
              <a:rPr lang="es" sz="1300" dirty="0">
                <a:latin typeface="Roboto Slab"/>
                <a:ea typeface="Roboto Slab"/>
                <a:cs typeface="Roboto Slab"/>
                <a:sym typeface="Roboto Slab"/>
              </a:rPr>
              <a:t>. Por tanto, los mapas no son colecciones, aunque están íntimamente relacionados con ellas y funcionan dentro del mismo entorno de trabajo. Vamos a usar tres implementaciones de </a:t>
            </a:r>
            <a:r>
              <a:rPr lang="es" sz="1300" dirty="0">
                <a:solidFill>
                  <a:srgbClr val="FD9621"/>
                </a:solidFill>
                <a:latin typeface="Roboto Slab"/>
                <a:ea typeface="Roboto Slab"/>
                <a:cs typeface="Roboto Slab"/>
                <a:sym typeface="Roboto Slab"/>
              </a:rPr>
              <a:t>Map</a:t>
            </a:r>
            <a:r>
              <a:rPr lang="es" sz="1300" dirty="0">
                <a:latin typeface="Roboto Slab"/>
                <a:ea typeface="Roboto Slab"/>
                <a:cs typeface="Roboto Slab"/>
                <a:sym typeface="Roboto Slab"/>
              </a:rPr>
              <a:t>: </a:t>
            </a:r>
            <a:r>
              <a:rPr lang="es" sz="1300" dirty="0">
                <a:solidFill>
                  <a:srgbClr val="FD9621"/>
                </a:solidFill>
                <a:latin typeface="Roboto Slab"/>
                <a:ea typeface="Roboto Slab"/>
                <a:cs typeface="Roboto Slab"/>
                <a:sym typeface="Roboto Slab"/>
              </a:rPr>
              <a:t>HashMap</a:t>
            </a:r>
            <a:r>
              <a:rPr lang="es" sz="1300" dirty="0">
                <a:latin typeface="Roboto Slab"/>
                <a:ea typeface="Roboto Slab"/>
                <a:cs typeface="Roboto Slab"/>
                <a:sym typeface="Roboto Slab"/>
              </a:rPr>
              <a:t>, </a:t>
            </a:r>
            <a:r>
              <a:rPr lang="es" sz="1300" dirty="0">
                <a:solidFill>
                  <a:srgbClr val="FD9621"/>
                </a:solidFill>
                <a:latin typeface="Roboto Slab"/>
                <a:ea typeface="Roboto Slab"/>
                <a:cs typeface="Roboto Slab"/>
                <a:sym typeface="Roboto Slab"/>
              </a:rPr>
              <a:t>TreeMap</a:t>
            </a:r>
            <a:r>
              <a:rPr lang="es" sz="1300" dirty="0">
                <a:latin typeface="Roboto Slab"/>
                <a:ea typeface="Roboto Slab"/>
                <a:cs typeface="Roboto Slab"/>
                <a:sym typeface="Roboto Slab"/>
              </a:rPr>
              <a:t> y </a:t>
            </a:r>
            <a:r>
              <a:rPr lang="es" sz="1300" dirty="0">
                <a:solidFill>
                  <a:srgbClr val="FD9621"/>
                </a:solidFill>
                <a:latin typeface="Roboto Slab"/>
                <a:ea typeface="Roboto Slab"/>
                <a:cs typeface="Roboto Slab"/>
                <a:sym typeface="Roboto Slab"/>
              </a:rPr>
              <a:t>LinkedHashMap</a:t>
            </a:r>
            <a:r>
              <a:rPr lang="es" sz="1300" dirty="0">
                <a:latin typeface="Roboto Slab"/>
                <a:ea typeface="Roboto Slab"/>
                <a:cs typeface="Roboto Slab"/>
                <a:sym typeface="Roboto Slab"/>
              </a:rPr>
              <a:t>, que se diferencian entre sí de forma similar a </a:t>
            </a:r>
            <a:r>
              <a:rPr lang="es" sz="1300" dirty="0">
                <a:solidFill>
                  <a:srgbClr val="FD9621"/>
                </a:solidFill>
                <a:latin typeface="Roboto Slab"/>
                <a:ea typeface="Roboto Slab"/>
                <a:cs typeface="Roboto Slab"/>
                <a:sym typeface="Roboto Slab"/>
              </a:rPr>
              <a:t>HashSet</a:t>
            </a:r>
            <a:r>
              <a:rPr lang="es" sz="1300" dirty="0">
                <a:latin typeface="Roboto Slab"/>
                <a:ea typeface="Roboto Slab"/>
                <a:cs typeface="Roboto Slab"/>
                <a:sym typeface="Roboto Slab"/>
              </a:rPr>
              <a:t>, </a:t>
            </a:r>
            <a:r>
              <a:rPr lang="es" sz="1300" dirty="0">
                <a:solidFill>
                  <a:srgbClr val="FD9621"/>
                </a:solidFill>
                <a:latin typeface="Roboto Slab"/>
                <a:ea typeface="Roboto Slab"/>
                <a:cs typeface="Roboto Slab"/>
                <a:sym typeface="Roboto Slab"/>
              </a:rPr>
              <a:t>TreeSet</a:t>
            </a:r>
            <a:r>
              <a:rPr lang="es" sz="1300" dirty="0">
                <a:latin typeface="Roboto Slab"/>
                <a:ea typeface="Roboto Slab"/>
                <a:cs typeface="Roboto Slab"/>
                <a:sym typeface="Roboto Slab"/>
              </a:rPr>
              <a:t> y </a:t>
            </a:r>
            <a:r>
              <a:rPr lang="es" sz="1300" dirty="0">
                <a:solidFill>
                  <a:srgbClr val="FD9621"/>
                </a:solidFill>
                <a:latin typeface="Roboto Slab"/>
                <a:ea typeface="Roboto Slab"/>
                <a:cs typeface="Roboto Slab"/>
                <a:sym typeface="Roboto Slab"/>
              </a:rPr>
              <a:t>LinkedHashSet</a:t>
            </a:r>
            <a:r>
              <a:rPr lang="es" sz="1300" dirty="0">
                <a:latin typeface="Roboto Slab"/>
                <a:ea typeface="Roboto Slab"/>
                <a:cs typeface="Roboto Slab"/>
                <a:sym typeface="Roboto Slab"/>
              </a:rPr>
              <a:t>.</a:t>
            </a: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dirty="0">
              <a:latin typeface="Roboto Slab"/>
              <a:ea typeface="Roboto Slab"/>
              <a:cs typeface="Roboto Slab"/>
              <a:sym typeface="Roboto Slab"/>
            </a:endParaRPr>
          </a:p>
        </p:txBody>
      </p:sp>
      <p:pic>
        <p:nvPicPr>
          <p:cNvPr id="260" name="Google Shape;260;p45"/>
          <p:cNvPicPr preferRelativeResize="0"/>
          <p:nvPr/>
        </p:nvPicPr>
        <p:blipFill rotWithShape="1">
          <a:blip r:embed="rId3">
            <a:alphaModFix/>
          </a:blip>
          <a:srcRect/>
          <a:stretch/>
        </p:blipFill>
        <p:spPr>
          <a:xfrm>
            <a:off x="2490075" y="3153055"/>
            <a:ext cx="3337925" cy="1479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10. Interfaz </a:t>
            </a:r>
            <a:r>
              <a:rPr lang="es" dirty="0"/>
              <a:t>Map</a:t>
            </a:r>
            <a:endParaRPr dirty="0"/>
          </a:p>
        </p:txBody>
      </p:sp>
      <p:sp>
        <p:nvSpPr>
          <p:cNvPr id="2" name="Rectángulo 1"/>
          <p:cNvSpPr/>
          <p:nvPr/>
        </p:nvSpPr>
        <p:spPr>
          <a:xfrm>
            <a:off x="387900" y="1459643"/>
            <a:ext cx="8195195" cy="2172133"/>
          </a:xfrm>
          <a:prstGeom prst="rect">
            <a:avLst/>
          </a:prstGeom>
          <a:noFill/>
          <a:ln>
            <a:noFill/>
          </a:ln>
        </p:spPr>
        <p:txBody>
          <a:bodyPr spcFirstLastPara="1" wrap="square" lIns="91425" tIns="91425" rIns="91425" bIns="91425" anchor="t" anchorCtr="0">
            <a:noAutofit/>
          </a:bodyPr>
          <a:lstStyle/>
          <a:p>
            <a:pPr marL="285750" indent="-285750" algn="just">
              <a:lnSpc>
                <a:spcPct val="115000"/>
              </a:lnSpc>
              <a:buClr>
                <a:schemeClr val="dk1"/>
              </a:buClr>
              <a:buSzPts val="1800"/>
              <a:buFont typeface="Arial" panose="020B0604020202020204" pitchFamily="34" charset="0"/>
              <a:buChar char="•"/>
            </a:pPr>
            <a:r>
              <a:rPr lang="es-ES" sz="1300" dirty="0">
                <a:solidFill>
                  <a:schemeClr val="dk1"/>
                </a:solidFill>
                <a:latin typeface="Roboto Slab"/>
                <a:ea typeface="Roboto Slab"/>
                <a:cs typeface="Roboto Slab"/>
                <a:sym typeface="Roboto"/>
              </a:rPr>
              <a:t> </a:t>
            </a:r>
            <a:r>
              <a:rPr lang="es-ES" sz="1300" dirty="0" err="1">
                <a:solidFill>
                  <a:schemeClr val="dk1"/>
                </a:solidFill>
                <a:latin typeface="Roboto Slab"/>
                <a:ea typeface="Roboto Slab"/>
                <a:cs typeface="Roboto Slab"/>
                <a:sym typeface="Roboto"/>
              </a:rPr>
              <a:t>HashMap</a:t>
            </a:r>
            <a:r>
              <a:rPr lang="es-ES" sz="1300" dirty="0">
                <a:solidFill>
                  <a:schemeClr val="dk1"/>
                </a:solidFill>
                <a:latin typeface="Roboto Slab"/>
                <a:ea typeface="Roboto Slab"/>
                <a:cs typeface="Roboto Slab"/>
                <a:sym typeface="Roboto"/>
              </a:rPr>
              <a:t>  no garantiza ningún orden específico de los elementos y ofrece un </a:t>
            </a:r>
            <a:r>
              <a:rPr lang="es-ES" sz="1300" dirty="0" smtClean="0">
                <a:solidFill>
                  <a:schemeClr val="dk1"/>
                </a:solidFill>
                <a:latin typeface="Roboto Slab"/>
                <a:ea typeface="Roboto Slab"/>
                <a:cs typeface="Roboto Slab"/>
                <a:sym typeface="Roboto"/>
              </a:rPr>
              <a:t>rendimiento constante </a:t>
            </a:r>
            <a:r>
              <a:rPr lang="es-ES" sz="1300" dirty="0">
                <a:solidFill>
                  <a:schemeClr val="dk1"/>
                </a:solidFill>
                <a:latin typeface="Roboto Slab"/>
                <a:ea typeface="Roboto Slab"/>
                <a:cs typeface="Roboto Slab"/>
                <a:sym typeface="Roboto"/>
              </a:rPr>
              <a:t>en tiempo de ejecución para las operaciones básicas (agregar, eliminar, buscar) en </a:t>
            </a:r>
            <a:r>
              <a:rPr lang="es-ES" sz="1300" dirty="0" smtClean="0">
                <a:solidFill>
                  <a:schemeClr val="dk1"/>
                </a:solidFill>
                <a:latin typeface="Roboto Slab"/>
                <a:ea typeface="Roboto Slab"/>
                <a:cs typeface="Roboto Slab"/>
                <a:sym typeface="Roboto"/>
              </a:rPr>
              <a:t>el caso </a:t>
            </a:r>
            <a:r>
              <a:rPr lang="es-ES" sz="1300" dirty="0">
                <a:solidFill>
                  <a:schemeClr val="dk1"/>
                </a:solidFill>
                <a:latin typeface="Roboto Slab"/>
                <a:ea typeface="Roboto Slab"/>
                <a:cs typeface="Roboto Slab"/>
                <a:sym typeface="Roboto"/>
              </a:rPr>
              <a:t>promedio. </a:t>
            </a:r>
            <a:r>
              <a:rPr lang="es-ES" sz="1300" dirty="0" err="1">
                <a:solidFill>
                  <a:schemeClr val="dk1"/>
                </a:solidFill>
                <a:latin typeface="Roboto Slab"/>
                <a:ea typeface="Roboto Slab"/>
                <a:cs typeface="Roboto Slab"/>
                <a:sym typeface="Roboto"/>
              </a:rPr>
              <a:t>HashMap</a:t>
            </a:r>
            <a:r>
              <a:rPr lang="es-ES" sz="1300" dirty="0">
                <a:solidFill>
                  <a:schemeClr val="dk1"/>
                </a:solidFill>
                <a:latin typeface="Roboto Slab"/>
                <a:ea typeface="Roboto Slab"/>
                <a:cs typeface="Roboto Slab"/>
                <a:sym typeface="Roboto"/>
              </a:rPr>
              <a:t> permite claves y valores </a:t>
            </a:r>
            <a:r>
              <a:rPr lang="es-ES" sz="1300" dirty="0" smtClean="0">
                <a:solidFill>
                  <a:schemeClr val="dk1"/>
                </a:solidFill>
                <a:latin typeface="Roboto Slab"/>
                <a:ea typeface="Roboto Slab"/>
                <a:cs typeface="Roboto Slab"/>
                <a:sym typeface="Roboto"/>
              </a:rPr>
              <a:t>nulos.</a:t>
            </a:r>
          </a:p>
          <a:p>
            <a:pPr algn="just">
              <a:lnSpc>
                <a:spcPct val="115000"/>
              </a:lnSpc>
              <a:buClr>
                <a:schemeClr val="dk1"/>
              </a:buClr>
              <a:buSzPts val="1800"/>
            </a:pPr>
            <a:endParaRPr lang="es-ES" sz="1300" dirty="0" smtClean="0">
              <a:solidFill>
                <a:schemeClr val="dk1"/>
              </a:solidFill>
              <a:latin typeface="Roboto Slab"/>
              <a:ea typeface="Roboto Slab"/>
              <a:cs typeface="Roboto Slab"/>
              <a:sym typeface="Roboto"/>
            </a:endParaRPr>
          </a:p>
          <a:p>
            <a:pPr marL="285750" indent="-285750" algn="just">
              <a:lnSpc>
                <a:spcPct val="115000"/>
              </a:lnSpc>
              <a:buClr>
                <a:schemeClr val="dk1"/>
              </a:buClr>
              <a:buSzPts val="1800"/>
              <a:buFont typeface="Arial" panose="020B0604020202020204" pitchFamily="34" charset="0"/>
              <a:buChar char="•"/>
            </a:pPr>
            <a:r>
              <a:rPr lang="es-ES" sz="1300" dirty="0" err="1" smtClean="0">
                <a:solidFill>
                  <a:schemeClr val="dk1"/>
                </a:solidFill>
                <a:latin typeface="Roboto Slab"/>
                <a:ea typeface="Roboto Slab"/>
                <a:cs typeface="Roboto Slab"/>
                <a:sym typeface="Roboto"/>
              </a:rPr>
              <a:t>LinkedHashMap</a:t>
            </a:r>
            <a:r>
              <a:rPr lang="es-ES" sz="1300" dirty="0" smtClean="0">
                <a:solidFill>
                  <a:schemeClr val="dk1"/>
                </a:solidFill>
                <a:latin typeface="Roboto Slab"/>
                <a:ea typeface="Roboto Slab"/>
                <a:cs typeface="Roboto Slab"/>
                <a:sym typeface="Roboto"/>
              </a:rPr>
              <a:t> </a:t>
            </a:r>
            <a:r>
              <a:rPr lang="es-ES" sz="1300" dirty="0">
                <a:solidFill>
                  <a:schemeClr val="dk1"/>
                </a:solidFill>
                <a:latin typeface="Roboto Slab"/>
                <a:ea typeface="Roboto Slab"/>
                <a:cs typeface="Roboto Slab"/>
                <a:sym typeface="Roboto"/>
              </a:rPr>
              <a:t>mantiene el orden de inserción de los pares clave-valor. </a:t>
            </a:r>
            <a:r>
              <a:rPr lang="es-ES" sz="1300" dirty="0">
                <a:solidFill>
                  <a:schemeClr val="dk1"/>
                </a:solidFill>
                <a:latin typeface="Roboto Slab"/>
                <a:ea typeface="Roboto Slab"/>
                <a:cs typeface="Roboto Slab"/>
                <a:sym typeface="Roboto"/>
              </a:rPr>
              <a:t>El rendimiento de </a:t>
            </a:r>
            <a:r>
              <a:rPr lang="es-ES" sz="1300" dirty="0" err="1">
                <a:solidFill>
                  <a:schemeClr val="dk1"/>
                </a:solidFill>
                <a:latin typeface="Roboto Slab"/>
                <a:ea typeface="Roboto Slab"/>
                <a:cs typeface="Roboto Slab"/>
                <a:sym typeface="Roboto"/>
              </a:rPr>
              <a:t>LinkedHashMap</a:t>
            </a:r>
            <a:r>
              <a:rPr lang="es-ES" sz="1300" dirty="0">
                <a:solidFill>
                  <a:schemeClr val="dk1"/>
                </a:solidFill>
                <a:latin typeface="Roboto Slab"/>
                <a:ea typeface="Roboto Slab"/>
                <a:cs typeface="Roboto Slab"/>
                <a:sym typeface="Roboto"/>
              </a:rPr>
              <a:t> es ligeramente inferior al de </a:t>
            </a:r>
            <a:r>
              <a:rPr lang="es-ES" sz="1300" dirty="0" err="1">
                <a:solidFill>
                  <a:schemeClr val="dk1"/>
                </a:solidFill>
                <a:latin typeface="Roboto Slab"/>
                <a:ea typeface="Roboto Slab"/>
                <a:cs typeface="Roboto Slab"/>
                <a:sym typeface="Roboto"/>
              </a:rPr>
              <a:t>HashMap</a:t>
            </a:r>
            <a:r>
              <a:rPr lang="es-ES" sz="1300" dirty="0">
                <a:solidFill>
                  <a:schemeClr val="dk1"/>
                </a:solidFill>
                <a:latin typeface="Roboto Slab"/>
                <a:ea typeface="Roboto Slab"/>
                <a:cs typeface="Roboto Slab"/>
                <a:sym typeface="Roboto"/>
              </a:rPr>
              <a:t> debido a la sobrecarga adicional para mantener el orden de inserción</a:t>
            </a:r>
            <a:r>
              <a:rPr lang="es-ES" sz="1300" dirty="0" smtClean="0">
                <a:solidFill>
                  <a:schemeClr val="dk1"/>
                </a:solidFill>
                <a:latin typeface="Roboto Slab"/>
                <a:ea typeface="Roboto Slab"/>
                <a:cs typeface="Roboto Slab"/>
                <a:sym typeface="Roboto"/>
              </a:rPr>
              <a:t>.</a:t>
            </a:r>
          </a:p>
          <a:p>
            <a:pPr algn="just">
              <a:lnSpc>
                <a:spcPct val="115000"/>
              </a:lnSpc>
              <a:buClr>
                <a:schemeClr val="dk1"/>
              </a:buClr>
              <a:buSzPts val="1800"/>
            </a:pPr>
            <a:endParaRPr lang="es-ES" sz="1300" dirty="0" smtClean="0">
              <a:solidFill>
                <a:schemeClr val="dk1"/>
              </a:solidFill>
              <a:latin typeface="Roboto Slab"/>
              <a:ea typeface="Roboto Slab"/>
              <a:cs typeface="Roboto Slab"/>
              <a:sym typeface="Roboto"/>
            </a:endParaRPr>
          </a:p>
          <a:p>
            <a:pPr marL="285750" indent="-285750" algn="just">
              <a:lnSpc>
                <a:spcPct val="115000"/>
              </a:lnSpc>
              <a:buClr>
                <a:schemeClr val="dk1"/>
              </a:buClr>
              <a:buSzPts val="1800"/>
              <a:buFont typeface="Arial" panose="020B0604020202020204" pitchFamily="34" charset="0"/>
              <a:buChar char="•"/>
            </a:pPr>
            <a:r>
              <a:rPr lang="es-ES" sz="1300" dirty="0" smtClean="0">
                <a:solidFill>
                  <a:schemeClr val="dk1"/>
                </a:solidFill>
                <a:latin typeface="Roboto Slab"/>
                <a:ea typeface="Roboto Slab"/>
                <a:cs typeface="Roboto Slab"/>
                <a:sym typeface="Roboto"/>
              </a:rPr>
              <a:t> </a:t>
            </a:r>
            <a:r>
              <a:rPr lang="es-ES" sz="1300" dirty="0" err="1">
                <a:solidFill>
                  <a:schemeClr val="dk1"/>
                </a:solidFill>
                <a:latin typeface="Roboto Slab"/>
                <a:ea typeface="Roboto Slab"/>
                <a:cs typeface="Roboto Slab"/>
                <a:sym typeface="Roboto"/>
              </a:rPr>
              <a:t>TreeMap</a:t>
            </a:r>
            <a:r>
              <a:rPr lang="es-ES" sz="1300" dirty="0">
                <a:solidFill>
                  <a:schemeClr val="dk1"/>
                </a:solidFill>
                <a:latin typeface="Roboto Slab"/>
                <a:ea typeface="Roboto Slab"/>
                <a:cs typeface="Roboto Slab"/>
                <a:sym typeface="Roboto"/>
              </a:rPr>
              <a:t> Mantiene los pares clave-valor en un orden naturalmente ordenado (según </a:t>
            </a:r>
            <a:r>
              <a:rPr lang="es-ES" sz="1300" dirty="0" smtClean="0">
                <a:solidFill>
                  <a:schemeClr val="dk1"/>
                </a:solidFill>
                <a:latin typeface="Roboto Slab"/>
                <a:ea typeface="Roboto Slab"/>
                <a:cs typeface="Roboto Slab"/>
                <a:sym typeface="Roboto"/>
              </a:rPr>
              <a:t>el método </a:t>
            </a:r>
            <a:r>
              <a:rPr lang="es-ES" sz="1300" dirty="0" err="1">
                <a:solidFill>
                  <a:schemeClr val="dk1"/>
                </a:solidFill>
                <a:latin typeface="Roboto Slab"/>
                <a:ea typeface="Roboto Slab"/>
                <a:cs typeface="Roboto Slab"/>
                <a:sym typeface="Roboto"/>
              </a:rPr>
              <a:t>compareTo</a:t>
            </a:r>
            <a:r>
              <a:rPr lang="es-ES" sz="1300" dirty="0">
                <a:solidFill>
                  <a:schemeClr val="dk1"/>
                </a:solidFill>
                <a:latin typeface="Roboto Slab"/>
                <a:ea typeface="Roboto Slab"/>
                <a:cs typeface="Roboto Slab"/>
                <a:sym typeface="Roboto"/>
              </a:rPr>
              <a:t>() de las claves o un </a:t>
            </a:r>
            <a:r>
              <a:rPr lang="es-ES" sz="1300" dirty="0" err="1">
                <a:solidFill>
                  <a:schemeClr val="dk1"/>
                </a:solidFill>
                <a:latin typeface="Roboto Slab"/>
                <a:ea typeface="Roboto Slab"/>
                <a:cs typeface="Roboto Slab"/>
                <a:sym typeface="Roboto"/>
              </a:rPr>
              <a:t>Comparator</a:t>
            </a:r>
            <a:r>
              <a:rPr lang="es-ES" sz="1300" dirty="0">
                <a:solidFill>
                  <a:schemeClr val="dk1"/>
                </a:solidFill>
                <a:latin typeface="Roboto Slab"/>
                <a:ea typeface="Roboto Slab"/>
                <a:cs typeface="Roboto Slab"/>
                <a:sym typeface="Roboto"/>
              </a:rPr>
              <a:t> proporcionado). </a:t>
            </a:r>
            <a:r>
              <a:rPr lang="es-ES" sz="1300" dirty="0" err="1">
                <a:solidFill>
                  <a:schemeClr val="dk1"/>
                </a:solidFill>
                <a:latin typeface="Roboto Slab"/>
                <a:ea typeface="Roboto Slab"/>
                <a:cs typeface="Roboto Slab"/>
                <a:sym typeface="Roboto"/>
              </a:rPr>
              <a:t>TreeMap</a:t>
            </a:r>
            <a:r>
              <a:rPr lang="es-ES" sz="1300" dirty="0">
                <a:solidFill>
                  <a:schemeClr val="dk1"/>
                </a:solidFill>
                <a:latin typeface="Roboto Slab"/>
                <a:ea typeface="Roboto Slab"/>
                <a:cs typeface="Roboto Slab"/>
                <a:sym typeface="Roboto"/>
              </a:rPr>
              <a:t> no permite </a:t>
            </a:r>
            <a:r>
              <a:rPr lang="es-ES" sz="1300" dirty="0" smtClean="0">
                <a:solidFill>
                  <a:schemeClr val="dk1"/>
                </a:solidFill>
                <a:latin typeface="Roboto Slab"/>
                <a:ea typeface="Roboto Slab"/>
                <a:cs typeface="Roboto Slab"/>
                <a:sym typeface="Roboto"/>
              </a:rPr>
              <a:t>claves nulas </a:t>
            </a:r>
            <a:r>
              <a:rPr lang="es-ES" sz="1300" dirty="0">
                <a:solidFill>
                  <a:schemeClr val="dk1"/>
                </a:solidFill>
                <a:latin typeface="Roboto Slab"/>
                <a:ea typeface="Roboto Slab"/>
                <a:cs typeface="Roboto Slab"/>
                <a:sym typeface="Roboto"/>
              </a:rPr>
              <a:t>y ofrece un rendimiento de tiempo logarítmico para las operaciones básicas.</a:t>
            </a:r>
          </a:p>
        </p:txBody>
      </p:sp>
    </p:spTree>
    <p:extLst>
      <p:ext uri="{BB962C8B-B14F-4D97-AF65-F5344CB8AC3E}">
        <p14:creationId xmlns:p14="http://schemas.microsoft.com/office/powerpoint/2010/main" val="2681253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10. Interfaz </a:t>
            </a:r>
            <a:r>
              <a:rPr lang="es" dirty="0"/>
              <a:t>Map</a:t>
            </a:r>
            <a:endParaRPr dirty="0"/>
          </a:p>
        </p:txBody>
      </p:sp>
      <p:sp>
        <p:nvSpPr>
          <p:cNvPr id="266" name="Google Shape;266;p46"/>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En un mapa se insertan entradas que constan de una clave, que no se puede repetir, y un valor asociado con ella, que sí puede estar repetido. </a:t>
            </a:r>
            <a:endParaRPr sz="1300">
              <a:latin typeface="Roboto Slab"/>
              <a:ea typeface="Roboto Slab"/>
              <a:cs typeface="Roboto Slab"/>
              <a:sym typeface="Roboto Slab"/>
            </a:endParaRPr>
          </a:p>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Las operaciones fundamentales en un mapa son la inserción, la lectura y la eliminación de entradas.</a:t>
            </a:r>
            <a:endParaRPr sz="1300">
              <a:latin typeface="Roboto Slab"/>
              <a:ea typeface="Roboto Slab"/>
              <a:cs typeface="Roboto Slab"/>
              <a:sym typeface="Roboto Slab"/>
            </a:endParaRPr>
          </a:p>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Para ilustrar el uso de mapas vamos a empezar utilizando la implementación </a:t>
            </a:r>
            <a:r>
              <a:rPr lang="es" sz="1300">
                <a:solidFill>
                  <a:srgbClr val="FD9621"/>
                </a:solidFill>
                <a:latin typeface="Roboto Slab"/>
                <a:ea typeface="Roboto Slab"/>
                <a:cs typeface="Roboto Slab"/>
                <a:sym typeface="Roboto Slab"/>
              </a:rPr>
              <a:t>HashMap</a:t>
            </a:r>
            <a:r>
              <a:rPr lang="es" sz="1300">
                <a:latin typeface="Roboto Slab"/>
                <a:ea typeface="Roboto Slab"/>
                <a:cs typeface="Roboto Slab"/>
                <a:sym typeface="Roboto Slab"/>
              </a:rPr>
              <a:t>, que no garantiza ningún orden de inserción de las entradas, aunque es muy eficiente en cuanto a la velocidad de acceso a los datos. El constructor más sencillo es</a:t>
            </a:r>
            <a:endParaRPr sz="1300">
              <a:latin typeface="Roboto Slab"/>
              <a:ea typeface="Roboto Slab"/>
              <a:cs typeface="Roboto Slab"/>
              <a:sym typeface="Roboto Slab"/>
            </a:endParaRPr>
          </a:p>
          <a:p>
            <a:pPr marL="0" marR="0" lvl="0" indent="457200" algn="just" rtl="0">
              <a:lnSpc>
                <a:spcPct val="115000"/>
              </a:lnSpc>
              <a:spcBef>
                <a:spcPts val="0"/>
              </a:spcBef>
              <a:spcAft>
                <a:spcPts val="0"/>
              </a:spcAft>
              <a:buSzPts val="1800"/>
              <a:buNone/>
            </a:pPr>
            <a:r>
              <a:rPr lang="es" sz="1300" i="1">
                <a:solidFill>
                  <a:srgbClr val="67D8EF"/>
                </a:solidFill>
                <a:latin typeface="Roboto Slab"/>
                <a:ea typeface="Roboto Slab"/>
                <a:cs typeface="Roboto Slab"/>
                <a:sym typeface="Roboto Slab"/>
              </a:rPr>
              <a:t>Map</a:t>
            </a:r>
            <a:r>
              <a:rPr lang="es" sz="1300">
                <a:solidFill>
                  <a:srgbClr val="F8F8F2"/>
                </a:solidFill>
                <a:latin typeface="Roboto Slab"/>
                <a:ea typeface="Roboto Slab"/>
                <a:cs typeface="Roboto Slab"/>
                <a:sym typeface="Roboto Slab"/>
              </a:rPr>
              <a:t>&lt;</a:t>
            </a:r>
            <a:r>
              <a:rPr lang="es" sz="1300" i="1">
                <a:solidFill>
                  <a:srgbClr val="67D8EF"/>
                </a:solidFill>
                <a:latin typeface="Roboto Slab"/>
                <a:ea typeface="Roboto Slab"/>
                <a:cs typeface="Roboto Slab"/>
                <a:sym typeface="Roboto Slab"/>
              </a:rPr>
              <a:t>K</a:t>
            </a:r>
            <a:r>
              <a:rPr lang="es" sz="1300">
                <a:solidFill>
                  <a:srgbClr val="F8F8F2"/>
                </a:solidFill>
                <a:latin typeface="Roboto Slab"/>
                <a:ea typeface="Roboto Slab"/>
                <a:cs typeface="Roboto Slab"/>
                <a:sym typeface="Roboto Slab"/>
              </a:rPr>
              <a:t>, </a:t>
            </a:r>
            <a:r>
              <a:rPr lang="es" sz="1300" i="1">
                <a:solidFill>
                  <a:srgbClr val="67D8EF"/>
                </a:solidFill>
                <a:latin typeface="Roboto Slab"/>
                <a:ea typeface="Roboto Slab"/>
                <a:cs typeface="Roboto Slab"/>
                <a:sym typeface="Roboto Slab"/>
              </a:rPr>
              <a:t>V</a:t>
            </a:r>
            <a:r>
              <a:rPr lang="es" sz="1300">
                <a:solidFill>
                  <a:srgbClr val="F8F8F2"/>
                </a:solidFill>
                <a:latin typeface="Roboto Slab"/>
                <a:ea typeface="Roboto Slab"/>
                <a:cs typeface="Roboto Slab"/>
                <a:sym typeface="Roboto Slab"/>
              </a:rPr>
              <a:t>&gt; m </a:t>
            </a:r>
            <a:r>
              <a:rPr lang="es" sz="1300">
                <a:solidFill>
                  <a:srgbClr val="F92472"/>
                </a:solidFill>
                <a:latin typeface="Roboto Slab"/>
                <a:ea typeface="Roboto Slab"/>
                <a:cs typeface="Roboto Slab"/>
                <a:sym typeface="Roboto Slab"/>
              </a:rPr>
              <a:t>=</a:t>
            </a:r>
            <a:r>
              <a:rPr lang="es" sz="1300">
                <a:solidFill>
                  <a:srgbClr val="F8F8F2"/>
                </a:solidFill>
                <a:latin typeface="Roboto Slab"/>
                <a:ea typeface="Roboto Slab"/>
                <a:cs typeface="Roboto Slab"/>
                <a:sym typeface="Roboto Slab"/>
              </a:rPr>
              <a:t> </a:t>
            </a:r>
            <a:r>
              <a:rPr lang="es" sz="1300">
                <a:solidFill>
                  <a:srgbClr val="F92472"/>
                </a:solidFill>
                <a:latin typeface="Roboto Slab"/>
                <a:ea typeface="Roboto Slab"/>
                <a:cs typeface="Roboto Slab"/>
                <a:sym typeface="Roboto Slab"/>
              </a:rPr>
              <a:t>new</a:t>
            </a:r>
            <a:r>
              <a:rPr lang="es" sz="1300">
                <a:solidFill>
                  <a:srgbClr val="F8F8F2"/>
                </a:solidFill>
                <a:latin typeface="Roboto Slab"/>
                <a:ea typeface="Roboto Slab"/>
                <a:cs typeface="Roboto Slab"/>
                <a:sym typeface="Roboto Slab"/>
              </a:rPr>
              <a:t> </a:t>
            </a:r>
            <a:r>
              <a:rPr lang="es" sz="1300" i="1">
                <a:solidFill>
                  <a:srgbClr val="67D8EF"/>
                </a:solidFill>
                <a:latin typeface="Roboto Slab"/>
                <a:ea typeface="Roboto Slab"/>
                <a:cs typeface="Roboto Slab"/>
                <a:sym typeface="Roboto Slab"/>
              </a:rPr>
              <a:t>HashMap</a:t>
            </a:r>
            <a:r>
              <a:rPr lang="es" sz="1300">
                <a:solidFill>
                  <a:srgbClr val="F8F8F2"/>
                </a:solidFill>
                <a:latin typeface="Roboto Slab"/>
                <a:ea typeface="Roboto Slab"/>
                <a:cs typeface="Roboto Slab"/>
                <a:sym typeface="Roboto Slab"/>
              </a:rPr>
              <a:t>&lt;&gt;();</a:t>
            </a:r>
            <a:endParaRPr sz="1300">
              <a:solidFill>
                <a:srgbClr val="F8F8F2"/>
              </a:solidFill>
              <a:latin typeface="Roboto Slab"/>
              <a:ea typeface="Roboto Slab"/>
              <a:cs typeface="Roboto Slab"/>
              <a:sym typeface="Roboto Slab"/>
            </a:endParaRPr>
          </a:p>
          <a:p>
            <a:pPr marL="0" marR="0" lvl="0" indent="457200" algn="just" rtl="0">
              <a:lnSpc>
                <a:spcPct val="115000"/>
              </a:lnSpc>
              <a:spcBef>
                <a:spcPts val="0"/>
              </a:spcBef>
              <a:spcAft>
                <a:spcPts val="0"/>
              </a:spcAft>
              <a:buSzPts val="1800"/>
              <a:buNone/>
            </a:pPr>
            <a:endParaRPr sz="1300">
              <a:solidFill>
                <a:srgbClr val="F8F8F2"/>
              </a:solidFill>
              <a:latin typeface="Roboto Slab"/>
              <a:ea typeface="Roboto Slab"/>
              <a:cs typeface="Roboto Slab"/>
              <a:sym typeface="Roboto Slab"/>
            </a:endParaRPr>
          </a:p>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donde K es el tipo de las claves y V, el de los valores. Son tipos genéricos que, necesariamente, serán clases o interfaces y no tipos primitivos. Como ejemplo, vamos a suponer que queremos mantener la información de las estaturas de un grupo de escolares, con entradas en las que figura el nombre del alumno (clase </a:t>
            </a:r>
            <a:r>
              <a:rPr lang="es" sz="1300">
                <a:solidFill>
                  <a:schemeClr val="accent5"/>
                </a:solidFill>
                <a:latin typeface="Roboto Slab"/>
                <a:ea typeface="Roboto Slab"/>
                <a:cs typeface="Roboto Slab"/>
                <a:sym typeface="Roboto Slab"/>
              </a:rPr>
              <a:t>String</a:t>
            </a:r>
            <a:r>
              <a:rPr lang="es" sz="1300">
                <a:latin typeface="Roboto Slab"/>
                <a:ea typeface="Roboto Slab"/>
                <a:cs typeface="Roboto Slab"/>
                <a:sym typeface="Roboto Slab"/>
              </a:rPr>
              <a:t>) como clave y la estatura (clase envoltorio </a:t>
            </a:r>
            <a:r>
              <a:rPr lang="es" sz="1300">
                <a:solidFill>
                  <a:schemeClr val="accent5"/>
                </a:solidFill>
                <a:latin typeface="Roboto Slab"/>
                <a:ea typeface="Roboto Slab"/>
                <a:cs typeface="Roboto Slab"/>
                <a:sym typeface="Roboto Slab"/>
              </a:rPr>
              <a:t>Double</a:t>
            </a:r>
            <a:r>
              <a:rPr lang="es" sz="1300">
                <a:latin typeface="Roboto Slab"/>
                <a:ea typeface="Roboto Slab"/>
                <a:cs typeface="Roboto Slab"/>
                <a:sym typeface="Roboto Slab"/>
              </a:rPr>
              <a:t>) como valor, </a:t>
            </a:r>
            <a:endParaRPr sz="1300">
              <a:latin typeface="Roboto Slab"/>
              <a:ea typeface="Roboto Slab"/>
              <a:cs typeface="Roboto Slab"/>
              <a:sym typeface="Roboto Slab"/>
            </a:endParaRPr>
          </a:p>
          <a:p>
            <a:pPr marL="0" lvl="0" indent="457200" algn="just" rtl="0">
              <a:lnSpc>
                <a:spcPct val="115000"/>
              </a:lnSpc>
              <a:spcBef>
                <a:spcPts val="0"/>
              </a:spcBef>
              <a:spcAft>
                <a:spcPts val="0"/>
              </a:spcAft>
              <a:buSzPts val="1800"/>
              <a:buNone/>
            </a:pPr>
            <a:r>
              <a:rPr lang="es" sz="1300" i="1">
                <a:solidFill>
                  <a:srgbClr val="67D8EF"/>
                </a:solidFill>
                <a:latin typeface="Roboto Slab"/>
                <a:ea typeface="Roboto Slab"/>
                <a:cs typeface="Roboto Slab"/>
                <a:sym typeface="Roboto Slab"/>
              </a:rPr>
              <a:t>Map</a:t>
            </a:r>
            <a:r>
              <a:rPr lang="es" sz="1300">
                <a:solidFill>
                  <a:srgbClr val="F8F8F2"/>
                </a:solidFill>
                <a:latin typeface="Roboto Slab"/>
                <a:ea typeface="Roboto Slab"/>
                <a:cs typeface="Roboto Slab"/>
                <a:sym typeface="Roboto Slab"/>
              </a:rPr>
              <a:t>&lt;</a:t>
            </a:r>
            <a:r>
              <a:rPr lang="es" sz="1300" i="1">
                <a:solidFill>
                  <a:srgbClr val="67D8EF"/>
                </a:solidFill>
                <a:latin typeface="Roboto Slab"/>
                <a:ea typeface="Roboto Slab"/>
                <a:cs typeface="Roboto Slab"/>
                <a:sym typeface="Roboto Slab"/>
              </a:rPr>
              <a:t>String</a:t>
            </a:r>
            <a:r>
              <a:rPr lang="es" sz="1300">
                <a:solidFill>
                  <a:srgbClr val="F8F8F2"/>
                </a:solidFill>
                <a:latin typeface="Roboto Slab"/>
                <a:ea typeface="Roboto Slab"/>
                <a:cs typeface="Roboto Slab"/>
                <a:sym typeface="Roboto Slab"/>
              </a:rPr>
              <a:t>, </a:t>
            </a:r>
            <a:r>
              <a:rPr lang="es" sz="1300" i="1">
                <a:solidFill>
                  <a:srgbClr val="67D8EF"/>
                </a:solidFill>
                <a:latin typeface="Roboto Slab"/>
                <a:ea typeface="Roboto Slab"/>
                <a:cs typeface="Roboto Slab"/>
                <a:sym typeface="Roboto Slab"/>
              </a:rPr>
              <a:t>Double</a:t>
            </a:r>
            <a:r>
              <a:rPr lang="es" sz="1300">
                <a:solidFill>
                  <a:srgbClr val="F8F8F2"/>
                </a:solidFill>
                <a:latin typeface="Roboto Slab"/>
                <a:ea typeface="Roboto Slab"/>
                <a:cs typeface="Roboto Slab"/>
                <a:sym typeface="Roboto Slab"/>
              </a:rPr>
              <a:t>&gt; m </a:t>
            </a:r>
            <a:r>
              <a:rPr lang="es" sz="1300">
                <a:solidFill>
                  <a:srgbClr val="F92472"/>
                </a:solidFill>
                <a:latin typeface="Roboto Slab"/>
                <a:ea typeface="Roboto Slab"/>
                <a:cs typeface="Roboto Slab"/>
                <a:sym typeface="Roboto Slab"/>
              </a:rPr>
              <a:t>=</a:t>
            </a:r>
            <a:r>
              <a:rPr lang="es" sz="1300">
                <a:solidFill>
                  <a:srgbClr val="F8F8F2"/>
                </a:solidFill>
                <a:latin typeface="Roboto Slab"/>
                <a:ea typeface="Roboto Slab"/>
                <a:cs typeface="Roboto Slab"/>
                <a:sym typeface="Roboto Slab"/>
              </a:rPr>
              <a:t> </a:t>
            </a:r>
            <a:r>
              <a:rPr lang="es" sz="1300">
                <a:solidFill>
                  <a:srgbClr val="F92472"/>
                </a:solidFill>
                <a:latin typeface="Roboto Slab"/>
                <a:ea typeface="Roboto Slab"/>
                <a:cs typeface="Roboto Slab"/>
                <a:sym typeface="Roboto Slab"/>
              </a:rPr>
              <a:t>new</a:t>
            </a:r>
            <a:r>
              <a:rPr lang="es" sz="1300">
                <a:solidFill>
                  <a:srgbClr val="F8F8F2"/>
                </a:solidFill>
                <a:latin typeface="Roboto Slab"/>
                <a:ea typeface="Roboto Slab"/>
                <a:cs typeface="Roboto Slab"/>
                <a:sym typeface="Roboto Slab"/>
              </a:rPr>
              <a:t> </a:t>
            </a:r>
            <a:r>
              <a:rPr lang="es" sz="1300" i="1">
                <a:solidFill>
                  <a:srgbClr val="67D8EF"/>
                </a:solidFill>
                <a:latin typeface="Roboto Slab"/>
                <a:ea typeface="Roboto Slab"/>
                <a:cs typeface="Roboto Slab"/>
                <a:sym typeface="Roboto Slab"/>
              </a:rPr>
              <a:t>HashMap</a:t>
            </a:r>
            <a:r>
              <a:rPr lang="es" sz="1300">
                <a:solidFill>
                  <a:srgbClr val="F8F8F2"/>
                </a:solidFill>
                <a:latin typeface="Roboto Slab"/>
                <a:ea typeface="Roboto Slab"/>
                <a:cs typeface="Roboto Slab"/>
                <a:sym typeface="Roboto Slab"/>
              </a:rPr>
              <a:t>&lt;&gt; ();</a:t>
            </a:r>
            <a:endParaRPr sz="15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10 </a:t>
            </a:r>
            <a:r>
              <a:rPr lang="es" dirty="0"/>
              <a:t>Interfaz Map</a:t>
            </a:r>
            <a:endParaRPr dirty="0"/>
          </a:p>
        </p:txBody>
      </p:sp>
      <p:sp>
        <p:nvSpPr>
          <p:cNvPr id="272" name="Google Shape;272;p47"/>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Para insertar entradas usamos el siguiente método: </a:t>
            </a:r>
            <a:endParaRPr sz="1300">
              <a:latin typeface="Roboto Slab"/>
              <a:ea typeface="Roboto Slab"/>
              <a:cs typeface="Roboto Slab"/>
              <a:sym typeface="Roboto Slab"/>
            </a:endParaRPr>
          </a:p>
          <a:p>
            <a:pPr marL="0" marR="0" lvl="0" indent="0" algn="just" rtl="0">
              <a:lnSpc>
                <a:spcPct val="115000"/>
              </a:lnSpc>
              <a:spcBef>
                <a:spcPts val="0"/>
              </a:spcBef>
              <a:spcAft>
                <a:spcPts val="0"/>
              </a:spcAft>
              <a:buSzPts val="1800"/>
              <a:buNone/>
            </a:pPr>
            <a:r>
              <a:rPr lang="es" sz="1300" i="1">
                <a:solidFill>
                  <a:srgbClr val="67D8EF"/>
                </a:solidFill>
                <a:latin typeface="Roboto Slab"/>
                <a:ea typeface="Roboto Slab"/>
                <a:cs typeface="Roboto Slab"/>
                <a:sym typeface="Roboto Slab"/>
              </a:rPr>
              <a:t>V</a:t>
            </a:r>
            <a:r>
              <a:rPr lang="es" sz="1300">
                <a:solidFill>
                  <a:srgbClr val="F8F8F2"/>
                </a:solidFill>
                <a:latin typeface="Roboto Slab"/>
                <a:ea typeface="Roboto Slab"/>
                <a:cs typeface="Roboto Slab"/>
                <a:sym typeface="Roboto Slab"/>
              </a:rPr>
              <a:t> </a:t>
            </a:r>
            <a:r>
              <a:rPr lang="es" sz="1300">
                <a:solidFill>
                  <a:srgbClr val="A6E22C"/>
                </a:solidFill>
                <a:latin typeface="Roboto Slab"/>
                <a:ea typeface="Roboto Slab"/>
                <a:cs typeface="Roboto Slab"/>
                <a:sym typeface="Roboto Slab"/>
              </a:rPr>
              <a:t>put</a:t>
            </a:r>
            <a:r>
              <a:rPr lang="es" sz="1300">
                <a:solidFill>
                  <a:srgbClr val="F8F8F2"/>
                </a:solidFill>
                <a:latin typeface="Roboto Slab"/>
                <a:ea typeface="Roboto Slab"/>
                <a:cs typeface="Roboto Slab"/>
                <a:sym typeface="Roboto Slab"/>
              </a:rPr>
              <a:t> (</a:t>
            </a:r>
            <a:r>
              <a:rPr lang="es" sz="1300" i="1">
                <a:solidFill>
                  <a:srgbClr val="67D8EF"/>
                </a:solidFill>
                <a:latin typeface="Roboto Slab"/>
                <a:ea typeface="Roboto Slab"/>
                <a:cs typeface="Roboto Slab"/>
                <a:sym typeface="Roboto Slab"/>
              </a:rPr>
              <a:t>K</a:t>
            </a:r>
            <a:r>
              <a:rPr lang="es" sz="1300">
                <a:solidFill>
                  <a:srgbClr val="F8F8F2"/>
                </a:solidFill>
                <a:latin typeface="Roboto Slab"/>
                <a:ea typeface="Roboto Slab"/>
                <a:cs typeface="Roboto Slab"/>
                <a:sym typeface="Roboto Slab"/>
              </a:rPr>
              <a:t> </a:t>
            </a:r>
            <a:r>
              <a:rPr lang="es" sz="1300" i="1">
                <a:solidFill>
                  <a:srgbClr val="FD9621"/>
                </a:solidFill>
                <a:latin typeface="Roboto Slab"/>
                <a:ea typeface="Roboto Slab"/>
                <a:cs typeface="Roboto Slab"/>
                <a:sym typeface="Roboto Slab"/>
              </a:rPr>
              <a:t>clave</a:t>
            </a:r>
            <a:r>
              <a:rPr lang="es" sz="1300">
                <a:solidFill>
                  <a:srgbClr val="F8F8F2"/>
                </a:solidFill>
                <a:latin typeface="Roboto Slab"/>
                <a:ea typeface="Roboto Slab"/>
                <a:cs typeface="Roboto Slab"/>
                <a:sym typeface="Roboto Slab"/>
              </a:rPr>
              <a:t>, </a:t>
            </a:r>
            <a:r>
              <a:rPr lang="es" sz="1300" i="1">
                <a:solidFill>
                  <a:srgbClr val="67D8EF"/>
                </a:solidFill>
                <a:latin typeface="Roboto Slab"/>
                <a:ea typeface="Roboto Slab"/>
                <a:cs typeface="Roboto Slab"/>
                <a:sym typeface="Roboto Slab"/>
              </a:rPr>
              <a:t>v</a:t>
            </a:r>
            <a:r>
              <a:rPr lang="es" sz="1300">
                <a:solidFill>
                  <a:srgbClr val="F8F8F2"/>
                </a:solidFill>
                <a:latin typeface="Roboto Slab"/>
                <a:ea typeface="Roboto Slab"/>
                <a:cs typeface="Roboto Slab"/>
                <a:sym typeface="Roboto Slab"/>
              </a:rPr>
              <a:t> </a:t>
            </a:r>
            <a:r>
              <a:rPr lang="es" sz="1300" i="1">
                <a:solidFill>
                  <a:srgbClr val="FD9621"/>
                </a:solidFill>
                <a:latin typeface="Roboto Slab"/>
                <a:ea typeface="Roboto Slab"/>
                <a:cs typeface="Roboto Slab"/>
                <a:sym typeface="Roboto Slab"/>
              </a:rPr>
              <a:t>valor</a:t>
            </a:r>
            <a:r>
              <a:rPr lang="es" sz="1300">
                <a:solidFill>
                  <a:srgbClr val="F8F8F2"/>
                </a:solidFill>
                <a:latin typeface="Roboto Slab"/>
                <a:ea typeface="Roboto Slab"/>
                <a:cs typeface="Roboto Slab"/>
                <a:sym typeface="Roboto Slab"/>
              </a:rPr>
              <a:t>)</a:t>
            </a:r>
            <a:r>
              <a:rPr lang="es" sz="1300">
                <a:latin typeface="Roboto Slab"/>
                <a:ea typeface="Roboto Slab"/>
                <a:cs typeface="Roboto Slab"/>
                <a:sym typeface="Roboto Slab"/>
              </a:rPr>
              <a:t>: se le pasan como parámetros la clave y el valor asociado con ella. Si no había ninguna entrada previa con la misma clave, se inserta en el mapa la nueva entrada con esa clave y ese valor, y el método devuelve null. Si ya había una entrada con la misma clave, se sustituye el valor antiguo por el nuevo, sin cambiar la clave, y la función devuelve el valor antiguo. Insertemos unas cuantas entradas: </a:t>
            </a:r>
            <a:endParaRPr sz="1300">
              <a:latin typeface="Roboto Slab"/>
              <a:ea typeface="Roboto Slab"/>
              <a:cs typeface="Roboto Slab"/>
              <a:sym typeface="Roboto Slab"/>
            </a:endParaRPr>
          </a:p>
          <a:p>
            <a:pPr marL="457200" marR="0" lvl="0" indent="0" algn="just" rtl="0">
              <a:lnSpc>
                <a:spcPct val="115000"/>
              </a:lnSpc>
              <a:spcBef>
                <a:spcPts val="0"/>
              </a:spcBef>
              <a:spcAft>
                <a:spcPts val="0"/>
              </a:spcAft>
              <a:buSzPts val="1800"/>
              <a:buNone/>
            </a:pPr>
            <a:r>
              <a:rPr lang="es" sz="1300">
                <a:solidFill>
                  <a:srgbClr val="F8F8F2"/>
                </a:solidFill>
                <a:latin typeface="Roboto Slab"/>
                <a:ea typeface="Roboto Slab"/>
                <a:cs typeface="Roboto Slab"/>
                <a:sym typeface="Roboto Slab"/>
              </a:rPr>
              <a:t>m.</a:t>
            </a:r>
            <a:r>
              <a:rPr lang="es" sz="1300">
                <a:solidFill>
                  <a:srgbClr val="67D8EF"/>
                </a:solidFill>
                <a:latin typeface="Roboto Slab"/>
                <a:ea typeface="Roboto Slab"/>
                <a:cs typeface="Roboto Slab"/>
                <a:sym typeface="Roboto Slab"/>
              </a:rPr>
              <a:t>put</a:t>
            </a:r>
            <a:r>
              <a:rPr lang="es" sz="1300">
                <a:solidFill>
                  <a:srgbClr val="F8F8F2"/>
                </a:solidFill>
                <a:latin typeface="Roboto Slab"/>
                <a:ea typeface="Roboto Slab"/>
                <a:cs typeface="Roboto Slab"/>
                <a:sym typeface="Roboto Slab"/>
              </a:rPr>
              <a:t>(</a:t>
            </a:r>
            <a:r>
              <a:rPr lang="es" sz="1300">
                <a:solidFill>
                  <a:srgbClr val="E7DB74"/>
                </a:solidFill>
                <a:latin typeface="Roboto Slab"/>
                <a:ea typeface="Roboto Slab"/>
                <a:cs typeface="Roboto Slab"/>
                <a:sym typeface="Roboto Slab"/>
              </a:rPr>
              <a:t>"Ana"</a:t>
            </a:r>
            <a:r>
              <a:rPr lang="es" sz="1300">
                <a:solidFill>
                  <a:srgbClr val="F8F8F2"/>
                </a:solidFill>
                <a:latin typeface="Roboto Slab"/>
                <a:ea typeface="Roboto Slab"/>
                <a:cs typeface="Roboto Slab"/>
                <a:sym typeface="Roboto Slab"/>
              </a:rPr>
              <a:t>, </a:t>
            </a:r>
            <a:r>
              <a:rPr lang="es" sz="1300">
                <a:solidFill>
                  <a:srgbClr val="AC80FF"/>
                </a:solidFill>
                <a:latin typeface="Roboto Slab"/>
                <a:ea typeface="Roboto Slab"/>
                <a:cs typeface="Roboto Slab"/>
                <a:sym typeface="Roboto Slab"/>
              </a:rPr>
              <a:t>1.65</a:t>
            </a:r>
            <a:r>
              <a:rPr lang="es" sz="1300">
                <a:solidFill>
                  <a:srgbClr val="F8F8F2"/>
                </a:solidFill>
                <a:latin typeface="Roboto Slab"/>
                <a:ea typeface="Roboto Slab"/>
                <a:cs typeface="Roboto Slab"/>
                <a:sym typeface="Roboto Slab"/>
              </a:rPr>
              <a:t>);</a:t>
            </a:r>
            <a:endParaRPr sz="1300">
              <a:solidFill>
                <a:srgbClr val="F8F8F2"/>
              </a:solidFill>
              <a:latin typeface="Roboto Slab"/>
              <a:ea typeface="Roboto Slab"/>
              <a:cs typeface="Roboto Slab"/>
              <a:sym typeface="Roboto Slab"/>
            </a:endParaRPr>
          </a:p>
          <a:p>
            <a:pPr marL="457200" marR="0" lvl="0" indent="0" algn="just" rtl="0">
              <a:lnSpc>
                <a:spcPct val="115000"/>
              </a:lnSpc>
              <a:spcBef>
                <a:spcPts val="0"/>
              </a:spcBef>
              <a:spcAft>
                <a:spcPts val="0"/>
              </a:spcAft>
              <a:buSzPts val="1800"/>
              <a:buNone/>
            </a:pPr>
            <a:r>
              <a:rPr lang="es" sz="1300">
                <a:solidFill>
                  <a:srgbClr val="F8F8F2"/>
                </a:solidFill>
                <a:latin typeface="Roboto Slab"/>
                <a:ea typeface="Roboto Slab"/>
                <a:cs typeface="Roboto Slab"/>
                <a:sym typeface="Roboto Slab"/>
              </a:rPr>
              <a:t>m.</a:t>
            </a:r>
            <a:r>
              <a:rPr lang="es" sz="1300">
                <a:solidFill>
                  <a:srgbClr val="67D8EF"/>
                </a:solidFill>
                <a:latin typeface="Roboto Slab"/>
                <a:ea typeface="Roboto Slab"/>
                <a:cs typeface="Roboto Slab"/>
                <a:sym typeface="Roboto Slab"/>
              </a:rPr>
              <a:t>put</a:t>
            </a:r>
            <a:r>
              <a:rPr lang="es" sz="1300">
                <a:solidFill>
                  <a:srgbClr val="F8F8F2"/>
                </a:solidFill>
                <a:latin typeface="Roboto Slab"/>
                <a:ea typeface="Roboto Slab"/>
                <a:cs typeface="Roboto Slab"/>
                <a:sym typeface="Roboto Slab"/>
              </a:rPr>
              <a:t>(</a:t>
            </a:r>
            <a:r>
              <a:rPr lang="es" sz="1300">
                <a:solidFill>
                  <a:srgbClr val="E7DB74"/>
                </a:solidFill>
                <a:latin typeface="Roboto Slab"/>
                <a:ea typeface="Roboto Slab"/>
                <a:cs typeface="Roboto Slab"/>
                <a:sym typeface="Roboto Slab"/>
              </a:rPr>
              <a:t>"Marta"</a:t>
            </a:r>
            <a:r>
              <a:rPr lang="es" sz="1300">
                <a:solidFill>
                  <a:srgbClr val="F8F8F2"/>
                </a:solidFill>
                <a:latin typeface="Roboto Slab"/>
                <a:ea typeface="Roboto Slab"/>
                <a:cs typeface="Roboto Slab"/>
                <a:sym typeface="Roboto Slab"/>
              </a:rPr>
              <a:t>, </a:t>
            </a:r>
            <a:r>
              <a:rPr lang="es" sz="1300">
                <a:solidFill>
                  <a:srgbClr val="AC80FF"/>
                </a:solidFill>
                <a:latin typeface="Roboto Slab"/>
                <a:ea typeface="Roboto Slab"/>
                <a:cs typeface="Roboto Slab"/>
                <a:sym typeface="Roboto Slab"/>
              </a:rPr>
              <a:t>1.60</a:t>
            </a:r>
            <a:r>
              <a:rPr lang="es" sz="1300">
                <a:solidFill>
                  <a:srgbClr val="F8F8F2"/>
                </a:solidFill>
                <a:latin typeface="Roboto Slab"/>
                <a:ea typeface="Roboto Slab"/>
                <a:cs typeface="Roboto Slab"/>
                <a:sym typeface="Roboto Slab"/>
              </a:rPr>
              <a:t>);</a:t>
            </a:r>
            <a:endParaRPr sz="1300">
              <a:solidFill>
                <a:srgbClr val="F8F8F2"/>
              </a:solidFill>
              <a:latin typeface="Roboto Slab"/>
              <a:ea typeface="Roboto Slab"/>
              <a:cs typeface="Roboto Slab"/>
              <a:sym typeface="Roboto Slab"/>
            </a:endParaRPr>
          </a:p>
          <a:p>
            <a:pPr marL="457200" marR="0" lvl="0" indent="0" algn="just" rtl="0">
              <a:lnSpc>
                <a:spcPct val="115000"/>
              </a:lnSpc>
              <a:spcBef>
                <a:spcPts val="0"/>
              </a:spcBef>
              <a:spcAft>
                <a:spcPts val="0"/>
              </a:spcAft>
              <a:buSzPts val="1800"/>
              <a:buNone/>
            </a:pPr>
            <a:r>
              <a:rPr lang="es" sz="1300">
                <a:solidFill>
                  <a:srgbClr val="F8F8F2"/>
                </a:solidFill>
                <a:latin typeface="Roboto Slab"/>
                <a:ea typeface="Roboto Slab"/>
                <a:cs typeface="Roboto Slab"/>
                <a:sym typeface="Roboto Slab"/>
              </a:rPr>
              <a:t>m.</a:t>
            </a:r>
            <a:r>
              <a:rPr lang="es" sz="1300">
                <a:solidFill>
                  <a:srgbClr val="67D8EF"/>
                </a:solidFill>
                <a:latin typeface="Roboto Slab"/>
                <a:ea typeface="Roboto Slab"/>
                <a:cs typeface="Roboto Slab"/>
                <a:sym typeface="Roboto Slab"/>
              </a:rPr>
              <a:t>put</a:t>
            </a:r>
            <a:r>
              <a:rPr lang="es" sz="1300">
                <a:solidFill>
                  <a:srgbClr val="F8F8F2"/>
                </a:solidFill>
                <a:latin typeface="Roboto Slab"/>
                <a:ea typeface="Roboto Slab"/>
                <a:cs typeface="Roboto Slab"/>
                <a:sym typeface="Roboto Slab"/>
              </a:rPr>
              <a:t>(</a:t>
            </a:r>
            <a:r>
              <a:rPr lang="es" sz="1300">
                <a:solidFill>
                  <a:srgbClr val="E7DB74"/>
                </a:solidFill>
                <a:latin typeface="Roboto Slab"/>
                <a:ea typeface="Roboto Slab"/>
                <a:cs typeface="Roboto Slab"/>
                <a:sym typeface="Roboto Slab"/>
              </a:rPr>
              <a:t>"Luis"</a:t>
            </a:r>
            <a:r>
              <a:rPr lang="es" sz="1300">
                <a:solidFill>
                  <a:srgbClr val="F8F8F2"/>
                </a:solidFill>
                <a:latin typeface="Roboto Slab"/>
                <a:ea typeface="Roboto Slab"/>
                <a:cs typeface="Roboto Slab"/>
                <a:sym typeface="Roboto Slab"/>
              </a:rPr>
              <a:t>, </a:t>
            </a:r>
            <a:r>
              <a:rPr lang="es" sz="1300">
                <a:solidFill>
                  <a:srgbClr val="AC80FF"/>
                </a:solidFill>
                <a:latin typeface="Roboto Slab"/>
                <a:ea typeface="Roboto Slab"/>
                <a:cs typeface="Roboto Slab"/>
                <a:sym typeface="Roboto Slab"/>
              </a:rPr>
              <a:t>1.73</a:t>
            </a:r>
            <a:r>
              <a:rPr lang="es" sz="1300">
                <a:solidFill>
                  <a:srgbClr val="F8F8F2"/>
                </a:solidFill>
                <a:latin typeface="Roboto Slab"/>
                <a:ea typeface="Roboto Slab"/>
                <a:cs typeface="Roboto Slab"/>
                <a:sym typeface="Roboto Slab"/>
              </a:rPr>
              <a:t>);</a:t>
            </a:r>
            <a:endParaRPr sz="1300">
              <a:solidFill>
                <a:srgbClr val="F8F8F2"/>
              </a:solidFill>
              <a:latin typeface="Roboto Slab"/>
              <a:ea typeface="Roboto Slab"/>
              <a:cs typeface="Roboto Slab"/>
              <a:sym typeface="Roboto Slab"/>
            </a:endParaRPr>
          </a:p>
          <a:p>
            <a:pPr marL="457200" marR="0" lvl="0" indent="0" algn="just" rtl="0">
              <a:lnSpc>
                <a:spcPct val="115000"/>
              </a:lnSpc>
              <a:spcBef>
                <a:spcPts val="0"/>
              </a:spcBef>
              <a:spcAft>
                <a:spcPts val="0"/>
              </a:spcAft>
              <a:buSzPts val="1800"/>
              <a:buNone/>
            </a:pPr>
            <a:r>
              <a:rPr lang="es" sz="1300">
                <a:solidFill>
                  <a:srgbClr val="F8F8F2"/>
                </a:solidFill>
                <a:latin typeface="Roboto Slab"/>
                <a:ea typeface="Roboto Slab"/>
                <a:cs typeface="Roboto Slab"/>
                <a:sym typeface="Roboto Slab"/>
              </a:rPr>
              <a:t>m.</a:t>
            </a:r>
            <a:r>
              <a:rPr lang="es" sz="1300">
                <a:solidFill>
                  <a:srgbClr val="67D8EF"/>
                </a:solidFill>
                <a:latin typeface="Roboto Slab"/>
                <a:ea typeface="Roboto Slab"/>
                <a:cs typeface="Roboto Slab"/>
                <a:sym typeface="Roboto Slab"/>
              </a:rPr>
              <a:t>put</a:t>
            </a:r>
            <a:r>
              <a:rPr lang="es" sz="1300">
                <a:solidFill>
                  <a:srgbClr val="F8F8F2"/>
                </a:solidFill>
                <a:latin typeface="Roboto Slab"/>
                <a:ea typeface="Roboto Slab"/>
                <a:cs typeface="Roboto Slab"/>
                <a:sym typeface="Roboto Slab"/>
              </a:rPr>
              <a:t>(</a:t>
            </a:r>
            <a:r>
              <a:rPr lang="es" sz="1300">
                <a:solidFill>
                  <a:srgbClr val="E7DB74"/>
                </a:solidFill>
                <a:latin typeface="Roboto Slab"/>
                <a:ea typeface="Roboto Slab"/>
                <a:cs typeface="Roboto Slab"/>
                <a:sym typeface="Roboto Slab"/>
              </a:rPr>
              <a:t>"Pedro"</a:t>
            </a:r>
            <a:r>
              <a:rPr lang="es" sz="1300">
                <a:solidFill>
                  <a:srgbClr val="F8F8F2"/>
                </a:solidFill>
                <a:latin typeface="Roboto Slab"/>
                <a:ea typeface="Roboto Slab"/>
                <a:cs typeface="Roboto Slab"/>
                <a:sym typeface="Roboto Slab"/>
              </a:rPr>
              <a:t>, </a:t>
            </a:r>
            <a:r>
              <a:rPr lang="es" sz="1300">
                <a:solidFill>
                  <a:srgbClr val="AC80FF"/>
                </a:solidFill>
                <a:latin typeface="Roboto Slab"/>
                <a:ea typeface="Roboto Slab"/>
                <a:cs typeface="Roboto Slab"/>
                <a:sym typeface="Roboto Slab"/>
              </a:rPr>
              <a:t>1.69</a:t>
            </a:r>
            <a:r>
              <a:rPr lang="es" sz="1300">
                <a:solidFill>
                  <a:srgbClr val="F8F8F2"/>
                </a:solidFill>
                <a:latin typeface="Roboto Slab"/>
                <a:ea typeface="Roboto Slab"/>
                <a:cs typeface="Roboto Slab"/>
                <a:sym typeface="Roboto Slab"/>
              </a:rPr>
              <a:t>);</a:t>
            </a:r>
            <a:endParaRPr sz="1300">
              <a:solidFill>
                <a:srgbClr val="F8F8F2"/>
              </a:solidFill>
              <a:latin typeface="Roboto Slab"/>
              <a:ea typeface="Roboto Slab"/>
              <a:cs typeface="Roboto Slab"/>
              <a:sym typeface="Roboto Slab"/>
            </a:endParaRPr>
          </a:p>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Con los mapas, igual que con los conjuntos, disponemos también de una implementación de toString ( ) , de forma que podemos visualizarlos </a:t>
            </a:r>
            <a:r>
              <a:rPr lang="es" sz="1300" i="1">
                <a:solidFill>
                  <a:srgbClr val="67D8EF"/>
                </a:solidFill>
                <a:latin typeface="Roboto Slab"/>
                <a:ea typeface="Roboto Slab"/>
                <a:cs typeface="Roboto Slab"/>
                <a:sym typeface="Roboto Slab"/>
              </a:rPr>
              <a:t>System</a:t>
            </a:r>
            <a:r>
              <a:rPr lang="es" sz="1300">
                <a:solidFill>
                  <a:srgbClr val="F8F8F2"/>
                </a:solidFill>
                <a:latin typeface="Roboto Slab"/>
                <a:ea typeface="Roboto Slab"/>
                <a:cs typeface="Roboto Slab"/>
                <a:sym typeface="Roboto Slab"/>
              </a:rPr>
              <a:t>.out.</a:t>
            </a:r>
            <a:r>
              <a:rPr lang="es" sz="1300">
                <a:solidFill>
                  <a:srgbClr val="67D8EF"/>
                </a:solidFill>
                <a:latin typeface="Roboto Slab"/>
                <a:ea typeface="Roboto Slab"/>
                <a:cs typeface="Roboto Slab"/>
                <a:sym typeface="Roboto Slab"/>
              </a:rPr>
              <a:t>println</a:t>
            </a:r>
            <a:r>
              <a:rPr lang="es" sz="1300">
                <a:solidFill>
                  <a:srgbClr val="F8F8F2"/>
                </a:solidFill>
                <a:latin typeface="Roboto Slab"/>
                <a:ea typeface="Roboto Slab"/>
                <a:cs typeface="Roboto Slab"/>
                <a:sym typeface="Roboto Slab"/>
              </a:rPr>
              <a:t>(m);</a:t>
            </a:r>
            <a:r>
              <a:rPr lang="es" sz="1300">
                <a:latin typeface="Roboto Slab"/>
                <a:ea typeface="Roboto Slab"/>
                <a:cs typeface="Roboto Slab"/>
                <a:sym typeface="Roboto Slab"/>
              </a:rPr>
              <a:t> obteniéndose por pantalla, </a:t>
            </a:r>
            <a:endParaRPr sz="1300">
              <a:latin typeface="Roboto Slab"/>
              <a:ea typeface="Roboto Slab"/>
              <a:cs typeface="Roboto Slab"/>
              <a:sym typeface="Roboto Slab"/>
            </a:endParaRPr>
          </a:p>
          <a:p>
            <a:pPr marL="0" marR="0" lvl="0" indent="457200" algn="just" rtl="0">
              <a:lnSpc>
                <a:spcPct val="115000"/>
              </a:lnSpc>
              <a:spcBef>
                <a:spcPts val="0"/>
              </a:spcBef>
              <a:spcAft>
                <a:spcPts val="0"/>
              </a:spcAft>
              <a:buSzPts val="1800"/>
              <a:buNone/>
            </a:pPr>
            <a:r>
              <a:rPr lang="es" sz="1300">
                <a:latin typeface="Roboto Slab"/>
                <a:ea typeface="Roboto Slab"/>
                <a:cs typeface="Roboto Slab"/>
                <a:sym typeface="Roboto Slab"/>
              </a:rPr>
              <a:t>{Marta=1.6, Ana=1.65, Luis=1 73, Pedro=1.69} </a:t>
            </a:r>
            <a:endParaRPr sz="13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289050" y="291771"/>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 Introducción</a:t>
            </a:r>
            <a:endParaRPr dirty="0"/>
          </a:p>
        </p:txBody>
      </p:sp>
      <p:sp>
        <p:nvSpPr>
          <p:cNvPr id="77" name="Google Shape;77;p15"/>
          <p:cNvSpPr txBox="1">
            <a:spLocks noGrp="1"/>
          </p:cNvSpPr>
          <p:nvPr>
            <p:ph type="body" idx="1"/>
          </p:nvPr>
        </p:nvSpPr>
        <p:spPr>
          <a:xfrm>
            <a:off x="289050" y="1196080"/>
            <a:ext cx="8170500" cy="2083200"/>
          </a:xfrm>
          <a:prstGeom prst="rect">
            <a:avLst/>
          </a:prstGeom>
          <a:noFill/>
          <a:ln>
            <a:noFill/>
          </a:ln>
        </p:spPr>
        <p:txBody>
          <a:bodyPr spcFirstLastPara="1" wrap="square" lIns="91425" tIns="91425" rIns="91425" bIns="91425" anchor="t" anchorCtr="0">
            <a:noAutofit/>
          </a:bodyPr>
          <a:lstStyle/>
          <a:p>
            <a:pPr marL="0" lvl="0" indent="0" algn="just">
              <a:spcBef>
                <a:spcPts val="1200"/>
              </a:spcBef>
              <a:spcAft>
                <a:spcPts val="1200"/>
              </a:spcAft>
              <a:buSzPct val="159999"/>
              <a:buNone/>
            </a:pPr>
            <a:r>
              <a:rPr lang="es-ES" sz="1500" dirty="0"/>
              <a:t>Una </a:t>
            </a:r>
            <a:r>
              <a:rPr lang="es-ES" sz="1500" b="1" dirty="0"/>
              <a:t>colección</a:t>
            </a:r>
            <a:r>
              <a:rPr lang="es-ES" sz="1500" dirty="0"/>
              <a:t> es un objeto con un conjunto dinámico de elementos, es decir, el número de elementos puede crecer y decrecer. Son objetos creados para una lógica en la que no se sabe el número de elementos que va a tener que </a:t>
            </a:r>
            <a:r>
              <a:rPr lang="es-ES" sz="1500" dirty="0" smtClean="0"/>
              <a:t>almacenar. </a:t>
            </a:r>
            <a:r>
              <a:rPr lang="es" sz="1500" dirty="0" smtClean="0">
                <a:ea typeface="Roboto Slab"/>
                <a:cs typeface="Roboto Slab"/>
                <a:sym typeface="Roboto Slab"/>
              </a:rPr>
              <a:t>Para </a:t>
            </a:r>
            <a:r>
              <a:rPr lang="es" sz="1500" dirty="0">
                <a:ea typeface="Roboto Slab"/>
                <a:cs typeface="Roboto Slab"/>
                <a:sym typeface="Roboto Slab"/>
              </a:rPr>
              <a:t>este fin, Java nos proporciona una serie de estructuras dinámicas que  comparten un conjunto de métodos declarados en la interfaz </a:t>
            </a:r>
            <a:r>
              <a:rPr lang="es" sz="1500" b="1" dirty="0">
                <a:solidFill>
                  <a:srgbClr val="FF9900"/>
                </a:solidFill>
                <a:ea typeface="Roboto Slab"/>
                <a:cs typeface="Roboto Slab"/>
                <a:sym typeface="Roboto Slab"/>
              </a:rPr>
              <a:t>Collection</a:t>
            </a:r>
            <a:r>
              <a:rPr lang="es" sz="1500" dirty="0">
                <a:ea typeface="Roboto Slab"/>
                <a:cs typeface="Roboto Slab"/>
                <a:sym typeface="Roboto Slab"/>
              </a:rPr>
              <a:t>. Todas ellas </a:t>
            </a:r>
            <a:r>
              <a:rPr lang="es" sz="1500" dirty="0" smtClean="0">
                <a:ea typeface="Roboto Slab"/>
                <a:cs typeface="Roboto Slab"/>
                <a:sym typeface="Roboto Slab"/>
              </a:rPr>
              <a:t>implementan </a:t>
            </a:r>
            <a:r>
              <a:rPr lang="es" sz="1500" dirty="0">
                <a:ea typeface="Roboto Slab"/>
                <a:cs typeface="Roboto Slab"/>
                <a:sym typeface="Roboto Slab"/>
              </a:rPr>
              <a:t>dicha interfaz, aunque de distinta </a:t>
            </a:r>
            <a:r>
              <a:rPr lang="es" sz="1500" dirty="0" smtClean="0">
                <a:ea typeface="Roboto Slab"/>
                <a:cs typeface="Roboto Slab"/>
                <a:sym typeface="Roboto Slab"/>
              </a:rPr>
              <a:t>forma</a:t>
            </a:r>
          </a:p>
          <a:p>
            <a:pPr marL="0" lvl="0" indent="0" algn="just">
              <a:spcBef>
                <a:spcPts val="1200"/>
              </a:spcBef>
              <a:spcAft>
                <a:spcPts val="1200"/>
              </a:spcAft>
              <a:buSzPct val="159999"/>
              <a:buNone/>
            </a:pPr>
            <a:r>
              <a:rPr lang="es-ES" sz="1500" dirty="0" smtClean="0">
                <a:ea typeface="Roboto Slab"/>
                <a:cs typeface="Roboto Slab"/>
                <a:sym typeface="Roboto Slab"/>
              </a:rPr>
              <a:t>Existen </a:t>
            </a:r>
            <a:r>
              <a:rPr lang="es-ES" sz="1500" dirty="0">
                <a:ea typeface="Roboto Slab"/>
                <a:cs typeface="Roboto Slab"/>
                <a:sym typeface="Roboto Slab"/>
              </a:rPr>
              <a:t>tres tipos generales de colecciones: conjuntos</a:t>
            </a:r>
            <a:r>
              <a:rPr lang="es-ES" sz="1500" dirty="0" smtClean="0">
                <a:ea typeface="Roboto Slab"/>
                <a:cs typeface="Roboto Slab"/>
                <a:sym typeface="Roboto Slab"/>
              </a:rPr>
              <a:t>, listas </a:t>
            </a:r>
            <a:r>
              <a:rPr lang="es-ES" sz="1500" dirty="0">
                <a:ea typeface="Roboto Slab"/>
                <a:cs typeface="Roboto Slab"/>
                <a:sym typeface="Roboto Slab"/>
              </a:rPr>
              <a:t>y mapas; los </a:t>
            </a:r>
            <a:r>
              <a:rPr lang="es-ES" sz="1500" dirty="0" smtClean="0">
                <a:ea typeface="Roboto Slab"/>
                <a:cs typeface="Roboto Slab"/>
                <a:sym typeface="Roboto Slab"/>
              </a:rPr>
              <a:t>interfaces </a:t>
            </a:r>
            <a:r>
              <a:rPr lang="es-ES" sz="1500" b="1" dirty="0" smtClean="0">
                <a:ea typeface="Roboto Slab"/>
                <a:cs typeface="Roboto Slab"/>
                <a:sym typeface="Roboto Slab"/>
              </a:rPr>
              <a:t>Set </a:t>
            </a:r>
            <a:r>
              <a:rPr lang="es-ES" sz="1500" b="1" dirty="0">
                <a:ea typeface="Roboto Slab"/>
                <a:cs typeface="Roboto Slab"/>
                <a:sym typeface="Roboto Slab"/>
              </a:rPr>
              <a:t>, </a:t>
            </a:r>
            <a:r>
              <a:rPr lang="es-ES" sz="1500" b="1" dirty="0" err="1">
                <a:ea typeface="Roboto Slab"/>
                <a:cs typeface="Roboto Slab"/>
                <a:sym typeface="Roboto Slab"/>
              </a:rPr>
              <a:t>List</a:t>
            </a:r>
            <a:r>
              <a:rPr lang="es-ES" sz="1500" b="1" dirty="0">
                <a:ea typeface="Roboto Slab"/>
                <a:cs typeface="Roboto Slab"/>
                <a:sym typeface="Roboto Slab"/>
              </a:rPr>
              <a:t> y </a:t>
            </a:r>
            <a:r>
              <a:rPr lang="es-ES" sz="1500" b="1" dirty="0" err="1">
                <a:ea typeface="Roboto Slab"/>
                <a:cs typeface="Roboto Slab"/>
                <a:sym typeface="Roboto Slab"/>
              </a:rPr>
              <a:t>Map</a:t>
            </a:r>
            <a:r>
              <a:rPr lang="es-ES" sz="1500" b="1" dirty="0">
                <a:ea typeface="Roboto Slab"/>
                <a:cs typeface="Roboto Slab"/>
                <a:sym typeface="Roboto Slab"/>
              </a:rPr>
              <a:t> </a:t>
            </a:r>
            <a:r>
              <a:rPr lang="es-ES" sz="1500" dirty="0">
                <a:ea typeface="Roboto Slab"/>
                <a:cs typeface="Roboto Slab"/>
                <a:sym typeface="Roboto Slab"/>
              </a:rPr>
              <a:t>describen las características generales de éstos.</a:t>
            </a:r>
            <a:endParaRPr sz="1500" dirty="0">
              <a:ea typeface="Roboto Slab"/>
              <a:cs typeface="Roboto Slab"/>
              <a:sym typeface="Roboto Slab"/>
            </a:endParaRPr>
          </a:p>
        </p:txBody>
      </p:sp>
      <p:pic>
        <p:nvPicPr>
          <p:cNvPr id="78" name="Google Shape;78;p15"/>
          <p:cNvPicPr preferRelativeResize="0"/>
          <p:nvPr/>
        </p:nvPicPr>
        <p:blipFill rotWithShape="1">
          <a:blip r:embed="rId3">
            <a:alphaModFix/>
          </a:blip>
          <a:srcRect/>
          <a:stretch/>
        </p:blipFill>
        <p:spPr>
          <a:xfrm>
            <a:off x="5301937" y="3383189"/>
            <a:ext cx="3511177" cy="1508256"/>
          </a:xfrm>
          <a:prstGeom prst="rect">
            <a:avLst/>
          </a:prstGeom>
          <a:noFill/>
          <a:ln w="9525" cap="flat" cmpd="sng">
            <a:solidFill>
              <a:schemeClr val="accent6"/>
            </a:solidFill>
            <a:prstDash val="lgDash"/>
            <a:round/>
            <a:headEnd type="none" w="sm" len="sm"/>
            <a:tailEnd type="none" w="sm" len="sm"/>
          </a:ln>
        </p:spPr>
      </p:pic>
    </p:spTree>
    <p:extLst>
      <p:ext uri="{BB962C8B-B14F-4D97-AF65-F5344CB8AC3E}">
        <p14:creationId xmlns:p14="http://schemas.microsoft.com/office/powerpoint/2010/main" val="3201289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10. Interfaz </a:t>
            </a:r>
            <a:r>
              <a:rPr lang="es" dirty="0"/>
              <a:t>Map</a:t>
            </a:r>
            <a:endParaRPr dirty="0"/>
          </a:p>
        </p:txBody>
      </p:sp>
      <p:sp>
        <p:nvSpPr>
          <p:cNvPr id="278" name="Google Shape;278;p48"/>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Si ahora queremos cambiar la estatura de Pedro, insertamos otra vez un elemento con la misma clave y el nuevo valor </a:t>
            </a:r>
            <a:endParaRPr sz="1300">
              <a:latin typeface="Roboto Slab"/>
              <a:ea typeface="Roboto Slab"/>
              <a:cs typeface="Roboto Slab"/>
              <a:sym typeface="Roboto Slab"/>
            </a:endParaRPr>
          </a:p>
          <a:p>
            <a:pPr marL="0" marR="0" lvl="0" indent="457200" algn="just" rtl="0">
              <a:lnSpc>
                <a:spcPct val="115000"/>
              </a:lnSpc>
              <a:spcBef>
                <a:spcPts val="0"/>
              </a:spcBef>
              <a:spcAft>
                <a:spcPts val="0"/>
              </a:spcAft>
              <a:buSzPts val="1800"/>
              <a:buNone/>
            </a:pPr>
            <a:r>
              <a:rPr lang="es" sz="1300">
                <a:solidFill>
                  <a:srgbClr val="F8F8F2"/>
                </a:solidFill>
                <a:latin typeface="Roboto Slab"/>
                <a:ea typeface="Roboto Slab"/>
                <a:cs typeface="Roboto Slab"/>
                <a:sym typeface="Roboto Slab"/>
              </a:rPr>
              <a:t>m.</a:t>
            </a:r>
            <a:r>
              <a:rPr lang="es" sz="1300">
                <a:solidFill>
                  <a:srgbClr val="67D8EF"/>
                </a:solidFill>
                <a:latin typeface="Roboto Slab"/>
                <a:ea typeface="Roboto Slab"/>
                <a:cs typeface="Roboto Slab"/>
                <a:sym typeface="Roboto Slab"/>
              </a:rPr>
              <a:t>put</a:t>
            </a:r>
            <a:r>
              <a:rPr lang="es" sz="1300">
                <a:solidFill>
                  <a:srgbClr val="F8F8F2"/>
                </a:solidFill>
                <a:latin typeface="Roboto Slab"/>
                <a:ea typeface="Roboto Slab"/>
                <a:cs typeface="Roboto Slab"/>
                <a:sym typeface="Roboto Slab"/>
              </a:rPr>
              <a:t>(</a:t>
            </a:r>
            <a:r>
              <a:rPr lang="es" sz="1300">
                <a:solidFill>
                  <a:srgbClr val="E7DB74"/>
                </a:solidFill>
                <a:latin typeface="Roboto Slab"/>
                <a:ea typeface="Roboto Slab"/>
                <a:cs typeface="Roboto Slab"/>
                <a:sym typeface="Roboto Slab"/>
              </a:rPr>
              <a:t>"Pedro"</a:t>
            </a:r>
            <a:r>
              <a:rPr lang="es" sz="1300">
                <a:solidFill>
                  <a:srgbClr val="F8F8F2"/>
                </a:solidFill>
                <a:latin typeface="Roboto Slab"/>
                <a:ea typeface="Roboto Slab"/>
                <a:cs typeface="Roboto Slab"/>
                <a:sym typeface="Roboto Slab"/>
              </a:rPr>
              <a:t>, </a:t>
            </a:r>
            <a:r>
              <a:rPr lang="es" sz="1300">
                <a:solidFill>
                  <a:srgbClr val="AC80FF"/>
                </a:solidFill>
                <a:latin typeface="Roboto Slab"/>
                <a:ea typeface="Roboto Slab"/>
                <a:cs typeface="Roboto Slab"/>
                <a:sym typeface="Roboto Slab"/>
              </a:rPr>
              <a:t>1.71</a:t>
            </a:r>
            <a:r>
              <a:rPr lang="es" sz="1300">
                <a:solidFill>
                  <a:srgbClr val="F8F8F2"/>
                </a:solidFill>
                <a:latin typeface="Roboto Slab"/>
                <a:ea typeface="Roboto Slab"/>
                <a:cs typeface="Roboto Slab"/>
                <a:sym typeface="Roboto Slab"/>
              </a:rPr>
              <a:t>);</a:t>
            </a:r>
            <a:endParaRPr sz="1300">
              <a:latin typeface="Roboto Slab"/>
              <a:ea typeface="Roboto Slab"/>
              <a:cs typeface="Roboto Slab"/>
              <a:sym typeface="Roboto Slab"/>
            </a:endParaRPr>
          </a:p>
          <a:p>
            <a:pPr marL="0" marR="0" lvl="0" indent="0" algn="just" rtl="0">
              <a:lnSpc>
                <a:spcPct val="115000"/>
              </a:lnSpc>
              <a:spcBef>
                <a:spcPts val="0"/>
              </a:spcBef>
              <a:spcAft>
                <a:spcPts val="0"/>
              </a:spcAft>
              <a:buSzPts val="1800"/>
              <a:buNone/>
            </a:pPr>
            <a:r>
              <a:rPr lang="es" sz="1300">
                <a:latin typeface="Roboto Slab"/>
                <a:ea typeface="Roboto Slab"/>
                <a:cs typeface="Roboto Slab"/>
                <a:sym typeface="Roboto Slab"/>
              </a:rPr>
              <a:t>obteniéndose </a:t>
            </a:r>
            <a:endParaRPr sz="1300">
              <a:latin typeface="Roboto Slab"/>
              <a:ea typeface="Roboto Slab"/>
              <a:cs typeface="Roboto Slab"/>
              <a:sym typeface="Roboto Slab"/>
            </a:endParaRPr>
          </a:p>
          <a:p>
            <a:pPr marL="0" marR="0" lvl="0" indent="457200" algn="just" rtl="0">
              <a:lnSpc>
                <a:spcPct val="115000"/>
              </a:lnSpc>
              <a:spcBef>
                <a:spcPts val="0"/>
              </a:spcBef>
              <a:spcAft>
                <a:spcPts val="0"/>
              </a:spcAft>
              <a:buSzPts val="1800"/>
              <a:buNone/>
            </a:pPr>
            <a:r>
              <a:rPr lang="es" sz="1300">
                <a:latin typeface="Roboto Slab"/>
                <a:ea typeface="Roboto Slab"/>
                <a:cs typeface="Roboto Slab"/>
                <a:sym typeface="Roboto Slab"/>
              </a:rPr>
              <a:t>{Marta-1.6, Ana=1.65, Luis=1.73, Pedro=1.71}</a:t>
            </a:r>
            <a:endParaRPr sz="1300">
              <a:latin typeface="Roboto Slab"/>
              <a:ea typeface="Roboto Slab"/>
              <a:cs typeface="Roboto Slab"/>
              <a:sym typeface="Roboto Slab"/>
            </a:endParaRPr>
          </a:p>
          <a:p>
            <a:pPr marL="0" marR="0" lvl="0" indent="0" algn="just" rtl="0">
              <a:lnSpc>
                <a:spcPct val="115000"/>
              </a:lnSpc>
              <a:spcBef>
                <a:spcPts val="0"/>
              </a:spcBef>
              <a:spcAft>
                <a:spcPts val="0"/>
              </a:spcAft>
              <a:buSzPts val="1800"/>
              <a:buNone/>
            </a:pPr>
            <a:endParaRPr sz="1300">
              <a:latin typeface="Roboto Slab"/>
              <a:ea typeface="Roboto Slab"/>
              <a:cs typeface="Roboto Slab"/>
              <a:sym typeface="Roboto Slab"/>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10. </a:t>
            </a:r>
            <a:r>
              <a:rPr lang="es" dirty="0"/>
              <a:t>Interfaz Map</a:t>
            </a:r>
            <a:endParaRPr dirty="0"/>
          </a:p>
        </p:txBody>
      </p:sp>
      <p:sp>
        <p:nvSpPr>
          <p:cNvPr id="284" name="Google Shape;284;p49"/>
          <p:cNvSpPr txBox="1">
            <a:spLocks noGrp="1"/>
          </p:cNvSpPr>
          <p:nvPr>
            <p:ph type="body" idx="1"/>
          </p:nvPr>
        </p:nvSpPr>
        <p:spPr>
          <a:xfrm>
            <a:off x="387900" y="1322677"/>
            <a:ext cx="8368200" cy="30246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v remove (Object k) : elimina la entrada cuya clave es k, si existe. En este caso, devuelve el valor asociado con esa clave. En caso contrario, devuelve null. </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void clear(): elimina todas las entradas, dejando el mapa vacío. </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V get (Object k) : devuelve el valor asociado con la clave o null si no hay ninguna entrada con esa clave. Por ejemplo, m.get ("Ana") devuelve 1,65.</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boolean containsKey(Object k): devuelve true si hay una entrada con la clave k. Por ejemplo, m.containsKey ("Ana") devolverá true. </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boolean containsValue (Object v) : devuelve true si hay alguna entrada con valor v. </a:t>
            </a:r>
            <a:endParaRPr lang="es" sz="1300" dirty="0" smtClean="0">
              <a:latin typeface="Roboto Slab"/>
              <a:ea typeface="Roboto Slab"/>
              <a:cs typeface="Roboto Slab"/>
              <a:sym typeface="Roboto Slab"/>
            </a:endParaRPr>
          </a:p>
          <a:p>
            <a:pPr lvl="0" indent="-311150" algn="just">
              <a:buSzPts val="1300"/>
              <a:buFont typeface="Roboto Slab"/>
              <a:buChar char="●"/>
            </a:pPr>
            <a:r>
              <a:rPr lang="es-ES" sz="1300" dirty="0" err="1">
                <a:latin typeface="Roboto Slab"/>
                <a:ea typeface="Roboto Slab"/>
                <a:cs typeface="Roboto Slab"/>
                <a:sym typeface="Roboto Slab"/>
              </a:rPr>
              <a:t>clear</a:t>
            </a:r>
            <a:r>
              <a:rPr lang="es-ES" sz="1300" dirty="0">
                <a:latin typeface="Roboto Slab"/>
                <a:ea typeface="Roboto Slab"/>
                <a:cs typeface="Roboto Slab"/>
                <a:sym typeface="Roboto Slab"/>
              </a:rPr>
              <a:t>(): Elimina todos los pares clave-valor del </a:t>
            </a:r>
            <a:r>
              <a:rPr lang="es-ES" sz="1300" dirty="0" smtClean="0">
                <a:latin typeface="Roboto Slab"/>
                <a:ea typeface="Roboto Slab"/>
                <a:cs typeface="Roboto Slab"/>
                <a:sym typeface="Roboto Slab"/>
              </a:rPr>
              <a:t>mapa.</a:t>
            </a:r>
          </a:p>
          <a:p>
            <a:pPr lvl="0" indent="-311150" algn="just">
              <a:buSzPts val="1300"/>
              <a:buFont typeface="Roboto Slab"/>
              <a:buChar char="●"/>
            </a:pPr>
            <a:r>
              <a:rPr lang="es-ES" sz="1300" dirty="0">
                <a:latin typeface="Roboto Slab"/>
                <a:ea typeface="Roboto Slab"/>
                <a:cs typeface="Roboto Slab"/>
                <a:sym typeface="Roboto Slab"/>
              </a:rPr>
              <a:t>V </a:t>
            </a:r>
            <a:r>
              <a:rPr lang="es-ES" sz="1300" dirty="0" err="1">
                <a:latin typeface="Roboto Slab"/>
                <a:ea typeface="Roboto Slab"/>
                <a:cs typeface="Roboto Slab"/>
                <a:sym typeface="Roboto Slab"/>
              </a:rPr>
              <a:t>getOrDefault</a:t>
            </a:r>
            <a:r>
              <a:rPr lang="es-ES" sz="1300" dirty="0">
                <a:latin typeface="Roboto Slab"/>
                <a:ea typeface="Roboto Slab"/>
                <a:cs typeface="Roboto Slab"/>
                <a:sym typeface="Roboto Slab"/>
              </a:rPr>
              <a:t>(K </a:t>
            </a:r>
            <a:r>
              <a:rPr lang="es-ES" sz="1300" dirty="0" err="1">
                <a:latin typeface="Roboto Slab"/>
                <a:ea typeface="Roboto Slab"/>
                <a:cs typeface="Roboto Slab"/>
                <a:sym typeface="Roboto Slab"/>
              </a:rPr>
              <a:t>key</a:t>
            </a:r>
            <a:r>
              <a:rPr lang="es-ES" sz="1300" dirty="0">
                <a:latin typeface="Roboto Slab"/>
                <a:ea typeface="Roboto Slab"/>
                <a:cs typeface="Roboto Slab"/>
                <a:sym typeface="Roboto Slab"/>
              </a:rPr>
              <a:t>, V </a:t>
            </a:r>
            <a:r>
              <a:rPr lang="es-ES" sz="1300" dirty="0" err="1">
                <a:latin typeface="Roboto Slab"/>
                <a:ea typeface="Roboto Slab"/>
                <a:cs typeface="Roboto Slab"/>
                <a:sym typeface="Roboto Slab"/>
              </a:rPr>
              <a:t>defaultValue</a:t>
            </a:r>
            <a:r>
              <a:rPr lang="es-ES" sz="1300" dirty="0">
                <a:latin typeface="Roboto Slab"/>
                <a:ea typeface="Roboto Slab"/>
                <a:cs typeface="Roboto Slab"/>
                <a:sym typeface="Roboto Slab"/>
              </a:rPr>
              <a:t>): se utiliza para recuperar el valor asociado a una clave </a:t>
            </a:r>
            <a:r>
              <a:rPr lang="es-ES" sz="1300" dirty="0" smtClean="0">
                <a:latin typeface="Roboto Slab"/>
                <a:ea typeface="Roboto Slab"/>
                <a:cs typeface="Roboto Slab"/>
                <a:sym typeface="Roboto Slab"/>
              </a:rPr>
              <a:t>específica en </a:t>
            </a:r>
            <a:r>
              <a:rPr lang="es-ES" sz="1300" dirty="0">
                <a:latin typeface="Roboto Slab"/>
                <a:ea typeface="Roboto Slab"/>
                <a:cs typeface="Roboto Slab"/>
                <a:sym typeface="Roboto Slab"/>
              </a:rPr>
              <a:t>el mapa. Si la clave no está presente en el mapa, el método devuelve un valor </a:t>
            </a:r>
            <a:r>
              <a:rPr lang="es-ES" sz="1300" dirty="0" smtClean="0">
                <a:latin typeface="Roboto Slab"/>
                <a:ea typeface="Roboto Slab"/>
                <a:cs typeface="Roboto Slab"/>
                <a:sym typeface="Roboto Slab"/>
              </a:rPr>
              <a:t>predeterminado especificado</a:t>
            </a:r>
            <a:r>
              <a:rPr lang="es-ES" sz="1300" dirty="0">
                <a:latin typeface="Roboto Slab"/>
                <a:ea typeface="Roboto Slab"/>
                <a:cs typeface="Roboto Slab"/>
                <a:sym typeface="Roboto Slab"/>
              </a:rPr>
              <a:t>.</a:t>
            </a:r>
            <a:endParaRPr lang="es-ES" sz="1300" dirty="0" smtClean="0">
              <a:latin typeface="Roboto Slab"/>
              <a:ea typeface="Roboto Slab"/>
              <a:cs typeface="Roboto Slab"/>
              <a:sym typeface="Roboto Slab"/>
            </a:endParaRPr>
          </a:p>
          <a:p>
            <a:pPr lvl="0" indent="-311150" algn="just">
              <a:buSzPts val="1300"/>
              <a:buFont typeface="Roboto Slab"/>
              <a:buChar char="●"/>
            </a:pPr>
            <a:r>
              <a:rPr lang="es-ES" sz="1300" dirty="0" smtClean="0">
                <a:latin typeface="Roboto Slab"/>
                <a:ea typeface="Roboto Slab"/>
                <a:cs typeface="Roboto Slab"/>
                <a:sym typeface="Roboto Slab"/>
              </a:rPr>
              <a:t> </a:t>
            </a:r>
            <a:r>
              <a:rPr lang="es-ES" sz="1300" dirty="0">
                <a:latin typeface="Roboto Slab"/>
                <a:ea typeface="Roboto Slab"/>
                <a:cs typeface="Roboto Slab"/>
                <a:sym typeface="Roboto Slab"/>
              </a:rPr>
              <a:t>Set&lt;</a:t>
            </a:r>
            <a:r>
              <a:rPr lang="es-ES" sz="1300" dirty="0" err="1">
                <a:latin typeface="Roboto Slab"/>
                <a:ea typeface="Roboto Slab"/>
                <a:cs typeface="Roboto Slab"/>
                <a:sym typeface="Roboto Slab"/>
              </a:rPr>
              <a:t>Map.Entry</a:t>
            </a:r>
            <a:r>
              <a:rPr lang="es-ES" sz="1300" dirty="0">
                <a:latin typeface="Roboto Slab"/>
                <a:ea typeface="Roboto Slab"/>
                <a:cs typeface="Roboto Slab"/>
                <a:sym typeface="Roboto Slab"/>
              </a:rPr>
              <a:t>&lt;K,V&gt;&gt; </a:t>
            </a:r>
            <a:r>
              <a:rPr lang="es-ES" sz="1300" dirty="0" err="1">
                <a:latin typeface="Roboto Slab"/>
                <a:ea typeface="Roboto Slab"/>
                <a:cs typeface="Roboto Slab"/>
                <a:sym typeface="Roboto Slab"/>
              </a:rPr>
              <a:t>entrySet</a:t>
            </a:r>
            <a:r>
              <a:rPr lang="es-ES" sz="1300" dirty="0">
                <a:latin typeface="Roboto Slab"/>
                <a:ea typeface="Roboto Slab"/>
                <a:cs typeface="Roboto Slab"/>
                <a:sym typeface="Roboto Slab"/>
              </a:rPr>
              <a:t>(): Devuelve un objeto Set&lt;</a:t>
            </a:r>
            <a:r>
              <a:rPr lang="es-ES" sz="1300" dirty="0" err="1">
                <a:latin typeface="Roboto Slab"/>
                <a:ea typeface="Roboto Slab"/>
                <a:cs typeface="Roboto Slab"/>
                <a:sym typeface="Roboto Slab"/>
              </a:rPr>
              <a:t>Map.Entry</a:t>
            </a:r>
            <a:r>
              <a:rPr lang="es-ES" sz="1300" dirty="0">
                <a:latin typeface="Roboto Slab"/>
                <a:ea typeface="Roboto Slab"/>
                <a:cs typeface="Roboto Slab"/>
                <a:sym typeface="Roboto Slab"/>
              </a:rPr>
              <a:t>&lt;K, V&gt;&gt; que contiene todos </a:t>
            </a:r>
            <a:r>
              <a:rPr lang="es-ES" sz="1300" dirty="0" smtClean="0">
                <a:latin typeface="Roboto Slab"/>
                <a:ea typeface="Roboto Slab"/>
                <a:cs typeface="Roboto Slab"/>
                <a:sym typeface="Roboto Slab"/>
              </a:rPr>
              <a:t>los pares </a:t>
            </a:r>
            <a:r>
              <a:rPr lang="es-ES" sz="1300" dirty="0">
                <a:latin typeface="Roboto Slab"/>
                <a:ea typeface="Roboto Slab"/>
                <a:cs typeface="Roboto Slab"/>
                <a:sym typeface="Roboto Slab"/>
              </a:rPr>
              <a:t>clave-valor del mapa como objetos de tipo </a:t>
            </a:r>
            <a:r>
              <a:rPr lang="es-ES" sz="1300" dirty="0" err="1">
                <a:latin typeface="Roboto Slab"/>
                <a:ea typeface="Roboto Slab"/>
                <a:cs typeface="Roboto Slab"/>
                <a:sym typeface="Roboto Slab"/>
              </a:rPr>
              <a:t>Map.Entry</a:t>
            </a:r>
            <a:r>
              <a:rPr lang="es-ES" sz="1300" dirty="0">
                <a:latin typeface="Roboto Slab"/>
                <a:ea typeface="Roboto Slab"/>
                <a:cs typeface="Roboto Slab"/>
                <a:sym typeface="Roboto Slab"/>
              </a:rPr>
              <a:t>&lt;K</a:t>
            </a:r>
            <a:r>
              <a:rPr lang="es-ES" sz="1300" dirty="0" smtClean="0">
                <a:latin typeface="Roboto Slab"/>
                <a:ea typeface="Roboto Slab"/>
                <a:cs typeface="Roboto Slab"/>
                <a:sym typeface="Roboto Slab"/>
              </a:rPr>
              <a:t>,</a:t>
            </a:r>
          </a:p>
          <a:p>
            <a:pPr lvl="0" indent="-311150" algn="just">
              <a:buSzPts val="1300"/>
              <a:buFont typeface="Roboto Slab"/>
              <a:buChar char="●"/>
            </a:pPr>
            <a:r>
              <a:rPr lang="es-ES" sz="1300" dirty="0">
                <a:latin typeface="Roboto Slab"/>
                <a:ea typeface="Roboto Slab"/>
                <a:cs typeface="Roboto Slab"/>
                <a:sym typeface="Roboto Slab"/>
              </a:rPr>
              <a:t>Set&lt;K&gt; </a:t>
            </a:r>
            <a:r>
              <a:rPr lang="es-ES" sz="1300" dirty="0" err="1">
                <a:latin typeface="Roboto Slab"/>
                <a:ea typeface="Roboto Slab"/>
                <a:cs typeface="Roboto Slab"/>
                <a:sym typeface="Roboto Slab"/>
              </a:rPr>
              <a:t>keySet</a:t>
            </a:r>
            <a:r>
              <a:rPr lang="es-ES" sz="1300" dirty="0">
                <a:latin typeface="Roboto Slab"/>
                <a:ea typeface="Roboto Slab"/>
                <a:cs typeface="Roboto Slab"/>
                <a:sym typeface="Roboto Slab"/>
              </a:rPr>
              <a:t>(): Devuelve un objeto Set&lt;K&gt; que contiene todas las claves del mapa</a:t>
            </a:r>
            <a:endParaRPr sz="1300" dirty="0">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319073" y="11497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10. </a:t>
            </a:r>
            <a:r>
              <a:rPr lang="es" dirty="0"/>
              <a:t>Interfaz Map</a:t>
            </a:r>
            <a:endParaRPr dirty="0"/>
          </a:p>
        </p:txBody>
      </p:sp>
      <p:sp>
        <p:nvSpPr>
          <p:cNvPr id="284" name="Google Shape;284;p49"/>
          <p:cNvSpPr txBox="1">
            <a:spLocks noGrp="1"/>
          </p:cNvSpPr>
          <p:nvPr>
            <p:ph type="body" idx="1"/>
          </p:nvPr>
        </p:nvSpPr>
        <p:spPr>
          <a:xfrm>
            <a:off x="387900" y="1489825"/>
            <a:ext cx="8368200" cy="30246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v remove (Object k) : elimina la entrada cuya clave es k, si existe. En este caso, devuelve el valor asociado con esa clave. En caso contrario, devuelve null. </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void clear(): elimina todas las entradas, dejando el mapa vacío. </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V get (Object k) : devuelve el valor asociado con la clave o null si no hay ninguna entrada con esa clave. Por ejemplo, m.get ("Ana") devuelve 1,65.</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boolean containsKey(Object k): devuelve true si hay una entrada con la clave k. Por ejemplo, m.containsKey ("Ana") devolverá true. </a:t>
            </a:r>
            <a:endParaRPr sz="1300" dirty="0">
              <a:latin typeface="Roboto Slab"/>
              <a:ea typeface="Roboto Slab"/>
              <a:cs typeface="Roboto Slab"/>
              <a:sym typeface="Roboto Slab"/>
            </a:endParaRPr>
          </a:p>
          <a:p>
            <a:pPr marL="457200" marR="0" lvl="0" indent="-311150" algn="just" rtl="0">
              <a:lnSpc>
                <a:spcPct val="115000"/>
              </a:lnSpc>
              <a:spcBef>
                <a:spcPts val="0"/>
              </a:spcBef>
              <a:spcAft>
                <a:spcPts val="0"/>
              </a:spcAft>
              <a:buSzPts val="1300"/>
              <a:buFont typeface="Roboto Slab"/>
              <a:buChar char="●"/>
            </a:pPr>
            <a:r>
              <a:rPr lang="es" sz="1300" dirty="0">
                <a:latin typeface="Roboto Slab"/>
                <a:ea typeface="Roboto Slab"/>
                <a:cs typeface="Roboto Slab"/>
                <a:sym typeface="Roboto Slab"/>
              </a:rPr>
              <a:t>boolean containsValue (Object v) : devuelve true si hay alguna entrada con valor v. </a:t>
            </a:r>
            <a:endParaRPr lang="es" sz="1300" dirty="0" smtClean="0">
              <a:latin typeface="Roboto Slab"/>
              <a:ea typeface="Roboto Slab"/>
              <a:cs typeface="Roboto Slab"/>
              <a:sym typeface="Roboto Slab"/>
            </a:endParaRPr>
          </a:p>
          <a:p>
            <a:pPr lvl="0" indent="-311150" algn="just">
              <a:buSzPts val="1300"/>
              <a:buFont typeface="Roboto Slab"/>
              <a:buChar char="●"/>
            </a:pPr>
            <a:r>
              <a:rPr lang="es-ES" sz="1300" dirty="0" err="1">
                <a:latin typeface="Roboto Slab"/>
                <a:ea typeface="Roboto Slab"/>
                <a:cs typeface="Roboto Slab"/>
                <a:sym typeface="Roboto Slab"/>
              </a:rPr>
              <a:t>clear</a:t>
            </a:r>
            <a:r>
              <a:rPr lang="es-ES" sz="1300" dirty="0">
                <a:latin typeface="Roboto Slab"/>
                <a:ea typeface="Roboto Slab"/>
                <a:cs typeface="Roboto Slab"/>
                <a:sym typeface="Roboto Slab"/>
              </a:rPr>
              <a:t>(): Elimina todos los pares clave-valor del </a:t>
            </a:r>
            <a:r>
              <a:rPr lang="es-ES" sz="1300" dirty="0" smtClean="0">
                <a:latin typeface="Roboto Slab"/>
                <a:ea typeface="Roboto Slab"/>
                <a:cs typeface="Roboto Slab"/>
                <a:sym typeface="Roboto Slab"/>
              </a:rPr>
              <a:t>mapa.</a:t>
            </a:r>
          </a:p>
          <a:p>
            <a:pPr lvl="0" indent="-311150" algn="just">
              <a:buSzPts val="1300"/>
              <a:buFont typeface="Roboto Slab"/>
              <a:buChar char="●"/>
            </a:pPr>
            <a:r>
              <a:rPr lang="es-ES" sz="1300" dirty="0" smtClean="0">
                <a:latin typeface="Roboto Slab"/>
                <a:ea typeface="Roboto Slab"/>
                <a:cs typeface="Roboto Slab"/>
                <a:sym typeface="Roboto Slab"/>
              </a:rPr>
              <a:t> </a:t>
            </a:r>
            <a:r>
              <a:rPr lang="es-ES" sz="1300" dirty="0">
                <a:latin typeface="Roboto Slab"/>
                <a:ea typeface="Roboto Slab"/>
                <a:cs typeface="Roboto Slab"/>
                <a:sym typeface="Roboto Slab"/>
              </a:rPr>
              <a:t>Set&lt;</a:t>
            </a:r>
            <a:r>
              <a:rPr lang="es-ES" sz="1300" dirty="0" err="1">
                <a:latin typeface="Roboto Slab"/>
                <a:ea typeface="Roboto Slab"/>
                <a:cs typeface="Roboto Slab"/>
                <a:sym typeface="Roboto Slab"/>
              </a:rPr>
              <a:t>Map.Entry</a:t>
            </a:r>
            <a:r>
              <a:rPr lang="es-ES" sz="1300" dirty="0">
                <a:latin typeface="Roboto Slab"/>
                <a:ea typeface="Roboto Slab"/>
                <a:cs typeface="Roboto Slab"/>
                <a:sym typeface="Roboto Slab"/>
              </a:rPr>
              <a:t>&lt;K,V&gt;&gt; </a:t>
            </a:r>
            <a:r>
              <a:rPr lang="es-ES" sz="1300" dirty="0" err="1">
                <a:latin typeface="Roboto Slab"/>
                <a:ea typeface="Roboto Slab"/>
                <a:cs typeface="Roboto Slab"/>
                <a:sym typeface="Roboto Slab"/>
              </a:rPr>
              <a:t>entrySet</a:t>
            </a:r>
            <a:r>
              <a:rPr lang="es-ES" sz="1300" dirty="0">
                <a:latin typeface="Roboto Slab"/>
                <a:ea typeface="Roboto Slab"/>
                <a:cs typeface="Roboto Slab"/>
                <a:sym typeface="Roboto Slab"/>
              </a:rPr>
              <a:t>(): Devuelve un objeto Set&lt;</a:t>
            </a:r>
            <a:r>
              <a:rPr lang="es-ES" sz="1300" dirty="0" err="1">
                <a:latin typeface="Roboto Slab"/>
                <a:ea typeface="Roboto Slab"/>
                <a:cs typeface="Roboto Slab"/>
                <a:sym typeface="Roboto Slab"/>
              </a:rPr>
              <a:t>Map.Entry</a:t>
            </a:r>
            <a:r>
              <a:rPr lang="es-ES" sz="1300" dirty="0">
                <a:latin typeface="Roboto Slab"/>
                <a:ea typeface="Roboto Slab"/>
                <a:cs typeface="Roboto Slab"/>
                <a:sym typeface="Roboto Slab"/>
              </a:rPr>
              <a:t>&lt;K, V&gt;&gt; que contiene todos los</a:t>
            </a:r>
          </a:p>
          <a:p>
            <a:pPr lvl="0" indent="-311150" algn="just">
              <a:buSzPts val="1300"/>
              <a:buFont typeface="Roboto Slab"/>
              <a:buChar char="●"/>
            </a:pPr>
            <a:r>
              <a:rPr lang="es-ES" sz="1300" dirty="0">
                <a:latin typeface="Roboto Slab"/>
                <a:ea typeface="Roboto Slab"/>
                <a:cs typeface="Roboto Slab"/>
                <a:sym typeface="Roboto Slab"/>
              </a:rPr>
              <a:t>pares clave-valor del mapa como objetos de tipo </a:t>
            </a:r>
            <a:r>
              <a:rPr lang="es-ES" sz="1300" dirty="0" err="1">
                <a:latin typeface="Roboto Slab"/>
                <a:ea typeface="Roboto Slab"/>
                <a:cs typeface="Roboto Slab"/>
                <a:sym typeface="Roboto Slab"/>
              </a:rPr>
              <a:t>Map.Entry</a:t>
            </a:r>
            <a:r>
              <a:rPr lang="es-ES" sz="1300" dirty="0">
                <a:latin typeface="Roboto Slab"/>
                <a:ea typeface="Roboto Slab"/>
                <a:cs typeface="Roboto Slab"/>
                <a:sym typeface="Roboto Slab"/>
              </a:rPr>
              <a:t>&lt;K,</a:t>
            </a:r>
            <a:endParaRPr sz="1300" dirty="0">
              <a:latin typeface="Roboto Slab"/>
              <a:ea typeface="Roboto Slab"/>
              <a:cs typeface="Roboto Slab"/>
              <a:sym typeface="Roboto Slab"/>
            </a:endParaRPr>
          </a:p>
        </p:txBody>
      </p:sp>
      <p:pic>
        <p:nvPicPr>
          <p:cNvPr id="2" name="Imagen 1"/>
          <p:cNvPicPr>
            <a:picLocks noChangeAspect="1"/>
          </p:cNvPicPr>
          <p:nvPr/>
        </p:nvPicPr>
        <p:blipFill>
          <a:blip r:embed="rId3"/>
          <a:stretch>
            <a:fillRect/>
          </a:stretch>
        </p:blipFill>
        <p:spPr>
          <a:xfrm>
            <a:off x="144878" y="801075"/>
            <a:ext cx="8716591" cy="4115374"/>
          </a:xfrm>
          <a:prstGeom prst="rect">
            <a:avLst/>
          </a:prstGeom>
        </p:spPr>
      </p:pic>
    </p:spTree>
    <p:extLst>
      <p:ext uri="{BB962C8B-B14F-4D97-AF65-F5344CB8AC3E}">
        <p14:creationId xmlns:p14="http://schemas.microsoft.com/office/powerpoint/2010/main" val="272644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6"/>
          <p:cNvSpPr txBox="1">
            <a:spLocks noGrp="1"/>
          </p:cNvSpPr>
          <p:nvPr>
            <p:ph type="body" idx="1"/>
          </p:nvPr>
        </p:nvSpPr>
        <p:spPr>
          <a:xfrm>
            <a:off x="403350" y="1310380"/>
            <a:ext cx="8253900" cy="3361200"/>
          </a:xfrm>
          <a:prstGeom prst="rect">
            <a:avLst/>
          </a:prstGeom>
          <a:noFill/>
          <a:ln>
            <a:noFill/>
          </a:ln>
        </p:spPr>
        <p:txBody>
          <a:bodyPr spcFirstLastPara="1" wrap="square" lIns="91425" tIns="91425" rIns="91425" bIns="91425" anchor="t" anchorCtr="0">
            <a:normAutofit fontScale="85000" lnSpcReduction="20000"/>
          </a:bodyPr>
          <a:lstStyle/>
          <a:p>
            <a:pPr marL="0" lvl="0" indent="0" algn="just" rtl="0">
              <a:lnSpc>
                <a:spcPct val="115000"/>
              </a:lnSpc>
              <a:spcBef>
                <a:spcPts val="1200"/>
              </a:spcBef>
              <a:spcAft>
                <a:spcPts val="0"/>
              </a:spcAft>
              <a:buSzPct val="159999"/>
              <a:buNone/>
            </a:pPr>
            <a:r>
              <a:rPr lang="es" dirty="0" smtClean="0">
                <a:ea typeface="Roboto Slab"/>
                <a:cs typeface="Roboto Slab"/>
                <a:sym typeface="Roboto Slab"/>
              </a:rPr>
              <a:t>Hay </a:t>
            </a:r>
            <a:r>
              <a:rPr lang="es" dirty="0">
                <a:ea typeface="Roboto Slab"/>
                <a:cs typeface="Roboto Slab"/>
                <a:sym typeface="Roboto Slab"/>
              </a:rPr>
              <a:t>colecciones de diferentes tipos, por eso no existe una clase colección, sino todo un marco de trabajo que permiten la manipulación de los datos almacenados en las colecciones. Los tipos fundamentales son tres:</a:t>
            </a:r>
            <a:endParaRPr dirty="0">
              <a:ea typeface="Roboto Slab"/>
              <a:cs typeface="Roboto Slab"/>
              <a:sym typeface="Roboto Slab"/>
            </a:endParaRPr>
          </a:p>
          <a:p>
            <a:pPr lvl="0" indent="-300037" algn="just">
              <a:spcBef>
                <a:spcPts val="1200"/>
              </a:spcBef>
              <a:buSzPct val="100000"/>
              <a:buFont typeface="Roboto Slab"/>
              <a:buChar char="●"/>
            </a:pPr>
            <a:r>
              <a:rPr lang="es" b="1" dirty="0" smtClean="0">
                <a:ea typeface="Roboto Slab"/>
                <a:cs typeface="Roboto Slab"/>
                <a:sym typeface="Roboto Slab"/>
              </a:rPr>
              <a:t>Listas</a:t>
            </a:r>
            <a:r>
              <a:rPr lang="es" dirty="0" smtClean="0">
                <a:ea typeface="Roboto Slab"/>
                <a:cs typeface="Roboto Slab"/>
                <a:sym typeface="Roboto Slab"/>
              </a:rPr>
              <a:t>: </a:t>
            </a:r>
            <a:r>
              <a:rPr lang="es-ES" dirty="0" smtClean="0"/>
              <a:t>colección </a:t>
            </a:r>
            <a:r>
              <a:rPr lang="es-ES" dirty="0"/>
              <a:t>ordenada de elementos que permite </a:t>
            </a:r>
            <a:r>
              <a:rPr lang="es-ES" dirty="0" smtClean="0"/>
              <a:t>duplicados. </a:t>
            </a:r>
            <a:r>
              <a:rPr lang="es" dirty="0" smtClean="0">
                <a:ea typeface="Roboto Slab"/>
                <a:cs typeface="Roboto Slab"/>
                <a:sym typeface="Roboto Slab"/>
              </a:rPr>
              <a:t>Implementan </a:t>
            </a:r>
            <a:r>
              <a:rPr lang="es" dirty="0">
                <a:ea typeface="Roboto Slab"/>
                <a:cs typeface="Roboto Slab"/>
                <a:sym typeface="Roboto Slab"/>
              </a:rPr>
              <a:t>la interfaz </a:t>
            </a:r>
            <a:r>
              <a:rPr lang="es" dirty="0">
                <a:solidFill>
                  <a:srgbClr val="FF9900"/>
                </a:solidFill>
                <a:ea typeface="Roboto Slab"/>
                <a:cs typeface="Roboto Slab"/>
                <a:sym typeface="Roboto Slab"/>
              </a:rPr>
              <a:t>List </a:t>
            </a:r>
            <a:r>
              <a:rPr lang="es" dirty="0">
                <a:ea typeface="Roboto Slab"/>
                <a:cs typeface="Roboto Slab"/>
                <a:sym typeface="Roboto Slab"/>
              </a:rPr>
              <a:t>que, hereda de </a:t>
            </a:r>
            <a:r>
              <a:rPr lang="es" dirty="0">
                <a:solidFill>
                  <a:srgbClr val="FF9900"/>
                </a:solidFill>
                <a:ea typeface="Roboto Slab"/>
                <a:cs typeface="Roboto Slab"/>
                <a:sym typeface="Roboto Slab"/>
              </a:rPr>
              <a:t>Collection</a:t>
            </a:r>
            <a:r>
              <a:rPr lang="es" dirty="0">
                <a:ea typeface="Roboto Slab"/>
                <a:cs typeface="Roboto Slab"/>
                <a:sym typeface="Roboto Slab"/>
              </a:rPr>
              <a:t>.</a:t>
            </a:r>
            <a:endParaRPr dirty="0">
              <a:ea typeface="Roboto Slab"/>
              <a:cs typeface="Roboto Slab"/>
              <a:sym typeface="Roboto Slab"/>
            </a:endParaRPr>
          </a:p>
          <a:p>
            <a:pPr lvl="0" indent="-300037" algn="just">
              <a:buSzPct val="100000"/>
              <a:buFont typeface="Roboto Slab"/>
              <a:buChar char="●"/>
            </a:pPr>
            <a:r>
              <a:rPr lang="es" b="1" dirty="0">
                <a:ea typeface="Roboto Slab"/>
                <a:cs typeface="Roboto Slab"/>
                <a:sym typeface="Roboto Slab"/>
              </a:rPr>
              <a:t>Conjuntos</a:t>
            </a:r>
            <a:r>
              <a:rPr lang="es" dirty="0">
                <a:ea typeface="Roboto Slab"/>
                <a:cs typeface="Roboto Slab"/>
                <a:sym typeface="Roboto Slab"/>
              </a:rPr>
              <a:t>: </a:t>
            </a:r>
            <a:r>
              <a:rPr lang="es-ES" dirty="0"/>
              <a:t>presenta una colección de elementos únicos, es decir, no permite </a:t>
            </a:r>
            <a:r>
              <a:rPr lang="es-ES" dirty="0" smtClean="0"/>
              <a:t>duplicados</a:t>
            </a:r>
            <a:r>
              <a:rPr lang="es" dirty="0" smtClean="0">
                <a:ea typeface="Roboto Slab"/>
                <a:cs typeface="Roboto Slab"/>
                <a:sym typeface="Roboto Slab"/>
              </a:rPr>
              <a:t>. </a:t>
            </a:r>
            <a:r>
              <a:rPr lang="es" dirty="0">
                <a:ea typeface="Roboto Slab"/>
                <a:cs typeface="Roboto Slab"/>
                <a:sym typeface="Roboto Slab"/>
              </a:rPr>
              <a:t>Implementan la interfaz </a:t>
            </a:r>
            <a:r>
              <a:rPr lang="es" dirty="0">
                <a:solidFill>
                  <a:srgbClr val="FF9900"/>
                </a:solidFill>
                <a:ea typeface="Roboto Slab"/>
                <a:cs typeface="Roboto Slab"/>
                <a:sym typeface="Roboto Slab"/>
              </a:rPr>
              <a:t>Set</a:t>
            </a:r>
            <a:r>
              <a:rPr lang="es" dirty="0">
                <a:ea typeface="Roboto Slab"/>
                <a:cs typeface="Roboto Slab"/>
                <a:sym typeface="Roboto Slab"/>
              </a:rPr>
              <a:t>, que también hereda de </a:t>
            </a:r>
            <a:r>
              <a:rPr lang="es" dirty="0">
                <a:solidFill>
                  <a:srgbClr val="FF9900"/>
                </a:solidFill>
                <a:ea typeface="Roboto Slab"/>
                <a:cs typeface="Roboto Slab"/>
                <a:sym typeface="Roboto Slab"/>
              </a:rPr>
              <a:t>Collection</a:t>
            </a:r>
            <a:r>
              <a:rPr lang="es" dirty="0">
                <a:ea typeface="Roboto Slab"/>
                <a:cs typeface="Roboto Slab"/>
                <a:sym typeface="Roboto Slab"/>
              </a:rPr>
              <a:t>.</a:t>
            </a:r>
            <a:endParaRPr dirty="0">
              <a:ea typeface="Roboto Slab"/>
              <a:cs typeface="Roboto Slab"/>
              <a:sym typeface="Roboto Slab"/>
            </a:endParaRPr>
          </a:p>
          <a:p>
            <a:pPr lvl="0" indent="-300037" algn="just">
              <a:buSzPct val="100000"/>
              <a:buFont typeface="Roboto Slab"/>
              <a:buChar char="●"/>
            </a:pPr>
            <a:r>
              <a:rPr lang="es" b="1" dirty="0">
                <a:ea typeface="Roboto Slab"/>
                <a:cs typeface="Roboto Slab"/>
                <a:sym typeface="Roboto Slab"/>
              </a:rPr>
              <a:t>Mapas</a:t>
            </a:r>
            <a:r>
              <a:rPr lang="es" dirty="0">
                <a:ea typeface="Roboto Slab"/>
                <a:cs typeface="Roboto Slab"/>
                <a:sym typeface="Roboto Slab"/>
              </a:rPr>
              <a:t>: están dentro de las colecciones, aunque no implementan la interfaz </a:t>
            </a:r>
            <a:r>
              <a:rPr lang="es" dirty="0">
                <a:solidFill>
                  <a:srgbClr val="FF9900"/>
                </a:solidFill>
                <a:ea typeface="Roboto Slab"/>
                <a:cs typeface="Roboto Slab"/>
                <a:sym typeface="Roboto Slab"/>
              </a:rPr>
              <a:t>Collection</a:t>
            </a:r>
            <a:r>
              <a:rPr lang="es" dirty="0">
                <a:ea typeface="Roboto Slab"/>
                <a:cs typeface="Roboto Slab"/>
                <a:sym typeface="Roboto Slab"/>
              </a:rPr>
              <a:t>. </a:t>
            </a:r>
            <a:r>
              <a:rPr lang="es-ES" dirty="0"/>
              <a:t>Representa una colección de pares clave-valor donde cada clave está asociada a un valor. Las</a:t>
            </a:r>
            <a:br>
              <a:rPr lang="es-ES" dirty="0"/>
            </a:br>
            <a:r>
              <a:rPr lang="es-ES" dirty="0"/>
              <a:t>claves son únicas, pero los valores pueden duplicarse </a:t>
            </a:r>
            <a:r>
              <a:rPr lang="es" dirty="0" smtClean="0">
                <a:ea typeface="Roboto Slab"/>
                <a:cs typeface="Roboto Slab"/>
                <a:sym typeface="Roboto Slab"/>
              </a:rPr>
              <a:t>. </a:t>
            </a:r>
            <a:r>
              <a:rPr lang="es" dirty="0">
                <a:ea typeface="Roboto Slab"/>
                <a:cs typeface="Roboto Slab"/>
                <a:sym typeface="Roboto Slab"/>
              </a:rPr>
              <a:t>Los mapas implementan la interfaz </a:t>
            </a:r>
            <a:r>
              <a:rPr lang="es" dirty="0">
                <a:solidFill>
                  <a:srgbClr val="FF9900"/>
                </a:solidFill>
                <a:ea typeface="Roboto Slab"/>
                <a:cs typeface="Roboto Slab"/>
                <a:sym typeface="Roboto Slab"/>
              </a:rPr>
              <a:t>Map</a:t>
            </a:r>
            <a:r>
              <a:rPr lang="es" dirty="0">
                <a:ea typeface="Roboto Slab"/>
                <a:cs typeface="Roboto Slab"/>
                <a:sym typeface="Roboto Slab"/>
              </a:rPr>
              <a:t>, que no hereda de  </a:t>
            </a:r>
            <a:r>
              <a:rPr lang="es" dirty="0">
                <a:solidFill>
                  <a:srgbClr val="FF9900"/>
                </a:solidFill>
                <a:ea typeface="Roboto Slab"/>
                <a:cs typeface="Roboto Slab"/>
                <a:sym typeface="Roboto Slab"/>
              </a:rPr>
              <a:t>Collection</a:t>
            </a:r>
            <a:r>
              <a:rPr lang="es" dirty="0">
                <a:ea typeface="Roboto Slab"/>
                <a:cs typeface="Roboto Slab"/>
                <a:sym typeface="Roboto Slab"/>
              </a:rPr>
              <a:t>.</a:t>
            </a:r>
            <a:endParaRPr dirty="0">
              <a:ea typeface="Roboto Slab"/>
              <a:cs typeface="Roboto Slab"/>
              <a:sym typeface="Roboto Slab"/>
            </a:endParaRPr>
          </a:p>
        </p:txBody>
      </p:sp>
      <p:sp>
        <p:nvSpPr>
          <p:cNvPr id="5" name="Google Shape;76;p15"/>
          <p:cNvSpPr txBox="1">
            <a:spLocks/>
          </p:cNvSpPr>
          <p:nvPr/>
        </p:nvSpPr>
        <p:spPr>
          <a:xfrm>
            <a:off x="289050" y="291771"/>
            <a:ext cx="8368200" cy="686100"/>
          </a:xfrm>
          <a:prstGeom prst="rect">
            <a:avLst/>
          </a:prstGeom>
          <a:noFill/>
          <a:ln>
            <a:noFill/>
          </a:ln>
        </p:spPr>
        <p:txBody>
          <a:bodyPr spcFirstLastPara="1" vert="horz" wrap="square" lIns="91425" tIns="91425" rIns="91425" bIns="91425" rtlCol="0" anchor="b" anchorCtr="0">
            <a:normAutofit/>
          </a:bodyPr>
          <a:lstStyle>
            <a:lvl1pPr lvl="0" algn="l" defTabSz="685800" rtl="0" eaLnBrk="1" latinLnBrk="0" hangingPunct="1">
              <a:lnSpc>
                <a:spcPct val="100000"/>
              </a:lnSpc>
              <a:spcBef>
                <a:spcPts val="0"/>
              </a:spcBef>
              <a:spcAft>
                <a:spcPts val="0"/>
              </a:spcAft>
              <a:buSzPts val="3000"/>
              <a:buNone/>
              <a:defRPr sz="3300" kern="1200" spc="-38" baseline="0">
                <a:solidFill>
                  <a:schemeClr val="tx1"/>
                </a:solidFill>
                <a:latin typeface="+mj-lt"/>
                <a:ea typeface="+mj-ea"/>
                <a:cs typeface="+mj-cs"/>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pPr>
              <a:buClrTx/>
              <a:buFontTx/>
            </a:pPr>
            <a:r>
              <a:rPr lang="es-ES" smtClean="0"/>
              <a:t>1. Introducción</a:t>
            </a:r>
            <a:endParaRPr lang="es-ES" dirty="0"/>
          </a:p>
        </p:txBody>
      </p:sp>
    </p:spTree>
    <p:extLst>
      <p:ext uri="{BB962C8B-B14F-4D97-AF65-F5344CB8AC3E}">
        <p14:creationId xmlns:p14="http://schemas.microsoft.com/office/powerpoint/2010/main" val="13970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2. Interfaz </a:t>
            </a:r>
            <a:r>
              <a:rPr lang="es" dirty="0"/>
              <a:t>Collection</a:t>
            </a:r>
            <a:endParaRPr dirty="0"/>
          </a:p>
        </p:txBody>
      </p:sp>
      <p:sp>
        <p:nvSpPr>
          <p:cNvPr id="90" name="Google Shape;90;p17"/>
          <p:cNvSpPr txBox="1">
            <a:spLocks noGrp="1"/>
          </p:cNvSpPr>
          <p:nvPr>
            <p:ph type="body" idx="1"/>
          </p:nvPr>
        </p:nvSpPr>
        <p:spPr>
          <a:xfrm>
            <a:off x="387900" y="1489825"/>
            <a:ext cx="8267727" cy="33612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SzPct val="129032"/>
              <a:buNone/>
            </a:pPr>
            <a:r>
              <a:rPr lang="es" dirty="0">
                <a:ea typeface="Roboto Slab"/>
                <a:cs typeface="Roboto Slab"/>
                <a:sym typeface="Roboto Slab"/>
              </a:rPr>
              <a:t>La interfaz </a:t>
            </a:r>
            <a:r>
              <a:rPr lang="es" b="1" dirty="0">
                <a:solidFill>
                  <a:srgbClr val="FF9900"/>
                </a:solidFill>
                <a:ea typeface="Roboto Slab"/>
                <a:cs typeface="Roboto Slab"/>
                <a:sym typeface="Roboto Slab"/>
              </a:rPr>
              <a:t>Collection</a:t>
            </a:r>
            <a:r>
              <a:rPr lang="es" dirty="0">
                <a:solidFill>
                  <a:srgbClr val="FF9900"/>
                </a:solidFill>
                <a:ea typeface="Roboto Slab"/>
                <a:cs typeface="Roboto Slab"/>
                <a:sym typeface="Roboto Slab"/>
              </a:rPr>
              <a:t> </a:t>
            </a:r>
            <a:r>
              <a:rPr lang="es" dirty="0">
                <a:ea typeface="Roboto Slab"/>
                <a:cs typeface="Roboto Slab"/>
                <a:sym typeface="Roboto Slab"/>
              </a:rPr>
              <a:t>define las funcionalidades comunes a todas las colecciones, ya sean </a:t>
            </a:r>
            <a:r>
              <a:rPr lang="es" b="1" dirty="0">
                <a:ea typeface="Roboto Slab"/>
                <a:cs typeface="Roboto Slab"/>
                <a:sym typeface="Roboto Slab"/>
              </a:rPr>
              <a:t>listas</a:t>
            </a:r>
            <a:r>
              <a:rPr lang="es" dirty="0">
                <a:ea typeface="Roboto Slab"/>
                <a:cs typeface="Roboto Slab"/>
                <a:sym typeface="Roboto Slab"/>
              </a:rPr>
              <a:t> o </a:t>
            </a:r>
            <a:r>
              <a:rPr lang="es" b="1" dirty="0">
                <a:ea typeface="Roboto Slab"/>
                <a:cs typeface="Roboto Slab"/>
                <a:sym typeface="Roboto Slab"/>
              </a:rPr>
              <a:t>conjuntos</a:t>
            </a:r>
            <a:r>
              <a:rPr lang="es" dirty="0">
                <a:ea typeface="Roboto Slab"/>
                <a:cs typeface="Roboto Slab"/>
                <a:sym typeface="Roboto Slab"/>
              </a:rPr>
              <a:t>. Sin embargo, </a:t>
            </a:r>
            <a:r>
              <a:rPr lang="es" dirty="0" smtClean="0">
                <a:ea typeface="Roboto Slab"/>
                <a:cs typeface="Roboto Slab"/>
                <a:sym typeface="Roboto Slab"/>
              </a:rPr>
              <a:t>las clases que la implementan son listas o conjuntos, es decir, implementan </a:t>
            </a:r>
            <a:r>
              <a:rPr lang="es" dirty="0">
                <a:ea typeface="Roboto Slab"/>
                <a:cs typeface="Roboto Slab"/>
                <a:sym typeface="Roboto Slab"/>
              </a:rPr>
              <a:t>la interfaz </a:t>
            </a:r>
            <a:r>
              <a:rPr lang="es" dirty="0">
                <a:solidFill>
                  <a:srgbClr val="FF9900"/>
                </a:solidFill>
                <a:ea typeface="Roboto Slab"/>
                <a:cs typeface="Roboto Slab"/>
                <a:sym typeface="Roboto Slab"/>
              </a:rPr>
              <a:t>List </a:t>
            </a:r>
            <a:r>
              <a:rPr lang="es" dirty="0">
                <a:ea typeface="Roboto Slab"/>
                <a:cs typeface="Roboto Slab"/>
                <a:sym typeface="Roboto Slab"/>
              </a:rPr>
              <a:t>o </a:t>
            </a:r>
            <a:r>
              <a:rPr lang="es" dirty="0">
                <a:solidFill>
                  <a:srgbClr val="FF9900"/>
                </a:solidFill>
                <a:ea typeface="Roboto Slab"/>
                <a:cs typeface="Roboto Slab"/>
                <a:sym typeface="Roboto Slab"/>
              </a:rPr>
              <a:t>Set</a:t>
            </a:r>
            <a:r>
              <a:rPr lang="es" dirty="0">
                <a:ea typeface="Roboto Slab"/>
                <a:cs typeface="Roboto Slab"/>
                <a:sym typeface="Roboto Slab"/>
              </a:rPr>
              <a:t>, que son extensiones de </a:t>
            </a:r>
            <a:r>
              <a:rPr lang="es" dirty="0">
                <a:solidFill>
                  <a:srgbClr val="FF9900"/>
                </a:solidFill>
                <a:ea typeface="Roboto Slab"/>
                <a:cs typeface="Roboto Slab"/>
                <a:sym typeface="Roboto Slab"/>
              </a:rPr>
              <a:t>Collection</a:t>
            </a:r>
            <a:r>
              <a:rPr lang="es" dirty="0">
                <a:ea typeface="Roboto Slab"/>
                <a:cs typeface="Roboto Slab"/>
                <a:sym typeface="Roboto Slab"/>
              </a:rPr>
              <a:t>. Ninguna implementa </a:t>
            </a:r>
            <a:r>
              <a:rPr lang="es" dirty="0">
                <a:solidFill>
                  <a:srgbClr val="FF9900"/>
                </a:solidFill>
                <a:ea typeface="Roboto Slab"/>
                <a:cs typeface="Roboto Slab"/>
                <a:sym typeface="Roboto Slab"/>
              </a:rPr>
              <a:t>Collection </a:t>
            </a:r>
            <a:r>
              <a:rPr lang="es" dirty="0">
                <a:ea typeface="Roboto Slab"/>
                <a:cs typeface="Roboto Slab"/>
                <a:sym typeface="Roboto Slab"/>
              </a:rPr>
              <a:t>directamente. Por ello, para poner ejemplos prácticos de ella, tendremos que usar listas o conjuntos. </a:t>
            </a:r>
            <a:endParaRPr dirty="0">
              <a:ea typeface="Roboto Slab"/>
              <a:cs typeface="Roboto Slab"/>
              <a:sym typeface="Roboto Slab"/>
            </a:endParaRPr>
          </a:p>
          <a:p>
            <a:pPr marL="0" lvl="0" indent="0" algn="just" rtl="0">
              <a:lnSpc>
                <a:spcPct val="115000"/>
              </a:lnSpc>
              <a:spcBef>
                <a:spcPts val="1200"/>
              </a:spcBef>
              <a:spcAft>
                <a:spcPts val="0"/>
              </a:spcAft>
              <a:buSzPct val="129032"/>
              <a:buNone/>
            </a:pPr>
            <a:r>
              <a:rPr lang="es" dirty="0">
                <a:ea typeface="Roboto Slab"/>
                <a:cs typeface="Roboto Slab"/>
                <a:sym typeface="Roboto Slab"/>
              </a:rPr>
              <a:t>Llamaremos colección a toda instancia de alguna de las clases que implementan la interfaz </a:t>
            </a:r>
            <a:r>
              <a:rPr lang="es" dirty="0">
                <a:solidFill>
                  <a:srgbClr val="FF9900"/>
                </a:solidFill>
                <a:ea typeface="Roboto Slab"/>
                <a:cs typeface="Roboto Slab"/>
                <a:sym typeface="Roboto Slab"/>
              </a:rPr>
              <a:t>Collection</a:t>
            </a:r>
            <a:r>
              <a:rPr lang="es" dirty="0">
                <a:ea typeface="Roboto Slab"/>
                <a:cs typeface="Roboto Slab"/>
                <a:sym typeface="Roboto Slab"/>
              </a:rPr>
              <a:t>. Estas incluyen: </a:t>
            </a:r>
            <a:r>
              <a:rPr lang="es" b="1" dirty="0">
                <a:ea typeface="Roboto Slab"/>
                <a:cs typeface="Roboto Slab"/>
                <a:sym typeface="Roboto Slab"/>
              </a:rPr>
              <a:t>ArrayList, LinkedList, HashSet, TreeSet y LinkedHashSet</a:t>
            </a:r>
            <a:r>
              <a:rPr lang="es" dirty="0">
                <a:ea typeface="Roboto Slab"/>
                <a:cs typeface="Roboto Slab"/>
                <a:sym typeface="Roboto Slab"/>
              </a:rPr>
              <a:t>. Los mapas (HashMap, TreeMap y LinkedHashMap) no son colecciones aunque guardan relación con ellas.</a:t>
            </a:r>
            <a:endParaRPr dirty="0">
              <a:ea typeface="Roboto Slab"/>
              <a:cs typeface="Roboto Slab"/>
              <a:sym typeface="Roboto Slab"/>
            </a:endParaRPr>
          </a:p>
          <a:p>
            <a:pPr marL="0" lvl="0" indent="0" algn="just" rtl="0">
              <a:lnSpc>
                <a:spcPct val="115000"/>
              </a:lnSpc>
              <a:spcBef>
                <a:spcPts val="1200"/>
              </a:spcBef>
              <a:spcAft>
                <a:spcPts val="0"/>
              </a:spcAft>
              <a:buSzPct val="129032"/>
              <a:buNone/>
            </a:pPr>
            <a:endParaRPr dirty="0">
              <a:ea typeface="Roboto Slab"/>
              <a:cs typeface="Roboto Slab"/>
              <a:sym typeface="Roboto Slab"/>
            </a:endParaRPr>
          </a:p>
          <a:p>
            <a:pPr marL="0" lvl="0" indent="0" algn="just" rtl="0">
              <a:lnSpc>
                <a:spcPct val="115000"/>
              </a:lnSpc>
              <a:spcBef>
                <a:spcPts val="1200"/>
              </a:spcBef>
              <a:spcAft>
                <a:spcPts val="0"/>
              </a:spcAft>
              <a:buSzPct val="129032"/>
              <a:buNone/>
            </a:pPr>
            <a:endParaRPr dirty="0">
              <a:ea typeface="Roboto Slab"/>
              <a:cs typeface="Roboto Slab"/>
              <a:sym typeface="Roboto Slab"/>
            </a:endParaRPr>
          </a:p>
          <a:p>
            <a:pPr marL="0" lvl="0" indent="0" algn="just" rtl="0">
              <a:lnSpc>
                <a:spcPct val="115000"/>
              </a:lnSpc>
              <a:spcBef>
                <a:spcPts val="1200"/>
              </a:spcBef>
              <a:spcAft>
                <a:spcPts val="1200"/>
              </a:spcAft>
              <a:buSzPct val="129032"/>
              <a:buNone/>
            </a:pPr>
            <a:endParaRPr dirty="0">
              <a:ea typeface="Roboto Slab"/>
              <a:cs typeface="Roboto Slab"/>
              <a:sym typeface="Roboto Slab"/>
            </a:endParaRPr>
          </a:p>
        </p:txBody>
      </p:sp>
    </p:spTree>
    <p:extLst>
      <p:ext uri="{BB962C8B-B14F-4D97-AF65-F5344CB8AC3E}">
        <p14:creationId xmlns:p14="http://schemas.microsoft.com/office/powerpoint/2010/main" val="779666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3. Listas</a:t>
            </a:r>
            <a:endParaRPr dirty="0"/>
          </a:p>
        </p:txBody>
      </p:sp>
      <p:sp>
        <p:nvSpPr>
          <p:cNvPr id="96" name="Google Shape;96;p18"/>
          <p:cNvSpPr txBox="1">
            <a:spLocks noGrp="1"/>
          </p:cNvSpPr>
          <p:nvPr>
            <p:ph type="body" idx="1"/>
          </p:nvPr>
        </p:nvSpPr>
        <p:spPr>
          <a:xfrm>
            <a:off x="387900" y="1508875"/>
            <a:ext cx="8278118" cy="3205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ct val="108108"/>
              <a:buNone/>
            </a:pPr>
            <a:r>
              <a:rPr lang="es" sz="1500" dirty="0">
                <a:ea typeface="Roboto Slab"/>
                <a:cs typeface="Roboto Slab"/>
                <a:sym typeface="Roboto Slab"/>
              </a:rPr>
              <a:t>Las listas son clases que implementan la interfaz </a:t>
            </a:r>
            <a:r>
              <a:rPr lang="es" sz="1500" dirty="0">
                <a:solidFill>
                  <a:srgbClr val="FF9900"/>
                </a:solidFill>
                <a:ea typeface="Roboto Slab"/>
                <a:cs typeface="Roboto Slab"/>
                <a:sym typeface="Roboto Slab"/>
              </a:rPr>
              <a:t>List</a:t>
            </a:r>
            <a:r>
              <a:rPr lang="es" sz="1500" dirty="0">
                <a:ea typeface="Roboto Slab"/>
                <a:cs typeface="Roboto Slab"/>
                <a:sym typeface="Roboto Slab"/>
              </a:rPr>
              <a:t>, y sirven para almacenar datos que se pueden repetir y cuyo orden de inserción puede ser relevante. Hay dos implementaciones de </a:t>
            </a:r>
            <a:r>
              <a:rPr lang="es" sz="1500" dirty="0">
                <a:solidFill>
                  <a:srgbClr val="FF9900"/>
                </a:solidFill>
                <a:ea typeface="Roboto Slab"/>
                <a:cs typeface="Roboto Slab"/>
                <a:sym typeface="Roboto Slab"/>
              </a:rPr>
              <a:t>List</a:t>
            </a:r>
            <a:r>
              <a:rPr lang="es" sz="1500" dirty="0">
                <a:ea typeface="Roboto Slab"/>
                <a:cs typeface="Roboto Slab"/>
                <a:sym typeface="Roboto Slab"/>
              </a:rPr>
              <a:t>, las clases </a:t>
            </a:r>
            <a:r>
              <a:rPr lang="es" sz="1500" dirty="0">
                <a:solidFill>
                  <a:schemeClr val="accent5"/>
                </a:solidFill>
                <a:ea typeface="Roboto Slab"/>
                <a:cs typeface="Roboto Slab"/>
                <a:sym typeface="Roboto Slab"/>
              </a:rPr>
              <a:t>ArrayList </a:t>
            </a:r>
            <a:r>
              <a:rPr lang="es" sz="1500" dirty="0">
                <a:ea typeface="Roboto Slab"/>
                <a:cs typeface="Roboto Slab"/>
                <a:sym typeface="Roboto Slab"/>
              </a:rPr>
              <a:t>y </a:t>
            </a:r>
            <a:r>
              <a:rPr lang="es" sz="1500" dirty="0">
                <a:solidFill>
                  <a:schemeClr val="accent5"/>
                </a:solidFill>
                <a:ea typeface="Roboto Slab"/>
                <a:cs typeface="Roboto Slab"/>
                <a:sym typeface="Roboto Slab"/>
              </a:rPr>
              <a:t>LinkedList</a:t>
            </a:r>
            <a:r>
              <a:rPr lang="es" sz="1500" dirty="0">
                <a:ea typeface="Roboto Slab"/>
                <a:cs typeface="Roboto Slab"/>
                <a:sym typeface="Roboto Slab"/>
              </a:rPr>
              <a:t>. Las dos proporcionan los mismos métodos y funcionalidades. La diferencia entre </a:t>
            </a:r>
            <a:r>
              <a:rPr lang="es" sz="1500" dirty="0">
                <a:solidFill>
                  <a:schemeClr val="accent5"/>
                </a:solidFill>
                <a:ea typeface="Roboto Slab"/>
                <a:cs typeface="Roboto Slab"/>
                <a:sym typeface="Roboto Slab"/>
              </a:rPr>
              <a:t>ArrayList </a:t>
            </a:r>
            <a:r>
              <a:rPr lang="es" sz="1500" dirty="0">
                <a:ea typeface="Roboto Slab"/>
                <a:cs typeface="Roboto Slab"/>
                <a:sym typeface="Roboto Slab"/>
              </a:rPr>
              <a:t>y </a:t>
            </a:r>
            <a:r>
              <a:rPr lang="es" sz="1500" dirty="0">
                <a:solidFill>
                  <a:schemeClr val="accent5"/>
                </a:solidFill>
                <a:ea typeface="Roboto Slab"/>
                <a:cs typeface="Roboto Slab"/>
                <a:sym typeface="Roboto Slab"/>
              </a:rPr>
              <a:t>LinkedList </a:t>
            </a:r>
            <a:r>
              <a:rPr lang="es" sz="1500" dirty="0">
                <a:ea typeface="Roboto Slab"/>
                <a:cs typeface="Roboto Slab"/>
                <a:sym typeface="Roboto Slab"/>
              </a:rPr>
              <a:t>radica en la implementación interna y solo afecta levemente al rendimiento. </a:t>
            </a:r>
            <a:endParaRPr sz="1500" dirty="0">
              <a:ea typeface="Roboto Slab"/>
              <a:cs typeface="Roboto Slab"/>
              <a:sym typeface="Roboto Slab"/>
            </a:endParaRPr>
          </a:p>
          <a:p>
            <a:pPr marL="0" lvl="0" indent="0" algn="just">
              <a:spcBef>
                <a:spcPts val="1200"/>
              </a:spcBef>
              <a:buSzPct val="108108"/>
              <a:buNone/>
            </a:pPr>
            <a:r>
              <a:rPr lang="es-ES" sz="1500" dirty="0">
                <a:ea typeface="Roboto Slab"/>
                <a:cs typeface="Roboto Slab"/>
                <a:sym typeface="Roboto Slab"/>
              </a:rPr>
              <a:t>La declaración de un </a:t>
            </a:r>
            <a:r>
              <a:rPr lang="es-ES" sz="1500" dirty="0" err="1">
                <a:ea typeface="Roboto Slab"/>
                <a:cs typeface="Roboto Slab"/>
                <a:sym typeface="Roboto Slab"/>
              </a:rPr>
              <a:t>ArrayList</a:t>
            </a:r>
            <a:r>
              <a:rPr lang="es-ES" sz="1500" dirty="0">
                <a:ea typeface="Roboto Slab"/>
                <a:cs typeface="Roboto Slab"/>
                <a:sym typeface="Roboto Slab"/>
              </a:rPr>
              <a:t> se hace según el siguiente formato</a:t>
            </a:r>
            <a:r>
              <a:rPr lang="es-ES" sz="1500" dirty="0" smtClean="0">
                <a:ea typeface="Roboto Slab"/>
                <a:cs typeface="Roboto Slab"/>
                <a:sym typeface="Roboto Slab"/>
              </a:rPr>
              <a:t>.</a:t>
            </a:r>
          </a:p>
          <a:p>
            <a:pPr marL="0" lvl="0" indent="0" algn="just">
              <a:spcBef>
                <a:spcPts val="1200"/>
              </a:spcBef>
              <a:buSzPct val="108108"/>
              <a:buNone/>
            </a:pPr>
            <a:endParaRPr lang="es-ES" sz="1500" dirty="0">
              <a:solidFill>
                <a:schemeClr val="tx1"/>
              </a:solidFill>
              <a:ea typeface="Roboto Slab"/>
              <a:cs typeface="Roboto Slab"/>
              <a:sym typeface="Roboto Slab"/>
            </a:endParaRPr>
          </a:p>
          <a:p>
            <a:pPr marL="0" indent="0" algn="ctr">
              <a:spcBef>
                <a:spcPts val="1200"/>
              </a:spcBef>
              <a:buSzPct val="108108"/>
              <a:buNone/>
            </a:pPr>
            <a:endParaRPr lang="es-ES" sz="1500" b="1" dirty="0" smtClean="0">
              <a:ea typeface="Roboto Slab"/>
              <a:cs typeface="Roboto Slab"/>
              <a:sym typeface="Roboto Slab"/>
            </a:endParaRPr>
          </a:p>
          <a:p>
            <a:pPr marL="0" lvl="0" indent="0" algn="just">
              <a:spcBef>
                <a:spcPts val="1200"/>
              </a:spcBef>
              <a:buSzPct val="108108"/>
              <a:buNone/>
            </a:pPr>
            <a:endParaRPr lang="es-ES" sz="1500" dirty="0">
              <a:ea typeface="Roboto Slab"/>
              <a:cs typeface="Roboto Slab"/>
              <a:sym typeface="Roboto Slab"/>
            </a:endParaRPr>
          </a:p>
          <a:p>
            <a:pPr marL="0" lvl="0" indent="0" algn="just">
              <a:spcBef>
                <a:spcPts val="1200"/>
              </a:spcBef>
              <a:buSzPct val="108108"/>
              <a:buNone/>
            </a:pPr>
            <a:endParaRPr lang="es-ES" sz="1500" dirty="0">
              <a:ea typeface="Roboto Slab"/>
              <a:cs typeface="Roboto Slab"/>
              <a:sym typeface="Roboto Slab"/>
            </a:endParaRPr>
          </a:p>
          <a:p>
            <a:pPr marL="0" lvl="0" indent="0" algn="just">
              <a:spcBef>
                <a:spcPts val="1200"/>
              </a:spcBef>
              <a:buSzPct val="108108"/>
              <a:buNone/>
            </a:pPr>
            <a:endParaRPr lang="es-ES" sz="1500" dirty="0">
              <a:ea typeface="Roboto Slab"/>
              <a:cs typeface="Roboto Slab"/>
              <a:sym typeface="Roboto Slab"/>
            </a:endParaRPr>
          </a:p>
          <a:p>
            <a:pPr marL="0" lvl="0" indent="0" algn="just">
              <a:spcBef>
                <a:spcPts val="1200"/>
              </a:spcBef>
              <a:buSzPct val="108108"/>
              <a:buNone/>
            </a:pPr>
            <a:endParaRPr lang="es-ES" sz="1500" dirty="0">
              <a:ea typeface="Roboto Slab"/>
              <a:cs typeface="Roboto Slab"/>
              <a:sym typeface="Roboto Slab"/>
            </a:endParaRPr>
          </a:p>
        </p:txBody>
      </p:sp>
      <p:sp>
        <p:nvSpPr>
          <p:cNvPr id="2" name="Rectángulo 1"/>
          <p:cNvSpPr/>
          <p:nvPr/>
        </p:nvSpPr>
        <p:spPr>
          <a:xfrm>
            <a:off x="2159206" y="3475457"/>
            <a:ext cx="3908442" cy="340093"/>
          </a:xfrm>
          <a:prstGeom prst="rect">
            <a:avLst/>
          </a:prstGeom>
        </p:spPr>
        <p:txBody>
          <a:bodyPr wrap="none">
            <a:spAutoFit/>
          </a:bodyPr>
          <a:lstStyle/>
          <a:p>
            <a:pPr lvl="0" indent="457200" algn="just">
              <a:lnSpc>
                <a:spcPct val="115000"/>
              </a:lnSpc>
              <a:spcBef>
                <a:spcPts val="1200"/>
              </a:spcBef>
              <a:spcAft>
                <a:spcPts val="1200"/>
              </a:spcAft>
              <a:buSzPct val="127019"/>
            </a:pPr>
            <a:r>
              <a:rPr lang="es-ES" i="1" dirty="0" err="1" smtClean="0">
                <a:solidFill>
                  <a:srgbClr val="67D8EF"/>
                </a:solidFill>
                <a:latin typeface="Roboto Slab"/>
                <a:ea typeface="Roboto Slab"/>
                <a:cs typeface="Roboto Slab"/>
                <a:sym typeface="Roboto Slab"/>
              </a:rPr>
              <a:t>ArrayList</a:t>
            </a:r>
            <a:r>
              <a:rPr lang="es-ES" dirty="0" smtClean="0">
                <a:solidFill>
                  <a:srgbClr val="F8F8F2"/>
                </a:solidFill>
                <a:latin typeface="Roboto Slab"/>
                <a:ea typeface="Roboto Slab"/>
                <a:cs typeface="Roboto Slab"/>
                <a:sym typeface="Roboto Slab"/>
              </a:rPr>
              <a:t>&lt;</a:t>
            </a:r>
            <a:r>
              <a:rPr lang="es-ES" i="1" dirty="0" smtClean="0">
                <a:solidFill>
                  <a:srgbClr val="67D8EF"/>
                </a:solidFill>
                <a:latin typeface="Roboto Slab"/>
                <a:ea typeface="Roboto Slab"/>
                <a:cs typeface="Roboto Slab"/>
                <a:sym typeface="Roboto Slab"/>
              </a:rPr>
              <a:t>E</a:t>
            </a:r>
            <a:r>
              <a:rPr lang="es-ES" dirty="0">
                <a:solidFill>
                  <a:srgbClr val="F8F8F2"/>
                </a:solidFill>
                <a:latin typeface="Roboto Slab"/>
                <a:ea typeface="Roboto Slab"/>
                <a:cs typeface="Roboto Slab"/>
                <a:sym typeface="Roboto Slab"/>
              </a:rPr>
              <a:t>&gt; lista </a:t>
            </a:r>
            <a:r>
              <a:rPr lang="es-ES" dirty="0">
                <a:solidFill>
                  <a:srgbClr val="F92472"/>
                </a:solidFill>
                <a:latin typeface="Roboto Slab"/>
                <a:ea typeface="Roboto Slab"/>
                <a:cs typeface="Roboto Slab"/>
                <a:sym typeface="Roboto Slab"/>
              </a:rPr>
              <a:t>=</a:t>
            </a:r>
            <a:r>
              <a:rPr lang="es-ES" dirty="0">
                <a:solidFill>
                  <a:srgbClr val="F8F8F2"/>
                </a:solidFill>
                <a:latin typeface="Roboto Slab"/>
                <a:ea typeface="Roboto Slab"/>
                <a:cs typeface="Roboto Slab"/>
                <a:sym typeface="Roboto Slab"/>
              </a:rPr>
              <a:t> </a:t>
            </a:r>
            <a:r>
              <a:rPr lang="es-ES" dirty="0">
                <a:solidFill>
                  <a:srgbClr val="F92472"/>
                </a:solidFill>
                <a:latin typeface="Roboto Slab"/>
                <a:ea typeface="Roboto Slab"/>
                <a:cs typeface="Roboto Slab"/>
                <a:sym typeface="Roboto Slab"/>
              </a:rPr>
              <a:t>new</a:t>
            </a:r>
            <a:r>
              <a:rPr lang="es-ES" dirty="0">
                <a:solidFill>
                  <a:srgbClr val="F8F8F2"/>
                </a:solidFill>
                <a:latin typeface="Roboto Slab"/>
                <a:ea typeface="Roboto Slab"/>
                <a:cs typeface="Roboto Slab"/>
                <a:sym typeface="Roboto Slab"/>
              </a:rPr>
              <a:t> </a:t>
            </a:r>
            <a:r>
              <a:rPr lang="es-ES" i="1" dirty="0" err="1">
                <a:solidFill>
                  <a:srgbClr val="67D8EF"/>
                </a:solidFill>
                <a:latin typeface="Roboto Slab"/>
                <a:ea typeface="Roboto Slab"/>
                <a:cs typeface="Roboto Slab"/>
                <a:sym typeface="Roboto Slab"/>
              </a:rPr>
              <a:t>ArrayList</a:t>
            </a:r>
            <a:r>
              <a:rPr lang="es-ES" dirty="0">
                <a:solidFill>
                  <a:srgbClr val="F8F8F2"/>
                </a:solidFill>
                <a:latin typeface="Roboto Slab"/>
                <a:ea typeface="Roboto Slab"/>
                <a:cs typeface="Roboto Slab"/>
                <a:sym typeface="Roboto Slab"/>
              </a:rPr>
              <a:t>&lt;&gt;();</a:t>
            </a:r>
            <a:endParaRPr lang="es-ES" sz="2000" dirty="0">
              <a:latin typeface="Roboto Slab"/>
              <a:ea typeface="Roboto Slab"/>
              <a:cs typeface="Roboto Slab"/>
              <a:sym typeface="Roboto Slab"/>
            </a:endParaRPr>
          </a:p>
        </p:txBody>
      </p:sp>
    </p:spTree>
    <p:extLst>
      <p:ext uri="{BB962C8B-B14F-4D97-AF65-F5344CB8AC3E}">
        <p14:creationId xmlns:p14="http://schemas.microsoft.com/office/powerpoint/2010/main" val="3759409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387900" y="1489825"/>
            <a:ext cx="8170500" cy="3205800"/>
          </a:xfrm>
          <a:prstGeom prst="rect">
            <a:avLst/>
          </a:prstGeom>
          <a:noFill/>
          <a:ln>
            <a:noFill/>
          </a:ln>
        </p:spPr>
        <p:txBody>
          <a:bodyPr spcFirstLastPara="1" wrap="square" lIns="91425" tIns="91425" rIns="91425" bIns="91425" anchor="t" anchorCtr="0">
            <a:normAutofit fontScale="85000" lnSpcReduction="20000"/>
          </a:bodyPr>
          <a:lstStyle/>
          <a:p>
            <a:pPr marL="0" lvl="0" indent="0" algn="just" rtl="0">
              <a:lnSpc>
                <a:spcPct val="115000"/>
              </a:lnSpc>
              <a:spcBef>
                <a:spcPts val="0"/>
              </a:spcBef>
              <a:spcAft>
                <a:spcPts val="0"/>
              </a:spcAft>
              <a:buSzPct val="142857"/>
              <a:buNone/>
            </a:pPr>
            <a:r>
              <a:rPr lang="es" dirty="0">
                <a:latin typeface="Roboto Slab"/>
                <a:ea typeface="Roboto Slab"/>
                <a:cs typeface="Roboto Slab"/>
                <a:sym typeface="Roboto Slab"/>
              </a:rPr>
              <a:t>O bien, de forma más general, dado que tanto la clase </a:t>
            </a:r>
            <a:r>
              <a:rPr lang="es" dirty="0">
                <a:solidFill>
                  <a:schemeClr val="accent5"/>
                </a:solidFill>
                <a:latin typeface="Roboto Slab"/>
                <a:ea typeface="Roboto Slab"/>
                <a:cs typeface="Roboto Slab"/>
                <a:sym typeface="Roboto Slab"/>
              </a:rPr>
              <a:t>ArrayList </a:t>
            </a:r>
            <a:r>
              <a:rPr lang="es" dirty="0">
                <a:latin typeface="Roboto Slab"/>
                <a:ea typeface="Roboto Slab"/>
                <a:cs typeface="Roboto Slab"/>
                <a:sym typeface="Roboto Slab"/>
              </a:rPr>
              <a:t>como </a:t>
            </a:r>
            <a:r>
              <a:rPr lang="es" dirty="0">
                <a:solidFill>
                  <a:schemeClr val="accent5"/>
                </a:solidFill>
                <a:latin typeface="Roboto Slab"/>
                <a:ea typeface="Roboto Slab"/>
                <a:cs typeface="Roboto Slab"/>
                <a:sym typeface="Roboto Slab"/>
              </a:rPr>
              <a:t>LinkedList </a:t>
            </a:r>
            <a:r>
              <a:rPr lang="es" dirty="0">
                <a:latin typeface="Roboto Slab"/>
                <a:ea typeface="Roboto Slab"/>
                <a:cs typeface="Roboto Slab"/>
                <a:sym typeface="Roboto Slab"/>
              </a:rPr>
              <a:t>implementan todos los métodos de la interfaz </a:t>
            </a:r>
            <a:r>
              <a:rPr lang="es" dirty="0">
                <a:solidFill>
                  <a:srgbClr val="FF9900"/>
                </a:solidFill>
                <a:latin typeface="Roboto Slab"/>
                <a:ea typeface="Roboto Slab"/>
                <a:cs typeface="Roboto Slab"/>
                <a:sym typeface="Roboto Slab"/>
              </a:rPr>
              <a:t>List</a:t>
            </a:r>
            <a:r>
              <a:rPr lang="es" dirty="0">
                <a:latin typeface="Roboto Slab"/>
                <a:ea typeface="Roboto Slab"/>
                <a:cs typeface="Roboto Slab"/>
                <a:sym typeface="Roboto Slab"/>
              </a:rPr>
              <a:t>, es posible utilizar una variable de este tipo para referenciar objetos de ambas clases. </a:t>
            </a:r>
            <a:endParaRPr dirty="0">
              <a:latin typeface="Roboto Slab"/>
              <a:ea typeface="Roboto Slab"/>
              <a:cs typeface="Roboto Slab"/>
              <a:sym typeface="Roboto Slab"/>
            </a:endParaRPr>
          </a:p>
          <a:p>
            <a:pPr marL="0" lvl="0" indent="457200" algn="just" rtl="0">
              <a:lnSpc>
                <a:spcPct val="115000"/>
              </a:lnSpc>
              <a:spcBef>
                <a:spcPts val="1200"/>
              </a:spcBef>
              <a:spcAft>
                <a:spcPts val="0"/>
              </a:spcAft>
              <a:buSzPct val="135338"/>
              <a:buNone/>
            </a:pPr>
            <a:r>
              <a:rPr lang="es" sz="1900" i="1" dirty="0">
                <a:solidFill>
                  <a:srgbClr val="67D8EF"/>
                </a:solidFill>
                <a:latin typeface="Roboto Slab"/>
                <a:ea typeface="Roboto Slab"/>
                <a:cs typeface="Roboto Slab"/>
                <a:sym typeface="Roboto Slab"/>
              </a:rPr>
              <a:t>List</a:t>
            </a:r>
            <a:r>
              <a:rPr lang="es" sz="1900" dirty="0">
                <a:solidFill>
                  <a:srgbClr val="F8F8F2"/>
                </a:solidFill>
                <a:latin typeface="Roboto Slab"/>
                <a:ea typeface="Roboto Slab"/>
                <a:cs typeface="Roboto Slab"/>
                <a:sym typeface="Roboto Slab"/>
              </a:rPr>
              <a:t>&lt;</a:t>
            </a:r>
            <a:r>
              <a:rPr lang="es" sz="1900" i="1" dirty="0">
                <a:solidFill>
                  <a:srgbClr val="67D8EF"/>
                </a:solidFill>
                <a:latin typeface="Roboto Slab"/>
                <a:ea typeface="Roboto Slab"/>
                <a:cs typeface="Roboto Slab"/>
                <a:sym typeface="Roboto Slab"/>
              </a:rPr>
              <a:t>E</a:t>
            </a:r>
            <a:r>
              <a:rPr lang="es" sz="1900" dirty="0">
                <a:solidFill>
                  <a:srgbClr val="F8F8F2"/>
                </a:solidFill>
                <a:latin typeface="Roboto Slab"/>
                <a:ea typeface="Roboto Slab"/>
                <a:cs typeface="Roboto Slab"/>
                <a:sym typeface="Roboto Slab"/>
              </a:rPr>
              <a:t>&gt; lista </a:t>
            </a:r>
            <a:r>
              <a:rPr lang="es" sz="1900" dirty="0">
                <a:solidFill>
                  <a:srgbClr val="F92472"/>
                </a:solidFill>
                <a:latin typeface="Roboto Slab"/>
                <a:ea typeface="Roboto Slab"/>
                <a:cs typeface="Roboto Slab"/>
                <a:sym typeface="Roboto Slab"/>
              </a:rPr>
              <a:t>=</a:t>
            </a:r>
            <a:r>
              <a:rPr lang="es" sz="1900" dirty="0">
                <a:solidFill>
                  <a:srgbClr val="F8F8F2"/>
                </a:solidFill>
                <a:latin typeface="Roboto Slab"/>
                <a:ea typeface="Roboto Slab"/>
                <a:cs typeface="Roboto Slab"/>
                <a:sym typeface="Roboto Slab"/>
              </a:rPr>
              <a:t> </a:t>
            </a:r>
            <a:r>
              <a:rPr lang="es" sz="1900" dirty="0">
                <a:solidFill>
                  <a:srgbClr val="F92472"/>
                </a:solidFill>
                <a:latin typeface="Roboto Slab"/>
                <a:ea typeface="Roboto Slab"/>
                <a:cs typeface="Roboto Slab"/>
                <a:sym typeface="Roboto Slab"/>
              </a:rPr>
              <a:t>new</a:t>
            </a:r>
            <a:r>
              <a:rPr lang="es" sz="1900" dirty="0">
                <a:solidFill>
                  <a:srgbClr val="F8F8F2"/>
                </a:solidFill>
                <a:latin typeface="Roboto Slab"/>
                <a:ea typeface="Roboto Slab"/>
                <a:cs typeface="Roboto Slab"/>
                <a:sym typeface="Roboto Slab"/>
              </a:rPr>
              <a:t> </a:t>
            </a:r>
            <a:r>
              <a:rPr lang="es" sz="1900" i="1" dirty="0">
                <a:solidFill>
                  <a:srgbClr val="67D8EF"/>
                </a:solidFill>
                <a:latin typeface="Roboto Slab"/>
                <a:ea typeface="Roboto Slab"/>
                <a:cs typeface="Roboto Slab"/>
                <a:sym typeface="Roboto Slab"/>
              </a:rPr>
              <a:t>ArrayList</a:t>
            </a:r>
            <a:r>
              <a:rPr lang="es" sz="1900" dirty="0">
                <a:solidFill>
                  <a:srgbClr val="F8F8F2"/>
                </a:solidFill>
                <a:latin typeface="Roboto Slab"/>
                <a:ea typeface="Roboto Slab"/>
                <a:cs typeface="Roboto Slab"/>
                <a:sym typeface="Roboto Slab"/>
              </a:rPr>
              <a:t>&lt;&gt;{};</a:t>
            </a:r>
            <a:endParaRPr sz="2600" dirty="0">
              <a:latin typeface="Roboto Slab"/>
              <a:ea typeface="Roboto Slab"/>
              <a:cs typeface="Roboto Slab"/>
              <a:sym typeface="Roboto Slab"/>
            </a:endParaRPr>
          </a:p>
          <a:p>
            <a:pPr marL="0" lvl="0" indent="0" algn="just" rtl="0">
              <a:lnSpc>
                <a:spcPct val="115000"/>
              </a:lnSpc>
              <a:spcBef>
                <a:spcPts val="1200"/>
              </a:spcBef>
              <a:spcAft>
                <a:spcPts val="0"/>
              </a:spcAft>
              <a:buSzPct val="142857"/>
              <a:buNone/>
            </a:pPr>
            <a:r>
              <a:rPr lang="es" dirty="0">
                <a:latin typeface="Roboto Slab"/>
                <a:ea typeface="Roboto Slab"/>
                <a:cs typeface="Roboto Slab"/>
                <a:sym typeface="Roboto Slab"/>
              </a:rPr>
              <a:t>En esta lista solo se podrán insertar objetos (elementos) del tipo E. </a:t>
            </a:r>
            <a:endParaRPr dirty="0">
              <a:latin typeface="Roboto Slab"/>
              <a:ea typeface="Roboto Slab"/>
              <a:cs typeface="Roboto Slab"/>
              <a:sym typeface="Roboto Slab"/>
            </a:endParaRPr>
          </a:p>
          <a:p>
            <a:pPr marL="0" lvl="0" indent="0" algn="just" rtl="0">
              <a:lnSpc>
                <a:spcPct val="115000"/>
              </a:lnSpc>
              <a:spcBef>
                <a:spcPts val="1200"/>
              </a:spcBef>
              <a:spcAft>
                <a:spcPts val="0"/>
              </a:spcAft>
              <a:buSzPct val="142857"/>
              <a:buNone/>
            </a:pPr>
            <a:r>
              <a:rPr lang="es" dirty="0">
                <a:latin typeface="Roboto Slab"/>
                <a:ea typeface="Roboto Slab"/>
                <a:cs typeface="Roboto Slab"/>
                <a:sym typeface="Roboto Slab"/>
              </a:rPr>
              <a:t>La construcción de un </a:t>
            </a:r>
            <a:r>
              <a:rPr lang="es" dirty="0">
                <a:solidFill>
                  <a:schemeClr val="accent5"/>
                </a:solidFill>
                <a:latin typeface="Roboto Slab"/>
                <a:ea typeface="Roboto Slab"/>
                <a:cs typeface="Roboto Slab"/>
                <a:sym typeface="Roboto Slab"/>
              </a:rPr>
              <a:t>ArrayList </a:t>
            </a:r>
            <a:r>
              <a:rPr lang="es" dirty="0">
                <a:latin typeface="Roboto Slab"/>
                <a:ea typeface="Roboto Slab"/>
                <a:cs typeface="Roboto Slab"/>
                <a:sym typeface="Roboto Slab"/>
              </a:rPr>
              <a:t>que nos sirva para guardar objetos de Cliente, será: </a:t>
            </a:r>
            <a:endParaRPr dirty="0">
              <a:latin typeface="Roboto Slab"/>
              <a:ea typeface="Roboto Slab"/>
              <a:cs typeface="Roboto Slab"/>
              <a:sym typeface="Roboto Slab"/>
            </a:endParaRPr>
          </a:p>
          <a:p>
            <a:pPr marL="0" lvl="0" indent="457200" algn="just" rtl="0">
              <a:lnSpc>
                <a:spcPct val="115000"/>
              </a:lnSpc>
              <a:spcBef>
                <a:spcPts val="1200"/>
              </a:spcBef>
              <a:spcAft>
                <a:spcPts val="0"/>
              </a:spcAft>
              <a:buSzPct val="135338"/>
              <a:buNone/>
            </a:pPr>
            <a:r>
              <a:rPr lang="es" sz="1900" i="1" dirty="0">
                <a:solidFill>
                  <a:srgbClr val="67D8EF"/>
                </a:solidFill>
                <a:latin typeface="Roboto Slab"/>
                <a:ea typeface="Roboto Slab"/>
                <a:cs typeface="Roboto Slab"/>
                <a:sym typeface="Roboto Slab"/>
              </a:rPr>
              <a:t>List</a:t>
            </a:r>
            <a:r>
              <a:rPr lang="es" sz="1900" dirty="0">
                <a:solidFill>
                  <a:srgbClr val="F8F8F2"/>
                </a:solidFill>
                <a:latin typeface="Roboto Slab"/>
                <a:ea typeface="Roboto Slab"/>
                <a:cs typeface="Roboto Slab"/>
                <a:sym typeface="Roboto Slab"/>
              </a:rPr>
              <a:t>&lt;</a:t>
            </a:r>
            <a:r>
              <a:rPr lang="es" sz="1900" i="1" dirty="0">
                <a:solidFill>
                  <a:srgbClr val="67D8EF"/>
                </a:solidFill>
                <a:latin typeface="Roboto Slab"/>
                <a:ea typeface="Roboto Slab"/>
                <a:cs typeface="Roboto Slab"/>
                <a:sym typeface="Roboto Slab"/>
              </a:rPr>
              <a:t>Cliente</a:t>
            </a:r>
            <a:r>
              <a:rPr lang="es" sz="1900" dirty="0">
                <a:solidFill>
                  <a:srgbClr val="F8F8F2"/>
                </a:solidFill>
                <a:latin typeface="Roboto Slab"/>
                <a:ea typeface="Roboto Slab"/>
                <a:cs typeface="Roboto Slab"/>
                <a:sym typeface="Roboto Slab"/>
              </a:rPr>
              <a:t>&gt; listaClientes </a:t>
            </a:r>
            <a:r>
              <a:rPr lang="es" sz="1900" dirty="0">
                <a:solidFill>
                  <a:srgbClr val="F92472"/>
                </a:solidFill>
                <a:latin typeface="Roboto Slab"/>
                <a:ea typeface="Roboto Slab"/>
                <a:cs typeface="Roboto Slab"/>
                <a:sym typeface="Roboto Slab"/>
              </a:rPr>
              <a:t>=</a:t>
            </a:r>
            <a:r>
              <a:rPr lang="es" sz="1900" dirty="0">
                <a:solidFill>
                  <a:srgbClr val="F8F8F2"/>
                </a:solidFill>
                <a:latin typeface="Roboto Slab"/>
                <a:ea typeface="Roboto Slab"/>
                <a:cs typeface="Roboto Slab"/>
                <a:sym typeface="Roboto Slab"/>
              </a:rPr>
              <a:t> </a:t>
            </a:r>
            <a:r>
              <a:rPr lang="es" sz="1900" dirty="0">
                <a:solidFill>
                  <a:srgbClr val="F92472"/>
                </a:solidFill>
                <a:latin typeface="Roboto Slab"/>
                <a:ea typeface="Roboto Slab"/>
                <a:cs typeface="Roboto Slab"/>
                <a:sym typeface="Roboto Slab"/>
              </a:rPr>
              <a:t>new</a:t>
            </a:r>
            <a:r>
              <a:rPr lang="es" sz="1900" dirty="0">
                <a:solidFill>
                  <a:srgbClr val="F8F8F2"/>
                </a:solidFill>
                <a:latin typeface="Roboto Slab"/>
                <a:ea typeface="Roboto Slab"/>
                <a:cs typeface="Roboto Slab"/>
                <a:sym typeface="Roboto Slab"/>
              </a:rPr>
              <a:t> </a:t>
            </a:r>
            <a:r>
              <a:rPr lang="es" sz="1900" i="1" dirty="0">
                <a:solidFill>
                  <a:srgbClr val="67D8EF"/>
                </a:solidFill>
                <a:latin typeface="Roboto Slab"/>
                <a:ea typeface="Roboto Slab"/>
                <a:cs typeface="Roboto Slab"/>
                <a:sym typeface="Roboto Slab"/>
              </a:rPr>
              <a:t>ArrayList</a:t>
            </a:r>
            <a:r>
              <a:rPr lang="es" sz="1900" dirty="0">
                <a:solidFill>
                  <a:srgbClr val="F8F8F2"/>
                </a:solidFill>
                <a:latin typeface="Roboto Slab"/>
                <a:ea typeface="Roboto Slab"/>
                <a:cs typeface="Roboto Slab"/>
                <a:sym typeface="Roboto Slab"/>
              </a:rPr>
              <a:t>&lt;&gt;{};</a:t>
            </a:r>
            <a:endParaRPr sz="2600" dirty="0">
              <a:latin typeface="Roboto Slab"/>
              <a:ea typeface="Roboto Slab"/>
              <a:cs typeface="Roboto Slab"/>
              <a:sym typeface="Roboto Slab"/>
            </a:endParaRPr>
          </a:p>
          <a:p>
            <a:pPr marL="0" lvl="0" indent="0" algn="just" rtl="0">
              <a:lnSpc>
                <a:spcPct val="115000"/>
              </a:lnSpc>
              <a:spcBef>
                <a:spcPts val="1200"/>
              </a:spcBef>
              <a:spcAft>
                <a:spcPts val="0"/>
              </a:spcAft>
              <a:buSzPct val="142857"/>
              <a:buNone/>
            </a:pPr>
            <a:r>
              <a:rPr lang="es" dirty="0">
                <a:latin typeface="Roboto Slab"/>
                <a:ea typeface="Roboto Slab"/>
                <a:cs typeface="Roboto Slab"/>
                <a:sym typeface="Roboto Slab"/>
              </a:rPr>
              <a:t>Una vez creada la colección </a:t>
            </a:r>
            <a:r>
              <a:rPr lang="es" dirty="0">
                <a:solidFill>
                  <a:schemeClr val="accent6"/>
                </a:solidFill>
                <a:latin typeface="Roboto Slab"/>
                <a:ea typeface="Roboto Slab"/>
                <a:cs typeface="Roboto Slab"/>
                <a:sym typeface="Roboto Slab"/>
              </a:rPr>
              <a:t>listaClientes</a:t>
            </a:r>
            <a:r>
              <a:rPr lang="es" dirty="0">
                <a:latin typeface="Roboto Slab"/>
                <a:ea typeface="Roboto Slab"/>
                <a:cs typeface="Roboto Slab"/>
                <a:sym typeface="Roboto Slab"/>
              </a:rPr>
              <a:t>, disponemos de una estructura dinámica donde insertar o eliminar objetos </a:t>
            </a:r>
            <a:r>
              <a:rPr lang="es" dirty="0">
                <a:solidFill>
                  <a:schemeClr val="accent5"/>
                </a:solidFill>
                <a:latin typeface="Roboto Slab"/>
                <a:ea typeface="Roboto Slab"/>
                <a:cs typeface="Roboto Slab"/>
                <a:sym typeface="Roboto Slab"/>
              </a:rPr>
              <a:t>Cliente</a:t>
            </a:r>
            <a:r>
              <a:rPr lang="es" dirty="0">
                <a:latin typeface="Roboto Slab"/>
                <a:ea typeface="Roboto Slab"/>
                <a:cs typeface="Roboto Slab"/>
                <a:sym typeface="Roboto Slab"/>
              </a:rPr>
              <a:t>. Antes vamos a definir una clase </a:t>
            </a:r>
            <a:r>
              <a:rPr lang="es" dirty="0">
                <a:solidFill>
                  <a:schemeClr val="accent5"/>
                </a:solidFill>
                <a:latin typeface="Roboto Slab"/>
                <a:ea typeface="Roboto Slab"/>
                <a:cs typeface="Roboto Slab"/>
                <a:sym typeface="Roboto Slab"/>
              </a:rPr>
              <a:t>Cliente </a:t>
            </a:r>
            <a:r>
              <a:rPr lang="es" dirty="0">
                <a:latin typeface="Roboto Slab"/>
                <a:ea typeface="Roboto Slab"/>
                <a:cs typeface="Roboto Slab"/>
                <a:sym typeface="Roboto Slab"/>
              </a:rPr>
              <a:t>que nos permita probar los distintos métodos con ejemplos concretos:</a:t>
            </a:r>
            <a:endParaRPr dirty="0">
              <a:latin typeface="Roboto Slab"/>
              <a:ea typeface="Roboto Slab"/>
              <a:cs typeface="Roboto Slab"/>
              <a:sym typeface="Roboto Slab"/>
            </a:endParaRPr>
          </a:p>
          <a:p>
            <a:pPr marL="0" lvl="0" indent="0" algn="just" rtl="0">
              <a:lnSpc>
                <a:spcPct val="115000"/>
              </a:lnSpc>
              <a:spcBef>
                <a:spcPts val="1200"/>
              </a:spcBef>
              <a:spcAft>
                <a:spcPts val="1200"/>
              </a:spcAft>
              <a:buSzPct val="142857"/>
              <a:buNone/>
            </a:pPr>
            <a:endParaRPr dirty="0">
              <a:latin typeface="Roboto Slab"/>
              <a:ea typeface="Roboto Slab"/>
              <a:cs typeface="Roboto Slab"/>
              <a:sym typeface="Roboto Slab"/>
            </a:endParaRPr>
          </a:p>
        </p:txBody>
      </p:sp>
      <p:sp>
        <p:nvSpPr>
          <p:cNvPr id="6" name="Google Shape;95;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3. Listas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20"/>
          <p:cNvSpPr txBox="1">
            <a:spLocks noGrp="1"/>
          </p:cNvSpPr>
          <p:nvPr>
            <p:ph type="body" idx="1"/>
          </p:nvPr>
        </p:nvSpPr>
        <p:spPr>
          <a:xfrm>
            <a:off x="387900" y="1489825"/>
            <a:ext cx="8170500" cy="3205800"/>
          </a:xfrm>
          <a:prstGeom prst="rect">
            <a:avLst/>
          </a:prstGeom>
          <a:noFill/>
          <a:ln>
            <a:noFill/>
          </a:ln>
        </p:spPr>
        <p:txBody>
          <a:bodyPr spcFirstLastPara="1" wrap="square" lIns="91425" tIns="91425" rIns="91425" bIns="91425" anchor="t" anchorCtr="0">
            <a:normAutofit fontScale="85000" lnSpcReduction="20000"/>
          </a:bodyPr>
          <a:lstStyle/>
          <a:p>
            <a:pPr marL="457200" lvl="0" indent="0" algn="just" rtl="0">
              <a:lnSpc>
                <a:spcPct val="115000"/>
              </a:lnSpc>
              <a:spcBef>
                <a:spcPts val="0"/>
              </a:spcBef>
              <a:spcAft>
                <a:spcPts val="0"/>
              </a:spcAft>
              <a:buSzPct val="192513"/>
              <a:buNone/>
            </a:pPr>
            <a:r>
              <a:rPr lang="es" sz="1100" i="1" dirty="0">
                <a:solidFill>
                  <a:srgbClr val="67D8EF"/>
                </a:solidFill>
                <a:latin typeface="Roboto Slab"/>
                <a:ea typeface="Roboto Slab"/>
                <a:cs typeface="Roboto Slab"/>
                <a:sym typeface="Roboto Slab"/>
              </a:rPr>
              <a:t>class</a:t>
            </a:r>
            <a:r>
              <a:rPr lang="es" sz="1100" dirty="0">
                <a:solidFill>
                  <a:srgbClr val="F8F8F2"/>
                </a:solidFill>
                <a:latin typeface="Roboto Slab"/>
                <a:ea typeface="Roboto Slab"/>
                <a:cs typeface="Roboto Slab"/>
                <a:sym typeface="Roboto Slab"/>
              </a:rPr>
              <a:t> </a:t>
            </a:r>
            <a:r>
              <a:rPr lang="es" sz="1100" dirty="0">
                <a:solidFill>
                  <a:srgbClr val="A6E22C"/>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implements</a:t>
            </a:r>
            <a:r>
              <a:rPr lang="es" sz="1100" dirty="0">
                <a:solidFill>
                  <a:srgbClr val="F8F8F2"/>
                </a:solidFill>
                <a:latin typeface="Roboto Slab"/>
                <a:ea typeface="Roboto Slab"/>
                <a:cs typeface="Roboto Slab"/>
                <a:sym typeface="Roboto Slab"/>
              </a:rPr>
              <a:t> </a:t>
            </a:r>
            <a:r>
              <a:rPr lang="es" sz="1100" i="1" dirty="0">
                <a:solidFill>
                  <a:srgbClr val="A6E22C"/>
                </a:solidFill>
                <a:latin typeface="Roboto Slab"/>
                <a:ea typeface="Roboto Slab"/>
                <a:cs typeface="Roboto Slab"/>
                <a:sym typeface="Roboto Slab"/>
              </a:rPr>
              <a:t>Comparable</a:t>
            </a:r>
            <a:r>
              <a:rPr lang="es" sz="1100" dirty="0">
                <a:solidFill>
                  <a:srgbClr val="F8F8F2"/>
                </a:solidFill>
                <a:latin typeface="Roboto Slab"/>
                <a:ea typeface="Roboto Slab"/>
                <a:cs typeface="Roboto Slab"/>
                <a:sym typeface="Roboto Slab"/>
              </a:rPr>
              <a:t>&lt;</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&gt;{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String</a:t>
            </a:r>
            <a:r>
              <a:rPr lang="es" sz="1100" dirty="0">
                <a:solidFill>
                  <a:srgbClr val="F8F8F2"/>
                </a:solidFill>
                <a:latin typeface="Roboto Slab"/>
                <a:ea typeface="Roboto Slab"/>
                <a:cs typeface="Roboto Slab"/>
                <a:sym typeface="Roboto Slab"/>
              </a:rPr>
              <a:t> dni;</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String</a:t>
            </a:r>
            <a:r>
              <a:rPr lang="es" sz="1100" dirty="0">
                <a:solidFill>
                  <a:srgbClr val="F8F8F2"/>
                </a:solidFill>
                <a:latin typeface="Roboto Slab"/>
                <a:ea typeface="Roboto Slab"/>
                <a:cs typeface="Roboto Slab"/>
                <a:sym typeface="Roboto Slab"/>
              </a:rPr>
              <a:t> nombre;</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LocalDate</a:t>
            </a:r>
            <a:r>
              <a:rPr lang="es" sz="1100" dirty="0">
                <a:solidFill>
                  <a:srgbClr val="F8F8F2"/>
                </a:solidFill>
                <a:latin typeface="Roboto Slab"/>
                <a:ea typeface="Roboto Slab"/>
                <a:cs typeface="Roboto Slab"/>
                <a:sym typeface="Roboto Slab"/>
              </a:rPr>
              <a:t> fechaNacimiento;</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dirty="0">
                <a:solidFill>
                  <a:srgbClr val="A6E22C"/>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a:t>
            </a:r>
            <a:r>
              <a:rPr lang="es" sz="1100" i="1" dirty="0">
                <a:solidFill>
                  <a:srgbClr val="67D8EF"/>
                </a:solidFill>
                <a:latin typeface="Roboto Slab"/>
                <a:ea typeface="Roboto Slab"/>
                <a:cs typeface="Roboto Slab"/>
                <a:sym typeface="Roboto Slab"/>
              </a:rPr>
              <a:t>String</a:t>
            </a: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dni</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String</a:t>
            </a: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nombre</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LocalDate</a:t>
            </a: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fechaNacimiento</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this</a:t>
            </a:r>
            <a:r>
              <a:rPr lang="es" sz="1100" dirty="0">
                <a:solidFill>
                  <a:srgbClr val="F8F8F2"/>
                </a:solidFill>
                <a:latin typeface="Roboto Slab"/>
                <a:ea typeface="Roboto Slab"/>
                <a:cs typeface="Roboto Slab"/>
                <a:sym typeface="Roboto Slab"/>
              </a:rPr>
              <a:t>.dni</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dni;</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this</a:t>
            </a:r>
            <a:r>
              <a:rPr lang="es" sz="1100" dirty="0">
                <a:solidFill>
                  <a:srgbClr val="F8F8F2"/>
                </a:solidFill>
                <a:latin typeface="Roboto Slab"/>
                <a:ea typeface="Roboto Slab"/>
                <a:cs typeface="Roboto Slab"/>
                <a:sym typeface="Roboto Slab"/>
              </a:rPr>
              <a:t>.nombre</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nombre;</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this</a:t>
            </a:r>
            <a:r>
              <a:rPr lang="es" sz="1100" dirty="0">
                <a:solidFill>
                  <a:srgbClr val="F8F8F2"/>
                </a:solidFill>
                <a:latin typeface="Roboto Slab"/>
                <a:ea typeface="Roboto Slab"/>
                <a:cs typeface="Roboto Slab"/>
                <a:sym typeface="Roboto Slab"/>
              </a:rPr>
              <a:t>.fechaNacimiento</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fechaNacimiento;</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public</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boolean</a:t>
            </a:r>
            <a:r>
              <a:rPr lang="es" sz="1100" dirty="0">
                <a:solidFill>
                  <a:srgbClr val="F8F8F2"/>
                </a:solidFill>
                <a:latin typeface="Roboto Slab"/>
                <a:ea typeface="Roboto Slab"/>
                <a:cs typeface="Roboto Slab"/>
                <a:sym typeface="Roboto Slab"/>
              </a:rPr>
              <a:t> </a:t>
            </a:r>
            <a:r>
              <a:rPr lang="es" sz="1100" dirty="0">
                <a:solidFill>
                  <a:srgbClr val="A6E22C"/>
                </a:solidFill>
                <a:latin typeface="Roboto Slab"/>
                <a:ea typeface="Roboto Slab"/>
                <a:cs typeface="Roboto Slab"/>
                <a:sym typeface="Roboto Slab"/>
              </a:rPr>
              <a:t>equals</a:t>
            </a:r>
            <a:r>
              <a:rPr lang="es" sz="1100" dirty="0">
                <a:solidFill>
                  <a:srgbClr val="F8F8F2"/>
                </a:solidFill>
                <a:latin typeface="Roboto Slab"/>
                <a:ea typeface="Roboto Slab"/>
                <a:cs typeface="Roboto Slab"/>
                <a:sym typeface="Roboto Slab"/>
              </a:rPr>
              <a:t>(</a:t>
            </a:r>
            <a:r>
              <a:rPr lang="es" sz="1100" i="1" dirty="0">
                <a:solidFill>
                  <a:srgbClr val="67D8EF"/>
                </a:solidFill>
                <a:latin typeface="Roboto Slab"/>
                <a:ea typeface="Roboto Slab"/>
                <a:cs typeface="Roboto Slab"/>
                <a:sym typeface="Roboto Slab"/>
              </a:rPr>
              <a:t>Object</a:t>
            </a: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ob</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return</a:t>
            </a:r>
            <a:r>
              <a:rPr lang="es" sz="1100" dirty="0">
                <a:solidFill>
                  <a:srgbClr val="F8F8F2"/>
                </a:solidFill>
                <a:latin typeface="Roboto Slab"/>
                <a:ea typeface="Roboto Slab"/>
                <a:cs typeface="Roboto Slab"/>
                <a:sym typeface="Roboto Slab"/>
              </a:rPr>
              <a:t> dni.</a:t>
            </a:r>
            <a:r>
              <a:rPr lang="es" sz="1100" dirty="0">
                <a:solidFill>
                  <a:srgbClr val="67D8EF"/>
                </a:solidFill>
                <a:latin typeface="Roboto Slab"/>
                <a:ea typeface="Roboto Slab"/>
                <a:cs typeface="Roboto Slab"/>
                <a:sym typeface="Roboto Slab"/>
              </a:rPr>
              <a:t>equals</a:t>
            </a:r>
            <a:r>
              <a:rPr lang="es" sz="1100" dirty="0">
                <a:solidFill>
                  <a:srgbClr val="F8F8F2"/>
                </a:solidFill>
                <a:latin typeface="Roboto Slab"/>
                <a:ea typeface="Roboto Slab"/>
                <a:cs typeface="Roboto Slab"/>
                <a:sym typeface="Roboto Slab"/>
              </a:rPr>
              <a:t>(((</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 ob).dni);</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public</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int</a:t>
            </a:r>
            <a:r>
              <a:rPr lang="es" sz="1100" dirty="0">
                <a:solidFill>
                  <a:srgbClr val="F8F8F2"/>
                </a:solidFill>
                <a:latin typeface="Roboto Slab"/>
                <a:ea typeface="Roboto Slab"/>
                <a:cs typeface="Roboto Slab"/>
                <a:sym typeface="Roboto Slab"/>
              </a:rPr>
              <a:t> </a:t>
            </a:r>
            <a:r>
              <a:rPr lang="es" sz="1100" dirty="0">
                <a:solidFill>
                  <a:srgbClr val="A6E22C"/>
                </a:solidFill>
                <a:latin typeface="Roboto Slab"/>
                <a:ea typeface="Roboto Slab"/>
                <a:cs typeface="Roboto Slab"/>
                <a:sym typeface="Roboto Slab"/>
              </a:rPr>
              <a:t>compareTo</a:t>
            </a:r>
            <a:r>
              <a:rPr lang="es" sz="1100" dirty="0">
                <a:solidFill>
                  <a:srgbClr val="F8F8F2"/>
                </a:solidFill>
                <a:latin typeface="Roboto Slab"/>
                <a:ea typeface="Roboto Slab"/>
                <a:cs typeface="Roboto Slab"/>
                <a:sym typeface="Roboto Slab"/>
              </a:rPr>
              <a:t>(</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 </a:t>
            </a:r>
            <a:r>
              <a:rPr lang="es" sz="1100" i="1" dirty="0">
                <a:solidFill>
                  <a:srgbClr val="FD9621"/>
                </a:solidFill>
                <a:latin typeface="Roboto Slab"/>
                <a:ea typeface="Roboto Slab"/>
                <a:cs typeface="Roboto Slab"/>
                <a:sym typeface="Roboto Slab"/>
              </a:rPr>
              <a:t>otro</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return</a:t>
            </a:r>
            <a:r>
              <a:rPr lang="es" sz="1100" dirty="0">
                <a:solidFill>
                  <a:srgbClr val="F8F8F2"/>
                </a:solidFill>
                <a:latin typeface="Roboto Slab"/>
                <a:ea typeface="Roboto Slab"/>
                <a:cs typeface="Roboto Slab"/>
                <a:sym typeface="Roboto Slab"/>
              </a:rPr>
              <a:t> dni.</a:t>
            </a:r>
            <a:r>
              <a:rPr lang="es" sz="1100" dirty="0">
                <a:solidFill>
                  <a:srgbClr val="67D8EF"/>
                </a:solidFill>
                <a:latin typeface="Roboto Slab"/>
                <a:ea typeface="Roboto Slab"/>
                <a:cs typeface="Roboto Slab"/>
                <a:sym typeface="Roboto Slab"/>
              </a:rPr>
              <a:t>compareTo</a:t>
            </a:r>
            <a:r>
              <a:rPr lang="es" sz="1100" dirty="0">
                <a:solidFill>
                  <a:srgbClr val="F8F8F2"/>
                </a:solidFill>
                <a:latin typeface="Roboto Slab"/>
                <a:ea typeface="Roboto Slab"/>
                <a:cs typeface="Roboto Slab"/>
                <a:sym typeface="Roboto Slab"/>
              </a:rPr>
              <a:t>(otro.dni);</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public</a:t>
            </a:r>
            <a:r>
              <a:rPr lang="es" sz="1100" dirty="0">
                <a:solidFill>
                  <a:srgbClr val="F8F8F2"/>
                </a:solidFill>
                <a:latin typeface="Roboto Slab"/>
                <a:ea typeface="Roboto Slab"/>
                <a:cs typeface="Roboto Slab"/>
                <a:sym typeface="Roboto Slab"/>
              </a:rPr>
              <a:t> </a:t>
            </a:r>
            <a:r>
              <a:rPr lang="es" sz="1100" i="1" dirty="0">
                <a:solidFill>
                  <a:srgbClr val="67D8EF"/>
                </a:solidFill>
                <a:latin typeface="Roboto Slab"/>
                <a:ea typeface="Roboto Slab"/>
                <a:cs typeface="Roboto Slab"/>
                <a:sym typeface="Roboto Slab"/>
              </a:rPr>
              <a:t>String</a:t>
            </a:r>
            <a:r>
              <a:rPr lang="es" sz="1100" dirty="0">
                <a:solidFill>
                  <a:srgbClr val="F8F8F2"/>
                </a:solidFill>
                <a:latin typeface="Roboto Slab"/>
                <a:ea typeface="Roboto Slab"/>
                <a:cs typeface="Roboto Slab"/>
                <a:sym typeface="Roboto Slab"/>
              </a:rPr>
              <a:t> </a:t>
            </a:r>
            <a:r>
              <a:rPr lang="es" sz="1100" dirty="0">
                <a:solidFill>
                  <a:srgbClr val="A6E22C"/>
                </a:solidFill>
                <a:latin typeface="Roboto Slab"/>
                <a:ea typeface="Roboto Slab"/>
                <a:cs typeface="Roboto Slab"/>
                <a:sym typeface="Roboto Slab"/>
              </a:rPr>
              <a:t>toString</a:t>
            </a:r>
            <a:r>
              <a:rPr lang="es" sz="1100" dirty="0">
                <a:solidFill>
                  <a:srgbClr val="F8F8F2"/>
                </a:solidFill>
                <a:latin typeface="Roboto Slab"/>
                <a:ea typeface="Roboto Slab"/>
                <a:cs typeface="Roboto Slab"/>
                <a:sym typeface="Roboto Slab"/>
              </a:rPr>
              <a:t>(){</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r>
              <a:rPr lang="es" sz="1100" dirty="0">
                <a:solidFill>
                  <a:srgbClr val="F92472"/>
                </a:solidFill>
                <a:latin typeface="Roboto Slab"/>
                <a:ea typeface="Roboto Slab"/>
                <a:cs typeface="Roboto Slab"/>
                <a:sym typeface="Roboto Slab"/>
              </a:rPr>
              <a:t>return</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"DNI: "</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dni</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 </a:t>
            </a:r>
            <a:r>
              <a:rPr lang="es" sz="1100" dirty="0">
                <a:solidFill>
                  <a:srgbClr val="E7DB74"/>
                </a:solidFill>
                <a:latin typeface="Roboto Slab"/>
                <a:ea typeface="Roboto Slab"/>
                <a:cs typeface="Roboto Slab"/>
                <a:sym typeface="Roboto Slab"/>
              </a:rPr>
              <a:t>" Nombre: "</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nombre;</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	}</a:t>
            </a:r>
            <a:endParaRPr sz="1100" dirty="0">
              <a:solidFill>
                <a:srgbClr val="F8F8F2"/>
              </a:solidFill>
              <a:latin typeface="Roboto Slab"/>
              <a:ea typeface="Roboto Slab"/>
              <a:cs typeface="Roboto Slab"/>
              <a:sym typeface="Roboto Slab"/>
            </a:endParaRPr>
          </a:p>
          <a:p>
            <a:pPr marL="457200" lvl="0" indent="0" algn="just" rtl="0">
              <a:lnSpc>
                <a:spcPct val="115000"/>
              </a:lnSpc>
              <a:spcBef>
                <a:spcPts val="0"/>
              </a:spcBef>
              <a:spcAft>
                <a:spcPts val="0"/>
              </a:spcAft>
              <a:buSzPct val="192513"/>
              <a:buNone/>
            </a:pPr>
            <a:r>
              <a:rPr lang="es" sz="1100" dirty="0">
                <a:solidFill>
                  <a:srgbClr val="F8F8F2"/>
                </a:solidFill>
                <a:latin typeface="Roboto Slab"/>
                <a:ea typeface="Roboto Slab"/>
                <a:cs typeface="Roboto Slab"/>
                <a:sym typeface="Roboto Slab"/>
              </a:rPr>
              <a:t>}</a:t>
            </a:r>
            <a:endParaRPr dirty="0">
              <a:latin typeface="Roboto Slab"/>
              <a:ea typeface="Roboto Slab"/>
              <a:cs typeface="Roboto Slab"/>
              <a:sym typeface="Roboto Slab"/>
            </a:endParaRPr>
          </a:p>
        </p:txBody>
      </p:sp>
      <p:sp>
        <p:nvSpPr>
          <p:cNvPr id="6" name="Google Shape;95;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3. Listas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21"/>
          <p:cNvSpPr txBox="1">
            <a:spLocks noGrp="1"/>
          </p:cNvSpPr>
          <p:nvPr>
            <p:ph type="body" idx="1"/>
          </p:nvPr>
        </p:nvSpPr>
        <p:spPr>
          <a:xfrm>
            <a:off x="387900" y="1489825"/>
            <a:ext cx="8170500" cy="32058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100" dirty="0">
                <a:latin typeface="Roboto Slab"/>
                <a:ea typeface="Roboto Slab"/>
                <a:cs typeface="Roboto Slab"/>
                <a:sym typeface="Roboto Slab"/>
              </a:rPr>
              <a:t>Para estudiar la interfaz </a:t>
            </a:r>
            <a:r>
              <a:rPr lang="es" sz="1100" dirty="0">
                <a:solidFill>
                  <a:srgbClr val="FF9900"/>
                </a:solidFill>
                <a:latin typeface="Roboto Slab"/>
                <a:ea typeface="Roboto Slab"/>
                <a:cs typeface="Roboto Slab"/>
                <a:sym typeface="Roboto Slab"/>
              </a:rPr>
              <a:t>Collection</a:t>
            </a:r>
            <a:r>
              <a:rPr lang="es" sz="1100" dirty="0">
                <a:latin typeface="Roboto Slab"/>
                <a:ea typeface="Roboto Slab"/>
                <a:cs typeface="Roboto Slab"/>
                <a:sym typeface="Roboto Slab"/>
              </a:rPr>
              <a:t>, dado que la interfaz </a:t>
            </a:r>
            <a:r>
              <a:rPr lang="es" sz="1100" dirty="0">
                <a:solidFill>
                  <a:srgbClr val="FD9621"/>
                </a:solidFill>
                <a:latin typeface="Roboto Slab"/>
                <a:ea typeface="Roboto Slab"/>
                <a:cs typeface="Roboto Slab"/>
                <a:sym typeface="Roboto Slab"/>
              </a:rPr>
              <a:t>List </a:t>
            </a:r>
            <a:r>
              <a:rPr lang="es" sz="1100" dirty="0">
                <a:latin typeface="Roboto Slab"/>
                <a:ea typeface="Roboto Slab"/>
                <a:cs typeface="Roboto Slab"/>
                <a:sym typeface="Roboto Slab"/>
              </a:rPr>
              <a:t>hereda de ella, vamos a referenciar la lista </a:t>
            </a:r>
            <a:r>
              <a:rPr lang="es" sz="1100" dirty="0">
                <a:solidFill>
                  <a:schemeClr val="accent6"/>
                </a:solidFill>
                <a:latin typeface="Roboto Slab"/>
                <a:ea typeface="Roboto Slab"/>
                <a:cs typeface="Roboto Slab"/>
                <a:sym typeface="Roboto Slab"/>
              </a:rPr>
              <a:t>listaClientes </a:t>
            </a:r>
            <a:r>
              <a:rPr lang="es" sz="1100" dirty="0">
                <a:latin typeface="Roboto Slab"/>
                <a:ea typeface="Roboto Slab"/>
                <a:cs typeface="Roboto Slab"/>
                <a:sym typeface="Roboto Slab"/>
              </a:rPr>
              <a:t>con la variable </a:t>
            </a:r>
            <a:r>
              <a:rPr lang="es" sz="1100" dirty="0">
                <a:solidFill>
                  <a:schemeClr val="accent6"/>
                </a:solidFill>
                <a:latin typeface="Roboto Slab"/>
                <a:ea typeface="Roboto Slab"/>
                <a:cs typeface="Roboto Slab"/>
                <a:sym typeface="Roboto Slab"/>
              </a:rPr>
              <a:t>coleccionClie </a:t>
            </a:r>
            <a:r>
              <a:rPr lang="es" sz="1100" dirty="0">
                <a:latin typeface="Roboto Slab"/>
                <a:ea typeface="Roboto Slab"/>
                <a:cs typeface="Roboto Slab"/>
                <a:sym typeface="Roboto Slab"/>
              </a:rPr>
              <a:t>del tipo </a:t>
            </a:r>
            <a:r>
              <a:rPr lang="es" sz="1100" dirty="0">
                <a:solidFill>
                  <a:schemeClr val="accent5"/>
                </a:solidFill>
                <a:latin typeface="Roboto Slab"/>
                <a:ea typeface="Roboto Slab"/>
                <a:cs typeface="Roboto Slab"/>
                <a:sym typeface="Roboto Slab"/>
              </a:rPr>
              <a:t>Collection</a:t>
            </a:r>
            <a:r>
              <a:rPr lang="es" sz="1100" dirty="0">
                <a:latin typeface="Roboto Slab"/>
                <a:ea typeface="Roboto Slab"/>
                <a:cs typeface="Roboto Slab"/>
                <a:sym typeface="Roboto Slab"/>
              </a:rPr>
              <a:t>. Con ello conseguiremos tener acceso únicamente a las funcionalidades de </a:t>
            </a:r>
            <a:r>
              <a:rPr lang="es" sz="1100" dirty="0">
                <a:solidFill>
                  <a:srgbClr val="FD9621"/>
                </a:solidFill>
                <a:latin typeface="Roboto Slab"/>
                <a:ea typeface="Roboto Slab"/>
                <a:cs typeface="Roboto Slab"/>
                <a:sym typeface="Roboto Slab"/>
              </a:rPr>
              <a:t>Collection</a:t>
            </a:r>
            <a:r>
              <a:rPr lang="es" sz="1100" dirty="0">
                <a:latin typeface="Roboto Slab"/>
                <a:ea typeface="Roboto Slab"/>
                <a:cs typeface="Roboto Slab"/>
                <a:sym typeface="Roboto Slab"/>
              </a:rPr>
              <a:t>, que son las que vamos a estudiar a continuación, y no a las específicas de la interfaz </a:t>
            </a:r>
            <a:r>
              <a:rPr lang="es" sz="1100" dirty="0">
                <a:solidFill>
                  <a:schemeClr val="accent5"/>
                </a:solidFill>
                <a:latin typeface="Roboto Slab"/>
                <a:ea typeface="Roboto Slab"/>
                <a:cs typeface="Roboto Slab"/>
                <a:sym typeface="Roboto Slab"/>
              </a:rPr>
              <a:t>List</a:t>
            </a:r>
            <a:r>
              <a:rPr lang="es" sz="1100" dirty="0">
                <a:latin typeface="Roboto Slab"/>
                <a:ea typeface="Roboto Slab"/>
                <a:cs typeface="Roboto Slab"/>
                <a:sym typeface="Roboto Slab"/>
              </a:rPr>
              <a:t>, que estudiaremos más adelante.</a:t>
            </a:r>
            <a:endParaRPr sz="1100" dirty="0">
              <a:latin typeface="Roboto Slab"/>
              <a:ea typeface="Roboto Slab"/>
              <a:cs typeface="Roboto Slab"/>
              <a:sym typeface="Roboto Slab"/>
            </a:endParaRPr>
          </a:p>
          <a:p>
            <a:pPr marL="0" lvl="0" indent="0" algn="just" rtl="0">
              <a:lnSpc>
                <a:spcPct val="115000"/>
              </a:lnSpc>
              <a:spcBef>
                <a:spcPts val="0"/>
              </a:spcBef>
              <a:spcAft>
                <a:spcPts val="0"/>
              </a:spcAft>
              <a:buSzPts val="1800"/>
              <a:buNone/>
            </a:pPr>
            <a:endParaRPr sz="1100" dirty="0">
              <a:latin typeface="Roboto Slab"/>
              <a:ea typeface="Roboto Slab"/>
              <a:cs typeface="Roboto Slab"/>
              <a:sym typeface="Roboto Slab"/>
            </a:endParaRPr>
          </a:p>
          <a:p>
            <a:pPr marL="0" lvl="0" indent="457200" algn="just" rtl="0">
              <a:lnSpc>
                <a:spcPct val="115000"/>
              </a:lnSpc>
              <a:spcBef>
                <a:spcPts val="0"/>
              </a:spcBef>
              <a:spcAft>
                <a:spcPts val="0"/>
              </a:spcAft>
              <a:buSzPts val="1800"/>
              <a:buNone/>
            </a:pPr>
            <a:r>
              <a:rPr lang="es" sz="1100" i="1" dirty="0">
                <a:solidFill>
                  <a:srgbClr val="67D8EF"/>
                </a:solidFill>
                <a:latin typeface="Roboto Slab"/>
                <a:ea typeface="Roboto Slab"/>
                <a:cs typeface="Roboto Slab"/>
                <a:sym typeface="Roboto Slab"/>
              </a:rPr>
              <a:t>Collection</a:t>
            </a:r>
            <a:r>
              <a:rPr lang="es" sz="1100" dirty="0">
                <a:solidFill>
                  <a:srgbClr val="F8F8F2"/>
                </a:solidFill>
                <a:latin typeface="Roboto Slab"/>
                <a:ea typeface="Roboto Slab"/>
                <a:cs typeface="Roboto Slab"/>
                <a:sym typeface="Roboto Slab"/>
              </a:rPr>
              <a:t>&lt;</a:t>
            </a:r>
            <a:r>
              <a:rPr lang="es" sz="1100" i="1" dirty="0">
                <a:solidFill>
                  <a:srgbClr val="67D8EF"/>
                </a:solidFill>
                <a:latin typeface="Roboto Slab"/>
                <a:ea typeface="Roboto Slab"/>
                <a:cs typeface="Roboto Slab"/>
                <a:sym typeface="Roboto Slab"/>
              </a:rPr>
              <a:t>Cliente</a:t>
            </a:r>
            <a:r>
              <a:rPr lang="es" sz="1100" dirty="0">
                <a:solidFill>
                  <a:srgbClr val="F8F8F2"/>
                </a:solidFill>
                <a:latin typeface="Roboto Slab"/>
                <a:ea typeface="Roboto Slab"/>
                <a:cs typeface="Roboto Slab"/>
                <a:sym typeface="Roboto Slab"/>
              </a:rPr>
              <a:t>&gt; coleccionClie </a:t>
            </a:r>
            <a:r>
              <a:rPr lang="es" sz="1100" dirty="0">
                <a:solidFill>
                  <a:srgbClr val="F92472"/>
                </a:solidFill>
                <a:latin typeface="Roboto Slab"/>
                <a:ea typeface="Roboto Slab"/>
                <a:cs typeface="Roboto Slab"/>
                <a:sym typeface="Roboto Slab"/>
              </a:rPr>
              <a:t>=</a:t>
            </a:r>
            <a:r>
              <a:rPr lang="es" sz="1100" dirty="0">
                <a:solidFill>
                  <a:srgbClr val="F8F8F2"/>
                </a:solidFill>
                <a:latin typeface="Roboto Slab"/>
                <a:ea typeface="Roboto Slab"/>
                <a:cs typeface="Roboto Slab"/>
                <a:sym typeface="Roboto Slab"/>
              </a:rPr>
              <a:t> listaClientes;</a:t>
            </a:r>
            <a:endParaRPr sz="1100" dirty="0">
              <a:latin typeface="Roboto Slab"/>
              <a:ea typeface="Roboto Slab"/>
              <a:cs typeface="Roboto Slab"/>
              <a:sym typeface="Roboto Slab"/>
            </a:endParaRPr>
          </a:p>
        </p:txBody>
      </p:sp>
      <p:sp>
        <p:nvSpPr>
          <p:cNvPr id="6" name="Google Shape;95;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dirty="0" smtClean="0"/>
              <a:t>3. Listas</a:t>
            </a:r>
            <a:endParaRPr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4012</Words>
  <Application>Microsoft Office PowerPoint</Application>
  <PresentationFormat>Presentación en pantalla (16:9)</PresentationFormat>
  <Paragraphs>297</Paragraphs>
  <Slides>32</Slides>
  <Notes>32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Roboto Slab</vt:lpstr>
      <vt:lpstr>Roboto</vt:lpstr>
      <vt:lpstr>Arial</vt:lpstr>
      <vt:lpstr>Marina</vt:lpstr>
      <vt:lpstr>{ Programación }</vt:lpstr>
      <vt:lpstr>COLECCIONES</vt:lpstr>
      <vt:lpstr>1. Introducción</vt:lpstr>
      <vt:lpstr>Presentación de PowerPoint</vt:lpstr>
      <vt:lpstr>2. Interfaz Collection</vt:lpstr>
      <vt:lpstr>3. Listas</vt:lpstr>
      <vt:lpstr>3. Listas</vt:lpstr>
      <vt:lpstr>3. Listas</vt:lpstr>
      <vt:lpstr>3. Listas</vt:lpstr>
      <vt:lpstr>4. Métodos básicos de la interfaz Collection</vt:lpstr>
      <vt:lpstr>4. Métodos básicos de la interfaz Collection</vt:lpstr>
      <vt:lpstr>4. Métodos básicos de la interfaz Collection</vt:lpstr>
      <vt:lpstr>5. Métodos globales de la interfaz Collection</vt:lpstr>
      <vt:lpstr>6. Métodos específicos de la interfaz List</vt:lpstr>
      <vt:lpstr>6. Métodos específicos de la interfaz List</vt:lpstr>
      <vt:lpstr>6. Métodos específicos de la interfaz List</vt:lpstr>
      <vt:lpstr>7. Interfaz Set</vt:lpstr>
      <vt:lpstr>7. Interfaz Set</vt:lpstr>
      <vt:lpstr>7. Interfaz Set</vt:lpstr>
      <vt:lpstr>7. Interfaz Set</vt:lpstr>
      <vt:lpstr>8. Clase Collections</vt:lpstr>
      <vt:lpstr>8. Clase Collections</vt:lpstr>
      <vt:lpstr>8. Clase Collections</vt:lpstr>
      <vt:lpstr>9. Recorrer colecciones</vt:lpstr>
      <vt:lpstr>9. Recorrer colecciones</vt:lpstr>
      <vt:lpstr>10. Interfaz Map</vt:lpstr>
      <vt:lpstr>10. Interfaz Map</vt:lpstr>
      <vt:lpstr>10. Interfaz Map</vt:lpstr>
      <vt:lpstr>10 Interfaz Map</vt:lpstr>
      <vt:lpstr>10. Interfaz Map</vt:lpstr>
      <vt:lpstr>10. Interfaz Map</vt:lpstr>
      <vt:lpstr>10. Interfaz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Programación }</dc:title>
  <dc:creator>Admin</dc:creator>
  <cp:lastModifiedBy>Admin</cp:lastModifiedBy>
  <cp:revision>14</cp:revision>
  <dcterms:modified xsi:type="dcterms:W3CDTF">2024-02-19T19:16:58Z</dcterms:modified>
</cp:coreProperties>
</file>