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6"/>
  </p:notesMasterIdLst>
  <p:sldIdLst>
    <p:sldId id="256" r:id="rId2"/>
    <p:sldId id="265" r:id="rId3"/>
    <p:sldId id="257" r:id="rId4"/>
    <p:sldId id="258" r:id="rId5"/>
    <p:sldId id="269" r:id="rId6"/>
    <p:sldId id="260" r:id="rId7"/>
    <p:sldId id="266" r:id="rId8"/>
    <p:sldId id="276" r:id="rId9"/>
    <p:sldId id="261" r:id="rId10"/>
    <p:sldId id="271" r:id="rId11"/>
    <p:sldId id="277" r:id="rId12"/>
    <p:sldId id="262" r:id="rId13"/>
    <p:sldId id="272" r:id="rId14"/>
    <p:sldId id="273" r:id="rId15"/>
    <p:sldId id="279" r:id="rId16"/>
    <p:sldId id="280" r:id="rId17"/>
    <p:sldId id="263" r:id="rId18"/>
    <p:sldId id="267" r:id="rId19"/>
    <p:sldId id="270" r:id="rId20"/>
    <p:sldId id="268" r:id="rId21"/>
    <p:sldId id="278" r:id="rId22"/>
    <p:sldId id="274" r:id="rId23"/>
    <p:sldId id="275"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CE190D-D6BD-42FD-A7BF-57DCA7CE957D}">
          <p14:sldIdLst>
            <p14:sldId id="256"/>
            <p14:sldId id="265"/>
          </p14:sldIdLst>
        </p14:section>
        <p14:section name="Seda" id="{D2EF3A00-AC70-4EF1-AF82-EC7EA3D182CE}">
          <p14:sldIdLst>
            <p14:sldId id="257"/>
            <p14:sldId id="258"/>
            <p14:sldId id="269"/>
            <p14:sldId id="260"/>
            <p14:sldId id="266"/>
            <p14:sldId id="276"/>
          </p14:sldIdLst>
        </p14:section>
        <p14:section name="Bahar" id="{3F43EBF8-78D2-4AE8-A907-D4EB7CC1E6EC}">
          <p14:sldIdLst>
            <p14:sldId id="261"/>
            <p14:sldId id="271"/>
            <p14:sldId id="277"/>
            <p14:sldId id="262"/>
            <p14:sldId id="272"/>
            <p14:sldId id="273"/>
            <p14:sldId id="279"/>
            <p14:sldId id="280"/>
          </p14:sldIdLst>
        </p14:section>
        <p14:section name="Sraboni" id="{1667C2B3-EDE0-406F-9828-91C4FBC2C0B0}">
          <p14:sldIdLst>
            <p14:sldId id="263"/>
            <p14:sldId id="267"/>
            <p14:sldId id="270"/>
            <p14:sldId id="268"/>
            <p14:sldId id="278"/>
            <p14:sldId id="274"/>
            <p14:sldId id="275"/>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0695A-0890-44B0-8276-8001BF68985D}" v="84" dt="2024-01-17T20:13:50.178"/>
    <p1510:client id="{DC4CB8A2-F483-77BD-D055-223AC8CDFBD4}" v="711" dt="2024-01-17T21:19:55.501"/>
    <p1510:client id="{FD2DBFAE-D30E-E00A-C2E5-3A32A29866FC}" v="16" dt="2024-01-17T21:33:31.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A65C94-5506-4E62-B714-75AC8C04F89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6A9BE0E-4F3F-4C3E-8711-9FBC3B473F03}">
      <dgm:prSet/>
      <dgm:spPr/>
      <dgm:t>
        <a:bodyPr/>
        <a:lstStyle/>
        <a:p>
          <a:pPr rtl="0"/>
          <a:r>
            <a:rPr lang="en-US" dirty="0">
              <a:latin typeface="Arial"/>
              <a:cs typeface="Arial"/>
            </a:rPr>
            <a:t>              Predicted Positive   Predicted Neutral   Predicted Negative</a:t>
          </a:r>
        </a:p>
      </dgm:t>
    </dgm:pt>
    <dgm:pt modelId="{38ED74B0-FED4-4C82-8EEC-E914156781A5}" type="parTrans" cxnId="{1322A6FC-7FAB-45E0-BF1D-12637B534856}">
      <dgm:prSet/>
      <dgm:spPr/>
      <dgm:t>
        <a:bodyPr/>
        <a:lstStyle/>
        <a:p>
          <a:endParaRPr lang="en-US"/>
        </a:p>
      </dgm:t>
    </dgm:pt>
    <dgm:pt modelId="{45AC6CDD-DAEA-4864-A627-8AA562508387}" type="sibTrans" cxnId="{1322A6FC-7FAB-45E0-BF1D-12637B534856}">
      <dgm:prSet/>
      <dgm:spPr/>
      <dgm:t>
        <a:bodyPr/>
        <a:lstStyle/>
        <a:p>
          <a:endParaRPr lang="en-US"/>
        </a:p>
      </dgm:t>
    </dgm:pt>
    <dgm:pt modelId="{BC2B8BDA-25E9-47CB-8FDE-3E89FA58911E}">
      <dgm:prSet/>
      <dgm:spPr/>
      <dgm:t>
        <a:bodyPr/>
        <a:lstStyle/>
        <a:p>
          <a:pPr rtl="0"/>
          <a:r>
            <a:rPr lang="en-US" dirty="0">
              <a:latin typeface="Arial"/>
              <a:cs typeface="Arial"/>
            </a:rPr>
            <a:t>Actual Positive          79                       7                            0</a:t>
          </a:r>
        </a:p>
      </dgm:t>
    </dgm:pt>
    <dgm:pt modelId="{ECE688A6-39E4-42C8-B105-3033DC4D12DF}" type="parTrans" cxnId="{247DF189-F7BD-4EF7-B773-BA2AFD1ED8A3}">
      <dgm:prSet/>
      <dgm:spPr/>
      <dgm:t>
        <a:bodyPr/>
        <a:lstStyle/>
        <a:p>
          <a:endParaRPr lang="en-US"/>
        </a:p>
      </dgm:t>
    </dgm:pt>
    <dgm:pt modelId="{9FDBC615-6847-4BBA-B19A-7CF7A6749EAD}" type="sibTrans" cxnId="{247DF189-F7BD-4EF7-B773-BA2AFD1ED8A3}">
      <dgm:prSet/>
      <dgm:spPr/>
      <dgm:t>
        <a:bodyPr/>
        <a:lstStyle/>
        <a:p>
          <a:endParaRPr lang="en-US"/>
        </a:p>
      </dgm:t>
    </dgm:pt>
    <dgm:pt modelId="{3F687923-F4F8-4363-BF80-5604C2731289}">
      <dgm:prSet/>
      <dgm:spPr/>
      <dgm:t>
        <a:bodyPr/>
        <a:lstStyle/>
        <a:p>
          <a:pPr rtl="0"/>
          <a:r>
            <a:rPr lang="en-US">
              <a:latin typeface="Arial"/>
              <a:cs typeface="Arial"/>
            </a:rPr>
            <a:t>Actual Neutral            11                      75                          0</a:t>
          </a:r>
        </a:p>
      </dgm:t>
    </dgm:pt>
    <dgm:pt modelId="{AD8F7098-11F6-47F2-A893-84896756AB01}" type="parTrans" cxnId="{0D4AC8BA-F47E-4E44-83DF-9806350DED9F}">
      <dgm:prSet/>
      <dgm:spPr/>
      <dgm:t>
        <a:bodyPr/>
        <a:lstStyle/>
        <a:p>
          <a:endParaRPr lang="en-US"/>
        </a:p>
      </dgm:t>
    </dgm:pt>
    <dgm:pt modelId="{0F115106-0C2A-4727-8EB5-CCA9FF8BE1F9}" type="sibTrans" cxnId="{0D4AC8BA-F47E-4E44-83DF-9806350DED9F}">
      <dgm:prSet/>
      <dgm:spPr/>
      <dgm:t>
        <a:bodyPr/>
        <a:lstStyle/>
        <a:p>
          <a:endParaRPr lang="en-US"/>
        </a:p>
      </dgm:t>
    </dgm:pt>
    <dgm:pt modelId="{7032C75A-2E7A-4BDD-A981-89E51DC3E915}">
      <dgm:prSet/>
      <dgm:spPr/>
      <dgm:t>
        <a:bodyPr/>
        <a:lstStyle/>
        <a:p>
          <a:pPr rtl="0"/>
          <a:r>
            <a:rPr lang="en-US" dirty="0">
              <a:latin typeface="Arial"/>
              <a:cs typeface="Arial"/>
            </a:rPr>
            <a:t>Actual Negative           0                      14                          72</a:t>
          </a:r>
        </a:p>
      </dgm:t>
    </dgm:pt>
    <dgm:pt modelId="{EB4C15BB-0C1E-4018-9C0B-7A00BBD43662}" type="parTrans" cxnId="{A1BCDB3C-EADD-4A5E-AE04-E242EF2F1C8E}">
      <dgm:prSet/>
      <dgm:spPr/>
      <dgm:t>
        <a:bodyPr/>
        <a:lstStyle/>
        <a:p>
          <a:endParaRPr lang="en-US"/>
        </a:p>
      </dgm:t>
    </dgm:pt>
    <dgm:pt modelId="{F9D402B7-128F-4502-88C7-616C10AC6449}" type="sibTrans" cxnId="{A1BCDB3C-EADD-4A5E-AE04-E242EF2F1C8E}">
      <dgm:prSet/>
      <dgm:spPr/>
      <dgm:t>
        <a:bodyPr/>
        <a:lstStyle/>
        <a:p>
          <a:endParaRPr lang="en-US"/>
        </a:p>
      </dgm:t>
    </dgm:pt>
    <dgm:pt modelId="{1D886F18-0859-4A50-8D11-15089411B37D}" type="pres">
      <dgm:prSet presAssocID="{9EA65C94-5506-4E62-B714-75AC8C04F890}" presName="linear" presStyleCnt="0">
        <dgm:presLayoutVars>
          <dgm:animLvl val="lvl"/>
          <dgm:resizeHandles val="exact"/>
        </dgm:presLayoutVars>
      </dgm:prSet>
      <dgm:spPr/>
    </dgm:pt>
    <dgm:pt modelId="{2D854DF1-ABC5-401D-9ACC-21876F30855A}" type="pres">
      <dgm:prSet presAssocID="{76A9BE0E-4F3F-4C3E-8711-9FBC3B473F03}" presName="parentText" presStyleLbl="node1" presStyleIdx="0" presStyleCnt="4">
        <dgm:presLayoutVars>
          <dgm:chMax val="0"/>
          <dgm:bulletEnabled val="1"/>
        </dgm:presLayoutVars>
      </dgm:prSet>
      <dgm:spPr/>
    </dgm:pt>
    <dgm:pt modelId="{94DE854F-3878-495B-8526-2A6D32F26741}" type="pres">
      <dgm:prSet presAssocID="{45AC6CDD-DAEA-4864-A627-8AA562508387}" presName="spacer" presStyleCnt="0"/>
      <dgm:spPr/>
    </dgm:pt>
    <dgm:pt modelId="{AC0B0E1C-DFF2-4716-9497-8C6442EAC2E4}" type="pres">
      <dgm:prSet presAssocID="{BC2B8BDA-25E9-47CB-8FDE-3E89FA58911E}" presName="parentText" presStyleLbl="node1" presStyleIdx="1" presStyleCnt="4">
        <dgm:presLayoutVars>
          <dgm:chMax val="0"/>
          <dgm:bulletEnabled val="1"/>
        </dgm:presLayoutVars>
      </dgm:prSet>
      <dgm:spPr/>
    </dgm:pt>
    <dgm:pt modelId="{7FFB2B5A-DC0C-4AA8-A130-B66B26691E2C}" type="pres">
      <dgm:prSet presAssocID="{9FDBC615-6847-4BBA-B19A-7CF7A6749EAD}" presName="spacer" presStyleCnt="0"/>
      <dgm:spPr/>
    </dgm:pt>
    <dgm:pt modelId="{CD5344AD-87FC-476C-A4D1-1236B867EEAA}" type="pres">
      <dgm:prSet presAssocID="{3F687923-F4F8-4363-BF80-5604C2731289}" presName="parentText" presStyleLbl="node1" presStyleIdx="2" presStyleCnt="4">
        <dgm:presLayoutVars>
          <dgm:chMax val="0"/>
          <dgm:bulletEnabled val="1"/>
        </dgm:presLayoutVars>
      </dgm:prSet>
      <dgm:spPr/>
    </dgm:pt>
    <dgm:pt modelId="{01E561EB-93C3-4E4B-914F-B42A1893F603}" type="pres">
      <dgm:prSet presAssocID="{0F115106-0C2A-4727-8EB5-CCA9FF8BE1F9}" presName="spacer" presStyleCnt="0"/>
      <dgm:spPr/>
    </dgm:pt>
    <dgm:pt modelId="{C7DEFB23-3782-4A02-9CB1-A0247EF8F7E2}" type="pres">
      <dgm:prSet presAssocID="{7032C75A-2E7A-4BDD-A981-89E51DC3E915}" presName="parentText" presStyleLbl="node1" presStyleIdx="3" presStyleCnt="4">
        <dgm:presLayoutVars>
          <dgm:chMax val="0"/>
          <dgm:bulletEnabled val="1"/>
        </dgm:presLayoutVars>
      </dgm:prSet>
      <dgm:spPr/>
    </dgm:pt>
  </dgm:ptLst>
  <dgm:cxnLst>
    <dgm:cxn modelId="{176AE014-1654-4E03-98E1-C68E19059188}" type="presOf" srcId="{9EA65C94-5506-4E62-B714-75AC8C04F890}" destId="{1D886F18-0859-4A50-8D11-15089411B37D}" srcOrd="0" destOrd="0" presId="urn:microsoft.com/office/officeart/2005/8/layout/vList2"/>
    <dgm:cxn modelId="{8DDA7027-5A25-4F7F-B345-3E5C5E616B84}" type="presOf" srcId="{7032C75A-2E7A-4BDD-A981-89E51DC3E915}" destId="{C7DEFB23-3782-4A02-9CB1-A0247EF8F7E2}" srcOrd="0" destOrd="0" presId="urn:microsoft.com/office/officeart/2005/8/layout/vList2"/>
    <dgm:cxn modelId="{A1BCDB3C-EADD-4A5E-AE04-E242EF2F1C8E}" srcId="{9EA65C94-5506-4E62-B714-75AC8C04F890}" destId="{7032C75A-2E7A-4BDD-A981-89E51DC3E915}" srcOrd="3" destOrd="0" parTransId="{EB4C15BB-0C1E-4018-9C0B-7A00BBD43662}" sibTransId="{F9D402B7-128F-4502-88C7-616C10AC6449}"/>
    <dgm:cxn modelId="{035AC761-B278-42CC-9D32-E756D6C348BA}" type="presOf" srcId="{BC2B8BDA-25E9-47CB-8FDE-3E89FA58911E}" destId="{AC0B0E1C-DFF2-4716-9497-8C6442EAC2E4}" srcOrd="0" destOrd="0" presId="urn:microsoft.com/office/officeart/2005/8/layout/vList2"/>
    <dgm:cxn modelId="{F64D1572-70C7-4D10-9A60-7F36141635E3}" type="presOf" srcId="{76A9BE0E-4F3F-4C3E-8711-9FBC3B473F03}" destId="{2D854DF1-ABC5-401D-9ACC-21876F30855A}" srcOrd="0" destOrd="0" presId="urn:microsoft.com/office/officeart/2005/8/layout/vList2"/>
    <dgm:cxn modelId="{247DF189-F7BD-4EF7-B773-BA2AFD1ED8A3}" srcId="{9EA65C94-5506-4E62-B714-75AC8C04F890}" destId="{BC2B8BDA-25E9-47CB-8FDE-3E89FA58911E}" srcOrd="1" destOrd="0" parTransId="{ECE688A6-39E4-42C8-B105-3033DC4D12DF}" sibTransId="{9FDBC615-6847-4BBA-B19A-7CF7A6749EAD}"/>
    <dgm:cxn modelId="{B0700DB7-8EE6-438C-8667-9DA25DE406B5}" type="presOf" srcId="{3F687923-F4F8-4363-BF80-5604C2731289}" destId="{CD5344AD-87FC-476C-A4D1-1236B867EEAA}" srcOrd="0" destOrd="0" presId="urn:microsoft.com/office/officeart/2005/8/layout/vList2"/>
    <dgm:cxn modelId="{0D4AC8BA-F47E-4E44-83DF-9806350DED9F}" srcId="{9EA65C94-5506-4E62-B714-75AC8C04F890}" destId="{3F687923-F4F8-4363-BF80-5604C2731289}" srcOrd="2" destOrd="0" parTransId="{AD8F7098-11F6-47F2-A893-84896756AB01}" sibTransId="{0F115106-0C2A-4727-8EB5-CCA9FF8BE1F9}"/>
    <dgm:cxn modelId="{1322A6FC-7FAB-45E0-BF1D-12637B534856}" srcId="{9EA65C94-5506-4E62-B714-75AC8C04F890}" destId="{76A9BE0E-4F3F-4C3E-8711-9FBC3B473F03}" srcOrd="0" destOrd="0" parTransId="{38ED74B0-FED4-4C82-8EEC-E914156781A5}" sibTransId="{45AC6CDD-DAEA-4864-A627-8AA562508387}"/>
    <dgm:cxn modelId="{787E3182-EAE4-4721-93C0-F050FC205362}" type="presParOf" srcId="{1D886F18-0859-4A50-8D11-15089411B37D}" destId="{2D854DF1-ABC5-401D-9ACC-21876F30855A}" srcOrd="0" destOrd="0" presId="urn:microsoft.com/office/officeart/2005/8/layout/vList2"/>
    <dgm:cxn modelId="{7EF62634-2AD6-418F-91B6-5B472D81C3BF}" type="presParOf" srcId="{1D886F18-0859-4A50-8D11-15089411B37D}" destId="{94DE854F-3878-495B-8526-2A6D32F26741}" srcOrd="1" destOrd="0" presId="urn:microsoft.com/office/officeart/2005/8/layout/vList2"/>
    <dgm:cxn modelId="{951149D1-D247-4FD5-BE95-2D1E55132F07}" type="presParOf" srcId="{1D886F18-0859-4A50-8D11-15089411B37D}" destId="{AC0B0E1C-DFF2-4716-9497-8C6442EAC2E4}" srcOrd="2" destOrd="0" presId="urn:microsoft.com/office/officeart/2005/8/layout/vList2"/>
    <dgm:cxn modelId="{A65E8E46-FC5A-4707-8E4A-5C0C6A59B98B}" type="presParOf" srcId="{1D886F18-0859-4A50-8D11-15089411B37D}" destId="{7FFB2B5A-DC0C-4AA8-A130-B66B26691E2C}" srcOrd="3" destOrd="0" presId="urn:microsoft.com/office/officeart/2005/8/layout/vList2"/>
    <dgm:cxn modelId="{F70F908B-C7BA-4015-8B74-C6A9AC6C6175}" type="presParOf" srcId="{1D886F18-0859-4A50-8D11-15089411B37D}" destId="{CD5344AD-87FC-476C-A4D1-1236B867EEAA}" srcOrd="4" destOrd="0" presId="urn:microsoft.com/office/officeart/2005/8/layout/vList2"/>
    <dgm:cxn modelId="{83DD0305-A7E6-4380-8179-1515E79FD8A8}" type="presParOf" srcId="{1D886F18-0859-4A50-8D11-15089411B37D}" destId="{01E561EB-93C3-4E4B-914F-B42A1893F603}" srcOrd="5" destOrd="0" presId="urn:microsoft.com/office/officeart/2005/8/layout/vList2"/>
    <dgm:cxn modelId="{B792D546-07A5-416C-A78C-2D8C41E83567}" type="presParOf" srcId="{1D886F18-0859-4A50-8D11-15089411B37D}" destId="{C7DEFB23-3782-4A02-9CB1-A0247EF8F7E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A6F386-5455-4A9E-B75C-67C2A0D1B1D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17B6B6-A62C-40E0-80C4-7796093737D7}">
      <dgm:prSet/>
      <dgm:spPr/>
      <dgm:t>
        <a:bodyPr/>
        <a:lstStyle/>
        <a:p>
          <a:pPr rtl="0"/>
          <a:r>
            <a:rPr lang="en-US">
              <a:latin typeface="Trebuchet MS" panose="020B0603020202020204"/>
            </a:rPr>
            <a:t>                </a:t>
          </a:r>
          <a:r>
            <a:rPr lang="en-US"/>
            <a:t>Predicted Positive    Predicted Neutral    </a:t>
          </a:r>
          <a:r>
            <a:rPr lang="en-US">
              <a:latin typeface="Trebuchet MS" panose="020B0603020202020204"/>
            </a:rPr>
            <a:t>Predicted Negative</a:t>
          </a:r>
          <a:endParaRPr lang="en-US"/>
        </a:p>
      </dgm:t>
    </dgm:pt>
    <dgm:pt modelId="{D1F61B3A-02ED-46DB-807D-65D38858CAE8}" type="parTrans" cxnId="{4FA6D867-8F4B-45C6-88DB-69ED77CA8BA1}">
      <dgm:prSet/>
      <dgm:spPr/>
      <dgm:t>
        <a:bodyPr/>
        <a:lstStyle/>
        <a:p>
          <a:endParaRPr lang="en-US"/>
        </a:p>
      </dgm:t>
    </dgm:pt>
    <dgm:pt modelId="{D9C19EF3-8EA4-4E15-875F-0A4ACF496DAD}" type="sibTrans" cxnId="{4FA6D867-8F4B-45C6-88DB-69ED77CA8BA1}">
      <dgm:prSet/>
      <dgm:spPr/>
      <dgm:t>
        <a:bodyPr/>
        <a:lstStyle/>
        <a:p>
          <a:endParaRPr lang="en-US"/>
        </a:p>
      </dgm:t>
    </dgm:pt>
    <dgm:pt modelId="{4E2D6089-E9F1-4350-B0D3-131217AC1520}">
      <dgm:prSet/>
      <dgm:spPr/>
      <dgm:t>
        <a:bodyPr/>
        <a:lstStyle/>
        <a:p>
          <a:pPr rtl="0"/>
          <a:r>
            <a:rPr lang="en-US"/>
            <a:t>Actual Positive             </a:t>
          </a:r>
          <a:r>
            <a:rPr lang="en-US">
              <a:latin typeface="Trebuchet MS" panose="020B0603020202020204"/>
            </a:rPr>
            <a:t>74</a:t>
          </a:r>
          <a:r>
            <a:rPr lang="en-US"/>
            <a:t> </a:t>
          </a:r>
          <a:r>
            <a:rPr lang="en-US">
              <a:latin typeface="Trebuchet MS" panose="020B0603020202020204"/>
            </a:rPr>
            <a:t>                    10                      </a:t>
          </a:r>
          <a:r>
            <a:rPr lang="en-US"/>
            <a:t>  </a:t>
          </a:r>
          <a:r>
            <a:rPr lang="en-US">
              <a:latin typeface="Trebuchet MS" panose="020B0603020202020204"/>
            </a:rPr>
            <a:t>2</a:t>
          </a:r>
          <a:endParaRPr lang="en-US"/>
        </a:p>
      </dgm:t>
    </dgm:pt>
    <dgm:pt modelId="{16C7B919-B7F3-42AE-B2C6-240FDC520E60}" type="parTrans" cxnId="{4BC37555-CC82-4C4C-B5F7-C6325F7B4B76}">
      <dgm:prSet/>
      <dgm:spPr/>
      <dgm:t>
        <a:bodyPr/>
        <a:lstStyle/>
        <a:p>
          <a:endParaRPr lang="en-US"/>
        </a:p>
      </dgm:t>
    </dgm:pt>
    <dgm:pt modelId="{44485FE5-FA8D-477B-A92D-4C2668F102BA}" type="sibTrans" cxnId="{4BC37555-CC82-4C4C-B5F7-C6325F7B4B76}">
      <dgm:prSet/>
      <dgm:spPr/>
      <dgm:t>
        <a:bodyPr/>
        <a:lstStyle/>
        <a:p>
          <a:endParaRPr lang="en-US"/>
        </a:p>
      </dgm:t>
    </dgm:pt>
    <dgm:pt modelId="{2B7DF1FD-4B89-4D3C-8974-B444676F2EF9}">
      <dgm:prSet/>
      <dgm:spPr/>
      <dgm:t>
        <a:bodyPr/>
        <a:lstStyle/>
        <a:p>
          <a:pPr rtl="0"/>
          <a:r>
            <a:rPr lang="en-US"/>
            <a:t>Actual Neutral </a:t>
          </a:r>
          <a:r>
            <a:rPr lang="en-US">
              <a:latin typeface="Trebuchet MS" panose="020B0603020202020204"/>
            </a:rPr>
            <a:t>             10                     76                      </a:t>
          </a:r>
          <a:r>
            <a:rPr lang="en-US"/>
            <a:t>  </a:t>
          </a:r>
          <a:r>
            <a:rPr lang="en-US">
              <a:latin typeface="Trebuchet MS" panose="020B0603020202020204"/>
            </a:rPr>
            <a:t>0</a:t>
          </a:r>
          <a:endParaRPr lang="en-US"/>
        </a:p>
      </dgm:t>
    </dgm:pt>
    <dgm:pt modelId="{A21C93F0-9C56-4281-ABEE-49DDC1378331}" type="parTrans" cxnId="{9454384A-5DFC-428D-AB38-A8E4B95E1F8A}">
      <dgm:prSet/>
      <dgm:spPr/>
      <dgm:t>
        <a:bodyPr/>
        <a:lstStyle/>
        <a:p>
          <a:endParaRPr lang="en-US"/>
        </a:p>
      </dgm:t>
    </dgm:pt>
    <dgm:pt modelId="{C8F6B0EA-EC27-443B-B214-E931501E7466}" type="sibTrans" cxnId="{9454384A-5DFC-428D-AB38-A8E4B95E1F8A}">
      <dgm:prSet/>
      <dgm:spPr/>
      <dgm:t>
        <a:bodyPr/>
        <a:lstStyle/>
        <a:p>
          <a:endParaRPr lang="en-US"/>
        </a:p>
      </dgm:t>
    </dgm:pt>
    <dgm:pt modelId="{B9DBA357-2E38-47F0-A7F4-3F03F0C429EC}">
      <dgm:prSet/>
      <dgm:spPr/>
      <dgm:t>
        <a:bodyPr/>
        <a:lstStyle/>
        <a:p>
          <a:pPr rtl="0"/>
          <a:r>
            <a:rPr lang="en-US"/>
            <a:t>Actual Negative </a:t>
          </a:r>
          <a:r>
            <a:rPr lang="en-US">
              <a:latin typeface="Trebuchet MS" panose="020B0603020202020204"/>
            </a:rPr>
            <a:t>            12                     16                      </a:t>
          </a:r>
          <a:r>
            <a:rPr lang="en-US"/>
            <a:t>  </a:t>
          </a:r>
          <a:r>
            <a:rPr lang="en-US">
              <a:latin typeface="Trebuchet MS" panose="020B0603020202020204"/>
            </a:rPr>
            <a:t>68</a:t>
          </a:r>
          <a:endParaRPr lang="en-US"/>
        </a:p>
      </dgm:t>
    </dgm:pt>
    <dgm:pt modelId="{4553D851-B868-4874-876D-3CA290FDFD4B}" type="parTrans" cxnId="{C8BC8677-1600-4F52-BA83-4E631D5118A0}">
      <dgm:prSet/>
      <dgm:spPr/>
      <dgm:t>
        <a:bodyPr/>
        <a:lstStyle/>
        <a:p>
          <a:endParaRPr lang="en-US"/>
        </a:p>
      </dgm:t>
    </dgm:pt>
    <dgm:pt modelId="{5C6F7CA9-03C5-4C0D-9010-784469C70FE2}" type="sibTrans" cxnId="{C8BC8677-1600-4F52-BA83-4E631D5118A0}">
      <dgm:prSet/>
      <dgm:spPr/>
      <dgm:t>
        <a:bodyPr/>
        <a:lstStyle/>
        <a:p>
          <a:endParaRPr lang="en-US"/>
        </a:p>
      </dgm:t>
    </dgm:pt>
    <dgm:pt modelId="{7EF6CEB5-105B-423D-A993-0133CA3F8A46}" type="pres">
      <dgm:prSet presAssocID="{D0A6F386-5455-4A9E-B75C-67C2A0D1B1D6}" presName="root" presStyleCnt="0">
        <dgm:presLayoutVars>
          <dgm:dir/>
          <dgm:resizeHandles val="exact"/>
        </dgm:presLayoutVars>
      </dgm:prSet>
      <dgm:spPr/>
    </dgm:pt>
    <dgm:pt modelId="{28146D84-E73A-4628-AC9F-11380FB1D02B}" type="pres">
      <dgm:prSet presAssocID="{E017B6B6-A62C-40E0-80C4-7796093737D7}" presName="compNode" presStyleCnt="0"/>
      <dgm:spPr/>
    </dgm:pt>
    <dgm:pt modelId="{E116317F-1BB0-4B86-9760-CD752BE82F98}" type="pres">
      <dgm:prSet presAssocID="{E017B6B6-A62C-40E0-80C4-7796093737D7}" presName="bgRect" presStyleLbl="bgShp" presStyleIdx="0" presStyleCnt="4"/>
      <dgm:spPr/>
    </dgm:pt>
    <dgm:pt modelId="{1976AF29-6E1A-4F3F-9DF5-6B6A274605D7}" type="pres">
      <dgm:prSet presAssocID="{E017B6B6-A62C-40E0-80C4-7796093737D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ear"/>
        </a:ext>
      </dgm:extLst>
    </dgm:pt>
    <dgm:pt modelId="{D77E00E9-56E1-4B5B-8415-1D5354F5BB8C}" type="pres">
      <dgm:prSet presAssocID="{E017B6B6-A62C-40E0-80C4-7796093737D7}" presName="spaceRect" presStyleCnt="0"/>
      <dgm:spPr/>
    </dgm:pt>
    <dgm:pt modelId="{E33F3141-9E82-4AAB-9729-243AF4D2AC69}" type="pres">
      <dgm:prSet presAssocID="{E017B6B6-A62C-40E0-80C4-7796093737D7}" presName="parTx" presStyleLbl="revTx" presStyleIdx="0" presStyleCnt="4">
        <dgm:presLayoutVars>
          <dgm:chMax val="0"/>
          <dgm:chPref val="0"/>
        </dgm:presLayoutVars>
      </dgm:prSet>
      <dgm:spPr/>
    </dgm:pt>
    <dgm:pt modelId="{655982C4-6F2B-49D9-9F90-D7BADFB8EDD3}" type="pres">
      <dgm:prSet presAssocID="{D9C19EF3-8EA4-4E15-875F-0A4ACF496DAD}" presName="sibTrans" presStyleCnt="0"/>
      <dgm:spPr/>
    </dgm:pt>
    <dgm:pt modelId="{47101FC2-8CB9-4CE4-B208-EC6470123DB3}" type="pres">
      <dgm:prSet presAssocID="{4E2D6089-E9F1-4350-B0D3-131217AC1520}" presName="compNode" presStyleCnt="0"/>
      <dgm:spPr/>
    </dgm:pt>
    <dgm:pt modelId="{E7083AFD-4D82-4772-B0BA-88B2890384E8}" type="pres">
      <dgm:prSet presAssocID="{4E2D6089-E9F1-4350-B0D3-131217AC1520}" presName="bgRect" presStyleLbl="bgShp" presStyleIdx="1" presStyleCnt="4"/>
      <dgm:spPr/>
    </dgm:pt>
    <dgm:pt modelId="{CAC0ABE7-A396-46A7-A796-BC21BD592B65}" type="pres">
      <dgm:prSet presAssocID="{4E2D6089-E9F1-4350-B0D3-131217AC15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print"/>
        </a:ext>
      </dgm:extLst>
    </dgm:pt>
    <dgm:pt modelId="{939CF2BE-0F16-4167-84CF-FE5269FC43D9}" type="pres">
      <dgm:prSet presAssocID="{4E2D6089-E9F1-4350-B0D3-131217AC1520}" presName="spaceRect" presStyleCnt="0"/>
      <dgm:spPr/>
    </dgm:pt>
    <dgm:pt modelId="{A9528302-7CA2-4040-B862-A95252AA03CB}" type="pres">
      <dgm:prSet presAssocID="{4E2D6089-E9F1-4350-B0D3-131217AC1520}" presName="parTx" presStyleLbl="revTx" presStyleIdx="1" presStyleCnt="4">
        <dgm:presLayoutVars>
          <dgm:chMax val="0"/>
          <dgm:chPref val="0"/>
        </dgm:presLayoutVars>
      </dgm:prSet>
      <dgm:spPr/>
    </dgm:pt>
    <dgm:pt modelId="{C201637B-9063-4634-A0A3-BDA36A716F49}" type="pres">
      <dgm:prSet presAssocID="{44485FE5-FA8D-477B-A92D-4C2668F102BA}" presName="sibTrans" presStyleCnt="0"/>
      <dgm:spPr/>
    </dgm:pt>
    <dgm:pt modelId="{A7F70F83-9CFB-49A8-9882-B1460CD95BCD}" type="pres">
      <dgm:prSet presAssocID="{2B7DF1FD-4B89-4D3C-8974-B444676F2EF9}" presName="compNode" presStyleCnt="0"/>
      <dgm:spPr/>
    </dgm:pt>
    <dgm:pt modelId="{ED394631-05D8-44B7-ABA5-B6DAD64227EE}" type="pres">
      <dgm:prSet presAssocID="{2B7DF1FD-4B89-4D3C-8974-B444676F2EF9}" presName="bgRect" presStyleLbl="bgShp" presStyleIdx="2" presStyleCnt="4"/>
      <dgm:spPr/>
    </dgm:pt>
    <dgm:pt modelId="{218D72CA-DC6D-493B-B485-198E1BC81B8E}" type="pres">
      <dgm:prSet presAssocID="{2B7DF1FD-4B89-4D3C-8974-B444676F2EF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A55F02EC-F0AF-404A-B87F-D542CDE9626B}" type="pres">
      <dgm:prSet presAssocID="{2B7DF1FD-4B89-4D3C-8974-B444676F2EF9}" presName="spaceRect" presStyleCnt="0"/>
      <dgm:spPr/>
    </dgm:pt>
    <dgm:pt modelId="{EB160631-CA12-40BC-B75E-EB4A82184701}" type="pres">
      <dgm:prSet presAssocID="{2B7DF1FD-4B89-4D3C-8974-B444676F2EF9}" presName="parTx" presStyleLbl="revTx" presStyleIdx="2" presStyleCnt="4">
        <dgm:presLayoutVars>
          <dgm:chMax val="0"/>
          <dgm:chPref val="0"/>
        </dgm:presLayoutVars>
      </dgm:prSet>
      <dgm:spPr/>
    </dgm:pt>
    <dgm:pt modelId="{DAB83462-A66B-46C1-A2EE-F2C9DD6D3106}" type="pres">
      <dgm:prSet presAssocID="{C8F6B0EA-EC27-443B-B214-E931501E7466}" presName="sibTrans" presStyleCnt="0"/>
      <dgm:spPr/>
    </dgm:pt>
    <dgm:pt modelId="{8A83133F-56DB-4A55-98F9-458F0A94A6FC}" type="pres">
      <dgm:prSet presAssocID="{B9DBA357-2E38-47F0-A7F4-3F03F0C429EC}" presName="compNode" presStyleCnt="0"/>
      <dgm:spPr/>
    </dgm:pt>
    <dgm:pt modelId="{5A0AB49D-7C95-43C9-96D7-D54562A5F8B5}" type="pres">
      <dgm:prSet presAssocID="{B9DBA357-2E38-47F0-A7F4-3F03F0C429EC}" presName="bgRect" presStyleLbl="bgShp" presStyleIdx="3" presStyleCnt="4"/>
      <dgm:spPr/>
    </dgm:pt>
    <dgm:pt modelId="{D079866E-61AD-432A-9D5A-7F252E27CDE1}" type="pres">
      <dgm:prSet presAssocID="{B9DBA357-2E38-47F0-A7F4-3F03F0C429E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rror"/>
        </a:ext>
      </dgm:extLst>
    </dgm:pt>
    <dgm:pt modelId="{29F6A22E-F693-4E5F-9C2C-1B1922F5437D}" type="pres">
      <dgm:prSet presAssocID="{B9DBA357-2E38-47F0-A7F4-3F03F0C429EC}" presName="spaceRect" presStyleCnt="0"/>
      <dgm:spPr/>
    </dgm:pt>
    <dgm:pt modelId="{508803C6-79D6-47EE-BF9B-7F347942C4B4}" type="pres">
      <dgm:prSet presAssocID="{B9DBA357-2E38-47F0-A7F4-3F03F0C429EC}" presName="parTx" presStyleLbl="revTx" presStyleIdx="3" presStyleCnt="4">
        <dgm:presLayoutVars>
          <dgm:chMax val="0"/>
          <dgm:chPref val="0"/>
        </dgm:presLayoutVars>
      </dgm:prSet>
      <dgm:spPr/>
    </dgm:pt>
  </dgm:ptLst>
  <dgm:cxnLst>
    <dgm:cxn modelId="{DA15E909-9ECA-4D0B-A769-DFE1CA7986A8}" type="presOf" srcId="{B9DBA357-2E38-47F0-A7F4-3F03F0C429EC}" destId="{508803C6-79D6-47EE-BF9B-7F347942C4B4}" srcOrd="0" destOrd="0" presId="urn:microsoft.com/office/officeart/2018/2/layout/IconVerticalSolidList"/>
    <dgm:cxn modelId="{94925C5C-7699-418F-AC6E-B9545AD51922}" type="presOf" srcId="{E017B6B6-A62C-40E0-80C4-7796093737D7}" destId="{E33F3141-9E82-4AAB-9729-243AF4D2AC69}" srcOrd="0" destOrd="0" presId="urn:microsoft.com/office/officeart/2018/2/layout/IconVerticalSolidList"/>
    <dgm:cxn modelId="{4FA6D867-8F4B-45C6-88DB-69ED77CA8BA1}" srcId="{D0A6F386-5455-4A9E-B75C-67C2A0D1B1D6}" destId="{E017B6B6-A62C-40E0-80C4-7796093737D7}" srcOrd="0" destOrd="0" parTransId="{D1F61B3A-02ED-46DB-807D-65D38858CAE8}" sibTransId="{D9C19EF3-8EA4-4E15-875F-0A4ACF496DAD}"/>
    <dgm:cxn modelId="{9454384A-5DFC-428D-AB38-A8E4B95E1F8A}" srcId="{D0A6F386-5455-4A9E-B75C-67C2A0D1B1D6}" destId="{2B7DF1FD-4B89-4D3C-8974-B444676F2EF9}" srcOrd="2" destOrd="0" parTransId="{A21C93F0-9C56-4281-ABEE-49DDC1378331}" sibTransId="{C8F6B0EA-EC27-443B-B214-E931501E7466}"/>
    <dgm:cxn modelId="{0A2E526B-01A9-4E2E-912D-FBA49A90356C}" type="presOf" srcId="{4E2D6089-E9F1-4350-B0D3-131217AC1520}" destId="{A9528302-7CA2-4040-B862-A95252AA03CB}" srcOrd="0" destOrd="0" presId="urn:microsoft.com/office/officeart/2018/2/layout/IconVerticalSolidList"/>
    <dgm:cxn modelId="{4BC37555-CC82-4C4C-B5F7-C6325F7B4B76}" srcId="{D0A6F386-5455-4A9E-B75C-67C2A0D1B1D6}" destId="{4E2D6089-E9F1-4350-B0D3-131217AC1520}" srcOrd="1" destOrd="0" parTransId="{16C7B919-B7F3-42AE-B2C6-240FDC520E60}" sibTransId="{44485FE5-FA8D-477B-A92D-4C2668F102BA}"/>
    <dgm:cxn modelId="{C8BC8677-1600-4F52-BA83-4E631D5118A0}" srcId="{D0A6F386-5455-4A9E-B75C-67C2A0D1B1D6}" destId="{B9DBA357-2E38-47F0-A7F4-3F03F0C429EC}" srcOrd="3" destOrd="0" parTransId="{4553D851-B868-4874-876D-3CA290FDFD4B}" sibTransId="{5C6F7CA9-03C5-4C0D-9010-784469C70FE2}"/>
    <dgm:cxn modelId="{02CAB3F5-85AB-43CA-B849-174ADA927B91}" type="presOf" srcId="{2B7DF1FD-4B89-4D3C-8974-B444676F2EF9}" destId="{EB160631-CA12-40BC-B75E-EB4A82184701}" srcOrd="0" destOrd="0" presId="urn:microsoft.com/office/officeart/2018/2/layout/IconVerticalSolidList"/>
    <dgm:cxn modelId="{9340AEFC-AC1E-4C8F-ADD8-26D22EB45B7C}" type="presOf" srcId="{D0A6F386-5455-4A9E-B75C-67C2A0D1B1D6}" destId="{7EF6CEB5-105B-423D-A993-0133CA3F8A46}" srcOrd="0" destOrd="0" presId="urn:microsoft.com/office/officeart/2018/2/layout/IconVerticalSolidList"/>
    <dgm:cxn modelId="{AB03FD12-8B33-46F1-AAD6-D37A322F8A1B}" type="presParOf" srcId="{7EF6CEB5-105B-423D-A993-0133CA3F8A46}" destId="{28146D84-E73A-4628-AC9F-11380FB1D02B}" srcOrd="0" destOrd="0" presId="urn:microsoft.com/office/officeart/2018/2/layout/IconVerticalSolidList"/>
    <dgm:cxn modelId="{7AED85F9-FDB7-4A38-B0F6-8065D4FBE8D3}" type="presParOf" srcId="{28146D84-E73A-4628-AC9F-11380FB1D02B}" destId="{E116317F-1BB0-4B86-9760-CD752BE82F98}" srcOrd="0" destOrd="0" presId="urn:microsoft.com/office/officeart/2018/2/layout/IconVerticalSolidList"/>
    <dgm:cxn modelId="{9CF985D8-F02D-42EE-BA71-C0E1856FEA3F}" type="presParOf" srcId="{28146D84-E73A-4628-AC9F-11380FB1D02B}" destId="{1976AF29-6E1A-4F3F-9DF5-6B6A274605D7}" srcOrd="1" destOrd="0" presId="urn:microsoft.com/office/officeart/2018/2/layout/IconVerticalSolidList"/>
    <dgm:cxn modelId="{86EFE69E-930E-46FF-9212-AA21BCC2085C}" type="presParOf" srcId="{28146D84-E73A-4628-AC9F-11380FB1D02B}" destId="{D77E00E9-56E1-4B5B-8415-1D5354F5BB8C}" srcOrd="2" destOrd="0" presId="urn:microsoft.com/office/officeart/2018/2/layout/IconVerticalSolidList"/>
    <dgm:cxn modelId="{D7C2F382-27E3-4E5B-9E24-E1ED9DC462A8}" type="presParOf" srcId="{28146D84-E73A-4628-AC9F-11380FB1D02B}" destId="{E33F3141-9E82-4AAB-9729-243AF4D2AC69}" srcOrd="3" destOrd="0" presId="urn:microsoft.com/office/officeart/2018/2/layout/IconVerticalSolidList"/>
    <dgm:cxn modelId="{F580BC9E-B82C-4C44-BBF2-44279C1B1727}" type="presParOf" srcId="{7EF6CEB5-105B-423D-A993-0133CA3F8A46}" destId="{655982C4-6F2B-49D9-9F90-D7BADFB8EDD3}" srcOrd="1" destOrd="0" presId="urn:microsoft.com/office/officeart/2018/2/layout/IconVerticalSolidList"/>
    <dgm:cxn modelId="{E2439935-ED9B-498C-B037-AB7271FC0CFA}" type="presParOf" srcId="{7EF6CEB5-105B-423D-A993-0133CA3F8A46}" destId="{47101FC2-8CB9-4CE4-B208-EC6470123DB3}" srcOrd="2" destOrd="0" presId="urn:microsoft.com/office/officeart/2018/2/layout/IconVerticalSolidList"/>
    <dgm:cxn modelId="{911DC186-E6E4-4CCE-A7D7-525F670E71CB}" type="presParOf" srcId="{47101FC2-8CB9-4CE4-B208-EC6470123DB3}" destId="{E7083AFD-4D82-4772-B0BA-88B2890384E8}" srcOrd="0" destOrd="0" presId="urn:microsoft.com/office/officeart/2018/2/layout/IconVerticalSolidList"/>
    <dgm:cxn modelId="{AB56E758-2199-45A1-B320-F73D2776078A}" type="presParOf" srcId="{47101FC2-8CB9-4CE4-B208-EC6470123DB3}" destId="{CAC0ABE7-A396-46A7-A796-BC21BD592B65}" srcOrd="1" destOrd="0" presId="urn:microsoft.com/office/officeart/2018/2/layout/IconVerticalSolidList"/>
    <dgm:cxn modelId="{17FDC74F-1B0D-4071-A8CA-C9EE0B1E76C9}" type="presParOf" srcId="{47101FC2-8CB9-4CE4-B208-EC6470123DB3}" destId="{939CF2BE-0F16-4167-84CF-FE5269FC43D9}" srcOrd="2" destOrd="0" presId="urn:microsoft.com/office/officeart/2018/2/layout/IconVerticalSolidList"/>
    <dgm:cxn modelId="{F7192427-AAC1-4693-8816-192F5A193800}" type="presParOf" srcId="{47101FC2-8CB9-4CE4-B208-EC6470123DB3}" destId="{A9528302-7CA2-4040-B862-A95252AA03CB}" srcOrd="3" destOrd="0" presId="urn:microsoft.com/office/officeart/2018/2/layout/IconVerticalSolidList"/>
    <dgm:cxn modelId="{2774DBCB-C1E3-4EA0-86D1-6EA1CD48993C}" type="presParOf" srcId="{7EF6CEB5-105B-423D-A993-0133CA3F8A46}" destId="{C201637B-9063-4634-A0A3-BDA36A716F49}" srcOrd="3" destOrd="0" presId="urn:microsoft.com/office/officeart/2018/2/layout/IconVerticalSolidList"/>
    <dgm:cxn modelId="{C02EC10D-DB92-4BBD-A571-2863AD18992A}" type="presParOf" srcId="{7EF6CEB5-105B-423D-A993-0133CA3F8A46}" destId="{A7F70F83-9CFB-49A8-9882-B1460CD95BCD}" srcOrd="4" destOrd="0" presId="urn:microsoft.com/office/officeart/2018/2/layout/IconVerticalSolidList"/>
    <dgm:cxn modelId="{460629DA-99E5-4B56-A07C-2A770E0B80A6}" type="presParOf" srcId="{A7F70F83-9CFB-49A8-9882-B1460CD95BCD}" destId="{ED394631-05D8-44B7-ABA5-B6DAD64227EE}" srcOrd="0" destOrd="0" presId="urn:microsoft.com/office/officeart/2018/2/layout/IconVerticalSolidList"/>
    <dgm:cxn modelId="{F7731678-787F-44A2-8142-55CF4ED83CAB}" type="presParOf" srcId="{A7F70F83-9CFB-49A8-9882-B1460CD95BCD}" destId="{218D72CA-DC6D-493B-B485-198E1BC81B8E}" srcOrd="1" destOrd="0" presId="urn:microsoft.com/office/officeart/2018/2/layout/IconVerticalSolidList"/>
    <dgm:cxn modelId="{231F44A1-7932-46BB-BEAC-B72129B33C1C}" type="presParOf" srcId="{A7F70F83-9CFB-49A8-9882-B1460CD95BCD}" destId="{A55F02EC-F0AF-404A-B87F-D542CDE9626B}" srcOrd="2" destOrd="0" presId="urn:microsoft.com/office/officeart/2018/2/layout/IconVerticalSolidList"/>
    <dgm:cxn modelId="{612791BA-A640-4CAC-85D1-703554DDA97F}" type="presParOf" srcId="{A7F70F83-9CFB-49A8-9882-B1460CD95BCD}" destId="{EB160631-CA12-40BC-B75E-EB4A82184701}" srcOrd="3" destOrd="0" presId="urn:microsoft.com/office/officeart/2018/2/layout/IconVerticalSolidList"/>
    <dgm:cxn modelId="{7268B75B-D099-4C9A-8581-1112DFAF2EB7}" type="presParOf" srcId="{7EF6CEB5-105B-423D-A993-0133CA3F8A46}" destId="{DAB83462-A66B-46C1-A2EE-F2C9DD6D3106}" srcOrd="5" destOrd="0" presId="urn:microsoft.com/office/officeart/2018/2/layout/IconVerticalSolidList"/>
    <dgm:cxn modelId="{6D730DB0-6B30-47AF-9994-97A445ED4E0C}" type="presParOf" srcId="{7EF6CEB5-105B-423D-A993-0133CA3F8A46}" destId="{8A83133F-56DB-4A55-98F9-458F0A94A6FC}" srcOrd="6" destOrd="0" presId="urn:microsoft.com/office/officeart/2018/2/layout/IconVerticalSolidList"/>
    <dgm:cxn modelId="{DC249DEA-D087-4229-A98A-9FE36AAFB495}" type="presParOf" srcId="{8A83133F-56DB-4A55-98F9-458F0A94A6FC}" destId="{5A0AB49D-7C95-43C9-96D7-D54562A5F8B5}" srcOrd="0" destOrd="0" presId="urn:microsoft.com/office/officeart/2018/2/layout/IconVerticalSolidList"/>
    <dgm:cxn modelId="{548DF2ED-3AA1-487A-BE3D-4024384AE140}" type="presParOf" srcId="{8A83133F-56DB-4A55-98F9-458F0A94A6FC}" destId="{D079866E-61AD-432A-9D5A-7F252E27CDE1}" srcOrd="1" destOrd="0" presId="urn:microsoft.com/office/officeart/2018/2/layout/IconVerticalSolidList"/>
    <dgm:cxn modelId="{8953532C-E0EE-4528-940E-BC59F704E86D}" type="presParOf" srcId="{8A83133F-56DB-4A55-98F9-458F0A94A6FC}" destId="{29F6A22E-F693-4E5F-9C2C-1B1922F5437D}" srcOrd="2" destOrd="0" presId="urn:microsoft.com/office/officeart/2018/2/layout/IconVerticalSolidList"/>
    <dgm:cxn modelId="{B18460B6-048B-4A40-A00D-1C9A6FEB75CA}" type="presParOf" srcId="{8A83133F-56DB-4A55-98F9-458F0A94A6FC}" destId="{508803C6-79D6-47EE-BF9B-7F347942C4B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4DF1-ABC5-401D-9ACC-21876F30855A}">
      <dsp:nvSpPr>
        <dsp:cNvPr id="0" name=""/>
        <dsp:cNvSpPr/>
      </dsp:nvSpPr>
      <dsp:spPr>
        <a:xfrm>
          <a:off x="0" y="881896"/>
          <a:ext cx="11654250" cy="68445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latin typeface="Arial"/>
              <a:cs typeface="Arial"/>
            </a:rPr>
            <a:t>              Predicted Positive   Predicted Neutral   Predicted Negative</a:t>
          </a:r>
        </a:p>
      </dsp:txBody>
      <dsp:txXfrm>
        <a:off x="33412" y="915308"/>
        <a:ext cx="11587426" cy="617626"/>
      </dsp:txXfrm>
    </dsp:sp>
    <dsp:sp modelId="{AC0B0E1C-DFF2-4716-9497-8C6442EAC2E4}">
      <dsp:nvSpPr>
        <dsp:cNvPr id="0" name=""/>
        <dsp:cNvSpPr/>
      </dsp:nvSpPr>
      <dsp:spPr>
        <a:xfrm>
          <a:off x="0" y="1652746"/>
          <a:ext cx="11654250" cy="68445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latin typeface="Arial"/>
              <a:cs typeface="Arial"/>
            </a:rPr>
            <a:t>Actual Positive          79                       7                            0</a:t>
          </a:r>
        </a:p>
      </dsp:txBody>
      <dsp:txXfrm>
        <a:off x="33412" y="1686158"/>
        <a:ext cx="11587426" cy="617626"/>
      </dsp:txXfrm>
    </dsp:sp>
    <dsp:sp modelId="{CD5344AD-87FC-476C-A4D1-1236B867EEAA}">
      <dsp:nvSpPr>
        <dsp:cNvPr id="0" name=""/>
        <dsp:cNvSpPr/>
      </dsp:nvSpPr>
      <dsp:spPr>
        <a:xfrm>
          <a:off x="0" y="2423596"/>
          <a:ext cx="11654250" cy="68445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latin typeface="Arial"/>
              <a:cs typeface="Arial"/>
            </a:rPr>
            <a:t>Actual Neutral            11                      75                          0</a:t>
          </a:r>
        </a:p>
      </dsp:txBody>
      <dsp:txXfrm>
        <a:off x="33412" y="2457008"/>
        <a:ext cx="11587426" cy="617626"/>
      </dsp:txXfrm>
    </dsp:sp>
    <dsp:sp modelId="{C7DEFB23-3782-4A02-9CB1-A0247EF8F7E2}">
      <dsp:nvSpPr>
        <dsp:cNvPr id="0" name=""/>
        <dsp:cNvSpPr/>
      </dsp:nvSpPr>
      <dsp:spPr>
        <a:xfrm>
          <a:off x="0" y="3194447"/>
          <a:ext cx="11654250" cy="68445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latin typeface="Arial"/>
              <a:cs typeface="Arial"/>
            </a:rPr>
            <a:t>Actual Negative           0                      14                          72</a:t>
          </a:r>
        </a:p>
      </dsp:txBody>
      <dsp:txXfrm>
        <a:off x="33412" y="3227859"/>
        <a:ext cx="11587426" cy="617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6317F-1BB0-4B86-9760-CD752BE82F98}">
      <dsp:nvSpPr>
        <dsp:cNvPr id="0" name=""/>
        <dsp:cNvSpPr/>
      </dsp:nvSpPr>
      <dsp:spPr>
        <a:xfrm>
          <a:off x="0" y="2042"/>
          <a:ext cx="11185838" cy="10351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6AF29-6E1A-4F3F-9DF5-6B6A274605D7}">
      <dsp:nvSpPr>
        <dsp:cNvPr id="0" name=""/>
        <dsp:cNvSpPr/>
      </dsp:nvSpPr>
      <dsp:spPr>
        <a:xfrm>
          <a:off x="313143" y="234959"/>
          <a:ext cx="569351" cy="569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3F3141-9E82-4AAB-9729-243AF4D2AC69}">
      <dsp:nvSpPr>
        <dsp:cNvPr id="0" name=""/>
        <dsp:cNvSpPr/>
      </dsp:nvSpPr>
      <dsp:spPr>
        <a:xfrm>
          <a:off x="1195638" y="2042"/>
          <a:ext cx="9990199"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977900" rtl="0">
            <a:lnSpc>
              <a:spcPct val="90000"/>
            </a:lnSpc>
            <a:spcBef>
              <a:spcPct val="0"/>
            </a:spcBef>
            <a:spcAft>
              <a:spcPct val="35000"/>
            </a:spcAft>
            <a:buNone/>
          </a:pPr>
          <a:r>
            <a:rPr lang="en-US" sz="2200" kern="1200">
              <a:latin typeface="Trebuchet MS" panose="020B0603020202020204"/>
            </a:rPr>
            <a:t>                </a:t>
          </a:r>
          <a:r>
            <a:rPr lang="en-US" sz="2200" kern="1200"/>
            <a:t>Predicted Positive    Predicted Neutral    </a:t>
          </a:r>
          <a:r>
            <a:rPr lang="en-US" sz="2200" kern="1200">
              <a:latin typeface="Trebuchet MS" panose="020B0603020202020204"/>
            </a:rPr>
            <a:t>Predicted Negative</a:t>
          </a:r>
          <a:endParaRPr lang="en-US" sz="2200" kern="1200"/>
        </a:p>
      </dsp:txBody>
      <dsp:txXfrm>
        <a:off x="1195638" y="2042"/>
        <a:ext cx="9990199" cy="1035185"/>
      </dsp:txXfrm>
    </dsp:sp>
    <dsp:sp modelId="{E7083AFD-4D82-4772-B0BA-88B2890384E8}">
      <dsp:nvSpPr>
        <dsp:cNvPr id="0" name=""/>
        <dsp:cNvSpPr/>
      </dsp:nvSpPr>
      <dsp:spPr>
        <a:xfrm>
          <a:off x="0" y="1296024"/>
          <a:ext cx="11185838" cy="10351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C0ABE7-A396-46A7-A796-BC21BD592B65}">
      <dsp:nvSpPr>
        <dsp:cNvPr id="0" name=""/>
        <dsp:cNvSpPr/>
      </dsp:nvSpPr>
      <dsp:spPr>
        <a:xfrm>
          <a:off x="313143" y="1528940"/>
          <a:ext cx="569351" cy="569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528302-7CA2-4040-B862-A95252AA03CB}">
      <dsp:nvSpPr>
        <dsp:cNvPr id="0" name=""/>
        <dsp:cNvSpPr/>
      </dsp:nvSpPr>
      <dsp:spPr>
        <a:xfrm>
          <a:off x="1195638" y="1296024"/>
          <a:ext cx="9990199"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977900" rtl="0">
            <a:lnSpc>
              <a:spcPct val="90000"/>
            </a:lnSpc>
            <a:spcBef>
              <a:spcPct val="0"/>
            </a:spcBef>
            <a:spcAft>
              <a:spcPct val="35000"/>
            </a:spcAft>
            <a:buNone/>
          </a:pPr>
          <a:r>
            <a:rPr lang="en-US" sz="2200" kern="1200"/>
            <a:t>Actual Positive             </a:t>
          </a:r>
          <a:r>
            <a:rPr lang="en-US" sz="2200" kern="1200">
              <a:latin typeface="Trebuchet MS" panose="020B0603020202020204"/>
            </a:rPr>
            <a:t>74</a:t>
          </a:r>
          <a:r>
            <a:rPr lang="en-US" sz="2200" kern="1200"/>
            <a:t> </a:t>
          </a:r>
          <a:r>
            <a:rPr lang="en-US" sz="2200" kern="1200">
              <a:latin typeface="Trebuchet MS" panose="020B0603020202020204"/>
            </a:rPr>
            <a:t>                    10                      </a:t>
          </a:r>
          <a:r>
            <a:rPr lang="en-US" sz="2200" kern="1200"/>
            <a:t>  </a:t>
          </a:r>
          <a:r>
            <a:rPr lang="en-US" sz="2200" kern="1200">
              <a:latin typeface="Trebuchet MS" panose="020B0603020202020204"/>
            </a:rPr>
            <a:t>2</a:t>
          </a:r>
          <a:endParaRPr lang="en-US" sz="2200" kern="1200"/>
        </a:p>
      </dsp:txBody>
      <dsp:txXfrm>
        <a:off x="1195638" y="1296024"/>
        <a:ext cx="9990199" cy="1035185"/>
      </dsp:txXfrm>
    </dsp:sp>
    <dsp:sp modelId="{ED394631-05D8-44B7-ABA5-B6DAD64227EE}">
      <dsp:nvSpPr>
        <dsp:cNvPr id="0" name=""/>
        <dsp:cNvSpPr/>
      </dsp:nvSpPr>
      <dsp:spPr>
        <a:xfrm>
          <a:off x="0" y="2590005"/>
          <a:ext cx="11185838" cy="10351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8D72CA-DC6D-493B-B485-198E1BC81B8E}">
      <dsp:nvSpPr>
        <dsp:cNvPr id="0" name=""/>
        <dsp:cNvSpPr/>
      </dsp:nvSpPr>
      <dsp:spPr>
        <a:xfrm>
          <a:off x="313143" y="2822922"/>
          <a:ext cx="569351" cy="569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160631-CA12-40BC-B75E-EB4A82184701}">
      <dsp:nvSpPr>
        <dsp:cNvPr id="0" name=""/>
        <dsp:cNvSpPr/>
      </dsp:nvSpPr>
      <dsp:spPr>
        <a:xfrm>
          <a:off x="1195638" y="2590005"/>
          <a:ext cx="9990199"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977900" rtl="0">
            <a:lnSpc>
              <a:spcPct val="90000"/>
            </a:lnSpc>
            <a:spcBef>
              <a:spcPct val="0"/>
            </a:spcBef>
            <a:spcAft>
              <a:spcPct val="35000"/>
            </a:spcAft>
            <a:buNone/>
          </a:pPr>
          <a:r>
            <a:rPr lang="en-US" sz="2200" kern="1200"/>
            <a:t>Actual Neutral </a:t>
          </a:r>
          <a:r>
            <a:rPr lang="en-US" sz="2200" kern="1200">
              <a:latin typeface="Trebuchet MS" panose="020B0603020202020204"/>
            </a:rPr>
            <a:t>             10                     76                      </a:t>
          </a:r>
          <a:r>
            <a:rPr lang="en-US" sz="2200" kern="1200"/>
            <a:t>  </a:t>
          </a:r>
          <a:r>
            <a:rPr lang="en-US" sz="2200" kern="1200">
              <a:latin typeface="Trebuchet MS" panose="020B0603020202020204"/>
            </a:rPr>
            <a:t>0</a:t>
          </a:r>
          <a:endParaRPr lang="en-US" sz="2200" kern="1200"/>
        </a:p>
      </dsp:txBody>
      <dsp:txXfrm>
        <a:off x="1195638" y="2590005"/>
        <a:ext cx="9990199" cy="1035185"/>
      </dsp:txXfrm>
    </dsp:sp>
    <dsp:sp modelId="{5A0AB49D-7C95-43C9-96D7-D54562A5F8B5}">
      <dsp:nvSpPr>
        <dsp:cNvPr id="0" name=""/>
        <dsp:cNvSpPr/>
      </dsp:nvSpPr>
      <dsp:spPr>
        <a:xfrm>
          <a:off x="0" y="3883987"/>
          <a:ext cx="11185838" cy="10351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79866E-61AD-432A-9D5A-7F252E27CDE1}">
      <dsp:nvSpPr>
        <dsp:cNvPr id="0" name=""/>
        <dsp:cNvSpPr/>
      </dsp:nvSpPr>
      <dsp:spPr>
        <a:xfrm>
          <a:off x="313143" y="4116903"/>
          <a:ext cx="569351" cy="5693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8803C6-79D6-47EE-BF9B-7F347942C4B4}">
      <dsp:nvSpPr>
        <dsp:cNvPr id="0" name=""/>
        <dsp:cNvSpPr/>
      </dsp:nvSpPr>
      <dsp:spPr>
        <a:xfrm>
          <a:off x="1195638" y="3883987"/>
          <a:ext cx="9990199"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977900" rtl="0">
            <a:lnSpc>
              <a:spcPct val="90000"/>
            </a:lnSpc>
            <a:spcBef>
              <a:spcPct val="0"/>
            </a:spcBef>
            <a:spcAft>
              <a:spcPct val="35000"/>
            </a:spcAft>
            <a:buNone/>
          </a:pPr>
          <a:r>
            <a:rPr lang="en-US" sz="2200" kern="1200"/>
            <a:t>Actual Negative </a:t>
          </a:r>
          <a:r>
            <a:rPr lang="en-US" sz="2200" kern="1200">
              <a:latin typeface="Trebuchet MS" panose="020B0603020202020204"/>
            </a:rPr>
            <a:t>            12                     16                      </a:t>
          </a:r>
          <a:r>
            <a:rPr lang="en-US" sz="2200" kern="1200"/>
            <a:t>  </a:t>
          </a:r>
          <a:r>
            <a:rPr lang="en-US" sz="2200" kern="1200">
              <a:latin typeface="Trebuchet MS" panose="020B0603020202020204"/>
            </a:rPr>
            <a:t>68</a:t>
          </a:r>
          <a:endParaRPr lang="en-US" sz="2200" kern="1200"/>
        </a:p>
      </dsp:txBody>
      <dsp:txXfrm>
        <a:off x="1195638" y="3883987"/>
        <a:ext cx="9990199" cy="10351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A45FE0-CB3E-4153-AD3B-FB1D4E8B2C87}" type="datetimeFigureOut">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915E-F01A-41EE-8D10-DF412FB2B4DC}" type="slidenum">
              <a:t>‹#›</a:t>
            </a:fld>
            <a:endParaRPr lang="en-US"/>
          </a:p>
        </p:txBody>
      </p:sp>
    </p:spTree>
    <p:extLst>
      <p:ext uri="{BB962C8B-B14F-4D97-AF65-F5344CB8AC3E}">
        <p14:creationId xmlns:p14="http://schemas.microsoft.com/office/powerpoint/2010/main" val="106609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B2915E-F01A-41EE-8D10-DF412FB2B4DC}" type="slidenum">
              <a:rPr lang="en-US" smtClean="0"/>
              <a:t>1</a:t>
            </a:fld>
            <a:endParaRPr lang="en-US"/>
          </a:p>
        </p:txBody>
      </p:sp>
    </p:spTree>
    <p:extLst>
      <p:ext uri="{BB962C8B-B14F-4D97-AF65-F5344CB8AC3E}">
        <p14:creationId xmlns:p14="http://schemas.microsoft.com/office/powerpoint/2010/main" val="2062977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B2915E-F01A-41EE-8D10-DF412FB2B4DC}" type="slidenum">
              <a:rPr lang="en-US" smtClean="0"/>
              <a:t>10</a:t>
            </a:fld>
            <a:endParaRPr lang="en-US"/>
          </a:p>
        </p:txBody>
      </p:sp>
    </p:spTree>
    <p:extLst>
      <p:ext uri="{BB962C8B-B14F-4D97-AF65-F5344CB8AC3E}">
        <p14:creationId xmlns:p14="http://schemas.microsoft.com/office/powerpoint/2010/main" val="1753189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021EF-5E95-F4AD-4074-DFBF769D3C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476D6-3E16-1083-4E3C-63130B6E66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36588C-63C0-E7FC-3F99-1D54021E88D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41978A8-E90C-D800-9A4B-85FA331D3F1A}"/>
              </a:ext>
            </a:extLst>
          </p:cNvPr>
          <p:cNvSpPr>
            <a:spLocks noGrp="1"/>
          </p:cNvSpPr>
          <p:nvPr>
            <p:ph type="sldNum" sz="quarter" idx="5"/>
          </p:nvPr>
        </p:nvSpPr>
        <p:spPr/>
        <p:txBody>
          <a:bodyPr/>
          <a:lstStyle/>
          <a:p>
            <a:fld id="{21B2915E-F01A-41EE-8D10-DF412FB2B4DC}" type="slidenum">
              <a:rPr lang="en-US" smtClean="0"/>
              <a:t>11</a:t>
            </a:fld>
            <a:endParaRPr lang="en-US"/>
          </a:p>
        </p:txBody>
      </p:sp>
    </p:spTree>
    <p:extLst>
      <p:ext uri="{BB962C8B-B14F-4D97-AF65-F5344CB8AC3E}">
        <p14:creationId xmlns:p14="http://schemas.microsoft.com/office/powerpoint/2010/main" val="3210589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B2915E-F01A-41EE-8D10-DF412FB2B4DC}" type="slidenum">
              <a:rPr lang="en-US" smtClean="0"/>
              <a:t>12</a:t>
            </a:fld>
            <a:endParaRPr lang="en-US"/>
          </a:p>
        </p:txBody>
      </p:sp>
    </p:spTree>
    <p:extLst>
      <p:ext uri="{BB962C8B-B14F-4D97-AF65-F5344CB8AC3E}">
        <p14:creationId xmlns:p14="http://schemas.microsoft.com/office/powerpoint/2010/main" val="3122299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B2915E-F01A-41EE-8D10-DF412FB2B4DC}" type="slidenum">
              <a:rPr lang="en-US" smtClean="0"/>
              <a:t>13</a:t>
            </a:fld>
            <a:endParaRPr lang="en-US"/>
          </a:p>
        </p:txBody>
      </p:sp>
    </p:spTree>
    <p:extLst>
      <p:ext uri="{BB962C8B-B14F-4D97-AF65-F5344CB8AC3E}">
        <p14:creationId xmlns:p14="http://schemas.microsoft.com/office/powerpoint/2010/main" val="57708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B2915E-F01A-41EE-8D10-DF412FB2B4DC}" type="slidenum">
              <a:rPr lang="en-US" smtClean="0"/>
              <a:t>14</a:t>
            </a:fld>
            <a:endParaRPr lang="en-US"/>
          </a:p>
        </p:txBody>
      </p:sp>
    </p:spTree>
    <p:extLst>
      <p:ext uri="{BB962C8B-B14F-4D97-AF65-F5344CB8AC3E}">
        <p14:creationId xmlns:p14="http://schemas.microsoft.com/office/powerpoint/2010/main" val="536711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AFF94-5131-00BA-1B99-DE24E5D40E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CAB14A-3446-5F1B-13C1-853670F63E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0C342C-A781-B06B-FD12-9901320366C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D4EA8E5-6C01-3D1B-CA49-F2C50006B2E9}"/>
              </a:ext>
            </a:extLst>
          </p:cNvPr>
          <p:cNvSpPr>
            <a:spLocks noGrp="1"/>
          </p:cNvSpPr>
          <p:nvPr>
            <p:ph type="sldNum" sz="quarter" idx="5"/>
          </p:nvPr>
        </p:nvSpPr>
        <p:spPr/>
        <p:txBody>
          <a:bodyPr/>
          <a:lstStyle/>
          <a:p>
            <a:fld id="{21B2915E-F01A-41EE-8D10-DF412FB2B4DC}" type="slidenum">
              <a:rPr lang="en-US" smtClean="0"/>
              <a:t>15</a:t>
            </a:fld>
            <a:endParaRPr lang="en-US"/>
          </a:p>
        </p:txBody>
      </p:sp>
    </p:spTree>
    <p:extLst>
      <p:ext uri="{BB962C8B-B14F-4D97-AF65-F5344CB8AC3E}">
        <p14:creationId xmlns:p14="http://schemas.microsoft.com/office/powerpoint/2010/main" val="291468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FC32D-E119-0B9E-D60C-BA5FA1EAFE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2AAB3E-9FF0-81EC-890D-267E964B70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5DE397-3E35-571C-6F6B-208619272D2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C3DC1B0-F21A-4A4D-1D11-657E35E90548}"/>
              </a:ext>
            </a:extLst>
          </p:cNvPr>
          <p:cNvSpPr>
            <a:spLocks noGrp="1"/>
          </p:cNvSpPr>
          <p:nvPr>
            <p:ph type="sldNum" sz="quarter" idx="5"/>
          </p:nvPr>
        </p:nvSpPr>
        <p:spPr/>
        <p:txBody>
          <a:bodyPr/>
          <a:lstStyle/>
          <a:p>
            <a:fld id="{21B2915E-F01A-41EE-8D10-DF412FB2B4DC}" type="slidenum">
              <a:rPr lang="en-US" smtClean="0"/>
              <a:t>16</a:t>
            </a:fld>
            <a:endParaRPr lang="en-US"/>
          </a:p>
        </p:txBody>
      </p:sp>
    </p:spTree>
    <p:extLst>
      <p:ext uri="{BB962C8B-B14F-4D97-AF65-F5344CB8AC3E}">
        <p14:creationId xmlns:p14="http://schemas.microsoft.com/office/powerpoint/2010/main" val="3701583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20k minimum data needed to get the effectiveness</a:t>
            </a:r>
            <a:endParaRPr lang="en-US"/>
          </a:p>
        </p:txBody>
      </p:sp>
      <p:sp>
        <p:nvSpPr>
          <p:cNvPr id="4" name="Slide Number Placeholder 3"/>
          <p:cNvSpPr>
            <a:spLocks noGrp="1"/>
          </p:cNvSpPr>
          <p:nvPr>
            <p:ph type="sldNum" sz="quarter" idx="5"/>
          </p:nvPr>
        </p:nvSpPr>
        <p:spPr/>
        <p:txBody>
          <a:bodyPr/>
          <a:lstStyle/>
          <a:p>
            <a:fld id="{21B2915E-F01A-41EE-8D10-DF412FB2B4DC}" type="slidenum">
              <a:rPr lang="en-US" smtClean="0"/>
              <a:t>17</a:t>
            </a:fld>
            <a:endParaRPr lang="en-US"/>
          </a:p>
        </p:txBody>
      </p:sp>
    </p:spTree>
    <p:extLst>
      <p:ext uri="{BB962C8B-B14F-4D97-AF65-F5344CB8AC3E}">
        <p14:creationId xmlns:p14="http://schemas.microsoft.com/office/powerpoint/2010/main" val="866737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constructing the LSTM model, a bidirectional architecture is employed to capture context from both past and future data points within a sequence. The model comprises an embedding layer, transforming text input into dense vectors of fixed size (configured with an output dimension of 50 in the code), two bidirectional LSTM layers with 50 units each for deep learning of text sequences, and a dense layer with a </a:t>
            </a:r>
            <a:r>
              <a:rPr lang="en-US" err="1"/>
              <a:t>softmax</a:t>
            </a:r>
            <a:r>
              <a:rPr lang="en-US"/>
              <a:t> activation function for classification into three categories. To prevent overfitting, a dropout rate of 0.2 is applied, randomly deactivating a fraction of neurons during training to ensure the network learns more robust features that generalize better to unseen data. The model is trained for 10 epochs with a batch size of 16, and validation data is utilized for performance evaluation. It is compiled using the '</a:t>
            </a:r>
            <a:r>
              <a:rPr lang="en-US" err="1"/>
              <a:t>adam</a:t>
            </a:r>
            <a:r>
              <a:rPr lang="en-US"/>
              <a:t>' optimizer and '</a:t>
            </a:r>
            <a:r>
              <a:rPr lang="en-US" err="1"/>
              <a:t>sparse_categorical_crossentropy</a:t>
            </a:r>
            <a:r>
              <a:rPr lang="en-US"/>
              <a:t>' as the loss function. Throughout the epochs, the model shows improvement, indicating effective learning.</a:t>
            </a:r>
          </a:p>
        </p:txBody>
      </p:sp>
      <p:sp>
        <p:nvSpPr>
          <p:cNvPr id="4" name="Slide Number Placeholder 3"/>
          <p:cNvSpPr>
            <a:spLocks noGrp="1"/>
          </p:cNvSpPr>
          <p:nvPr>
            <p:ph type="sldNum" sz="quarter" idx="5"/>
          </p:nvPr>
        </p:nvSpPr>
        <p:spPr/>
        <p:txBody>
          <a:bodyPr/>
          <a:lstStyle/>
          <a:p>
            <a:fld id="{21B2915E-F01A-41EE-8D10-DF412FB2B4DC}" type="slidenum">
              <a:rPr lang="en-US" smtClean="0"/>
              <a:t>18</a:t>
            </a:fld>
            <a:endParaRPr lang="en-US"/>
          </a:p>
        </p:txBody>
      </p:sp>
    </p:spTree>
    <p:extLst>
      <p:ext uri="{BB962C8B-B14F-4D97-AF65-F5344CB8AC3E}">
        <p14:creationId xmlns:p14="http://schemas.microsoft.com/office/powerpoint/2010/main" val="3598719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ea typeface="Calibri"/>
                <a:cs typeface="Calibri"/>
              </a:rPr>
              <a:t>Model Summary: </a:t>
            </a:r>
            <a:r>
              <a:rPr lang="en-US" b="0" i="0">
                <a:solidFill>
                  <a:srgbClr val="D1D5DB"/>
                </a:solidFill>
                <a:effectLst/>
                <a:latin typeface="Söhne"/>
              </a:rPr>
              <a:t>Starting with an Embedding layer of 20,050 parameters, it captures the essence of our text data. We then process this data through two Bidirectional LSTM layers, with a total of 100,000 parameters, enabling the model to understand context from both directions.</a:t>
            </a:r>
          </a:p>
          <a:p>
            <a:pPr algn="l"/>
            <a:r>
              <a:rPr lang="en-US" b="0" i="0">
                <a:solidFill>
                  <a:srgbClr val="D1D5DB"/>
                </a:solidFill>
                <a:effectLst/>
                <a:latin typeface="Söhne"/>
              </a:rPr>
              <a:t>A Dropout layer is included to prevent overfitting by ignoring 20% of neurons during training. The model concludes with a Dense layer of 303 parameters, which classifies the sentiments into three categories using the </a:t>
            </a:r>
            <a:r>
              <a:rPr lang="en-US" b="0" i="0" err="1">
                <a:solidFill>
                  <a:srgbClr val="D1D5DB"/>
                </a:solidFill>
                <a:effectLst/>
                <a:latin typeface="Söhne"/>
              </a:rPr>
              <a:t>softmax</a:t>
            </a:r>
            <a:r>
              <a:rPr lang="en-US" b="0" i="0">
                <a:solidFill>
                  <a:srgbClr val="D1D5DB"/>
                </a:solidFill>
                <a:effectLst/>
                <a:latin typeface="Söhne"/>
              </a:rPr>
              <a:t> function.</a:t>
            </a:r>
          </a:p>
          <a:p>
            <a:pPr algn="l"/>
            <a:r>
              <a:rPr lang="en-US" b="0" i="0">
                <a:solidFill>
                  <a:srgbClr val="D1D5DB"/>
                </a:solidFill>
                <a:effectLst/>
                <a:latin typeface="Söhne"/>
              </a:rPr>
              <a:t>The entire model has 121,153 trainable parameters, allowing it to learn nuanced patterns in language for sentiment analysis. </a:t>
            </a:r>
            <a:endParaRPr lang="en-US">
              <a:ea typeface="Calibri"/>
              <a:cs typeface="Calibri"/>
            </a:endParaRPr>
          </a:p>
        </p:txBody>
      </p:sp>
      <p:sp>
        <p:nvSpPr>
          <p:cNvPr id="4" name="Slide Number Placeholder 3"/>
          <p:cNvSpPr>
            <a:spLocks noGrp="1"/>
          </p:cNvSpPr>
          <p:nvPr>
            <p:ph type="sldNum" sz="quarter" idx="5"/>
          </p:nvPr>
        </p:nvSpPr>
        <p:spPr/>
        <p:txBody>
          <a:bodyPr/>
          <a:lstStyle/>
          <a:p>
            <a:fld id="{21B2915E-F01A-41EE-8D10-DF412FB2B4DC}" type="slidenum">
              <a:t>19</a:t>
            </a:fld>
            <a:endParaRPr lang="en-US"/>
          </a:p>
        </p:txBody>
      </p:sp>
    </p:spTree>
    <p:extLst>
      <p:ext uri="{BB962C8B-B14F-4D97-AF65-F5344CB8AC3E}">
        <p14:creationId xmlns:p14="http://schemas.microsoft.com/office/powerpoint/2010/main" val="398980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B2915E-F01A-41EE-8D10-DF412FB2B4DC}" type="slidenum">
              <a:rPr lang="en-US" smtClean="0"/>
              <a:t>2</a:t>
            </a:fld>
            <a:endParaRPr lang="en-US"/>
          </a:p>
        </p:txBody>
      </p:sp>
    </p:spTree>
    <p:extLst>
      <p:ext uri="{BB962C8B-B14F-4D97-AF65-F5344CB8AC3E}">
        <p14:creationId xmlns:p14="http://schemas.microsoft.com/office/powerpoint/2010/main" val="3857338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model's performance on the test dataset is unsatisfactory, evident from a low accuracy of 33.33%. The elevated test loss of 1.0987 indicates significant deviations in the model's predictions from the actual sentiments. For the 'positive' and 'neutral' classes, precision, recall, and F1-score are all reported as 0.00, underscoring the model's inability to effectively predict these sentiments. On the contrary, for the 'negative' class, the model achieves a recall of 1.00, correctly identifying all instances of negative sentiment. However, precision and F1-score are low at 0.33 and 0.50, respectively. The model encounters challenges in generalizing to sentiments other than 'negative,' resulting in an unbalanced performance across different sentiment categories. </a:t>
            </a:r>
          </a:p>
        </p:txBody>
      </p:sp>
      <p:sp>
        <p:nvSpPr>
          <p:cNvPr id="4" name="Slide Number Placeholder 3"/>
          <p:cNvSpPr>
            <a:spLocks noGrp="1"/>
          </p:cNvSpPr>
          <p:nvPr>
            <p:ph type="sldNum" sz="quarter" idx="5"/>
          </p:nvPr>
        </p:nvSpPr>
        <p:spPr/>
        <p:txBody>
          <a:bodyPr/>
          <a:lstStyle/>
          <a:p>
            <a:fld id="{21B2915E-F01A-41EE-8D10-DF412FB2B4DC}" type="slidenum">
              <a:t>20</a:t>
            </a:fld>
            <a:endParaRPr lang="en-US"/>
          </a:p>
        </p:txBody>
      </p:sp>
    </p:spTree>
    <p:extLst>
      <p:ext uri="{BB962C8B-B14F-4D97-AF65-F5344CB8AC3E}">
        <p14:creationId xmlns:p14="http://schemas.microsoft.com/office/powerpoint/2010/main" val="434283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BBAB1-874D-E24D-F291-279C4DFAD6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3F204F-5483-80C6-6DA2-82E3A809E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E18F8E-9458-F5F9-A5CC-311E652452AF}"/>
              </a:ext>
            </a:extLst>
          </p:cNvPr>
          <p:cNvSpPr>
            <a:spLocks noGrp="1"/>
          </p:cNvSpPr>
          <p:nvPr>
            <p:ph type="body" idx="1"/>
          </p:nvPr>
        </p:nvSpPr>
        <p:spPr/>
        <p:txBody>
          <a:bodyPr/>
          <a:lstStyle/>
          <a:p>
            <a:r>
              <a:rPr lang="en-US"/>
              <a:t>the model's performance on the test dataset is unsatisfactory, evident from a low accuracy of 33.33%. The elevated test loss of 1.0987 indicates significant deviations in the model's predictions from the actual sentiments. For the 'positive' and 'neutral' classes, precision, recall, and F1-score are all reported as 0.00, underscoring the model's inability to effectively predict these sentiments. On the contrary, for the 'negative' class, the model achieves a recall of 1.00, correctly identifying all instances of negative sentiment. However, precision and F1-score are low at 0.33 and 0.50, respectively. The model encounters challenges in generalizing to sentiments other than 'negative,' resulting in an unbalanced performance across different sentiment categories. </a:t>
            </a:r>
          </a:p>
        </p:txBody>
      </p:sp>
      <p:sp>
        <p:nvSpPr>
          <p:cNvPr id="4" name="Slide Number Placeholder 3">
            <a:extLst>
              <a:ext uri="{FF2B5EF4-FFF2-40B4-BE49-F238E27FC236}">
                <a16:creationId xmlns:a16="http://schemas.microsoft.com/office/drawing/2014/main" id="{2BE72DFD-10CF-75CC-59B8-3B1A60194594}"/>
              </a:ext>
            </a:extLst>
          </p:cNvPr>
          <p:cNvSpPr>
            <a:spLocks noGrp="1"/>
          </p:cNvSpPr>
          <p:nvPr>
            <p:ph type="sldNum" sz="quarter" idx="5"/>
          </p:nvPr>
        </p:nvSpPr>
        <p:spPr/>
        <p:txBody>
          <a:bodyPr/>
          <a:lstStyle/>
          <a:p>
            <a:fld id="{21B2915E-F01A-41EE-8D10-DF412FB2B4DC}" type="slidenum">
              <a:t>21</a:t>
            </a:fld>
            <a:endParaRPr lang="en-US"/>
          </a:p>
        </p:txBody>
      </p:sp>
    </p:spTree>
    <p:extLst>
      <p:ext uri="{BB962C8B-B14F-4D97-AF65-F5344CB8AC3E}">
        <p14:creationId xmlns:p14="http://schemas.microsoft.com/office/powerpoint/2010/main" val="2672289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index actually converts 0,1,2 labels to negative, neutral, positive</a:t>
            </a:r>
          </a:p>
        </p:txBody>
      </p:sp>
      <p:sp>
        <p:nvSpPr>
          <p:cNvPr id="4" name="Slide Number Placeholder 3"/>
          <p:cNvSpPr>
            <a:spLocks noGrp="1"/>
          </p:cNvSpPr>
          <p:nvPr>
            <p:ph type="sldNum" sz="quarter" idx="5"/>
          </p:nvPr>
        </p:nvSpPr>
        <p:spPr/>
        <p:txBody>
          <a:bodyPr/>
          <a:lstStyle/>
          <a:p>
            <a:fld id="{21B2915E-F01A-41EE-8D10-DF412FB2B4DC}" type="slidenum">
              <a:t>22</a:t>
            </a:fld>
            <a:endParaRPr lang="en-US"/>
          </a:p>
        </p:txBody>
      </p:sp>
    </p:spTree>
    <p:extLst>
      <p:ext uri="{BB962C8B-B14F-4D97-AF65-F5344CB8AC3E}">
        <p14:creationId xmlns:p14="http://schemas.microsoft.com/office/powerpoint/2010/main" val="3637006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B2915E-F01A-41EE-8D10-DF412FB2B4DC}" type="slidenum">
              <a:rPr lang="en-US" smtClean="0"/>
              <a:t>3</a:t>
            </a:fld>
            <a:endParaRPr lang="en-US"/>
          </a:p>
        </p:txBody>
      </p:sp>
    </p:spTree>
    <p:extLst>
      <p:ext uri="{BB962C8B-B14F-4D97-AF65-F5344CB8AC3E}">
        <p14:creationId xmlns:p14="http://schemas.microsoft.com/office/powerpoint/2010/main" val="2029702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Talk about the challenges &amp; what we did as a solution. Say why we did not consider the last two.</a:t>
            </a:r>
          </a:p>
        </p:txBody>
      </p:sp>
      <p:sp>
        <p:nvSpPr>
          <p:cNvPr id="4" name="Slide Number Placeholder 3"/>
          <p:cNvSpPr>
            <a:spLocks noGrp="1"/>
          </p:cNvSpPr>
          <p:nvPr>
            <p:ph type="sldNum" sz="quarter" idx="5"/>
          </p:nvPr>
        </p:nvSpPr>
        <p:spPr/>
        <p:txBody>
          <a:bodyPr/>
          <a:lstStyle/>
          <a:p>
            <a:fld id="{21B2915E-F01A-41EE-8D10-DF412FB2B4DC}" type="slidenum">
              <a:t>4</a:t>
            </a:fld>
            <a:endParaRPr lang="en-US"/>
          </a:p>
        </p:txBody>
      </p:sp>
    </p:spTree>
    <p:extLst>
      <p:ext uri="{BB962C8B-B14F-4D97-AF65-F5344CB8AC3E}">
        <p14:creationId xmlns:p14="http://schemas.microsoft.com/office/powerpoint/2010/main" val="2329828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err="1"/>
              <a:t>Ngram_range</a:t>
            </a:r>
            <a:r>
              <a:rPr lang="en-US"/>
              <a:t>: N-grams play a crucial role in vectorization, as they help capture patterns and relationships between words in a text. In this case, an n-gram of 3 is employed, encompassing unigrams (individual words), bigrams (two-word sequences), and trigrams (three-word sequences). This choice allows for the identification of patterns within sequences of these varying word lengths.  Bigrams and trigrams, specifically, prove useful in capturing negations, where phrases like "not happy" are semantically distinct from "happy."</a:t>
            </a:r>
          </a:p>
          <a:p>
            <a:pPr algn="just"/>
            <a:r>
              <a:rPr lang="en-US" err="1"/>
              <a:t>Min_df</a:t>
            </a:r>
            <a:r>
              <a:rPr lang="en-US"/>
              <a:t>: The parameter </a:t>
            </a:r>
            <a:r>
              <a:rPr lang="en-US" err="1"/>
              <a:t>min_df</a:t>
            </a:r>
            <a:r>
              <a:rPr lang="en-US"/>
              <a:t> is set to specify the minimum number of documents a term must appear in to be included in the vectorization process. In this instance, a term must appear in at least 5 documents to be considered.</a:t>
            </a:r>
          </a:p>
          <a:p>
            <a:pPr algn="just"/>
            <a:r>
              <a:rPr lang="en-US" err="1"/>
              <a:t>Max_features</a:t>
            </a:r>
            <a:r>
              <a:rPr lang="en-US"/>
              <a:t>: The parameter </a:t>
            </a:r>
            <a:r>
              <a:rPr lang="en-US" err="1"/>
              <a:t>max_features</a:t>
            </a:r>
            <a:r>
              <a:rPr lang="en-US"/>
              <a:t> limits the maximum number of unique terms considered during vectorization, and it is set to the number of unique words in the entire dataset which is 3080 words.</a:t>
            </a:r>
          </a:p>
          <a:p>
            <a:pPr algn="just"/>
            <a:r>
              <a:rPr lang="en-US" err="1"/>
              <a:t>Stop_words</a:t>
            </a:r>
            <a:r>
              <a:rPr lang="en-US"/>
              <a:t>: Stop words, such as "the" and "a," are deemed unimportant in sentiment analysis. Therefore, the </a:t>
            </a:r>
            <a:r>
              <a:rPr lang="en-US" err="1"/>
              <a:t>stop_words</a:t>
            </a:r>
            <a:r>
              <a:rPr lang="en-US"/>
              <a:t> parameter is configured to include the default set of English stop words.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21B2915E-F01A-41EE-8D10-DF412FB2B4DC}" type="slidenum">
              <a:t>5</a:t>
            </a:fld>
            <a:endParaRPr lang="en-US"/>
          </a:p>
        </p:txBody>
      </p:sp>
    </p:spTree>
    <p:extLst>
      <p:ext uri="{BB962C8B-B14F-4D97-AF65-F5344CB8AC3E}">
        <p14:creationId xmlns:p14="http://schemas.microsoft.com/office/powerpoint/2010/main" val="321391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B2915E-F01A-41EE-8D10-DF412FB2B4DC}" type="slidenum">
              <a:rPr lang="en-US" smtClean="0"/>
              <a:t>6</a:t>
            </a:fld>
            <a:endParaRPr lang="en-US"/>
          </a:p>
        </p:txBody>
      </p:sp>
    </p:spTree>
    <p:extLst>
      <p:ext uri="{BB962C8B-B14F-4D97-AF65-F5344CB8AC3E}">
        <p14:creationId xmlns:p14="http://schemas.microsoft.com/office/powerpoint/2010/main" val="2859801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demonstrates robust performance across sentiment classes, achieving high precision, recall, and F1-score for each sentiment category. The overall accuracy of 81% signifies effective sentiment prediction on the given dataset. The classifier's balanced performance across classes suggests its reliability in accurately distinguishing sentiments.</a:t>
            </a:r>
          </a:p>
        </p:txBody>
      </p:sp>
      <p:sp>
        <p:nvSpPr>
          <p:cNvPr id="4" name="Slide Number Placeholder 3"/>
          <p:cNvSpPr>
            <a:spLocks noGrp="1"/>
          </p:cNvSpPr>
          <p:nvPr>
            <p:ph type="sldNum" sz="quarter" idx="5"/>
          </p:nvPr>
        </p:nvSpPr>
        <p:spPr/>
        <p:txBody>
          <a:bodyPr/>
          <a:lstStyle/>
          <a:p>
            <a:fld id="{21B2915E-F01A-41EE-8D10-DF412FB2B4DC}" type="slidenum">
              <a:t>7</a:t>
            </a:fld>
            <a:endParaRPr lang="en-US"/>
          </a:p>
        </p:txBody>
      </p:sp>
    </p:spTree>
    <p:extLst>
      <p:ext uri="{BB962C8B-B14F-4D97-AF65-F5344CB8AC3E}">
        <p14:creationId xmlns:p14="http://schemas.microsoft.com/office/powerpoint/2010/main" val="385931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52B00-230F-FE14-A05E-B3E66A87D5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DDE58A-9526-B7FF-FA1D-11532BF6DB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FC2F03-3F69-5651-B378-CE04F791EE08}"/>
              </a:ext>
            </a:extLst>
          </p:cNvPr>
          <p:cNvSpPr>
            <a:spLocks noGrp="1"/>
          </p:cNvSpPr>
          <p:nvPr>
            <p:ph type="body" idx="1"/>
          </p:nvPr>
        </p:nvSpPr>
        <p:spPr/>
        <p:txBody>
          <a:bodyPr/>
          <a:lstStyle/>
          <a:p>
            <a:r>
              <a:rPr lang="en-US"/>
              <a:t>It demonstrates robust performance across sentiment classes, achieving high precision, recall, and F1-score for each sentiment category. The overall accuracy of 81% signifies effective sentiment prediction on the given dataset. The classifier's balanced performance across classes suggests its reliability in accurately distinguishing sentiments.</a:t>
            </a:r>
          </a:p>
        </p:txBody>
      </p:sp>
      <p:sp>
        <p:nvSpPr>
          <p:cNvPr id="4" name="Slide Number Placeholder 3">
            <a:extLst>
              <a:ext uri="{FF2B5EF4-FFF2-40B4-BE49-F238E27FC236}">
                <a16:creationId xmlns:a16="http://schemas.microsoft.com/office/drawing/2014/main" id="{63A4F994-031A-584F-83AC-C3B8670F64C7}"/>
              </a:ext>
            </a:extLst>
          </p:cNvPr>
          <p:cNvSpPr>
            <a:spLocks noGrp="1"/>
          </p:cNvSpPr>
          <p:nvPr>
            <p:ph type="sldNum" sz="quarter" idx="5"/>
          </p:nvPr>
        </p:nvSpPr>
        <p:spPr/>
        <p:txBody>
          <a:bodyPr/>
          <a:lstStyle/>
          <a:p>
            <a:fld id="{21B2915E-F01A-41EE-8D10-DF412FB2B4DC}" type="slidenum">
              <a:t>8</a:t>
            </a:fld>
            <a:endParaRPr lang="en-US"/>
          </a:p>
        </p:txBody>
      </p:sp>
    </p:spTree>
    <p:extLst>
      <p:ext uri="{BB962C8B-B14F-4D97-AF65-F5344CB8AC3E}">
        <p14:creationId xmlns:p14="http://schemas.microsoft.com/office/powerpoint/2010/main" val="337277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B2915E-F01A-41EE-8D10-DF412FB2B4DC}" type="slidenum">
              <a:rPr lang="en-US" smtClean="0"/>
              <a:t>9</a:t>
            </a:fld>
            <a:endParaRPr lang="en-US"/>
          </a:p>
        </p:txBody>
      </p:sp>
    </p:spTree>
    <p:extLst>
      <p:ext uri="{BB962C8B-B14F-4D97-AF65-F5344CB8AC3E}">
        <p14:creationId xmlns:p14="http://schemas.microsoft.com/office/powerpoint/2010/main" val="402133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B233B6-0322-4071-AE4F-90B3904CF6DE}"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7D97-4CE9-43CD-ABE9-EA3F88C01F06}" type="slidenum">
              <a:rPr lang="en-US" smtClean="0"/>
              <a:t>‹#›</a:t>
            </a:fld>
            <a:endParaRPr lang="en-US"/>
          </a:p>
        </p:txBody>
      </p:sp>
    </p:spTree>
    <p:extLst>
      <p:ext uri="{BB962C8B-B14F-4D97-AF65-F5344CB8AC3E}">
        <p14:creationId xmlns:p14="http://schemas.microsoft.com/office/powerpoint/2010/main" val="3887596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233B6-0322-4071-AE4F-90B3904CF6DE}"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7D97-4CE9-43CD-ABE9-EA3F88C01F06}" type="slidenum">
              <a:rPr lang="en-US" smtClean="0"/>
              <a:t>‹#›</a:t>
            </a:fld>
            <a:endParaRPr lang="en-US"/>
          </a:p>
        </p:txBody>
      </p:sp>
    </p:spTree>
    <p:extLst>
      <p:ext uri="{BB962C8B-B14F-4D97-AF65-F5344CB8AC3E}">
        <p14:creationId xmlns:p14="http://schemas.microsoft.com/office/powerpoint/2010/main" val="258495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233B6-0322-4071-AE4F-90B3904CF6DE}"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7D97-4CE9-43CD-ABE9-EA3F88C01F0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023333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233B6-0322-4071-AE4F-90B3904CF6DE}"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7D97-4CE9-43CD-ABE9-EA3F88C01F06}" type="slidenum">
              <a:rPr lang="en-US" smtClean="0"/>
              <a:t>‹#›</a:t>
            </a:fld>
            <a:endParaRPr lang="en-US"/>
          </a:p>
        </p:txBody>
      </p:sp>
    </p:spTree>
    <p:extLst>
      <p:ext uri="{BB962C8B-B14F-4D97-AF65-F5344CB8AC3E}">
        <p14:creationId xmlns:p14="http://schemas.microsoft.com/office/powerpoint/2010/main" val="317770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233B6-0322-4071-AE4F-90B3904CF6DE}"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7D97-4CE9-43CD-ABE9-EA3F88C01F0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415653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233B6-0322-4071-AE4F-90B3904CF6DE}"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7D97-4CE9-43CD-ABE9-EA3F88C01F06}" type="slidenum">
              <a:rPr lang="en-US" smtClean="0"/>
              <a:t>‹#›</a:t>
            </a:fld>
            <a:endParaRPr lang="en-US"/>
          </a:p>
        </p:txBody>
      </p:sp>
    </p:spTree>
    <p:extLst>
      <p:ext uri="{BB962C8B-B14F-4D97-AF65-F5344CB8AC3E}">
        <p14:creationId xmlns:p14="http://schemas.microsoft.com/office/powerpoint/2010/main" val="226593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B233B6-0322-4071-AE4F-90B3904CF6DE}"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7D97-4CE9-43CD-ABE9-EA3F88C01F06}" type="slidenum">
              <a:rPr lang="en-US" smtClean="0"/>
              <a:t>‹#›</a:t>
            </a:fld>
            <a:endParaRPr lang="en-US"/>
          </a:p>
        </p:txBody>
      </p:sp>
    </p:spTree>
    <p:extLst>
      <p:ext uri="{BB962C8B-B14F-4D97-AF65-F5344CB8AC3E}">
        <p14:creationId xmlns:p14="http://schemas.microsoft.com/office/powerpoint/2010/main" val="2705722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B233B6-0322-4071-AE4F-90B3904CF6DE}"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7D97-4CE9-43CD-ABE9-EA3F88C01F06}" type="slidenum">
              <a:rPr lang="en-US" smtClean="0"/>
              <a:t>‹#›</a:t>
            </a:fld>
            <a:endParaRPr lang="en-US"/>
          </a:p>
        </p:txBody>
      </p:sp>
    </p:spTree>
    <p:extLst>
      <p:ext uri="{BB962C8B-B14F-4D97-AF65-F5344CB8AC3E}">
        <p14:creationId xmlns:p14="http://schemas.microsoft.com/office/powerpoint/2010/main" val="960191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B233B6-0322-4071-AE4F-90B3904CF6DE}"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7D97-4CE9-43CD-ABE9-EA3F88C01F06}" type="slidenum">
              <a:rPr lang="en-US" smtClean="0"/>
              <a:t>‹#›</a:t>
            </a:fld>
            <a:endParaRPr lang="en-US"/>
          </a:p>
        </p:txBody>
      </p:sp>
    </p:spTree>
    <p:extLst>
      <p:ext uri="{BB962C8B-B14F-4D97-AF65-F5344CB8AC3E}">
        <p14:creationId xmlns:p14="http://schemas.microsoft.com/office/powerpoint/2010/main" val="217084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233B6-0322-4071-AE4F-90B3904CF6DE}"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7D97-4CE9-43CD-ABE9-EA3F88C01F06}" type="slidenum">
              <a:rPr lang="en-US" smtClean="0"/>
              <a:t>‹#›</a:t>
            </a:fld>
            <a:endParaRPr lang="en-US"/>
          </a:p>
        </p:txBody>
      </p:sp>
    </p:spTree>
    <p:extLst>
      <p:ext uri="{BB962C8B-B14F-4D97-AF65-F5344CB8AC3E}">
        <p14:creationId xmlns:p14="http://schemas.microsoft.com/office/powerpoint/2010/main" val="9285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B233B6-0322-4071-AE4F-90B3904CF6DE}"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F7D97-4CE9-43CD-ABE9-EA3F88C01F06}" type="slidenum">
              <a:rPr lang="en-US" smtClean="0"/>
              <a:t>‹#›</a:t>
            </a:fld>
            <a:endParaRPr lang="en-US"/>
          </a:p>
        </p:txBody>
      </p:sp>
    </p:spTree>
    <p:extLst>
      <p:ext uri="{BB962C8B-B14F-4D97-AF65-F5344CB8AC3E}">
        <p14:creationId xmlns:p14="http://schemas.microsoft.com/office/powerpoint/2010/main" val="394861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B233B6-0322-4071-AE4F-90B3904CF6DE}"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2F7D97-4CE9-43CD-ABE9-EA3F88C01F06}" type="slidenum">
              <a:rPr lang="en-US" smtClean="0"/>
              <a:t>‹#›</a:t>
            </a:fld>
            <a:endParaRPr lang="en-US"/>
          </a:p>
        </p:txBody>
      </p:sp>
    </p:spTree>
    <p:extLst>
      <p:ext uri="{BB962C8B-B14F-4D97-AF65-F5344CB8AC3E}">
        <p14:creationId xmlns:p14="http://schemas.microsoft.com/office/powerpoint/2010/main" val="69647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12B233B6-0322-4071-AE4F-90B3904CF6DE}"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2F7D97-4CE9-43CD-ABE9-EA3F88C01F06}" type="slidenum">
              <a:rPr lang="en-US" smtClean="0"/>
              <a:t>‹#›</a:t>
            </a:fld>
            <a:endParaRPr lang="en-US"/>
          </a:p>
        </p:txBody>
      </p:sp>
    </p:spTree>
    <p:extLst>
      <p:ext uri="{BB962C8B-B14F-4D97-AF65-F5344CB8AC3E}">
        <p14:creationId xmlns:p14="http://schemas.microsoft.com/office/powerpoint/2010/main" val="70558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233B6-0322-4071-AE4F-90B3904CF6DE}"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2F7D97-4CE9-43CD-ABE9-EA3F88C01F06}" type="slidenum">
              <a:rPr lang="en-US" smtClean="0"/>
              <a:t>‹#›</a:t>
            </a:fld>
            <a:endParaRPr lang="en-US"/>
          </a:p>
        </p:txBody>
      </p:sp>
    </p:spTree>
    <p:extLst>
      <p:ext uri="{BB962C8B-B14F-4D97-AF65-F5344CB8AC3E}">
        <p14:creationId xmlns:p14="http://schemas.microsoft.com/office/powerpoint/2010/main" val="85362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B233B6-0322-4071-AE4F-90B3904CF6DE}"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F7D97-4CE9-43CD-ABE9-EA3F88C01F06}" type="slidenum">
              <a:rPr lang="en-US" smtClean="0"/>
              <a:t>‹#›</a:t>
            </a:fld>
            <a:endParaRPr lang="en-US"/>
          </a:p>
        </p:txBody>
      </p:sp>
    </p:spTree>
    <p:extLst>
      <p:ext uri="{BB962C8B-B14F-4D97-AF65-F5344CB8AC3E}">
        <p14:creationId xmlns:p14="http://schemas.microsoft.com/office/powerpoint/2010/main" val="37930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233B6-0322-4071-AE4F-90B3904CF6DE}"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F7D97-4CE9-43CD-ABE9-EA3F88C01F06}" type="slidenum">
              <a:rPr lang="en-US" smtClean="0"/>
              <a:t>‹#›</a:t>
            </a:fld>
            <a:endParaRPr lang="en-US"/>
          </a:p>
        </p:txBody>
      </p:sp>
    </p:spTree>
    <p:extLst>
      <p:ext uri="{BB962C8B-B14F-4D97-AF65-F5344CB8AC3E}">
        <p14:creationId xmlns:p14="http://schemas.microsoft.com/office/powerpoint/2010/main" val="375069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B233B6-0322-4071-AE4F-90B3904CF6DE}" type="datetimeFigureOut">
              <a:rPr lang="en-US" smtClean="0"/>
              <a:t>1/17/2024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2F7D97-4CE9-43CD-ABE9-EA3F88C01F06}" type="slidenum">
              <a:rPr lang="en-US" smtClean="0"/>
              <a:t>‹#›</a:t>
            </a:fld>
            <a:endParaRPr lang="en-US"/>
          </a:p>
        </p:txBody>
      </p:sp>
    </p:spTree>
    <p:extLst>
      <p:ext uri="{BB962C8B-B14F-4D97-AF65-F5344CB8AC3E}">
        <p14:creationId xmlns:p14="http://schemas.microsoft.com/office/powerpoint/2010/main" val="368454218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AABF-89C6-3BCF-3DC0-8FF18F460677}"/>
              </a:ext>
            </a:extLst>
          </p:cNvPr>
          <p:cNvSpPr>
            <a:spLocks noGrp="1"/>
          </p:cNvSpPr>
          <p:nvPr>
            <p:ph type="ctrTitle"/>
          </p:nvPr>
        </p:nvSpPr>
        <p:spPr>
          <a:xfrm>
            <a:off x="942333" y="2921400"/>
            <a:ext cx="8513412" cy="1783189"/>
          </a:xfrm>
        </p:spPr>
        <p:txBody>
          <a:bodyPr>
            <a:normAutofit/>
          </a:bodyPr>
          <a:lstStyle/>
          <a:p>
            <a:pPr algn="ctr">
              <a:lnSpc>
                <a:spcPct val="90000"/>
              </a:lnSpc>
            </a:pPr>
            <a:r>
              <a:rPr lang="en-US" sz="4000">
                <a:latin typeface="Arial"/>
                <a:cs typeface="Arial"/>
              </a:rPr>
              <a:t>Analysis of </a:t>
            </a:r>
            <a:br>
              <a:rPr lang="en-US" sz="4000">
                <a:latin typeface="Arial"/>
              </a:rPr>
            </a:br>
            <a:r>
              <a:rPr lang="en-US" sz="4000">
                <a:latin typeface="Arial"/>
                <a:cs typeface="Arial"/>
              </a:rPr>
              <a:t>Customer Satisfaction using </a:t>
            </a:r>
            <a:br>
              <a:rPr lang="en-US" sz="4000">
                <a:latin typeface="Arial"/>
              </a:rPr>
            </a:br>
            <a:r>
              <a:rPr lang="en-US" sz="4000">
                <a:latin typeface="Arial"/>
                <a:cs typeface="Arial"/>
              </a:rPr>
              <a:t>Sentiment Analysis</a:t>
            </a:r>
          </a:p>
        </p:txBody>
      </p:sp>
      <p:sp>
        <p:nvSpPr>
          <p:cNvPr id="3" name="Subtitle 2">
            <a:extLst>
              <a:ext uri="{FF2B5EF4-FFF2-40B4-BE49-F238E27FC236}">
                <a16:creationId xmlns:a16="http://schemas.microsoft.com/office/drawing/2014/main" id="{575859CA-59CF-4D20-E99E-F2BE151F4FC7}"/>
              </a:ext>
            </a:extLst>
          </p:cNvPr>
          <p:cNvSpPr>
            <a:spLocks noGrp="1"/>
          </p:cNvSpPr>
          <p:nvPr>
            <p:ph type="subTitle" idx="1"/>
          </p:nvPr>
        </p:nvSpPr>
        <p:spPr>
          <a:xfrm>
            <a:off x="985969" y="4998319"/>
            <a:ext cx="8288032" cy="469122"/>
          </a:xfrm>
        </p:spPr>
        <p:txBody>
          <a:bodyPr vert="horz" lIns="91440" tIns="45720" rIns="91440" bIns="45720" rtlCol="0" anchor="t">
            <a:noAutofit/>
          </a:bodyPr>
          <a:lstStyle/>
          <a:p>
            <a:pPr algn="ctr">
              <a:lnSpc>
                <a:spcPct val="90000"/>
              </a:lnSpc>
            </a:pPr>
            <a:r>
              <a:rPr lang="en-US" sz="2000" err="1">
                <a:latin typeface="Arial"/>
                <a:cs typeface="Arial"/>
              </a:rPr>
              <a:t>Roghieh</a:t>
            </a:r>
            <a:r>
              <a:rPr lang="en-US" sz="2000">
                <a:latin typeface="Arial"/>
                <a:cs typeface="Arial"/>
              </a:rPr>
              <a:t> </a:t>
            </a:r>
            <a:r>
              <a:rPr lang="en-US" sz="2000" err="1">
                <a:latin typeface="Arial"/>
                <a:cs typeface="Arial"/>
              </a:rPr>
              <a:t>Farajialamooti</a:t>
            </a:r>
            <a:endParaRPr lang="en-US" sz="2000">
              <a:latin typeface="Arial"/>
              <a:cs typeface="Arial"/>
            </a:endParaRPr>
          </a:p>
          <a:p>
            <a:pPr algn="ctr">
              <a:lnSpc>
                <a:spcPct val="90000"/>
              </a:lnSpc>
            </a:pPr>
            <a:r>
              <a:rPr lang="en-US" sz="2000">
                <a:latin typeface="Arial"/>
                <a:cs typeface="Arial"/>
              </a:rPr>
              <a:t> Seda </a:t>
            </a:r>
            <a:r>
              <a:rPr lang="en-US" sz="2000" err="1">
                <a:latin typeface="Arial"/>
                <a:cs typeface="Arial"/>
              </a:rPr>
              <a:t>Sensoy</a:t>
            </a:r>
            <a:endParaRPr lang="en-US" sz="2000">
              <a:latin typeface="Arial"/>
              <a:cs typeface="Arial"/>
            </a:endParaRPr>
          </a:p>
          <a:p>
            <a:pPr algn="ctr">
              <a:lnSpc>
                <a:spcPct val="90000"/>
              </a:lnSpc>
            </a:pPr>
            <a:r>
              <a:rPr lang="en-US" sz="2000">
                <a:latin typeface="Arial"/>
                <a:cs typeface="Arial"/>
              </a:rPr>
              <a:t>Sraboni Bhuiyan</a:t>
            </a:r>
          </a:p>
        </p:txBody>
      </p:sp>
      <p:pic>
        <p:nvPicPr>
          <p:cNvPr id="6" name="Picture 5" descr="Feedback Review Opinion - Free image on Pixabay">
            <a:extLst>
              <a:ext uri="{FF2B5EF4-FFF2-40B4-BE49-F238E27FC236}">
                <a16:creationId xmlns:a16="http://schemas.microsoft.com/office/drawing/2014/main" id="{852CE52A-E17E-C970-F362-C3327FAEAE90}"/>
              </a:ext>
            </a:extLst>
          </p:cNvPr>
          <p:cNvPicPr>
            <a:picLocks noChangeAspect="1"/>
          </p:cNvPicPr>
          <p:nvPr/>
        </p:nvPicPr>
        <p:blipFill>
          <a:blip r:embed="rId3"/>
          <a:stretch>
            <a:fillRect/>
          </a:stretch>
        </p:blipFill>
        <p:spPr>
          <a:xfrm>
            <a:off x="2890039" y="-240128"/>
            <a:ext cx="4781811" cy="3299450"/>
          </a:xfrm>
          <a:prstGeom prst="rect">
            <a:avLst/>
          </a:prstGeom>
        </p:spPr>
      </p:pic>
      <p:sp>
        <p:nvSpPr>
          <p:cNvPr id="4" name="TextBox 3">
            <a:extLst>
              <a:ext uri="{FF2B5EF4-FFF2-40B4-BE49-F238E27FC236}">
                <a16:creationId xmlns:a16="http://schemas.microsoft.com/office/drawing/2014/main" id="{FA862554-068E-6448-4231-CE01DEF2720F}"/>
              </a:ext>
            </a:extLst>
          </p:cNvPr>
          <p:cNvSpPr txBox="1"/>
          <p:nvPr/>
        </p:nvSpPr>
        <p:spPr>
          <a:xfrm>
            <a:off x="862827" y="5644957"/>
            <a:ext cx="202130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chemeClr val="accent2">
                    <a:lumMod val="60000"/>
                    <a:lumOff val="40000"/>
                  </a:schemeClr>
                </a:solidFill>
                <a:latin typeface="Arial"/>
                <a:cs typeface="Arial"/>
              </a:rPr>
              <a:t>Group X</a:t>
            </a:r>
          </a:p>
        </p:txBody>
      </p:sp>
    </p:spTree>
    <p:extLst>
      <p:ext uri="{BB962C8B-B14F-4D97-AF65-F5344CB8AC3E}">
        <p14:creationId xmlns:p14="http://schemas.microsoft.com/office/powerpoint/2010/main" val="329603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6FAC6F-6E34-FA39-F37A-3B01A3D4F8FD}"/>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3487BA0-12AE-E595-6F23-532132B5AE4C}"/>
              </a:ext>
            </a:extLst>
          </p:cNvPr>
          <p:cNvSpPr txBox="1"/>
          <p:nvPr/>
        </p:nvSpPr>
        <p:spPr>
          <a:xfrm>
            <a:off x="677334" y="1265162"/>
            <a:ext cx="6155266" cy="435186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Best Estimator: SVC(C=10, </a:t>
            </a:r>
            <a:r>
              <a:rPr lang="en-US" sz="1500" err="1">
                <a:solidFill>
                  <a:schemeClr val="tx1">
                    <a:lumMod val="75000"/>
                    <a:lumOff val="25000"/>
                  </a:schemeClr>
                </a:solidFill>
                <a:latin typeface="Arial"/>
                <a:cs typeface="Arial"/>
              </a:rPr>
              <a:t>random_state</a:t>
            </a:r>
            <a:r>
              <a:rPr lang="en-US" sz="1500">
                <a:solidFill>
                  <a:schemeClr val="tx1">
                    <a:lumMod val="75000"/>
                    <a:lumOff val="25000"/>
                  </a:schemeClr>
                </a:solidFill>
                <a:latin typeface="Arial"/>
                <a:cs typeface="Arial"/>
              </a:rPr>
              <a:t>=1) </a:t>
            </a:r>
            <a:endParaRPr lang="en-US">
              <a:solidFill>
                <a:schemeClr val="tx1">
                  <a:lumMod val="75000"/>
                  <a:lumOff val="25000"/>
                </a:schemeClr>
              </a:solidFill>
              <a:latin typeface="Arial"/>
              <a:cs typeface="Arial"/>
            </a:endParaRPr>
          </a:p>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Accuracy: 0.88 </a:t>
            </a:r>
          </a:p>
          <a:p>
            <a:pPr>
              <a:lnSpc>
                <a:spcPct val="90000"/>
              </a:lnSpc>
              <a:spcBef>
                <a:spcPts val="1000"/>
              </a:spcBef>
              <a:buClr>
                <a:schemeClr val="accent1"/>
              </a:buClr>
              <a:buSzPct val="80000"/>
            </a:pPr>
            <a:endParaRPr lang="en-US" sz="1500">
              <a:solidFill>
                <a:schemeClr val="tx1">
                  <a:lumMod val="75000"/>
                  <a:lumOff val="25000"/>
                </a:schemeClr>
              </a:solidFill>
              <a:latin typeface="Arial"/>
              <a:cs typeface="Arial"/>
            </a:endParaRPr>
          </a:p>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Classification Report: </a:t>
            </a:r>
          </a:p>
          <a:p>
            <a:pPr>
              <a:lnSpc>
                <a:spcPct val="90000"/>
              </a:lnSpc>
              <a:spcBef>
                <a:spcPts val="1000"/>
              </a:spcBef>
              <a:buClr>
                <a:schemeClr val="accent1"/>
              </a:buClr>
              <a:buSzPct val="80000"/>
            </a:pPr>
            <a:endParaRPr lang="en-US" sz="1500">
              <a:solidFill>
                <a:schemeClr val="tx1">
                  <a:lumMod val="75000"/>
                  <a:lumOff val="25000"/>
                </a:schemeClr>
              </a:solidFill>
              <a:latin typeface="Arial"/>
              <a:cs typeface="Arial"/>
            </a:endParaRPr>
          </a:p>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                     precision         recall      f1-score       support </a:t>
            </a:r>
          </a:p>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positive           0.92               0.93         0.92                86 </a:t>
            </a:r>
          </a:p>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neutral            0.80               0.87         0.83                86 </a:t>
            </a:r>
          </a:p>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negative          0.92               0.83         0.87                86 </a:t>
            </a:r>
          </a:p>
          <a:p>
            <a:pPr>
              <a:lnSpc>
                <a:spcPct val="90000"/>
              </a:lnSpc>
              <a:spcBef>
                <a:spcPts val="1000"/>
              </a:spcBef>
              <a:buClr>
                <a:schemeClr val="accent1"/>
              </a:buClr>
              <a:buSzPct val="80000"/>
            </a:pPr>
            <a:endParaRPr lang="en-US" sz="1500">
              <a:solidFill>
                <a:schemeClr val="tx1">
                  <a:lumMod val="75000"/>
                  <a:lumOff val="25000"/>
                </a:schemeClr>
              </a:solidFill>
              <a:latin typeface="Arial"/>
              <a:cs typeface="Arial"/>
            </a:endParaRPr>
          </a:p>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accuracy                                                0.88               258 </a:t>
            </a:r>
          </a:p>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macro avg      0.88                0.88         0.88               258 </a:t>
            </a:r>
          </a:p>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weighted avg  0.88                0.88         0.88               258</a:t>
            </a:r>
          </a:p>
        </p:txBody>
      </p:sp>
      <p:sp>
        <p:nvSpPr>
          <p:cNvPr id="13" name="Rectangle 12">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5" name="Straight Connector 14">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7155B4B-55B4-1070-4CA5-EF40AD0C7572}"/>
              </a:ext>
            </a:extLst>
          </p:cNvPr>
          <p:cNvSpPr>
            <a:spLocks noGrp="1"/>
          </p:cNvSpPr>
          <p:nvPr>
            <p:ph type="title"/>
          </p:nvPr>
        </p:nvSpPr>
        <p:spPr>
          <a:xfrm>
            <a:off x="7829658" y="1253067"/>
            <a:ext cx="3371742" cy="4351866"/>
          </a:xfrm>
        </p:spPr>
        <p:txBody>
          <a:bodyPr vert="horz" lIns="91440" tIns="45720" rIns="91440" bIns="45720" rtlCol="0" anchor="ctr">
            <a:normAutofit/>
          </a:bodyPr>
          <a:lstStyle/>
          <a:p>
            <a:r>
              <a:rPr lang="en-US">
                <a:solidFill>
                  <a:schemeClr val="bg1"/>
                </a:solidFill>
              </a:rPr>
              <a:t>SVM</a:t>
            </a:r>
          </a:p>
        </p:txBody>
      </p:sp>
    </p:spTree>
    <p:extLst>
      <p:ext uri="{BB962C8B-B14F-4D97-AF65-F5344CB8AC3E}">
        <p14:creationId xmlns:p14="http://schemas.microsoft.com/office/powerpoint/2010/main" val="270852747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9A780BA-C4AE-A822-4203-D04E9E062DC4}"/>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B0AF1C-D07F-ABCD-3822-2C6FA3DCEC8E}"/>
              </a:ext>
            </a:extLst>
          </p:cNvPr>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a:t>SVM</a:t>
            </a:r>
          </a:p>
        </p:txBody>
      </p:sp>
      <p:grpSp>
        <p:nvGrpSpPr>
          <p:cNvPr id="39" name="Group 38">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0" name="Straight Connector 39">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Isosceles Triangle 43">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Isosceles Triangle 47">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0" name="Rectangle 49">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TextBox 5">
            <a:extLst>
              <a:ext uri="{FF2B5EF4-FFF2-40B4-BE49-F238E27FC236}">
                <a16:creationId xmlns:a16="http://schemas.microsoft.com/office/drawing/2014/main" id="{8A407E43-A0D3-338F-02E6-06BCD66FA4C4}"/>
              </a:ext>
            </a:extLst>
          </p:cNvPr>
          <p:cNvGraphicFramePr/>
          <p:nvPr>
            <p:extLst>
              <p:ext uri="{D42A27DB-BD31-4B8C-83A1-F6EECF244321}">
                <p14:modId xmlns:p14="http://schemas.microsoft.com/office/powerpoint/2010/main" val="1481022895"/>
              </p:ext>
            </p:extLst>
          </p:nvPr>
        </p:nvGraphicFramePr>
        <p:xfrm>
          <a:off x="300471" y="964616"/>
          <a:ext cx="11654250" cy="47607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8" name="TextBox 267">
            <a:extLst>
              <a:ext uri="{FF2B5EF4-FFF2-40B4-BE49-F238E27FC236}">
                <a16:creationId xmlns:a16="http://schemas.microsoft.com/office/drawing/2014/main" id="{E723DBB5-D284-ED70-AA5B-BBFCADEA884C}"/>
              </a:ext>
            </a:extLst>
          </p:cNvPr>
          <p:cNvSpPr txBox="1"/>
          <p:nvPr/>
        </p:nvSpPr>
        <p:spPr>
          <a:xfrm>
            <a:off x="538914" y="543927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Lowest Misclassification</a:t>
            </a:r>
          </a:p>
        </p:txBody>
      </p:sp>
    </p:spTree>
    <p:extLst>
      <p:ext uri="{BB962C8B-B14F-4D97-AF65-F5344CB8AC3E}">
        <p14:creationId xmlns:p14="http://schemas.microsoft.com/office/powerpoint/2010/main" val="415454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C669-3C20-C09B-39AB-DB0DF7581EA3}"/>
              </a:ext>
            </a:extLst>
          </p:cNvPr>
          <p:cNvSpPr>
            <a:spLocks noGrp="1"/>
          </p:cNvSpPr>
          <p:nvPr>
            <p:ph type="title"/>
          </p:nvPr>
        </p:nvSpPr>
        <p:spPr>
          <a:xfrm>
            <a:off x="604763" y="222552"/>
            <a:ext cx="8957615" cy="1320800"/>
          </a:xfrm>
        </p:spPr>
        <p:txBody>
          <a:bodyPr/>
          <a:lstStyle/>
          <a:p>
            <a:r>
              <a:rPr lang="en-US"/>
              <a:t>LSTM with </a:t>
            </a:r>
            <a:r>
              <a:rPr lang="en-US">
                <a:ea typeface="+mj-lt"/>
                <a:cs typeface="+mj-lt"/>
              </a:rPr>
              <a:t>Word Embedding Vectorization</a:t>
            </a:r>
            <a:endParaRPr lang="en-US" err="1"/>
          </a:p>
        </p:txBody>
      </p:sp>
      <p:sp>
        <p:nvSpPr>
          <p:cNvPr id="4" name="TextBox 3">
            <a:extLst>
              <a:ext uri="{FF2B5EF4-FFF2-40B4-BE49-F238E27FC236}">
                <a16:creationId xmlns:a16="http://schemas.microsoft.com/office/drawing/2014/main" id="{3C4195EE-D2ED-B19D-A4EE-92D9890620A5}"/>
              </a:ext>
            </a:extLst>
          </p:cNvPr>
          <p:cNvSpPr txBox="1"/>
          <p:nvPr/>
        </p:nvSpPr>
        <p:spPr>
          <a:xfrm>
            <a:off x="866020" y="1277258"/>
            <a:ext cx="1102843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rgbClr val="CCCCCC"/>
                </a:solidFill>
                <a:latin typeface="Consolas"/>
              </a:rPr>
              <a:t>X_train</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X_train.astype</a:t>
            </a:r>
            <a:r>
              <a:rPr lang="en-US">
                <a:solidFill>
                  <a:srgbClr val="CCCCCC"/>
                </a:solidFill>
                <a:latin typeface="Consolas"/>
              </a:rPr>
              <a:t>(</a:t>
            </a:r>
            <a:r>
              <a:rPr lang="en-US">
                <a:solidFill>
                  <a:srgbClr val="4EC9B0"/>
                </a:solidFill>
                <a:latin typeface="Consolas"/>
              </a:rPr>
              <a:t>str</a:t>
            </a:r>
            <a:r>
              <a:rPr lang="en-US">
                <a:solidFill>
                  <a:srgbClr val="CCCCCC"/>
                </a:solidFill>
                <a:latin typeface="Consolas"/>
              </a:rPr>
              <a:t>)</a:t>
            </a:r>
          </a:p>
          <a:p>
            <a:r>
              <a:rPr lang="en-US" err="1">
                <a:solidFill>
                  <a:srgbClr val="CCCCCC"/>
                </a:solidFill>
                <a:latin typeface="Consolas"/>
              </a:rPr>
              <a:t>X_test</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X_test.astype</a:t>
            </a:r>
            <a:r>
              <a:rPr lang="en-US">
                <a:solidFill>
                  <a:srgbClr val="CCCCCC"/>
                </a:solidFill>
                <a:latin typeface="Consolas"/>
              </a:rPr>
              <a:t>(</a:t>
            </a:r>
            <a:r>
              <a:rPr lang="en-US">
                <a:solidFill>
                  <a:srgbClr val="4EC9B0"/>
                </a:solidFill>
                <a:latin typeface="Consolas"/>
              </a:rPr>
              <a:t>str</a:t>
            </a:r>
            <a:r>
              <a:rPr lang="en-US">
                <a:solidFill>
                  <a:srgbClr val="CCCCCC"/>
                </a:solidFill>
                <a:latin typeface="Consolas"/>
              </a:rPr>
              <a:t>)</a:t>
            </a:r>
          </a:p>
          <a:p>
            <a:br>
              <a:rPr lang="en-US">
                <a:latin typeface="Consolas"/>
              </a:rPr>
            </a:br>
            <a:r>
              <a:rPr lang="en-US">
                <a:solidFill>
                  <a:srgbClr val="CCCCCC"/>
                </a:solidFill>
                <a:latin typeface="Consolas"/>
              </a:rPr>
              <a:t>tokenizer </a:t>
            </a:r>
            <a:r>
              <a:rPr lang="en-US">
                <a:solidFill>
                  <a:srgbClr val="D4D4D4"/>
                </a:solidFill>
                <a:latin typeface="Consolas"/>
              </a:rPr>
              <a:t>=</a:t>
            </a:r>
            <a:r>
              <a:rPr lang="en-US">
                <a:solidFill>
                  <a:srgbClr val="CCCCCC"/>
                </a:solidFill>
                <a:latin typeface="Consolas"/>
              </a:rPr>
              <a:t> Tokenizer()</a:t>
            </a:r>
          </a:p>
          <a:p>
            <a:r>
              <a:rPr lang="en-US" err="1">
                <a:solidFill>
                  <a:srgbClr val="CCCCCC"/>
                </a:solidFill>
                <a:latin typeface="Consolas"/>
              </a:rPr>
              <a:t>tokenizer.fit_on_texts</a:t>
            </a:r>
            <a:r>
              <a:rPr lang="en-US">
                <a:solidFill>
                  <a:srgbClr val="CCCCCC"/>
                </a:solidFill>
                <a:latin typeface="Consolas"/>
              </a:rPr>
              <a:t>(</a:t>
            </a:r>
            <a:r>
              <a:rPr lang="en-US" err="1">
                <a:solidFill>
                  <a:srgbClr val="CCCCCC"/>
                </a:solidFill>
                <a:latin typeface="Consolas"/>
              </a:rPr>
              <a:t>X_train</a:t>
            </a:r>
            <a:r>
              <a:rPr lang="en-US">
                <a:solidFill>
                  <a:srgbClr val="CCCCCC"/>
                </a:solidFill>
                <a:latin typeface="Consolas"/>
              </a:rPr>
              <a:t>)</a:t>
            </a:r>
          </a:p>
          <a:p>
            <a:r>
              <a:rPr lang="en-US" err="1">
                <a:solidFill>
                  <a:srgbClr val="CCCCCC"/>
                </a:solidFill>
                <a:latin typeface="Consolas"/>
              </a:rPr>
              <a:t>tokenizer.fit_on_texts</a:t>
            </a:r>
            <a:r>
              <a:rPr lang="en-US">
                <a:solidFill>
                  <a:srgbClr val="CCCCCC"/>
                </a:solidFill>
                <a:latin typeface="Consolas"/>
              </a:rPr>
              <a:t>(</a:t>
            </a:r>
            <a:r>
              <a:rPr lang="en-US" err="1">
                <a:solidFill>
                  <a:srgbClr val="CCCCCC"/>
                </a:solidFill>
                <a:latin typeface="Consolas"/>
              </a:rPr>
              <a:t>X_test</a:t>
            </a:r>
            <a:r>
              <a:rPr lang="en-US">
                <a:solidFill>
                  <a:srgbClr val="CCCCCC"/>
                </a:solidFill>
                <a:latin typeface="Consolas"/>
              </a:rPr>
              <a:t>)</a:t>
            </a:r>
          </a:p>
          <a:p>
            <a:br>
              <a:rPr lang="en-US">
                <a:latin typeface="Consolas"/>
              </a:rPr>
            </a:br>
            <a:r>
              <a:rPr lang="en-US" err="1">
                <a:solidFill>
                  <a:srgbClr val="CCCCCC"/>
                </a:solidFill>
                <a:latin typeface="Consolas"/>
              </a:rPr>
              <a:t>X_train_sequences</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tokenizer.texts_to_sequences</a:t>
            </a:r>
            <a:r>
              <a:rPr lang="en-US">
                <a:solidFill>
                  <a:srgbClr val="CCCCCC"/>
                </a:solidFill>
                <a:latin typeface="Consolas"/>
              </a:rPr>
              <a:t>(</a:t>
            </a:r>
            <a:r>
              <a:rPr lang="en-US" err="1">
                <a:solidFill>
                  <a:srgbClr val="CCCCCC"/>
                </a:solidFill>
                <a:latin typeface="Consolas"/>
              </a:rPr>
              <a:t>X_train</a:t>
            </a:r>
            <a:r>
              <a:rPr lang="en-US">
                <a:solidFill>
                  <a:srgbClr val="CCCCCC"/>
                </a:solidFill>
                <a:latin typeface="Consolas"/>
              </a:rPr>
              <a:t>)</a:t>
            </a:r>
          </a:p>
          <a:p>
            <a:r>
              <a:rPr lang="en-US" err="1">
                <a:solidFill>
                  <a:srgbClr val="CCCCCC"/>
                </a:solidFill>
                <a:latin typeface="Consolas"/>
              </a:rPr>
              <a:t>X_test_sequences</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tokenizer.texts_to_sequences</a:t>
            </a:r>
            <a:r>
              <a:rPr lang="en-US">
                <a:solidFill>
                  <a:srgbClr val="CCCCCC"/>
                </a:solidFill>
                <a:latin typeface="Consolas"/>
              </a:rPr>
              <a:t>(</a:t>
            </a:r>
            <a:r>
              <a:rPr lang="en-US" err="1">
                <a:solidFill>
                  <a:srgbClr val="CCCCCC"/>
                </a:solidFill>
                <a:latin typeface="Consolas"/>
              </a:rPr>
              <a:t>X_test</a:t>
            </a:r>
            <a:r>
              <a:rPr lang="en-US">
                <a:solidFill>
                  <a:srgbClr val="CCCCCC"/>
                </a:solidFill>
                <a:latin typeface="Consolas"/>
              </a:rPr>
              <a:t>)</a:t>
            </a:r>
          </a:p>
          <a:p>
            <a:br>
              <a:rPr lang="en-US">
                <a:latin typeface="Consolas"/>
              </a:rPr>
            </a:br>
            <a:r>
              <a:rPr lang="en-US" err="1">
                <a:solidFill>
                  <a:srgbClr val="CCCCCC"/>
                </a:solidFill>
                <a:latin typeface="Consolas"/>
              </a:rPr>
              <a:t>max_sequence_length</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num</a:t>
            </a:r>
          </a:p>
          <a:p>
            <a:r>
              <a:rPr lang="en-US" err="1">
                <a:solidFill>
                  <a:srgbClr val="CCCCCC"/>
                </a:solidFill>
                <a:latin typeface="Consolas"/>
              </a:rPr>
              <a:t>X_train_padded</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pad_sequences</a:t>
            </a:r>
            <a:r>
              <a:rPr lang="en-US">
                <a:solidFill>
                  <a:srgbClr val="CCCCCC"/>
                </a:solidFill>
                <a:latin typeface="Consolas"/>
              </a:rPr>
              <a:t>(</a:t>
            </a:r>
            <a:r>
              <a:rPr lang="en-US" err="1">
                <a:solidFill>
                  <a:srgbClr val="CCCCCC"/>
                </a:solidFill>
                <a:latin typeface="Consolas"/>
              </a:rPr>
              <a:t>X_train_sequences</a:t>
            </a:r>
            <a:r>
              <a:rPr lang="en-US">
                <a:solidFill>
                  <a:srgbClr val="CCCCCC"/>
                </a:solidFill>
                <a:latin typeface="Consolas"/>
              </a:rPr>
              <a:t>, </a:t>
            </a:r>
            <a:r>
              <a:rPr lang="en-US" err="1">
                <a:solidFill>
                  <a:srgbClr val="9CDCFE"/>
                </a:solidFill>
                <a:latin typeface="Consolas"/>
              </a:rPr>
              <a:t>maxlen</a:t>
            </a:r>
            <a:r>
              <a:rPr lang="en-US">
                <a:solidFill>
                  <a:srgbClr val="D4D4D4"/>
                </a:solidFill>
                <a:latin typeface="Consolas"/>
              </a:rPr>
              <a:t>=</a:t>
            </a:r>
            <a:r>
              <a:rPr lang="en-US" err="1">
                <a:solidFill>
                  <a:srgbClr val="CCCCCC"/>
                </a:solidFill>
                <a:latin typeface="Consolas"/>
              </a:rPr>
              <a:t>max_sequence_length</a:t>
            </a:r>
            <a:r>
              <a:rPr lang="en-US">
                <a:solidFill>
                  <a:srgbClr val="CCCCCC"/>
                </a:solidFill>
                <a:latin typeface="Consolas"/>
              </a:rPr>
              <a:t>, </a:t>
            </a:r>
            <a:r>
              <a:rPr lang="en-US">
                <a:solidFill>
                  <a:srgbClr val="9CDCFE"/>
                </a:solidFill>
                <a:latin typeface="Consolas"/>
              </a:rPr>
              <a:t>padding</a:t>
            </a:r>
            <a:r>
              <a:rPr lang="en-US">
                <a:solidFill>
                  <a:srgbClr val="D4D4D4"/>
                </a:solidFill>
                <a:latin typeface="Consolas"/>
              </a:rPr>
              <a:t>=</a:t>
            </a:r>
            <a:r>
              <a:rPr lang="en-US">
                <a:solidFill>
                  <a:srgbClr val="CE9178"/>
                </a:solidFill>
                <a:latin typeface="Consolas"/>
              </a:rPr>
              <a:t>'post'</a:t>
            </a:r>
            <a:r>
              <a:rPr lang="en-US">
                <a:solidFill>
                  <a:srgbClr val="CCCCCC"/>
                </a:solidFill>
                <a:latin typeface="Consolas"/>
              </a:rPr>
              <a:t>)</a:t>
            </a:r>
          </a:p>
          <a:p>
            <a:r>
              <a:rPr lang="en-US" err="1">
                <a:solidFill>
                  <a:srgbClr val="CCCCCC"/>
                </a:solidFill>
                <a:latin typeface="Consolas"/>
              </a:rPr>
              <a:t>X_test_padded</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pad_sequences</a:t>
            </a:r>
            <a:r>
              <a:rPr lang="en-US">
                <a:solidFill>
                  <a:srgbClr val="CCCCCC"/>
                </a:solidFill>
                <a:latin typeface="Consolas"/>
              </a:rPr>
              <a:t>(</a:t>
            </a:r>
            <a:r>
              <a:rPr lang="en-US" err="1">
                <a:solidFill>
                  <a:srgbClr val="CCCCCC"/>
                </a:solidFill>
                <a:latin typeface="Consolas"/>
              </a:rPr>
              <a:t>X_test_sequences</a:t>
            </a:r>
            <a:r>
              <a:rPr lang="en-US">
                <a:solidFill>
                  <a:srgbClr val="CCCCCC"/>
                </a:solidFill>
                <a:latin typeface="Consolas"/>
              </a:rPr>
              <a:t>, </a:t>
            </a:r>
            <a:r>
              <a:rPr lang="en-US" err="1">
                <a:solidFill>
                  <a:srgbClr val="9CDCFE"/>
                </a:solidFill>
                <a:latin typeface="Consolas"/>
              </a:rPr>
              <a:t>maxlen</a:t>
            </a:r>
            <a:r>
              <a:rPr lang="en-US">
                <a:solidFill>
                  <a:srgbClr val="D4D4D4"/>
                </a:solidFill>
                <a:latin typeface="Consolas"/>
              </a:rPr>
              <a:t>=</a:t>
            </a:r>
            <a:r>
              <a:rPr lang="en-US" err="1">
                <a:solidFill>
                  <a:srgbClr val="CCCCCC"/>
                </a:solidFill>
                <a:latin typeface="Consolas"/>
              </a:rPr>
              <a:t>max_sequence_length</a:t>
            </a:r>
            <a:r>
              <a:rPr lang="en-US">
                <a:solidFill>
                  <a:srgbClr val="CCCCCC"/>
                </a:solidFill>
                <a:latin typeface="Consolas"/>
              </a:rPr>
              <a:t>, </a:t>
            </a:r>
            <a:r>
              <a:rPr lang="en-US">
                <a:solidFill>
                  <a:srgbClr val="9CDCFE"/>
                </a:solidFill>
                <a:latin typeface="Consolas"/>
              </a:rPr>
              <a:t>padding</a:t>
            </a:r>
            <a:r>
              <a:rPr lang="en-US">
                <a:solidFill>
                  <a:srgbClr val="D4D4D4"/>
                </a:solidFill>
                <a:latin typeface="Consolas"/>
              </a:rPr>
              <a:t>=</a:t>
            </a:r>
            <a:r>
              <a:rPr lang="en-US">
                <a:solidFill>
                  <a:srgbClr val="CE9178"/>
                </a:solidFill>
                <a:latin typeface="Consolas"/>
              </a:rPr>
              <a:t>'post'</a:t>
            </a:r>
            <a:r>
              <a:rPr lang="en-US">
                <a:solidFill>
                  <a:srgbClr val="CCCCCC"/>
                </a:solidFill>
                <a:latin typeface="Consolas"/>
              </a:rPr>
              <a:t>)</a:t>
            </a:r>
          </a:p>
          <a:p>
            <a:br>
              <a:rPr lang="en-US">
                <a:latin typeface="Consolas"/>
              </a:rPr>
            </a:br>
            <a:endParaRPr lang="en-US">
              <a:solidFill>
                <a:srgbClr val="B5CEA8"/>
              </a:solidFill>
              <a:latin typeface="Consolas"/>
            </a:endParaRPr>
          </a:p>
        </p:txBody>
      </p:sp>
    </p:spTree>
    <p:extLst>
      <p:ext uri="{BB962C8B-B14F-4D97-AF65-F5344CB8AC3E}">
        <p14:creationId xmlns:p14="http://schemas.microsoft.com/office/powerpoint/2010/main" val="50406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FF57D-A10A-D1C6-264A-B9B210E89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AE6E30-B94A-8154-CFB7-66086B58E665}"/>
              </a:ext>
            </a:extLst>
          </p:cNvPr>
          <p:cNvSpPr>
            <a:spLocks noGrp="1"/>
          </p:cNvSpPr>
          <p:nvPr>
            <p:ph type="title"/>
          </p:nvPr>
        </p:nvSpPr>
        <p:spPr>
          <a:xfrm>
            <a:off x="677334" y="609600"/>
            <a:ext cx="8957615" cy="1320800"/>
          </a:xfrm>
        </p:spPr>
        <p:txBody>
          <a:bodyPr/>
          <a:lstStyle/>
          <a:p>
            <a:r>
              <a:rPr lang="en-US"/>
              <a:t>LSTM with </a:t>
            </a:r>
            <a:r>
              <a:rPr lang="en-US">
                <a:ea typeface="+mj-lt"/>
                <a:cs typeface="+mj-lt"/>
              </a:rPr>
              <a:t>Word Embedding Vectorization</a:t>
            </a:r>
            <a:endParaRPr lang="en-US" err="1"/>
          </a:p>
        </p:txBody>
      </p:sp>
      <p:sp>
        <p:nvSpPr>
          <p:cNvPr id="6" name="TextBox 5">
            <a:extLst>
              <a:ext uri="{FF2B5EF4-FFF2-40B4-BE49-F238E27FC236}">
                <a16:creationId xmlns:a16="http://schemas.microsoft.com/office/drawing/2014/main" id="{30DBE8EA-31DC-15AB-6A4E-51A79AC7DE59}"/>
              </a:ext>
            </a:extLst>
          </p:cNvPr>
          <p:cNvSpPr txBox="1"/>
          <p:nvPr/>
        </p:nvSpPr>
        <p:spPr>
          <a:xfrm>
            <a:off x="866020" y="1640115"/>
            <a:ext cx="879081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CCCCCC"/>
                </a:solidFill>
                <a:latin typeface="Consolas"/>
              </a:rPr>
              <a:t>embedding_dim </a:t>
            </a:r>
            <a:r>
              <a:rPr lang="en-US">
                <a:solidFill>
                  <a:srgbClr val="D4D4D4"/>
                </a:solidFill>
                <a:latin typeface="Consolas"/>
              </a:rPr>
              <a:t>=</a:t>
            </a:r>
            <a:r>
              <a:rPr lang="en-US">
                <a:solidFill>
                  <a:srgbClr val="CCCCCC"/>
                </a:solidFill>
                <a:latin typeface="Consolas"/>
              </a:rPr>
              <a:t> </a:t>
            </a:r>
            <a:r>
              <a:rPr lang="en-US">
                <a:solidFill>
                  <a:srgbClr val="B5CEA8"/>
                </a:solidFill>
                <a:latin typeface="Consolas"/>
              </a:rPr>
              <a:t>50</a:t>
            </a:r>
          </a:p>
          <a:p>
            <a:r>
              <a:rPr lang="en-US">
                <a:solidFill>
                  <a:srgbClr val="CCCCCC"/>
                </a:solidFill>
                <a:latin typeface="Consolas"/>
              </a:rPr>
              <a:t>embedding_matrix </a:t>
            </a:r>
            <a:r>
              <a:rPr lang="en-US">
                <a:solidFill>
                  <a:srgbClr val="D4D4D4"/>
                </a:solidFill>
                <a:latin typeface="Consolas"/>
              </a:rPr>
              <a:t>=</a:t>
            </a:r>
            <a:r>
              <a:rPr lang="en-US">
                <a:solidFill>
                  <a:srgbClr val="CCCCCC"/>
                </a:solidFill>
                <a:latin typeface="Consolas"/>
              </a:rPr>
              <a:t> {}</a:t>
            </a:r>
          </a:p>
          <a:p>
            <a:br>
              <a:rPr lang="en-US">
                <a:solidFill>
                  <a:srgbClr val="CCCCCC"/>
                </a:solidFill>
                <a:latin typeface="Consolas"/>
              </a:rPr>
            </a:br>
            <a:r>
              <a:rPr lang="en-US">
                <a:solidFill>
                  <a:srgbClr val="C586C0"/>
                </a:solidFill>
                <a:latin typeface="Consolas"/>
              </a:rPr>
              <a:t>with</a:t>
            </a:r>
            <a:r>
              <a:rPr lang="en-US">
                <a:solidFill>
                  <a:srgbClr val="CCCCCC"/>
                </a:solidFill>
                <a:latin typeface="Consolas"/>
              </a:rPr>
              <a:t> </a:t>
            </a:r>
            <a:r>
              <a:rPr lang="en-US">
                <a:solidFill>
                  <a:srgbClr val="DCDCAA"/>
                </a:solidFill>
                <a:latin typeface="Consolas"/>
              </a:rPr>
              <a:t>open</a:t>
            </a:r>
            <a:r>
              <a:rPr lang="en-US">
                <a:solidFill>
                  <a:srgbClr val="CCCCCC"/>
                </a:solidFill>
                <a:latin typeface="Consolas"/>
              </a:rPr>
              <a:t>(</a:t>
            </a:r>
            <a:r>
              <a:rPr lang="en-US">
                <a:solidFill>
                  <a:srgbClr val="CE9178"/>
                </a:solidFill>
                <a:latin typeface="Consolas"/>
              </a:rPr>
              <a:t>'glove.6B.50d.txt'</a:t>
            </a:r>
            <a:r>
              <a:rPr lang="en-US">
                <a:solidFill>
                  <a:srgbClr val="CCCCCC"/>
                </a:solidFill>
                <a:latin typeface="Consolas"/>
              </a:rPr>
              <a:t>, </a:t>
            </a:r>
            <a:r>
              <a:rPr lang="en-US">
                <a:solidFill>
                  <a:srgbClr val="9CDCFE"/>
                </a:solidFill>
                <a:latin typeface="Consolas"/>
              </a:rPr>
              <a:t>encoding</a:t>
            </a:r>
            <a:r>
              <a:rPr lang="en-US">
                <a:solidFill>
                  <a:srgbClr val="D4D4D4"/>
                </a:solidFill>
                <a:latin typeface="Consolas"/>
              </a:rPr>
              <a:t>=</a:t>
            </a:r>
            <a:r>
              <a:rPr lang="en-US">
                <a:solidFill>
                  <a:srgbClr val="CE9178"/>
                </a:solidFill>
                <a:latin typeface="Consolas"/>
              </a:rPr>
              <a:t>'utf-8'</a:t>
            </a:r>
            <a:r>
              <a:rPr lang="en-US">
                <a:solidFill>
                  <a:srgbClr val="CCCCCC"/>
                </a:solidFill>
                <a:latin typeface="Consolas"/>
              </a:rPr>
              <a:t>) </a:t>
            </a:r>
            <a:r>
              <a:rPr lang="en-US">
                <a:solidFill>
                  <a:srgbClr val="C586C0"/>
                </a:solidFill>
                <a:latin typeface="Consolas"/>
              </a:rPr>
              <a:t>as</a:t>
            </a:r>
            <a:r>
              <a:rPr lang="en-US">
                <a:solidFill>
                  <a:srgbClr val="CCCCCC"/>
                </a:solidFill>
                <a:latin typeface="Consolas"/>
              </a:rPr>
              <a:t> f:</a:t>
            </a:r>
          </a:p>
          <a:p>
            <a:r>
              <a:rPr lang="en-US">
                <a:solidFill>
                  <a:srgbClr val="CCCCCC"/>
                </a:solidFill>
                <a:latin typeface="Consolas"/>
              </a:rPr>
              <a:t>    </a:t>
            </a:r>
            <a:r>
              <a:rPr lang="en-US">
                <a:solidFill>
                  <a:srgbClr val="C586C0"/>
                </a:solidFill>
                <a:latin typeface="Consolas"/>
              </a:rPr>
              <a:t>for</a:t>
            </a:r>
            <a:r>
              <a:rPr lang="en-US">
                <a:solidFill>
                  <a:srgbClr val="CCCCCC"/>
                </a:solidFill>
                <a:latin typeface="Consolas"/>
              </a:rPr>
              <a:t> line </a:t>
            </a:r>
            <a:r>
              <a:rPr lang="en-US">
                <a:solidFill>
                  <a:srgbClr val="C586C0"/>
                </a:solidFill>
                <a:latin typeface="Consolas"/>
              </a:rPr>
              <a:t>in</a:t>
            </a:r>
            <a:r>
              <a:rPr lang="en-US">
                <a:solidFill>
                  <a:srgbClr val="CCCCCC"/>
                </a:solidFill>
                <a:latin typeface="Consolas"/>
              </a:rPr>
              <a:t> f:</a:t>
            </a:r>
          </a:p>
          <a:p>
            <a:r>
              <a:rPr lang="en-US">
                <a:solidFill>
                  <a:srgbClr val="CCCCCC"/>
                </a:solidFill>
                <a:latin typeface="Consolas"/>
              </a:rPr>
              <a:t>        values </a:t>
            </a:r>
            <a:r>
              <a:rPr lang="en-US">
                <a:solidFill>
                  <a:srgbClr val="D4D4D4"/>
                </a:solidFill>
                <a:latin typeface="Consolas"/>
              </a:rPr>
              <a:t>=</a:t>
            </a:r>
            <a:r>
              <a:rPr lang="en-US">
                <a:solidFill>
                  <a:srgbClr val="CCCCCC"/>
                </a:solidFill>
                <a:latin typeface="Consolas"/>
              </a:rPr>
              <a:t> line.split()</a:t>
            </a:r>
          </a:p>
          <a:p>
            <a:r>
              <a:rPr lang="en-US">
                <a:solidFill>
                  <a:srgbClr val="CCCCCC"/>
                </a:solidFill>
                <a:latin typeface="Consolas"/>
              </a:rPr>
              <a:t>        word </a:t>
            </a:r>
            <a:r>
              <a:rPr lang="en-US">
                <a:solidFill>
                  <a:srgbClr val="D4D4D4"/>
                </a:solidFill>
                <a:latin typeface="Consolas"/>
              </a:rPr>
              <a:t>=</a:t>
            </a:r>
            <a:r>
              <a:rPr lang="en-US">
                <a:solidFill>
                  <a:srgbClr val="CCCCCC"/>
                </a:solidFill>
                <a:latin typeface="Consolas"/>
              </a:rPr>
              <a:t> values[</a:t>
            </a:r>
            <a:r>
              <a:rPr lang="en-US">
                <a:solidFill>
                  <a:srgbClr val="B5CEA8"/>
                </a:solidFill>
                <a:latin typeface="Consolas"/>
              </a:rPr>
              <a:t>0</a:t>
            </a:r>
            <a:r>
              <a:rPr lang="en-US">
                <a:solidFill>
                  <a:srgbClr val="CCCCCC"/>
                </a:solidFill>
                <a:latin typeface="Consolas"/>
              </a:rPr>
              <a:t>]</a:t>
            </a:r>
          </a:p>
          <a:p>
            <a:r>
              <a:rPr lang="en-US">
                <a:solidFill>
                  <a:srgbClr val="CCCCCC"/>
                </a:solidFill>
                <a:latin typeface="Consolas"/>
              </a:rPr>
              <a:t>        coefs </a:t>
            </a:r>
            <a:r>
              <a:rPr lang="en-US">
                <a:solidFill>
                  <a:srgbClr val="D4D4D4"/>
                </a:solidFill>
                <a:latin typeface="Consolas"/>
              </a:rPr>
              <a:t>=</a:t>
            </a:r>
            <a:r>
              <a:rPr lang="en-US">
                <a:solidFill>
                  <a:srgbClr val="CCCCCC"/>
                </a:solidFill>
                <a:latin typeface="Consolas"/>
              </a:rPr>
              <a:t> np.asarray(values[</a:t>
            </a:r>
            <a:r>
              <a:rPr lang="en-US">
                <a:solidFill>
                  <a:srgbClr val="B5CEA8"/>
                </a:solidFill>
                <a:latin typeface="Consolas"/>
              </a:rPr>
              <a:t>1</a:t>
            </a:r>
            <a:r>
              <a:rPr lang="en-US">
                <a:solidFill>
                  <a:srgbClr val="CCCCCC"/>
                </a:solidFill>
                <a:latin typeface="Consolas"/>
              </a:rPr>
              <a:t>:], </a:t>
            </a:r>
            <a:r>
              <a:rPr lang="en-US">
                <a:solidFill>
                  <a:srgbClr val="9CDCFE"/>
                </a:solidFill>
                <a:latin typeface="Consolas"/>
              </a:rPr>
              <a:t>dtype</a:t>
            </a:r>
            <a:r>
              <a:rPr lang="en-US">
                <a:solidFill>
                  <a:srgbClr val="D4D4D4"/>
                </a:solidFill>
                <a:latin typeface="Consolas"/>
              </a:rPr>
              <a:t>=</a:t>
            </a:r>
            <a:r>
              <a:rPr lang="en-US">
                <a:solidFill>
                  <a:srgbClr val="CE9178"/>
                </a:solidFill>
                <a:latin typeface="Consolas"/>
              </a:rPr>
              <a:t>'float32'</a:t>
            </a:r>
            <a:r>
              <a:rPr lang="en-US">
                <a:solidFill>
                  <a:srgbClr val="CCCCCC"/>
                </a:solidFill>
                <a:latin typeface="Consolas"/>
              </a:rPr>
              <a:t>)</a:t>
            </a:r>
          </a:p>
          <a:p>
            <a:r>
              <a:rPr lang="en-US">
                <a:solidFill>
                  <a:srgbClr val="CCCCCC"/>
                </a:solidFill>
                <a:latin typeface="Consolas"/>
              </a:rPr>
              <a:t>        embedding_matrix[word] </a:t>
            </a:r>
            <a:r>
              <a:rPr lang="en-US">
                <a:solidFill>
                  <a:srgbClr val="D4D4D4"/>
                </a:solidFill>
                <a:latin typeface="Consolas"/>
              </a:rPr>
              <a:t>=</a:t>
            </a:r>
            <a:r>
              <a:rPr lang="en-US">
                <a:solidFill>
                  <a:srgbClr val="CCCCCC"/>
                </a:solidFill>
                <a:latin typeface="Consolas"/>
              </a:rPr>
              <a:t> coefs</a:t>
            </a:r>
          </a:p>
          <a:p>
            <a:br>
              <a:rPr lang="en-US">
                <a:solidFill>
                  <a:srgbClr val="CCCCCC"/>
                </a:solidFill>
                <a:latin typeface="Consolas"/>
              </a:rPr>
            </a:br>
            <a:r>
              <a:rPr lang="en-US">
                <a:solidFill>
                  <a:srgbClr val="CCCCCC"/>
                </a:solidFill>
                <a:latin typeface="Consolas"/>
              </a:rPr>
              <a:t>vocab_size </a:t>
            </a:r>
            <a:r>
              <a:rPr lang="en-US">
                <a:solidFill>
                  <a:srgbClr val="D4D4D4"/>
                </a:solidFill>
                <a:latin typeface="Consolas"/>
              </a:rPr>
              <a:t>=</a:t>
            </a:r>
            <a:r>
              <a:rPr lang="en-US">
                <a:solidFill>
                  <a:srgbClr val="CCCCCC"/>
                </a:solidFill>
                <a:latin typeface="Consolas"/>
              </a:rPr>
              <a:t> </a:t>
            </a:r>
            <a:r>
              <a:rPr lang="en-US">
                <a:solidFill>
                  <a:srgbClr val="DCDCAA"/>
                </a:solidFill>
                <a:latin typeface="Consolas"/>
              </a:rPr>
              <a:t>len</a:t>
            </a:r>
            <a:r>
              <a:rPr lang="en-US">
                <a:solidFill>
                  <a:srgbClr val="CCCCCC"/>
                </a:solidFill>
                <a:latin typeface="Consolas"/>
              </a:rPr>
              <a:t>(tokenizer.word_index) </a:t>
            </a:r>
            <a:r>
              <a:rPr lang="en-US">
                <a:solidFill>
                  <a:srgbClr val="D4D4D4"/>
                </a:solidFill>
                <a:latin typeface="Consolas"/>
              </a:rPr>
              <a:t>+</a:t>
            </a:r>
            <a:r>
              <a:rPr lang="en-US">
                <a:solidFill>
                  <a:srgbClr val="CCCCCC"/>
                </a:solidFill>
                <a:latin typeface="Consolas"/>
              </a:rPr>
              <a:t> </a:t>
            </a:r>
            <a:r>
              <a:rPr lang="en-US">
                <a:solidFill>
                  <a:srgbClr val="B5CEA8"/>
                </a:solidFill>
                <a:latin typeface="Consolas"/>
              </a:rPr>
              <a:t>1</a:t>
            </a:r>
          </a:p>
          <a:p>
            <a:r>
              <a:rPr lang="en-US">
                <a:solidFill>
                  <a:srgbClr val="CCCCCC"/>
                </a:solidFill>
                <a:latin typeface="Consolas"/>
              </a:rPr>
              <a:t>embedding_matrix_for_model </a:t>
            </a:r>
            <a:r>
              <a:rPr lang="en-US">
                <a:solidFill>
                  <a:srgbClr val="D4D4D4"/>
                </a:solidFill>
                <a:latin typeface="Consolas"/>
              </a:rPr>
              <a:t>=</a:t>
            </a:r>
            <a:r>
              <a:rPr lang="en-US">
                <a:solidFill>
                  <a:srgbClr val="CCCCCC"/>
                </a:solidFill>
                <a:latin typeface="Consolas"/>
              </a:rPr>
              <a:t> np.zeros((vocab_size, embedding_dim))</a:t>
            </a:r>
          </a:p>
          <a:p>
            <a:br>
              <a:rPr lang="en-US">
                <a:solidFill>
                  <a:srgbClr val="CCCCCC"/>
                </a:solidFill>
                <a:latin typeface="Consolas"/>
              </a:rPr>
            </a:br>
            <a:r>
              <a:rPr lang="en-US">
                <a:solidFill>
                  <a:srgbClr val="C586C0"/>
                </a:solidFill>
                <a:latin typeface="Consolas"/>
              </a:rPr>
              <a:t>for</a:t>
            </a:r>
            <a:r>
              <a:rPr lang="en-US">
                <a:solidFill>
                  <a:srgbClr val="CCCCCC"/>
                </a:solidFill>
                <a:latin typeface="Consolas"/>
              </a:rPr>
              <a:t> word, i </a:t>
            </a:r>
            <a:r>
              <a:rPr lang="en-US">
                <a:solidFill>
                  <a:srgbClr val="C586C0"/>
                </a:solidFill>
                <a:latin typeface="Consolas"/>
              </a:rPr>
              <a:t>in</a:t>
            </a:r>
            <a:r>
              <a:rPr lang="en-US">
                <a:solidFill>
                  <a:srgbClr val="CCCCCC"/>
                </a:solidFill>
                <a:latin typeface="Consolas"/>
              </a:rPr>
              <a:t> tokenizer.word_index.items():</a:t>
            </a:r>
          </a:p>
          <a:p>
            <a:r>
              <a:rPr lang="en-US">
                <a:solidFill>
                  <a:srgbClr val="CCCCCC"/>
                </a:solidFill>
                <a:latin typeface="Consolas"/>
              </a:rPr>
              <a:t>    embedding_vector </a:t>
            </a:r>
            <a:r>
              <a:rPr lang="en-US">
                <a:solidFill>
                  <a:srgbClr val="D4D4D4"/>
                </a:solidFill>
                <a:latin typeface="Consolas"/>
              </a:rPr>
              <a:t>=</a:t>
            </a:r>
            <a:r>
              <a:rPr lang="en-US">
                <a:solidFill>
                  <a:srgbClr val="CCCCCC"/>
                </a:solidFill>
                <a:latin typeface="Consolas"/>
              </a:rPr>
              <a:t> embedding_matrix.get(word)</a:t>
            </a:r>
          </a:p>
          <a:p>
            <a:r>
              <a:rPr lang="en-US">
                <a:solidFill>
                  <a:srgbClr val="CCCCCC"/>
                </a:solidFill>
                <a:latin typeface="Consolas"/>
              </a:rPr>
              <a:t>    </a:t>
            </a:r>
            <a:r>
              <a:rPr lang="en-US">
                <a:solidFill>
                  <a:srgbClr val="C586C0"/>
                </a:solidFill>
                <a:latin typeface="Consolas"/>
              </a:rPr>
              <a:t>if</a:t>
            </a:r>
            <a:r>
              <a:rPr lang="en-US">
                <a:solidFill>
                  <a:srgbClr val="CCCCCC"/>
                </a:solidFill>
                <a:latin typeface="Consolas"/>
              </a:rPr>
              <a:t> embedding_vector </a:t>
            </a:r>
            <a:r>
              <a:rPr lang="en-US">
                <a:solidFill>
                  <a:srgbClr val="569CD6"/>
                </a:solidFill>
                <a:latin typeface="Consolas"/>
              </a:rPr>
              <a:t>is</a:t>
            </a:r>
            <a:r>
              <a:rPr lang="en-US">
                <a:solidFill>
                  <a:srgbClr val="CCCCCC"/>
                </a:solidFill>
                <a:latin typeface="Consolas"/>
              </a:rPr>
              <a:t> </a:t>
            </a:r>
            <a:r>
              <a:rPr lang="en-US">
                <a:solidFill>
                  <a:srgbClr val="569CD6"/>
                </a:solidFill>
                <a:latin typeface="Consolas"/>
              </a:rPr>
              <a:t>not</a:t>
            </a:r>
            <a:r>
              <a:rPr lang="en-US">
                <a:solidFill>
                  <a:srgbClr val="CCCCCC"/>
                </a:solidFill>
                <a:latin typeface="Consolas"/>
              </a:rPr>
              <a:t> </a:t>
            </a:r>
            <a:r>
              <a:rPr lang="en-US">
                <a:solidFill>
                  <a:srgbClr val="569CD6"/>
                </a:solidFill>
                <a:latin typeface="Consolas"/>
              </a:rPr>
              <a:t>None</a:t>
            </a:r>
            <a:r>
              <a:rPr lang="en-US">
                <a:solidFill>
                  <a:srgbClr val="CCCCCC"/>
                </a:solidFill>
                <a:latin typeface="Consolas"/>
              </a:rPr>
              <a:t>:</a:t>
            </a:r>
          </a:p>
          <a:p>
            <a:r>
              <a:rPr lang="en-US">
                <a:solidFill>
                  <a:srgbClr val="CCCCCC"/>
                </a:solidFill>
                <a:latin typeface="Consolas"/>
              </a:rPr>
              <a:t>        embedding_matrix_for_model[i] </a:t>
            </a:r>
            <a:r>
              <a:rPr lang="en-US">
                <a:solidFill>
                  <a:srgbClr val="D4D4D4"/>
                </a:solidFill>
                <a:latin typeface="Consolas"/>
              </a:rPr>
              <a:t>=</a:t>
            </a:r>
            <a:r>
              <a:rPr lang="en-US">
                <a:solidFill>
                  <a:srgbClr val="CCCCCC"/>
                </a:solidFill>
                <a:latin typeface="Consolas"/>
              </a:rPr>
              <a:t> embedding_vector</a:t>
            </a:r>
          </a:p>
          <a:p>
            <a:endParaRPr lang="en-US">
              <a:solidFill>
                <a:srgbClr val="CCCCCC"/>
              </a:solidFill>
              <a:latin typeface="Consolas"/>
            </a:endParaRPr>
          </a:p>
        </p:txBody>
      </p:sp>
    </p:spTree>
    <p:extLst>
      <p:ext uri="{BB962C8B-B14F-4D97-AF65-F5344CB8AC3E}">
        <p14:creationId xmlns:p14="http://schemas.microsoft.com/office/powerpoint/2010/main" val="873496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A66D093-F978-837B-ECA6-E511ADE867B1}"/>
            </a:ext>
          </a:extLst>
        </p:cNvPr>
        <p:cNvGrpSpPr/>
        <p:nvPr/>
      </p:nvGrpSpPr>
      <p:grpSpPr>
        <a:xfrm>
          <a:off x="0" y="0"/>
          <a:ext cx="0" cy="0"/>
          <a:chOff x="0" y="0"/>
          <a:chExt cx="0" cy="0"/>
        </a:xfrm>
      </p:grpSpPr>
      <p:pic>
        <p:nvPicPr>
          <p:cNvPr id="37" name="Picture 36" descr="Formulae written on a blackboard">
            <a:extLst>
              <a:ext uri="{FF2B5EF4-FFF2-40B4-BE49-F238E27FC236}">
                <a16:creationId xmlns:a16="http://schemas.microsoft.com/office/drawing/2014/main" id="{0AFC9EEB-C774-89F5-FF3F-251104DBFC3B}"/>
              </a:ext>
            </a:extLst>
          </p:cNvPr>
          <p:cNvPicPr>
            <a:picLocks noChangeAspect="1"/>
          </p:cNvPicPr>
          <p:nvPr/>
        </p:nvPicPr>
        <p:blipFill rotWithShape="1">
          <a:blip r:embed="rId3">
            <a:duotone>
              <a:schemeClr val="accent1">
                <a:shade val="45000"/>
                <a:satMod val="135000"/>
              </a:schemeClr>
              <a:prstClr val="white"/>
            </a:duotone>
          </a:blip>
          <a:srcRect l="9091" t="23176" b="215"/>
          <a:stretch/>
        </p:blipFill>
        <p:spPr>
          <a:xfrm>
            <a:off x="20" y="10"/>
            <a:ext cx="12191980" cy="6857990"/>
          </a:xfrm>
          <a:prstGeom prst="rect">
            <a:avLst/>
          </a:prstGeom>
        </p:spPr>
      </p:pic>
      <p:sp>
        <p:nvSpPr>
          <p:cNvPr id="89" name="Isosceles Triangle 88">
            <a:extLst>
              <a:ext uri="{FF2B5EF4-FFF2-40B4-BE49-F238E27FC236}">
                <a16:creationId xmlns:a16="http://schemas.microsoft.com/office/drawing/2014/main" id="{D91A5D46-F2E3-4974-A895-A2DEEBEB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 name="Parallelogram 90">
            <a:extLst>
              <a:ext uri="{FF2B5EF4-FFF2-40B4-BE49-F238E27FC236}">
                <a16:creationId xmlns:a16="http://schemas.microsoft.com/office/drawing/2014/main" id="{1894666F-0CB6-4014-ABCF-426E5EDAE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F8DF2860-ABF7-4F74-89F8-9CBDCCADC3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39B4CE9F-D335-4602-A59E-6979B22BF2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7" name="Rectangle 23">
            <a:extLst>
              <a:ext uri="{FF2B5EF4-FFF2-40B4-BE49-F238E27FC236}">
                <a16:creationId xmlns:a16="http://schemas.microsoft.com/office/drawing/2014/main" id="{BFBC228F-2DFC-45B5-975F-21E263F09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51CF630-D052-928E-A2BC-ECC65D228652}"/>
              </a:ext>
            </a:extLst>
          </p:cNvPr>
          <p:cNvSpPr>
            <a:spLocks noGrp="1"/>
          </p:cNvSpPr>
          <p:nvPr>
            <p:ph type="title"/>
          </p:nvPr>
        </p:nvSpPr>
        <p:spPr>
          <a:xfrm>
            <a:off x="2786047" y="609600"/>
            <a:ext cx="6487955" cy="1320800"/>
          </a:xfrm>
        </p:spPr>
        <p:txBody>
          <a:bodyPr vert="horz" lIns="91440" tIns="45720" rIns="91440" bIns="45720" rtlCol="0" anchor="t">
            <a:normAutofit/>
          </a:bodyPr>
          <a:lstStyle/>
          <a:p>
            <a:r>
              <a:rPr lang="en-US">
                <a:latin typeface="Arial"/>
                <a:cs typeface="Arial"/>
              </a:rPr>
              <a:t>LSTM with Word Embedding Vectorization</a:t>
            </a:r>
            <a:endParaRPr lang="en-US"/>
          </a:p>
        </p:txBody>
      </p:sp>
      <p:sp>
        <p:nvSpPr>
          <p:cNvPr id="99" name="Rectangle 25">
            <a:extLst>
              <a:ext uri="{FF2B5EF4-FFF2-40B4-BE49-F238E27FC236}">
                <a16:creationId xmlns:a16="http://schemas.microsoft.com/office/drawing/2014/main" id="{D8E34D7A-30E3-491D-99CA-C2336EF32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1" name="Isosceles Triangle 100">
            <a:extLst>
              <a:ext uri="{FF2B5EF4-FFF2-40B4-BE49-F238E27FC236}">
                <a16:creationId xmlns:a16="http://schemas.microsoft.com/office/drawing/2014/main" id="{713B7CD7-BCC8-4B82-AC3F-1D7034FB6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6D9C420E-CD56-C643-6EC4-01DDC8166A18}"/>
              </a:ext>
            </a:extLst>
          </p:cNvPr>
          <p:cNvSpPr txBox="1"/>
          <p:nvPr/>
        </p:nvSpPr>
        <p:spPr>
          <a:xfrm>
            <a:off x="2386904" y="2146905"/>
            <a:ext cx="7286240" cy="38823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ts val="1000"/>
              </a:spcBef>
              <a:buClr>
                <a:schemeClr val="accent1"/>
              </a:buClr>
              <a:buSzPct val="80000"/>
            </a:pPr>
            <a:r>
              <a:rPr lang="en-US" sz="1400">
                <a:solidFill>
                  <a:schemeClr val="tx1">
                    <a:lumMod val="75000"/>
                    <a:lumOff val="25000"/>
                  </a:schemeClr>
                </a:solidFill>
                <a:latin typeface="Arial"/>
                <a:cs typeface="Arial"/>
              </a:rPr>
              <a:t>Layer (type)                            Output Shape                Param # ================================================================= </a:t>
            </a:r>
            <a:endParaRPr lang="en-US">
              <a:solidFill>
                <a:schemeClr val="tx1">
                  <a:lumMod val="75000"/>
                  <a:lumOff val="25000"/>
                </a:schemeClr>
              </a:solidFill>
            </a:endParaRPr>
          </a:p>
          <a:p>
            <a:pPr>
              <a:lnSpc>
                <a:spcPct val="90000"/>
              </a:lnSpc>
              <a:spcBef>
                <a:spcPts val="1000"/>
              </a:spcBef>
              <a:buClr>
                <a:schemeClr val="accent1"/>
              </a:buClr>
              <a:buSzPct val="80000"/>
            </a:pPr>
            <a:r>
              <a:rPr lang="en-US" sz="1400">
                <a:solidFill>
                  <a:schemeClr val="tx1">
                    <a:lumMod val="75000"/>
                    <a:lumOff val="25000"/>
                  </a:schemeClr>
                </a:solidFill>
                <a:latin typeface="Arial"/>
                <a:cs typeface="Arial"/>
              </a:rPr>
              <a:t>embedding_4 (Embedding)     (None, 2791, 50)             101800 </a:t>
            </a:r>
          </a:p>
          <a:p>
            <a:pPr>
              <a:lnSpc>
                <a:spcPct val="90000"/>
              </a:lnSpc>
              <a:spcBef>
                <a:spcPts val="1000"/>
              </a:spcBef>
              <a:buClr>
                <a:schemeClr val="accent1"/>
              </a:buClr>
              <a:buSzPct val="80000"/>
            </a:pPr>
            <a:r>
              <a:rPr lang="en-US" sz="1400">
                <a:solidFill>
                  <a:schemeClr val="tx1">
                    <a:lumMod val="75000"/>
                    <a:lumOff val="25000"/>
                  </a:schemeClr>
                </a:solidFill>
                <a:latin typeface="Arial"/>
                <a:cs typeface="Arial"/>
              </a:rPr>
              <a:t>bidirectional_8 (Bidirectional)  (None, 2791, 100)            40400 </a:t>
            </a:r>
          </a:p>
          <a:p>
            <a:pPr>
              <a:lnSpc>
                <a:spcPct val="90000"/>
              </a:lnSpc>
              <a:spcBef>
                <a:spcPts val="1000"/>
              </a:spcBef>
              <a:buClr>
                <a:schemeClr val="accent1"/>
              </a:buClr>
              <a:buSzPct val="80000"/>
            </a:pPr>
            <a:r>
              <a:rPr lang="en-US" sz="1400">
                <a:solidFill>
                  <a:schemeClr val="tx1">
                    <a:lumMod val="75000"/>
                    <a:lumOff val="25000"/>
                  </a:schemeClr>
                </a:solidFill>
                <a:latin typeface="Arial"/>
                <a:cs typeface="Arial"/>
              </a:rPr>
              <a:t>dropout_4 (Dropout)              (None, 2791, 100)                  0 </a:t>
            </a:r>
          </a:p>
          <a:p>
            <a:pPr>
              <a:lnSpc>
                <a:spcPct val="90000"/>
              </a:lnSpc>
              <a:spcBef>
                <a:spcPts val="1000"/>
              </a:spcBef>
              <a:buClr>
                <a:schemeClr val="accent1"/>
              </a:buClr>
              <a:buSzPct val="80000"/>
            </a:pPr>
            <a:r>
              <a:rPr lang="en-US" sz="1400">
                <a:solidFill>
                  <a:schemeClr val="tx1">
                    <a:lumMod val="75000"/>
                    <a:lumOff val="25000"/>
                  </a:schemeClr>
                </a:solidFill>
                <a:latin typeface="Arial"/>
                <a:cs typeface="Arial"/>
              </a:rPr>
              <a:t>bidirectional_9 (Bidirectional)      (None, 100)                   60400 </a:t>
            </a:r>
          </a:p>
          <a:p>
            <a:pPr>
              <a:lnSpc>
                <a:spcPct val="90000"/>
              </a:lnSpc>
              <a:spcBef>
                <a:spcPts val="1000"/>
              </a:spcBef>
              <a:buClr>
                <a:schemeClr val="accent1"/>
              </a:buClr>
              <a:buSzPct val="80000"/>
            </a:pPr>
            <a:r>
              <a:rPr lang="en-US" sz="1400">
                <a:solidFill>
                  <a:schemeClr val="tx1">
                    <a:lumMod val="75000"/>
                    <a:lumOff val="25000"/>
                  </a:schemeClr>
                </a:solidFill>
                <a:latin typeface="Arial"/>
                <a:cs typeface="Arial"/>
              </a:rPr>
              <a:t>dense_3 (Dense)                          (None, 3)                        303  </a:t>
            </a:r>
          </a:p>
          <a:p>
            <a:pPr>
              <a:lnSpc>
                <a:spcPct val="90000"/>
              </a:lnSpc>
              <a:spcBef>
                <a:spcPts val="1000"/>
              </a:spcBef>
              <a:buClr>
                <a:schemeClr val="accent1"/>
              </a:buClr>
              <a:buSzPct val="80000"/>
            </a:pPr>
            <a:r>
              <a:rPr lang="en-US" sz="1400">
                <a:solidFill>
                  <a:schemeClr val="tx1">
                    <a:lumMod val="75000"/>
                    <a:lumOff val="25000"/>
                  </a:schemeClr>
                </a:solidFill>
                <a:latin typeface="Arial"/>
                <a:cs typeface="Arial"/>
              </a:rPr>
              <a:t>================================================================= </a:t>
            </a:r>
          </a:p>
          <a:p>
            <a:pPr>
              <a:lnSpc>
                <a:spcPct val="90000"/>
              </a:lnSpc>
              <a:spcBef>
                <a:spcPts val="1000"/>
              </a:spcBef>
              <a:buClr>
                <a:schemeClr val="accent1"/>
              </a:buClr>
              <a:buSzPct val="80000"/>
            </a:pPr>
            <a:r>
              <a:rPr lang="en-US" sz="1400">
                <a:solidFill>
                  <a:schemeClr val="tx1">
                    <a:lumMod val="75000"/>
                    <a:lumOff val="25000"/>
                  </a:schemeClr>
                </a:solidFill>
                <a:latin typeface="Arial"/>
                <a:cs typeface="Arial"/>
              </a:rPr>
              <a:t>Total params: 202903 (792.59 KB) </a:t>
            </a:r>
          </a:p>
          <a:p>
            <a:pPr>
              <a:lnSpc>
                <a:spcPct val="90000"/>
              </a:lnSpc>
              <a:spcBef>
                <a:spcPts val="1000"/>
              </a:spcBef>
              <a:buClr>
                <a:schemeClr val="accent1"/>
              </a:buClr>
              <a:buSzPct val="80000"/>
            </a:pPr>
            <a:r>
              <a:rPr lang="en-US" sz="1400">
                <a:solidFill>
                  <a:schemeClr val="tx1">
                    <a:lumMod val="75000"/>
                    <a:lumOff val="25000"/>
                  </a:schemeClr>
                </a:solidFill>
                <a:latin typeface="Arial"/>
                <a:cs typeface="Arial"/>
              </a:rPr>
              <a:t>Trainable params: 101103 (394.93 KB) </a:t>
            </a:r>
          </a:p>
          <a:p>
            <a:pPr>
              <a:lnSpc>
                <a:spcPct val="90000"/>
              </a:lnSpc>
              <a:spcBef>
                <a:spcPts val="1000"/>
              </a:spcBef>
              <a:buClr>
                <a:schemeClr val="accent1"/>
              </a:buClr>
              <a:buSzPct val="80000"/>
            </a:pPr>
            <a:r>
              <a:rPr lang="en-US" sz="1400">
                <a:solidFill>
                  <a:schemeClr val="tx1">
                    <a:lumMod val="75000"/>
                    <a:lumOff val="25000"/>
                  </a:schemeClr>
                </a:solidFill>
                <a:latin typeface="Arial"/>
                <a:cs typeface="Arial"/>
              </a:rPr>
              <a:t>Non-trainable params: 101800 (397.66 KB)</a:t>
            </a:r>
          </a:p>
        </p:txBody>
      </p:sp>
      <p:sp>
        <p:nvSpPr>
          <p:cNvPr id="103" name="Rectangle 27">
            <a:extLst>
              <a:ext uri="{FF2B5EF4-FFF2-40B4-BE49-F238E27FC236}">
                <a16:creationId xmlns:a16="http://schemas.microsoft.com/office/drawing/2014/main" id="{3FC69E52-5CCC-4C61-9326-4B704BD33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 name="Rectangle 28">
            <a:extLst>
              <a:ext uri="{FF2B5EF4-FFF2-40B4-BE49-F238E27FC236}">
                <a16:creationId xmlns:a16="http://schemas.microsoft.com/office/drawing/2014/main" id="{FF613078-C954-4AAC-B2AC-AF3997D58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 name="Rectangle 29">
            <a:extLst>
              <a:ext uri="{FF2B5EF4-FFF2-40B4-BE49-F238E27FC236}">
                <a16:creationId xmlns:a16="http://schemas.microsoft.com/office/drawing/2014/main" id="{29A158D4-8753-45B9-939E-0926960B2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9" name="Isosceles Triangle 108">
            <a:extLst>
              <a:ext uri="{FF2B5EF4-FFF2-40B4-BE49-F238E27FC236}">
                <a16:creationId xmlns:a16="http://schemas.microsoft.com/office/drawing/2014/main" id="{34FD1545-5F8E-416B-9805-DD6D2C3D3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6359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D495FB-345B-3B1D-E36A-BC8D4537B3CF}"/>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F0CA0F4-578C-B92F-B9B8-A0E94B8EAAAE}"/>
              </a:ext>
            </a:extLst>
          </p:cNvPr>
          <p:cNvSpPr txBox="1"/>
          <p:nvPr/>
        </p:nvSpPr>
        <p:spPr>
          <a:xfrm>
            <a:off x="677334" y="1253067"/>
            <a:ext cx="6155266" cy="435186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                             precision         recall         f1-score           support </a:t>
            </a:r>
            <a:endParaRPr lang="en-US">
              <a:solidFill>
                <a:schemeClr val="tx1">
                  <a:lumMod val="75000"/>
                  <a:lumOff val="25000"/>
                </a:schemeClr>
              </a:solidFill>
              <a:latin typeface="Arial"/>
              <a:cs typeface="Arial"/>
            </a:endParaRPr>
          </a:p>
          <a:p>
            <a:pPr>
              <a:lnSpc>
                <a:spcPct val="90000"/>
              </a:lnSpc>
              <a:spcBef>
                <a:spcPts val="1000"/>
              </a:spcBef>
              <a:buClr>
                <a:schemeClr val="accent1"/>
              </a:buClr>
              <a:buSzPct val="80000"/>
            </a:pPr>
            <a:endParaRPr lang="en-US" sz="1500">
              <a:solidFill>
                <a:schemeClr val="tx1">
                  <a:lumMod val="75000"/>
                  <a:lumOff val="25000"/>
                </a:schemeClr>
              </a:solidFill>
              <a:latin typeface="Arial"/>
              <a:cs typeface="Arial"/>
            </a:endParaRPr>
          </a:p>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positive                    0.89              0.86           0.88                    86 </a:t>
            </a:r>
          </a:p>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neutral                     0.76              0.88           0.82                    86 </a:t>
            </a:r>
          </a:p>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negative                   0.91              0.79           0.84                    86 </a:t>
            </a:r>
          </a:p>
          <a:p>
            <a:pPr>
              <a:lnSpc>
                <a:spcPct val="90000"/>
              </a:lnSpc>
              <a:spcBef>
                <a:spcPts val="1000"/>
              </a:spcBef>
              <a:buClr>
                <a:schemeClr val="accent1"/>
              </a:buClr>
              <a:buSzPct val="80000"/>
            </a:pPr>
            <a:endParaRPr lang="en-US" sz="1500">
              <a:solidFill>
                <a:schemeClr val="tx1">
                  <a:lumMod val="75000"/>
                  <a:lumOff val="25000"/>
                </a:schemeClr>
              </a:solidFill>
              <a:latin typeface="Arial"/>
              <a:cs typeface="Arial"/>
            </a:endParaRPr>
          </a:p>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accuracy                                                         0.84                   258 </a:t>
            </a:r>
          </a:p>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macro avg               0.85              0.84            0.85                   258 </a:t>
            </a:r>
          </a:p>
          <a:p>
            <a:pPr>
              <a:lnSpc>
                <a:spcPct val="90000"/>
              </a:lnSpc>
              <a:spcBef>
                <a:spcPts val="1000"/>
              </a:spcBef>
              <a:buClr>
                <a:schemeClr val="accent1"/>
              </a:buClr>
              <a:buSzPct val="80000"/>
            </a:pPr>
            <a:r>
              <a:rPr lang="en-US" sz="1500">
                <a:solidFill>
                  <a:schemeClr val="tx1">
                    <a:lumMod val="75000"/>
                    <a:lumOff val="25000"/>
                  </a:schemeClr>
                </a:solidFill>
                <a:latin typeface="Arial"/>
                <a:cs typeface="Arial"/>
              </a:rPr>
              <a:t>weighted avg           0.85              0.84            0.85                   258</a:t>
            </a:r>
          </a:p>
        </p:txBody>
      </p:sp>
      <p:sp>
        <p:nvSpPr>
          <p:cNvPr id="13" name="Rectangle 12">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5" name="Straight Connector 14">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8565390-DB1E-063A-0AC6-EBD37F682577}"/>
              </a:ext>
            </a:extLst>
          </p:cNvPr>
          <p:cNvSpPr>
            <a:spLocks noGrp="1"/>
          </p:cNvSpPr>
          <p:nvPr>
            <p:ph type="title"/>
          </p:nvPr>
        </p:nvSpPr>
        <p:spPr>
          <a:xfrm>
            <a:off x="7829658" y="1253067"/>
            <a:ext cx="3371742" cy="4351866"/>
          </a:xfrm>
        </p:spPr>
        <p:txBody>
          <a:bodyPr vert="horz" lIns="91440" tIns="45720" rIns="91440" bIns="45720" rtlCol="0" anchor="ctr">
            <a:normAutofit/>
          </a:bodyPr>
          <a:lstStyle/>
          <a:p>
            <a:r>
              <a:rPr lang="en-US">
                <a:solidFill>
                  <a:schemeClr val="bg1"/>
                </a:solidFill>
              </a:rPr>
              <a:t>LSTM with Word Embedding Vectorization</a:t>
            </a:r>
          </a:p>
        </p:txBody>
      </p:sp>
    </p:spTree>
    <p:extLst>
      <p:ext uri="{BB962C8B-B14F-4D97-AF65-F5344CB8AC3E}">
        <p14:creationId xmlns:p14="http://schemas.microsoft.com/office/powerpoint/2010/main" val="350755631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502182C-BEDB-EE8C-1D41-AF4CBCF8C124}"/>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58" name="Straight Connector 57">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6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TextBox 2">
            <a:extLst>
              <a:ext uri="{FF2B5EF4-FFF2-40B4-BE49-F238E27FC236}">
                <a16:creationId xmlns:a16="http://schemas.microsoft.com/office/drawing/2014/main" id="{B8A483BF-0AAA-0A79-5D91-29D9559C25B8}"/>
              </a:ext>
            </a:extLst>
          </p:cNvPr>
          <p:cNvGraphicFramePr/>
          <p:nvPr>
            <p:extLst>
              <p:ext uri="{D42A27DB-BD31-4B8C-83A1-F6EECF244321}">
                <p14:modId xmlns:p14="http://schemas.microsoft.com/office/powerpoint/2010/main" val="2605482064"/>
              </p:ext>
            </p:extLst>
          </p:nvPr>
        </p:nvGraphicFramePr>
        <p:xfrm>
          <a:off x="541667" y="1127295"/>
          <a:ext cx="11185838" cy="4921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4532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D6CE-1B58-F795-9458-1A727F561A6E}"/>
              </a:ext>
            </a:extLst>
          </p:cNvPr>
          <p:cNvSpPr>
            <a:spLocks noGrp="1"/>
          </p:cNvSpPr>
          <p:nvPr>
            <p:ph type="title"/>
          </p:nvPr>
        </p:nvSpPr>
        <p:spPr/>
        <p:txBody>
          <a:bodyPr/>
          <a:lstStyle/>
          <a:p>
            <a:r>
              <a:rPr lang="en-US">
                <a:latin typeface="Arial"/>
                <a:cs typeface="Arial"/>
              </a:rPr>
              <a:t>LSTM with TF-IDF Vectorization</a:t>
            </a:r>
          </a:p>
        </p:txBody>
      </p:sp>
      <p:sp>
        <p:nvSpPr>
          <p:cNvPr id="3" name="Content Placeholder 2">
            <a:extLst>
              <a:ext uri="{FF2B5EF4-FFF2-40B4-BE49-F238E27FC236}">
                <a16:creationId xmlns:a16="http://schemas.microsoft.com/office/drawing/2014/main" id="{265512F8-AF50-FFCA-C60B-FDC5BB2F47B4}"/>
              </a:ext>
            </a:extLst>
          </p:cNvPr>
          <p:cNvSpPr>
            <a:spLocks noGrp="1"/>
          </p:cNvSpPr>
          <p:nvPr>
            <p:ph idx="1"/>
          </p:nvPr>
        </p:nvSpPr>
        <p:spPr>
          <a:xfrm>
            <a:off x="667907" y="1640259"/>
            <a:ext cx="5487796" cy="4712183"/>
          </a:xfrm>
        </p:spPr>
        <p:txBody>
          <a:bodyPr vert="horz" lIns="91440" tIns="45720" rIns="91440" bIns="45720" rtlCol="0" anchor="t">
            <a:normAutofit/>
          </a:bodyPr>
          <a:lstStyle/>
          <a:p>
            <a:r>
              <a:rPr lang="en-US" b="1" i="0">
                <a:solidFill>
                  <a:srgbClr val="D1D5DB"/>
                </a:solidFill>
                <a:effectLst/>
                <a:latin typeface="Söhne"/>
              </a:rPr>
              <a:t>TF-IDF Vectorization</a:t>
            </a:r>
            <a:r>
              <a:rPr lang="en-US" b="0" i="0">
                <a:solidFill>
                  <a:srgbClr val="D1D5DB"/>
                </a:solidFill>
                <a:effectLst/>
                <a:latin typeface="Söhne"/>
              </a:rPr>
              <a:t>:</a:t>
            </a:r>
          </a:p>
          <a:p>
            <a:pPr marL="742950" lvl="1" indent="-285750" algn="l">
              <a:buFont typeface="+mj-lt"/>
              <a:buAutoNum type="arabicPeriod"/>
            </a:pPr>
            <a:r>
              <a:rPr lang="en-US" b="0" i="0">
                <a:solidFill>
                  <a:srgbClr val="D1D5DB"/>
                </a:solidFill>
                <a:effectLst/>
                <a:latin typeface="Söhne"/>
              </a:rPr>
              <a:t>Converts text to numerical form, preserving important word frequencies</a:t>
            </a:r>
          </a:p>
          <a:p>
            <a:pPr marL="742950" lvl="1" indent="-285750" algn="l">
              <a:buFont typeface="+mj-lt"/>
              <a:buAutoNum type="arabicPeriod"/>
            </a:pPr>
            <a:r>
              <a:rPr lang="en-US" b="0" i="0">
                <a:solidFill>
                  <a:srgbClr val="D1D5DB"/>
                </a:solidFill>
                <a:effectLst/>
                <a:latin typeface="Söhne"/>
              </a:rPr>
              <a:t>Balances word significance across documents</a:t>
            </a:r>
          </a:p>
          <a:p>
            <a:r>
              <a:rPr lang="en-US" b="1" i="0">
                <a:solidFill>
                  <a:srgbClr val="D1D5DB"/>
                </a:solidFill>
                <a:effectLst/>
                <a:latin typeface="Söhne"/>
              </a:rPr>
              <a:t>Model Structure</a:t>
            </a:r>
            <a:r>
              <a:rPr lang="en-US" b="0" i="0">
                <a:solidFill>
                  <a:srgbClr val="D1D5DB"/>
                </a:solidFill>
                <a:effectLst/>
                <a:latin typeface="Söhne"/>
              </a:rPr>
              <a:t>:</a:t>
            </a:r>
          </a:p>
          <a:p>
            <a:pPr marL="742950" lvl="1" indent="-285750" algn="l">
              <a:buFont typeface="+mj-lt"/>
              <a:buAutoNum type="arabicPeriod"/>
            </a:pPr>
            <a:r>
              <a:rPr lang="en-US" b="1" i="0">
                <a:solidFill>
                  <a:srgbClr val="D1D5DB"/>
                </a:solidFill>
                <a:effectLst/>
                <a:latin typeface="Söhne"/>
              </a:rPr>
              <a:t>Embedding Layer</a:t>
            </a:r>
            <a:r>
              <a:rPr lang="en-US" b="0" i="0">
                <a:solidFill>
                  <a:srgbClr val="D1D5DB"/>
                </a:solidFill>
                <a:effectLst/>
                <a:latin typeface="Söhne"/>
              </a:rPr>
              <a:t>: Projects words into a dense vector space</a:t>
            </a:r>
          </a:p>
          <a:p>
            <a:pPr marL="742950" lvl="1" indent="-285750" algn="l">
              <a:buFont typeface="+mj-lt"/>
              <a:buAutoNum type="arabicPeriod"/>
            </a:pPr>
            <a:r>
              <a:rPr lang="en-US" b="1" i="0">
                <a:solidFill>
                  <a:srgbClr val="D1D5DB"/>
                </a:solidFill>
                <a:effectLst/>
                <a:latin typeface="Söhne"/>
              </a:rPr>
              <a:t>Bidirectional LSTM Layers</a:t>
            </a:r>
            <a:r>
              <a:rPr lang="en-US" b="0" i="0">
                <a:solidFill>
                  <a:srgbClr val="D1D5DB"/>
                </a:solidFill>
                <a:effectLst/>
                <a:latin typeface="Söhne"/>
              </a:rPr>
              <a:t>: Captures context from both past and future data points</a:t>
            </a:r>
          </a:p>
          <a:p>
            <a:pPr marL="742950" lvl="1" indent="-285750" algn="l">
              <a:buFont typeface="+mj-lt"/>
              <a:buAutoNum type="arabicPeriod"/>
            </a:pPr>
            <a:r>
              <a:rPr lang="en-US" b="1" i="0">
                <a:solidFill>
                  <a:srgbClr val="D1D5DB"/>
                </a:solidFill>
                <a:effectLst/>
                <a:latin typeface="Söhne"/>
              </a:rPr>
              <a:t>Dropout Layer</a:t>
            </a:r>
            <a:r>
              <a:rPr lang="en-US" b="0" i="0">
                <a:solidFill>
                  <a:srgbClr val="D1D5DB"/>
                </a:solidFill>
                <a:effectLst/>
                <a:latin typeface="Söhne"/>
              </a:rPr>
              <a:t>: Prevents overfitting by randomly dropping units</a:t>
            </a:r>
          </a:p>
          <a:p>
            <a:pPr marL="742950" lvl="1" indent="-285750" algn="l">
              <a:buFont typeface="+mj-lt"/>
              <a:buAutoNum type="arabicPeriod"/>
            </a:pPr>
            <a:r>
              <a:rPr lang="en-US" b="1" i="0">
                <a:solidFill>
                  <a:srgbClr val="D1D5DB"/>
                </a:solidFill>
                <a:effectLst/>
                <a:latin typeface="Söhne"/>
              </a:rPr>
              <a:t>Dense Output Layer</a:t>
            </a:r>
            <a:r>
              <a:rPr lang="en-US" b="0" i="0">
                <a:solidFill>
                  <a:srgbClr val="D1D5DB"/>
                </a:solidFill>
                <a:effectLst/>
                <a:latin typeface="Söhne"/>
              </a:rPr>
              <a:t>: Classifies text into sentiment categories</a:t>
            </a:r>
          </a:p>
        </p:txBody>
      </p:sp>
      <p:sp>
        <p:nvSpPr>
          <p:cNvPr id="4" name="Content Placeholder 2">
            <a:extLst>
              <a:ext uri="{FF2B5EF4-FFF2-40B4-BE49-F238E27FC236}">
                <a16:creationId xmlns:a16="http://schemas.microsoft.com/office/drawing/2014/main" id="{32A34093-DF2F-26E5-35E1-FA83423700C6}"/>
              </a:ext>
            </a:extLst>
          </p:cNvPr>
          <p:cNvSpPr txBox="1">
            <a:spLocks/>
          </p:cNvSpPr>
          <p:nvPr/>
        </p:nvSpPr>
        <p:spPr>
          <a:xfrm>
            <a:off x="6407557" y="1640258"/>
            <a:ext cx="4545115" cy="471218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a:solidFill>
                  <a:srgbClr val="D1D5DB"/>
                </a:solidFill>
                <a:latin typeface="Söhne"/>
              </a:rPr>
              <a:t>Training Details</a:t>
            </a:r>
            <a:r>
              <a:rPr lang="en-US">
                <a:solidFill>
                  <a:srgbClr val="D1D5DB"/>
                </a:solidFill>
                <a:latin typeface="Söhne"/>
              </a:rPr>
              <a:t>:</a:t>
            </a:r>
          </a:p>
          <a:p>
            <a:pPr lvl="1">
              <a:buFont typeface="+mj-lt"/>
              <a:buAutoNum type="arabicPeriod"/>
            </a:pPr>
            <a:r>
              <a:rPr lang="en-US" b="1">
                <a:solidFill>
                  <a:srgbClr val="D1D5DB"/>
                </a:solidFill>
                <a:latin typeface="Söhne"/>
              </a:rPr>
              <a:t>Epochs</a:t>
            </a:r>
            <a:r>
              <a:rPr lang="en-US">
                <a:solidFill>
                  <a:srgbClr val="D1D5DB"/>
                </a:solidFill>
                <a:latin typeface="Söhne"/>
              </a:rPr>
              <a:t>: 10</a:t>
            </a:r>
          </a:p>
          <a:p>
            <a:pPr lvl="1">
              <a:buFont typeface="+mj-lt"/>
              <a:buAutoNum type="arabicPeriod"/>
            </a:pPr>
            <a:r>
              <a:rPr lang="en-US" b="1">
                <a:solidFill>
                  <a:srgbClr val="D1D5DB"/>
                </a:solidFill>
                <a:latin typeface="Söhne"/>
              </a:rPr>
              <a:t>Batch Size</a:t>
            </a:r>
            <a:r>
              <a:rPr lang="en-US">
                <a:solidFill>
                  <a:srgbClr val="D1D5DB"/>
                </a:solidFill>
                <a:latin typeface="Söhne"/>
              </a:rPr>
              <a:t>: 16</a:t>
            </a:r>
          </a:p>
          <a:p>
            <a:pPr lvl="1">
              <a:buFont typeface="+mj-lt"/>
              <a:buAutoNum type="arabicPeriod"/>
            </a:pPr>
            <a:r>
              <a:rPr lang="en-US" b="1">
                <a:solidFill>
                  <a:srgbClr val="D1D5DB"/>
                </a:solidFill>
                <a:latin typeface="Söhne"/>
              </a:rPr>
              <a:t>Validation Split</a:t>
            </a:r>
            <a:r>
              <a:rPr lang="en-US">
                <a:solidFill>
                  <a:srgbClr val="D1D5DB"/>
                </a:solidFill>
                <a:latin typeface="Söhne"/>
              </a:rPr>
              <a:t>: 10%</a:t>
            </a:r>
          </a:p>
          <a:p>
            <a:r>
              <a:rPr lang="en-US" b="1">
                <a:solidFill>
                  <a:srgbClr val="D1D5DB"/>
                </a:solidFill>
                <a:latin typeface="Söhne"/>
              </a:rPr>
              <a:t>Performance Metrics</a:t>
            </a:r>
            <a:r>
              <a:rPr lang="en-US">
                <a:solidFill>
                  <a:srgbClr val="D1D5DB"/>
                </a:solidFill>
                <a:latin typeface="Söhne"/>
              </a:rPr>
              <a:t>:</a:t>
            </a:r>
          </a:p>
          <a:p>
            <a:pPr lvl="1">
              <a:buFont typeface="+mj-lt"/>
              <a:buAutoNum type="arabicPeriod"/>
            </a:pPr>
            <a:r>
              <a:rPr lang="en-US">
                <a:solidFill>
                  <a:srgbClr val="D1D5DB"/>
                </a:solidFill>
                <a:latin typeface="Söhne"/>
              </a:rPr>
              <a:t>Tested accuracy and loss</a:t>
            </a:r>
          </a:p>
          <a:p>
            <a:pPr lvl="1">
              <a:buFont typeface="+mj-lt"/>
              <a:buAutoNum type="arabicPeriod"/>
            </a:pPr>
            <a:r>
              <a:rPr lang="en-US">
                <a:solidFill>
                  <a:srgbClr val="D1D5DB"/>
                </a:solidFill>
                <a:latin typeface="Söhne"/>
              </a:rPr>
              <a:t>Improvement across epochs</a:t>
            </a:r>
          </a:p>
          <a:p>
            <a:r>
              <a:rPr lang="en-US" b="1">
                <a:solidFill>
                  <a:srgbClr val="D1D5DB"/>
                </a:solidFill>
                <a:latin typeface="Söhne"/>
              </a:rPr>
              <a:t>Challenges &amp; Insights</a:t>
            </a:r>
            <a:r>
              <a:rPr lang="en-US">
                <a:solidFill>
                  <a:srgbClr val="D1D5DB"/>
                </a:solidFill>
                <a:latin typeface="Söhne"/>
              </a:rPr>
              <a:t>:</a:t>
            </a:r>
          </a:p>
          <a:p>
            <a:pPr lvl="1">
              <a:buFont typeface="+mj-lt"/>
              <a:buAutoNum type="arabicPeriod"/>
            </a:pPr>
            <a:r>
              <a:rPr lang="en-US">
                <a:solidFill>
                  <a:srgbClr val="D1D5DB"/>
                </a:solidFill>
                <a:latin typeface="Söhne"/>
              </a:rPr>
              <a:t>Complexity and training time</a:t>
            </a:r>
          </a:p>
          <a:p>
            <a:pPr lvl="1">
              <a:buFont typeface="+mj-lt"/>
              <a:buAutoNum type="arabicPeriod"/>
            </a:pPr>
            <a:r>
              <a:rPr lang="en-US">
                <a:solidFill>
                  <a:srgbClr val="D1D5DB"/>
                </a:solidFill>
                <a:latin typeface="Söhne"/>
              </a:rPr>
              <a:t>Overfitting concerns</a:t>
            </a:r>
          </a:p>
          <a:p>
            <a:pPr lvl="1">
              <a:buFont typeface="+mj-lt"/>
              <a:buAutoNum type="arabicPeriod"/>
            </a:pPr>
            <a:r>
              <a:rPr lang="en-US">
                <a:solidFill>
                  <a:srgbClr val="D1D5DB"/>
                </a:solidFill>
                <a:latin typeface="Söhne"/>
              </a:rPr>
              <a:t>Effectiveness in capturing sentiment nuances</a:t>
            </a:r>
          </a:p>
        </p:txBody>
      </p:sp>
    </p:spTree>
    <p:extLst>
      <p:ext uri="{BB962C8B-B14F-4D97-AF65-F5344CB8AC3E}">
        <p14:creationId xmlns:p14="http://schemas.microsoft.com/office/powerpoint/2010/main" val="510158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79FB2-1CC4-2D6C-3746-423F2ACAF7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30523-69C2-4E9A-24F5-D2E240BD4C8E}"/>
              </a:ext>
            </a:extLst>
          </p:cNvPr>
          <p:cNvSpPr>
            <a:spLocks noGrp="1"/>
          </p:cNvSpPr>
          <p:nvPr>
            <p:ph type="title"/>
          </p:nvPr>
        </p:nvSpPr>
        <p:spPr>
          <a:xfrm>
            <a:off x="637229" y="318837"/>
            <a:ext cx="8596668" cy="1320800"/>
          </a:xfrm>
        </p:spPr>
        <p:txBody>
          <a:bodyPr/>
          <a:lstStyle/>
          <a:p>
            <a:r>
              <a:rPr lang="en-US">
                <a:latin typeface="Arial"/>
                <a:cs typeface="Arial"/>
              </a:rPr>
              <a:t>LSTM with TF-IDF Vectorization</a:t>
            </a:r>
          </a:p>
        </p:txBody>
      </p:sp>
      <p:sp>
        <p:nvSpPr>
          <p:cNvPr id="4" name="TextBox 3">
            <a:extLst>
              <a:ext uri="{FF2B5EF4-FFF2-40B4-BE49-F238E27FC236}">
                <a16:creationId xmlns:a16="http://schemas.microsoft.com/office/drawing/2014/main" id="{D7E65028-326B-B02D-030E-DFB655F9A1EA}"/>
              </a:ext>
            </a:extLst>
          </p:cNvPr>
          <p:cNvSpPr txBox="1"/>
          <p:nvPr/>
        </p:nvSpPr>
        <p:spPr>
          <a:xfrm>
            <a:off x="451196" y="1439494"/>
            <a:ext cx="10873553" cy="5416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err="1">
                <a:solidFill>
                  <a:srgbClr val="CCCCCC"/>
                </a:solidFill>
                <a:latin typeface="Consolas"/>
                <a:cs typeface="Arial"/>
              </a:rPr>
              <a:t>X_train_tfidf</a:t>
            </a:r>
            <a:r>
              <a:rPr lang="en-US" sz="1600">
                <a:solidFill>
                  <a:srgbClr val="CCCCCC"/>
                </a:solidFill>
                <a:latin typeface="Consolas"/>
                <a:cs typeface="Arial"/>
              </a:rPr>
              <a:t> </a:t>
            </a:r>
            <a:r>
              <a:rPr lang="en-US" sz="1600">
                <a:solidFill>
                  <a:srgbClr val="D4D4D4"/>
                </a:solidFill>
                <a:latin typeface="Consolas"/>
                <a:cs typeface="Arial"/>
              </a:rPr>
              <a:t>=</a:t>
            </a:r>
            <a:r>
              <a:rPr lang="en-US" sz="1600">
                <a:solidFill>
                  <a:srgbClr val="CCCCCC"/>
                </a:solidFill>
                <a:latin typeface="Consolas"/>
                <a:cs typeface="Arial"/>
              </a:rPr>
              <a:t> </a:t>
            </a:r>
            <a:r>
              <a:rPr lang="en-US" sz="1600" err="1">
                <a:solidFill>
                  <a:srgbClr val="CCCCCC"/>
                </a:solidFill>
                <a:latin typeface="Consolas"/>
                <a:cs typeface="Arial"/>
              </a:rPr>
              <a:t>tfidf_vectorizer.fit_transform</a:t>
            </a:r>
            <a:r>
              <a:rPr lang="en-US" sz="1600">
                <a:solidFill>
                  <a:srgbClr val="CCCCCC"/>
                </a:solidFill>
                <a:latin typeface="Consolas"/>
                <a:cs typeface="Arial"/>
              </a:rPr>
              <a:t>(</a:t>
            </a:r>
            <a:r>
              <a:rPr lang="en-US" sz="1600" err="1">
                <a:solidFill>
                  <a:srgbClr val="CCCCCC"/>
                </a:solidFill>
                <a:latin typeface="Consolas"/>
                <a:cs typeface="Arial"/>
              </a:rPr>
              <a:t>X_train</a:t>
            </a:r>
            <a:r>
              <a:rPr lang="en-US" sz="1600">
                <a:solidFill>
                  <a:srgbClr val="CCCCCC"/>
                </a:solidFill>
                <a:latin typeface="Consolas"/>
                <a:cs typeface="Arial"/>
              </a:rPr>
              <a:t>)</a:t>
            </a:r>
          </a:p>
          <a:p>
            <a:r>
              <a:rPr lang="en-US" sz="1600" err="1">
                <a:solidFill>
                  <a:srgbClr val="CCCCCC"/>
                </a:solidFill>
                <a:latin typeface="Consolas"/>
                <a:cs typeface="Arial"/>
              </a:rPr>
              <a:t>X_test_tfidf</a:t>
            </a:r>
            <a:r>
              <a:rPr lang="en-US" sz="1600">
                <a:solidFill>
                  <a:srgbClr val="CCCCCC"/>
                </a:solidFill>
                <a:latin typeface="Consolas"/>
                <a:cs typeface="Arial"/>
              </a:rPr>
              <a:t> </a:t>
            </a:r>
            <a:r>
              <a:rPr lang="en-US" sz="1600">
                <a:solidFill>
                  <a:srgbClr val="D4D4D4"/>
                </a:solidFill>
                <a:latin typeface="Consolas"/>
                <a:cs typeface="Arial"/>
              </a:rPr>
              <a:t>=</a:t>
            </a:r>
            <a:r>
              <a:rPr lang="en-US" sz="1600">
                <a:solidFill>
                  <a:srgbClr val="CCCCCC"/>
                </a:solidFill>
                <a:latin typeface="Consolas"/>
                <a:cs typeface="Arial"/>
              </a:rPr>
              <a:t> </a:t>
            </a:r>
            <a:r>
              <a:rPr lang="en-US" sz="1600" err="1">
                <a:solidFill>
                  <a:srgbClr val="CCCCCC"/>
                </a:solidFill>
                <a:latin typeface="Consolas"/>
                <a:cs typeface="Arial"/>
              </a:rPr>
              <a:t>tfidf_vectorizer.transform</a:t>
            </a:r>
            <a:r>
              <a:rPr lang="en-US" sz="1600">
                <a:solidFill>
                  <a:srgbClr val="CCCCCC"/>
                </a:solidFill>
                <a:latin typeface="Consolas"/>
                <a:cs typeface="Arial"/>
              </a:rPr>
              <a:t>(</a:t>
            </a:r>
            <a:r>
              <a:rPr lang="en-US" sz="1600" err="1">
                <a:solidFill>
                  <a:srgbClr val="CCCCCC"/>
                </a:solidFill>
                <a:latin typeface="Consolas"/>
                <a:cs typeface="Arial"/>
              </a:rPr>
              <a:t>X_test</a:t>
            </a:r>
            <a:r>
              <a:rPr lang="en-US" sz="1600">
                <a:solidFill>
                  <a:srgbClr val="CCCCCC"/>
                </a:solidFill>
                <a:latin typeface="Consolas"/>
                <a:cs typeface="Arial"/>
              </a:rPr>
              <a:t>)</a:t>
            </a:r>
          </a:p>
          <a:p>
            <a:br>
              <a:rPr lang="en-US" sz="1600">
                <a:latin typeface="Consolas"/>
                <a:cs typeface="Arial"/>
              </a:rPr>
            </a:br>
            <a:r>
              <a:rPr lang="en-US" sz="1600" err="1">
                <a:solidFill>
                  <a:srgbClr val="CCCCCC"/>
                </a:solidFill>
                <a:latin typeface="Consolas"/>
                <a:cs typeface="Arial"/>
              </a:rPr>
              <a:t>model_lstm</a:t>
            </a:r>
            <a:r>
              <a:rPr lang="en-US" sz="1600">
                <a:solidFill>
                  <a:srgbClr val="CCCCCC"/>
                </a:solidFill>
                <a:latin typeface="Consolas"/>
                <a:cs typeface="Arial"/>
              </a:rPr>
              <a:t> </a:t>
            </a:r>
            <a:r>
              <a:rPr lang="en-US" sz="1600">
                <a:solidFill>
                  <a:srgbClr val="D4D4D4"/>
                </a:solidFill>
                <a:latin typeface="Consolas"/>
                <a:cs typeface="Arial"/>
              </a:rPr>
              <a:t>=</a:t>
            </a:r>
            <a:r>
              <a:rPr lang="en-US" sz="1600">
                <a:solidFill>
                  <a:srgbClr val="CCCCCC"/>
                </a:solidFill>
                <a:latin typeface="Consolas"/>
                <a:cs typeface="Arial"/>
              </a:rPr>
              <a:t> Sequential()</a:t>
            </a:r>
          </a:p>
          <a:p>
            <a:r>
              <a:rPr lang="en-US" sz="1600" err="1">
                <a:solidFill>
                  <a:srgbClr val="CCCCCC"/>
                </a:solidFill>
                <a:latin typeface="Consolas"/>
                <a:cs typeface="Arial"/>
              </a:rPr>
              <a:t>max_sequence_length</a:t>
            </a:r>
            <a:r>
              <a:rPr lang="en-US" sz="1600">
                <a:solidFill>
                  <a:srgbClr val="CCCCCC"/>
                </a:solidFill>
                <a:latin typeface="Consolas"/>
                <a:cs typeface="Arial"/>
              </a:rPr>
              <a:t> </a:t>
            </a:r>
            <a:r>
              <a:rPr lang="en-US" sz="1600">
                <a:solidFill>
                  <a:srgbClr val="D4D4D4"/>
                </a:solidFill>
                <a:latin typeface="Consolas"/>
                <a:cs typeface="Arial"/>
              </a:rPr>
              <a:t>=</a:t>
            </a:r>
            <a:r>
              <a:rPr lang="en-US" sz="1600">
                <a:solidFill>
                  <a:srgbClr val="CCCCCC"/>
                </a:solidFill>
                <a:latin typeface="Consolas"/>
                <a:cs typeface="Arial"/>
              </a:rPr>
              <a:t> </a:t>
            </a:r>
            <a:r>
              <a:rPr lang="en-US" sz="1600">
                <a:solidFill>
                  <a:srgbClr val="DCDCAA"/>
                </a:solidFill>
                <a:latin typeface="Consolas"/>
                <a:cs typeface="Arial"/>
              </a:rPr>
              <a:t>max</a:t>
            </a:r>
            <a:r>
              <a:rPr lang="en-US" sz="1600">
                <a:solidFill>
                  <a:srgbClr val="CCCCCC"/>
                </a:solidFill>
                <a:latin typeface="Consolas"/>
                <a:cs typeface="Arial"/>
              </a:rPr>
              <a:t>(</a:t>
            </a:r>
            <a:r>
              <a:rPr lang="en-US" sz="1600" err="1">
                <a:solidFill>
                  <a:srgbClr val="CCCCCC"/>
                </a:solidFill>
                <a:latin typeface="Consolas"/>
                <a:cs typeface="Arial"/>
              </a:rPr>
              <a:t>X_train_tfidf.shape</a:t>
            </a:r>
            <a:r>
              <a:rPr lang="en-US" sz="1600">
                <a:solidFill>
                  <a:srgbClr val="CCCCCC"/>
                </a:solidFill>
                <a:latin typeface="Consolas"/>
                <a:cs typeface="Arial"/>
              </a:rPr>
              <a:t>[</a:t>
            </a:r>
            <a:r>
              <a:rPr lang="en-US" sz="1600">
                <a:solidFill>
                  <a:srgbClr val="B5CEA8"/>
                </a:solidFill>
                <a:latin typeface="Consolas"/>
                <a:cs typeface="Arial"/>
              </a:rPr>
              <a:t>1</a:t>
            </a:r>
            <a:r>
              <a:rPr lang="en-US" sz="1600">
                <a:solidFill>
                  <a:srgbClr val="CCCCCC"/>
                </a:solidFill>
                <a:latin typeface="Consolas"/>
                <a:cs typeface="Arial"/>
              </a:rPr>
              <a:t>], </a:t>
            </a:r>
            <a:r>
              <a:rPr lang="en-US" sz="1600" err="1">
                <a:solidFill>
                  <a:srgbClr val="CCCCCC"/>
                </a:solidFill>
                <a:latin typeface="Consolas"/>
                <a:cs typeface="Arial"/>
              </a:rPr>
              <a:t>X_test_tfidf.shape</a:t>
            </a:r>
            <a:r>
              <a:rPr lang="en-US" sz="1600">
                <a:solidFill>
                  <a:srgbClr val="CCCCCC"/>
                </a:solidFill>
                <a:latin typeface="Consolas"/>
                <a:cs typeface="Arial"/>
              </a:rPr>
              <a:t>[</a:t>
            </a:r>
            <a:r>
              <a:rPr lang="en-US" sz="1600">
                <a:solidFill>
                  <a:srgbClr val="B5CEA8"/>
                </a:solidFill>
                <a:latin typeface="Consolas"/>
                <a:cs typeface="Arial"/>
              </a:rPr>
              <a:t>1</a:t>
            </a:r>
            <a:r>
              <a:rPr lang="en-US" sz="1600">
                <a:solidFill>
                  <a:srgbClr val="CCCCCC"/>
                </a:solidFill>
                <a:latin typeface="Consolas"/>
                <a:cs typeface="Arial"/>
              </a:rPr>
              <a:t>])</a:t>
            </a:r>
          </a:p>
          <a:p>
            <a:r>
              <a:rPr lang="en-US" sz="1600" err="1">
                <a:solidFill>
                  <a:srgbClr val="CCCCCC"/>
                </a:solidFill>
                <a:latin typeface="Consolas"/>
                <a:cs typeface="Arial"/>
              </a:rPr>
              <a:t>model_lstm.add</a:t>
            </a:r>
            <a:r>
              <a:rPr lang="en-US" sz="1600">
                <a:solidFill>
                  <a:srgbClr val="CCCCCC"/>
                </a:solidFill>
                <a:latin typeface="Consolas"/>
                <a:cs typeface="Arial"/>
              </a:rPr>
              <a:t>(Embedding(</a:t>
            </a:r>
            <a:r>
              <a:rPr lang="en-US" sz="1600" err="1">
                <a:solidFill>
                  <a:srgbClr val="9CDCFE"/>
                </a:solidFill>
                <a:latin typeface="Consolas"/>
                <a:cs typeface="Arial"/>
              </a:rPr>
              <a:t>input_dim</a:t>
            </a:r>
            <a:r>
              <a:rPr lang="en-US" sz="1600">
                <a:solidFill>
                  <a:srgbClr val="D4D4D4"/>
                </a:solidFill>
                <a:latin typeface="Consolas"/>
                <a:cs typeface="Arial"/>
              </a:rPr>
              <a:t>=</a:t>
            </a:r>
            <a:r>
              <a:rPr lang="en-US" sz="1600" err="1">
                <a:solidFill>
                  <a:srgbClr val="CCCCCC"/>
                </a:solidFill>
                <a:latin typeface="Consolas"/>
                <a:cs typeface="Arial"/>
              </a:rPr>
              <a:t>X_train_tfidf.shape</a:t>
            </a:r>
            <a:r>
              <a:rPr lang="en-US" sz="1600">
                <a:solidFill>
                  <a:srgbClr val="CCCCCC"/>
                </a:solidFill>
                <a:latin typeface="Consolas"/>
                <a:cs typeface="Arial"/>
              </a:rPr>
              <a:t>[</a:t>
            </a:r>
            <a:r>
              <a:rPr lang="en-US" sz="1600">
                <a:solidFill>
                  <a:srgbClr val="B5CEA8"/>
                </a:solidFill>
                <a:latin typeface="Consolas"/>
                <a:cs typeface="Arial"/>
              </a:rPr>
              <a:t>1</a:t>
            </a:r>
            <a:r>
              <a:rPr lang="en-US" sz="1600">
                <a:solidFill>
                  <a:srgbClr val="CCCCCC"/>
                </a:solidFill>
                <a:latin typeface="Consolas"/>
                <a:cs typeface="Arial"/>
              </a:rPr>
              <a:t>], </a:t>
            </a:r>
            <a:r>
              <a:rPr lang="en-US" sz="1600" err="1">
                <a:solidFill>
                  <a:srgbClr val="9CDCFE"/>
                </a:solidFill>
                <a:latin typeface="Consolas"/>
                <a:cs typeface="Arial"/>
              </a:rPr>
              <a:t>output_dim</a:t>
            </a:r>
            <a:r>
              <a:rPr lang="en-US" sz="1600">
                <a:solidFill>
                  <a:srgbClr val="D4D4D4"/>
                </a:solidFill>
                <a:latin typeface="Consolas"/>
                <a:cs typeface="Arial"/>
              </a:rPr>
              <a:t>=</a:t>
            </a:r>
            <a:r>
              <a:rPr lang="en-US" sz="1600">
                <a:solidFill>
                  <a:srgbClr val="B5CEA8"/>
                </a:solidFill>
                <a:latin typeface="Consolas"/>
                <a:cs typeface="Arial"/>
              </a:rPr>
              <a:t>50</a:t>
            </a:r>
            <a:r>
              <a:rPr lang="en-US" sz="1600">
                <a:solidFill>
                  <a:srgbClr val="CCCCCC"/>
                </a:solidFill>
                <a:latin typeface="Consolas"/>
                <a:cs typeface="Arial"/>
              </a:rPr>
              <a:t>, </a:t>
            </a:r>
            <a:r>
              <a:rPr lang="en-US" sz="1600" err="1">
                <a:solidFill>
                  <a:srgbClr val="9CDCFE"/>
                </a:solidFill>
                <a:latin typeface="Consolas"/>
                <a:cs typeface="Arial"/>
              </a:rPr>
              <a:t>input_length</a:t>
            </a:r>
            <a:r>
              <a:rPr lang="en-US" sz="1600">
                <a:solidFill>
                  <a:srgbClr val="D4D4D4"/>
                </a:solidFill>
                <a:latin typeface="Consolas"/>
                <a:cs typeface="Arial"/>
              </a:rPr>
              <a:t>=</a:t>
            </a:r>
            <a:r>
              <a:rPr lang="en-US" sz="1600" err="1">
                <a:solidFill>
                  <a:srgbClr val="CCCCCC"/>
                </a:solidFill>
                <a:latin typeface="Consolas"/>
                <a:cs typeface="Arial"/>
              </a:rPr>
              <a:t>max_sequence_length</a:t>
            </a:r>
            <a:r>
              <a:rPr lang="en-US" sz="1600">
                <a:solidFill>
                  <a:srgbClr val="CCCCCC"/>
                </a:solidFill>
                <a:latin typeface="Consolas"/>
                <a:cs typeface="Arial"/>
              </a:rPr>
              <a:t>))</a:t>
            </a:r>
          </a:p>
          <a:p>
            <a:r>
              <a:rPr lang="en-US" sz="1600" err="1">
                <a:solidFill>
                  <a:srgbClr val="CCCCCC"/>
                </a:solidFill>
                <a:latin typeface="Consolas"/>
                <a:cs typeface="Arial"/>
              </a:rPr>
              <a:t>model_lstm.add</a:t>
            </a:r>
            <a:r>
              <a:rPr lang="en-US" sz="1600">
                <a:solidFill>
                  <a:srgbClr val="CCCCCC"/>
                </a:solidFill>
                <a:latin typeface="Consolas"/>
                <a:cs typeface="Arial"/>
              </a:rPr>
              <a:t>(Bidirectional(LSTM(</a:t>
            </a:r>
            <a:r>
              <a:rPr lang="en-US" sz="1600">
                <a:solidFill>
                  <a:srgbClr val="B5CEA8"/>
                </a:solidFill>
                <a:latin typeface="Consolas"/>
                <a:cs typeface="Arial"/>
              </a:rPr>
              <a:t>50</a:t>
            </a:r>
            <a:r>
              <a:rPr lang="en-US" sz="1600">
                <a:solidFill>
                  <a:srgbClr val="CCCCCC"/>
                </a:solidFill>
                <a:latin typeface="Consolas"/>
                <a:cs typeface="Arial"/>
              </a:rPr>
              <a:t>, </a:t>
            </a:r>
            <a:r>
              <a:rPr lang="en-US" sz="1600" err="1">
                <a:solidFill>
                  <a:srgbClr val="9CDCFE"/>
                </a:solidFill>
                <a:latin typeface="Consolas"/>
                <a:cs typeface="Arial"/>
              </a:rPr>
              <a:t>return_sequences</a:t>
            </a:r>
            <a:r>
              <a:rPr lang="en-US" sz="1600">
                <a:solidFill>
                  <a:srgbClr val="D4D4D4"/>
                </a:solidFill>
                <a:latin typeface="Consolas"/>
                <a:cs typeface="Arial"/>
              </a:rPr>
              <a:t>=</a:t>
            </a:r>
            <a:r>
              <a:rPr lang="en-US" sz="1600">
                <a:solidFill>
                  <a:srgbClr val="569CD6"/>
                </a:solidFill>
                <a:latin typeface="Consolas"/>
                <a:cs typeface="Arial"/>
              </a:rPr>
              <a:t>True</a:t>
            </a:r>
            <a:r>
              <a:rPr lang="en-US" sz="1600">
                <a:solidFill>
                  <a:srgbClr val="CCCCCC"/>
                </a:solidFill>
                <a:latin typeface="Consolas"/>
                <a:cs typeface="Arial"/>
              </a:rPr>
              <a:t>)))</a:t>
            </a:r>
          </a:p>
          <a:p>
            <a:r>
              <a:rPr lang="en-US" sz="1600" err="1">
                <a:solidFill>
                  <a:srgbClr val="CCCCCC"/>
                </a:solidFill>
                <a:latin typeface="Consolas"/>
                <a:cs typeface="Arial"/>
              </a:rPr>
              <a:t>model_lstm.add</a:t>
            </a:r>
            <a:r>
              <a:rPr lang="en-US" sz="1600">
                <a:solidFill>
                  <a:srgbClr val="CCCCCC"/>
                </a:solidFill>
                <a:latin typeface="Consolas"/>
                <a:cs typeface="Arial"/>
              </a:rPr>
              <a:t>(Dropout(</a:t>
            </a:r>
            <a:r>
              <a:rPr lang="en-US" sz="1600">
                <a:solidFill>
                  <a:srgbClr val="B5CEA8"/>
                </a:solidFill>
                <a:latin typeface="Consolas"/>
                <a:cs typeface="Arial"/>
              </a:rPr>
              <a:t>0.2</a:t>
            </a:r>
            <a:r>
              <a:rPr lang="en-US" sz="1600">
                <a:solidFill>
                  <a:srgbClr val="CCCCCC"/>
                </a:solidFill>
                <a:latin typeface="Consolas"/>
                <a:cs typeface="Arial"/>
              </a:rPr>
              <a:t>))</a:t>
            </a:r>
          </a:p>
          <a:p>
            <a:r>
              <a:rPr lang="en-US" sz="1600" err="1">
                <a:solidFill>
                  <a:srgbClr val="CCCCCC"/>
                </a:solidFill>
                <a:latin typeface="Consolas"/>
                <a:cs typeface="Arial"/>
              </a:rPr>
              <a:t>model_lstm.add</a:t>
            </a:r>
            <a:r>
              <a:rPr lang="en-US" sz="1600">
                <a:solidFill>
                  <a:srgbClr val="CCCCCC"/>
                </a:solidFill>
                <a:latin typeface="Consolas"/>
                <a:cs typeface="Arial"/>
              </a:rPr>
              <a:t>(Bidirectional(LSTM(</a:t>
            </a:r>
            <a:r>
              <a:rPr lang="en-US" sz="1600">
                <a:solidFill>
                  <a:srgbClr val="B5CEA8"/>
                </a:solidFill>
                <a:latin typeface="Consolas"/>
                <a:cs typeface="Arial"/>
              </a:rPr>
              <a:t>50</a:t>
            </a:r>
            <a:r>
              <a:rPr lang="en-US" sz="1600">
                <a:solidFill>
                  <a:srgbClr val="CCCCCC"/>
                </a:solidFill>
                <a:latin typeface="Consolas"/>
                <a:cs typeface="Arial"/>
              </a:rPr>
              <a:t>)))</a:t>
            </a:r>
          </a:p>
          <a:p>
            <a:r>
              <a:rPr lang="en-US" sz="1600" err="1">
                <a:solidFill>
                  <a:srgbClr val="CCCCCC"/>
                </a:solidFill>
                <a:latin typeface="Consolas"/>
                <a:cs typeface="Arial"/>
              </a:rPr>
              <a:t>model_lstm.add</a:t>
            </a:r>
            <a:r>
              <a:rPr lang="en-US" sz="1600">
                <a:solidFill>
                  <a:srgbClr val="CCCCCC"/>
                </a:solidFill>
                <a:latin typeface="Consolas"/>
                <a:cs typeface="Arial"/>
              </a:rPr>
              <a:t>(Dense(</a:t>
            </a:r>
            <a:r>
              <a:rPr lang="en-US" sz="1600">
                <a:solidFill>
                  <a:srgbClr val="B5CEA8"/>
                </a:solidFill>
                <a:latin typeface="Consolas"/>
                <a:cs typeface="Arial"/>
              </a:rPr>
              <a:t>3</a:t>
            </a:r>
            <a:r>
              <a:rPr lang="en-US" sz="1600">
                <a:solidFill>
                  <a:srgbClr val="CCCCCC"/>
                </a:solidFill>
                <a:latin typeface="Consolas"/>
                <a:cs typeface="Arial"/>
              </a:rPr>
              <a:t>, </a:t>
            </a:r>
            <a:r>
              <a:rPr lang="en-US" sz="1600">
                <a:solidFill>
                  <a:srgbClr val="9CDCFE"/>
                </a:solidFill>
                <a:latin typeface="Consolas"/>
                <a:cs typeface="Arial"/>
              </a:rPr>
              <a:t>activation</a:t>
            </a:r>
            <a:r>
              <a:rPr lang="en-US" sz="1600">
                <a:solidFill>
                  <a:srgbClr val="D4D4D4"/>
                </a:solidFill>
                <a:latin typeface="Consolas"/>
                <a:cs typeface="Arial"/>
              </a:rPr>
              <a:t>=</a:t>
            </a:r>
            <a:r>
              <a:rPr lang="en-US" sz="1600">
                <a:solidFill>
                  <a:srgbClr val="CE9178"/>
                </a:solidFill>
                <a:latin typeface="Consolas"/>
                <a:cs typeface="Arial"/>
              </a:rPr>
              <a:t>'</a:t>
            </a:r>
            <a:r>
              <a:rPr lang="en-US" sz="1600" err="1">
                <a:solidFill>
                  <a:srgbClr val="CE9178"/>
                </a:solidFill>
                <a:latin typeface="Consolas"/>
                <a:cs typeface="Arial"/>
              </a:rPr>
              <a:t>softmax</a:t>
            </a:r>
            <a:r>
              <a:rPr lang="en-US" sz="1600">
                <a:solidFill>
                  <a:srgbClr val="CE9178"/>
                </a:solidFill>
                <a:latin typeface="Consolas"/>
                <a:cs typeface="Arial"/>
              </a:rPr>
              <a:t>'</a:t>
            </a:r>
            <a:r>
              <a:rPr lang="en-US" sz="1600">
                <a:solidFill>
                  <a:srgbClr val="CCCCCC"/>
                </a:solidFill>
                <a:latin typeface="Consolas"/>
                <a:cs typeface="Arial"/>
              </a:rPr>
              <a:t>))</a:t>
            </a:r>
          </a:p>
          <a:p>
            <a:br>
              <a:rPr lang="en-US" sz="1600">
                <a:latin typeface="Consolas"/>
                <a:cs typeface="Arial"/>
              </a:rPr>
            </a:br>
            <a:r>
              <a:rPr lang="en-US" sz="1600" err="1">
                <a:solidFill>
                  <a:srgbClr val="CCCCCC"/>
                </a:solidFill>
                <a:latin typeface="Consolas"/>
                <a:cs typeface="Arial"/>
              </a:rPr>
              <a:t>model_lstm.compile</a:t>
            </a:r>
            <a:r>
              <a:rPr lang="en-US" sz="1600">
                <a:solidFill>
                  <a:srgbClr val="CCCCCC"/>
                </a:solidFill>
                <a:latin typeface="Consolas"/>
                <a:cs typeface="Arial"/>
              </a:rPr>
              <a:t>(</a:t>
            </a:r>
            <a:r>
              <a:rPr lang="en-US" sz="1600">
                <a:solidFill>
                  <a:srgbClr val="9CDCFE"/>
                </a:solidFill>
                <a:latin typeface="Consolas"/>
                <a:cs typeface="Arial"/>
              </a:rPr>
              <a:t>loss</a:t>
            </a:r>
            <a:r>
              <a:rPr lang="en-US" sz="1600">
                <a:solidFill>
                  <a:srgbClr val="D4D4D4"/>
                </a:solidFill>
                <a:latin typeface="Consolas"/>
                <a:cs typeface="Arial"/>
              </a:rPr>
              <a:t>=</a:t>
            </a:r>
            <a:r>
              <a:rPr lang="en-US" sz="1600">
                <a:solidFill>
                  <a:srgbClr val="CE9178"/>
                </a:solidFill>
                <a:latin typeface="Consolas"/>
                <a:cs typeface="Arial"/>
              </a:rPr>
              <a:t>'</a:t>
            </a:r>
            <a:r>
              <a:rPr lang="en-US" sz="1600" err="1">
                <a:solidFill>
                  <a:srgbClr val="CE9178"/>
                </a:solidFill>
                <a:latin typeface="Consolas"/>
                <a:cs typeface="Arial"/>
              </a:rPr>
              <a:t>sparse_categorical_crossentropy</a:t>
            </a:r>
            <a:r>
              <a:rPr lang="en-US" sz="1600">
                <a:solidFill>
                  <a:srgbClr val="CE9178"/>
                </a:solidFill>
                <a:latin typeface="Consolas"/>
                <a:cs typeface="Arial"/>
              </a:rPr>
              <a:t>'</a:t>
            </a:r>
            <a:r>
              <a:rPr lang="en-US" sz="1600">
                <a:solidFill>
                  <a:srgbClr val="CCCCCC"/>
                </a:solidFill>
                <a:latin typeface="Consolas"/>
                <a:cs typeface="Arial"/>
              </a:rPr>
              <a:t>, </a:t>
            </a:r>
            <a:r>
              <a:rPr lang="en-US" sz="1600">
                <a:solidFill>
                  <a:srgbClr val="9CDCFE"/>
                </a:solidFill>
                <a:latin typeface="Consolas"/>
                <a:cs typeface="Arial"/>
              </a:rPr>
              <a:t>optimizer</a:t>
            </a:r>
            <a:r>
              <a:rPr lang="en-US" sz="1600">
                <a:solidFill>
                  <a:srgbClr val="D4D4D4"/>
                </a:solidFill>
                <a:latin typeface="Consolas"/>
                <a:cs typeface="Arial"/>
              </a:rPr>
              <a:t>=</a:t>
            </a:r>
            <a:r>
              <a:rPr lang="en-US" sz="1600">
                <a:solidFill>
                  <a:srgbClr val="CE9178"/>
                </a:solidFill>
                <a:latin typeface="Consolas"/>
                <a:cs typeface="Arial"/>
              </a:rPr>
              <a:t>'</a:t>
            </a:r>
            <a:r>
              <a:rPr lang="en-US" sz="1600" err="1">
                <a:solidFill>
                  <a:srgbClr val="CE9178"/>
                </a:solidFill>
                <a:latin typeface="Consolas"/>
                <a:cs typeface="Arial"/>
              </a:rPr>
              <a:t>adam</a:t>
            </a:r>
            <a:r>
              <a:rPr lang="en-US" sz="1600">
                <a:solidFill>
                  <a:srgbClr val="CE9178"/>
                </a:solidFill>
                <a:latin typeface="Consolas"/>
                <a:cs typeface="Arial"/>
              </a:rPr>
              <a:t>'</a:t>
            </a:r>
            <a:r>
              <a:rPr lang="en-US" sz="1600">
                <a:solidFill>
                  <a:srgbClr val="CCCCCC"/>
                </a:solidFill>
                <a:latin typeface="Consolas"/>
                <a:cs typeface="Arial"/>
              </a:rPr>
              <a:t>, </a:t>
            </a:r>
            <a:r>
              <a:rPr lang="en-US" sz="1600">
                <a:solidFill>
                  <a:srgbClr val="9CDCFE"/>
                </a:solidFill>
                <a:latin typeface="Consolas"/>
                <a:cs typeface="Arial"/>
              </a:rPr>
              <a:t>metrics</a:t>
            </a:r>
            <a:r>
              <a:rPr lang="en-US" sz="1600">
                <a:solidFill>
                  <a:srgbClr val="D4D4D4"/>
                </a:solidFill>
                <a:latin typeface="Consolas"/>
                <a:cs typeface="Arial"/>
              </a:rPr>
              <a:t>=</a:t>
            </a:r>
            <a:r>
              <a:rPr lang="en-US" sz="1600">
                <a:solidFill>
                  <a:srgbClr val="CCCCCC"/>
                </a:solidFill>
                <a:latin typeface="Consolas"/>
                <a:cs typeface="Arial"/>
              </a:rPr>
              <a:t>[</a:t>
            </a:r>
            <a:r>
              <a:rPr lang="en-US" sz="1600">
                <a:solidFill>
                  <a:srgbClr val="CE9178"/>
                </a:solidFill>
                <a:latin typeface="Consolas"/>
                <a:cs typeface="Arial"/>
              </a:rPr>
              <a:t>'accuracy'</a:t>
            </a:r>
            <a:r>
              <a:rPr lang="en-US" sz="1600">
                <a:solidFill>
                  <a:srgbClr val="CCCCCC"/>
                </a:solidFill>
                <a:latin typeface="Consolas"/>
                <a:cs typeface="Arial"/>
              </a:rPr>
              <a:t>])</a:t>
            </a:r>
          </a:p>
          <a:p>
            <a:r>
              <a:rPr lang="en-US" sz="1600" err="1">
                <a:solidFill>
                  <a:srgbClr val="CCCCCC"/>
                </a:solidFill>
                <a:latin typeface="Consolas"/>
                <a:cs typeface="Arial"/>
              </a:rPr>
              <a:t>model_lstm.fit</a:t>
            </a:r>
            <a:r>
              <a:rPr lang="en-US" sz="1600">
                <a:solidFill>
                  <a:srgbClr val="CCCCCC"/>
                </a:solidFill>
                <a:latin typeface="Consolas"/>
                <a:cs typeface="Arial"/>
              </a:rPr>
              <a:t>(</a:t>
            </a:r>
            <a:r>
              <a:rPr lang="en-US" sz="1600" err="1">
                <a:solidFill>
                  <a:srgbClr val="CCCCCC"/>
                </a:solidFill>
                <a:latin typeface="Consolas"/>
                <a:cs typeface="Arial"/>
              </a:rPr>
              <a:t>X_train_tfidf.toarray</a:t>
            </a:r>
            <a:r>
              <a:rPr lang="en-US" sz="1600">
                <a:solidFill>
                  <a:srgbClr val="CCCCCC"/>
                </a:solidFill>
                <a:latin typeface="Consolas"/>
                <a:cs typeface="Arial"/>
              </a:rPr>
              <a:t>(), </a:t>
            </a:r>
            <a:r>
              <a:rPr lang="en-US" sz="1600" err="1">
                <a:solidFill>
                  <a:srgbClr val="CCCCCC"/>
                </a:solidFill>
                <a:latin typeface="Consolas"/>
                <a:cs typeface="Arial"/>
              </a:rPr>
              <a:t>y_train</a:t>
            </a:r>
            <a:r>
              <a:rPr lang="en-US" sz="1600">
                <a:solidFill>
                  <a:srgbClr val="CCCCCC"/>
                </a:solidFill>
                <a:latin typeface="Consolas"/>
                <a:cs typeface="Arial"/>
              </a:rPr>
              <a:t>, </a:t>
            </a:r>
            <a:r>
              <a:rPr lang="en-US" sz="1600">
                <a:solidFill>
                  <a:srgbClr val="9CDCFE"/>
                </a:solidFill>
                <a:latin typeface="Consolas"/>
                <a:cs typeface="Arial"/>
              </a:rPr>
              <a:t>epochs</a:t>
            </a:r>
            <a:r>
              <a:rPr lang="en-US" sz="1600">
                <a:solidFill>
                  <a:srgbClr val="D4D4D4"/>
                </a:solidFill>
                <a:latin typeface="Consolas"/>
                <a:cs typeface="Arial"/>
              </a:rPr>
              <a:t>=</a:t>
            </a:r>
            <a:r>
              <a:rPr lang="en-US" sz="1600">
                <a:solidFill>
                  <a:srgbClr val="B5CEA8"/>
                </a:solidFill>
                <a:latin typeface="Consolas"/>
                <a:cs typeface="Arial"/>
              </a:rPr>
              <a:t>10</a:t>
            </a:r>
            <a:r>
              <a:rPr lang="en-US" sz="1600">
                <a:solidFill>
                  <a:srgbClr val="CCCCCC"/>
                </a:solidFill>
                <a:latin typeface="Consolas"/>
                <a:cs typeface="Arial"/>
              </a:rPr>
              <a:t>, </a:t>
            </a:r>
            <a:r>
              <a:rPr lang="en-US" sz="1600" err="1">
                <a:solidFill>
                  <a:srgbClr val="9CDCFE"/>
                </a:solidFill>
                <a:latin typeface="Consolas"/>
                <a:cs typeface="Arial"/>
              </a:rPr>
              <a:t>batch_size</a:t>
            </a:r>
            <a:r>
              <a:rPr lang="en-US" sz="1600">
                <a:solidFill>
                  <a:srgbClr val="D4D4D4"/>
                </a:solidFill>
                <a:latin typeface="Consolas"/>
                <a:cs typeface="Arial"/>
              </a:rPr>
              <a:t>=</a:t>
            </a:r>
            <a:r>
              <a:rPr lang="en-US" sz="1600">
                <a:solidFill>
                  <a:srgbClr val="B5CEA8"/>
                </a:solidFill>
                <a:latin typeface="Consolas"/>
                <a:cs typeface="Arial"/>
              </a:rPr>
              <a:t>16</a:t>
            </a:r>
            <a:r>
              <a:rPr lang="en-US" sz="1600">
                <a:solidFill>
                  <a:srgbClr val="CCCCCC"/>
                </a:solidFill>
                <a:latin typeface="Consolas"/>
                <a:cs typeface="Arial"/>
              </a:rPr>
              <a:t>, </a:t>
            </a:r>
            <a:r>
              <a:rPr lang="en-US" sz="1600" err="1">
                <a:solidFill>
                  <a:srgbClr val="9CDCFE"/>
                </a:solidFill>
                <a:latin typeface="Consolas"/>
                <a:cs typeface="Arial"/>
              </a:rPr>
              <a:t>validation_split</a:t>
            </a:r>
            <a:r>
              <a:rPr lang="en-US" sz="1600">
                <a:solidFill>
                  <a:srgbClr val="CCCCCC"/>
                </a:solidFill>
                <a:latin typeface="Consolas"/>
                <a:cs typeface="Arial"/>
              </a:rPr>
              <a:t> </a:t>
            </a:r>
            <a:r>
              <a:rPr lang="en-US" sz="1600">
                <a:solidFill>
                  <a:srgbClr val="D4D4D4"/>
                </a:solidFill>
                <a:latin typeface="Consolas"/>
                <a:cs typeface="Arial"/>
              </a:rPr>
              <a:t>=</a:t>
            </a:r>
            <a:r>
              <a:rPr lang="en-US" sz="1600">
                <a:solidFill>
                  <a:srgbClr val="CCCCCC"/>
                </a:solidFill>
                <a:latin typeface="Consolas"/>
                <a:cs typeface="Arial"/>
              </a:rPr>
              <a:t> </a:t>
            </a:r>
            <a:r>
              <a:rPr lang="en-US" sz="1600">
                <a:solidFill>
                  <a:srgbClr val="B5CEA8"/>
                </a:solidFill>
                <a:latin typeface="Consolas"/>
                <a:cs typeface="Arial"/>
              </a:rPr>
              <a:t>0.1</a:t>
            </a:r>
            <a:r>
              <a:rPr lang="en-US" sz="1600">
                <a:solidFill>
                  <a:srgbClr val="CCCCCC"/>
                </a:solidFill>
                <a:latin typeface="Consolas"/>
                <a:cs typeface="Arial"/>
              </a:rPr>
              <a:t>)</a:t>
            </a:r>
          </a:p>
          <a:p>
            <a:br>
              <a:rPr lang="en-US" sz="1600">
                <a:latin typeface="Consolas"/>
                <a:cs typeface="Arial"/>
              </a:rPr>
            </a:br>
            <a:r>
              <a:rPr lang="en-US" sz="1600" err="1">
                <a:solidFill>
                  <a:srgbClr val="CCCCCC"/>
                </a:solidFill>
                <a:latin typeface="Consolas"/>
                <a:cs typeface="Arial"/>
              </a:rPr>
              <a:t>test_loss</a:t>
            </a:r>
            <a:r>
              <a:rPr lang="en-US" sz="1600">
                <a:solidFill>
                  <a:srgbClr val="CCCCCC"/>
                </a:solidFill>
                <a:latin typeface="Consolas"/>
                <a:cs typeface="Arial"/>
              </a:rPr>
              <a:t>, </a:t>
            </a:r>
            <a:r>
              <a:rPr lang="en-US" sz="1600" err="1">
                <a:solidFill>
                  <a:srgbClr val="CCCCCC"/>
                </a:solidFill>
                <a:latin typeface="Consolas"/>
                <a:cs typeface="Arial"/>
              </a:rPr>
              <a:t>test_acc</a:t>
            </a:r>
            <a:r>
              <a:rPr lang="en-US" sz="1600">
                <a:solidFill>
                  <a:srgbClr val="CCCCCC"/>
                </a:solidFill>
                <a:latin typeface="Consolas"/>
                <a:cs typeface="Arial"/>
              </a:rPr>
              <a:t> </a:t>
            </a:r>
            <a:r>
              <a:rPr lang="en-US" sz="1600">
                <a:solidFill>
                  <a:srgbClr val="D4D4D4"/>
                </a:solidFill>
                <a:latin typeface="Consolas"/>
                <a:cs typeface="Arial"/>
              </a:rPr>
              <a:t>=</a:t>
            </a:r>
            <a:r>
              <a:rPr lang="en-US" sz="1600">
                <a:solidFill>
                  <a:srgbClr val="CCCCCC"/>
                </a:solidFill>
                <a:latin typeface="Consolas"/>
                <a:cs typeface="Arial"/>
              </a:rPr>
              <a:t> </a:t>
            </a:r>
            <a:r>
              <a:rPr lang="en-US" sz="1600" err="1">
                <a:solidFill>
                  <a:srgbClr val="CCCCCC"/>
                </a:solidFill>
                <a:latin typeface="Consolas"/>
                <a:cs typeface="Arial"/>
              </a:rPr>
              <a:t>model_lstm.evaluate</a:t>
            </a:r>
            <a:r>
              <a:rPr lang="en-US" sz="1600">
                <a:solidFill>
                  <a:srgbClr val="CCCCCC"/>
                </a:solidFill>
                <a:latin typeface="Consolas"/>
                <a:cs typeface="Arial"/>
              </a:rPr>
              <a:t>(</a:t>
            </a:r>
            <a:r>
              <a:rPr lang="en-US" sz="1600" err="1">
                <a:solidFill>
                  <a:srgbClr val="CCCCCC"/>
                </a:solidFill>
                <a:latin typeface="Consolas"/>
                <a:cs typeface="Arial"/>
              </a:rPr>
              <a:t>X_test_tfidf.toarray</a:t>
            </a:r>
            <a:r>
              <a:rPr lang="en-US" sz="1600">
                <a:solidFill>
                  <a:srgbClr val="CCCCCC"/>
                </a:solidFill>
                <a:latin typeface="Consolas"/>
                <a:cs typeface="Arial"/>
              </a:rPr>
              <a:t>())</a:t>
            </a:r>
          </a:p>
          <a:p>
            <a:endParaRPr lang="en-US" sz="1600">
              <a:solidFill>
                <a:srgbClr val="CCCCCC"/>
              </a:solidFill>
              <a:latin typeface="Consolas"/>
              <a:cs typeface="Arial"/>
            </a:endParaRPr>
          </a:p>
          <a:p>
            <a:br>
              <a:rPr lang="en-US" sz="1400">
                <a:latin typeface="Arial"/>
                <a:cs typeface="Arial"/>
              </a:rPr>
            </a:br>
            <a:endParaRPr lang="en-US" sz="1400">
              <a:solidFill>
                <a:srgbClr val="CCCCCC"/>
              </a:solidFill>
              <a:latin typeface="Arial"/>
              <a:cs typeface="Arial"/>
            </a:endParaRPr>
          </a:p>
          <a:p>
            <a:endParaRPr lang="en-US" sz="1400">
              <a:solidFill>
                <a:srgbClr val="CCCCCC"/>
              </a:solidFill>
              <a:latin typeface="Arial"/>
              <a:cs typeface="Arial"/>
            </a:endParaRPr>
          </a:p>
        </p:txBody>
      </p:sp>
    </p:spTree>
    <p:extLst>
      <p:ext uri="{BB962C8B-B14F-4D97-AF65-F5344CB8AC3E}">
        <p14:creationId xmlns:p14="http://schemas.microsoft.com/office/powerpoint/2010/main" val="3909941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EA19CEF-E599-EFA4-3AEC-003B6D5613DF}"/>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B18E187B-BE22-CF57-BF35-A771A9B28247}"/>
              </a:ext>
            </a:extLst>
          </p:cNvPr>
          <p:cNvPicPr>
            <a:picLocks noChangeAspect="1"/>
          </p:cNvPicPr>
          <p:nvPr/>
        </p:nvPicPr>
        <p:blipFill rotWithShape="1">
          <a:blip r:embed="rId3">
            <a:duotone>
              <a:schemeClr val="accent1">
                <a:shade val="45000"/>
                <a:satMod val="135000"/>
              </a:schemeClr>
              <a:prstClr val="white"/>
            </a:duotone>
          </a:blip>
          <a:srcRect l="9091" t="599" b="8492"/>
          <a:stretch/>
        </p:blipFill>
        <p:spPr>
          <a:xfrm>
            <a:off x="1" y="10"/>
            <a:ext cx="12191999" cy="6857990"/>
          </a:xfrm>
          <a:prstGeom prst="rect">
            <a:avLst/>
          </a:prstGeom>
        </p:spPr>
      </p:pic>
      <p:sp>
        <p:nvSpPr>
          <p:cNvPr id="15" name="Isosceles Triangle 14">
            <a:extLst>
              <a:ext uri="{FF2B5EF4-FFF2-40B4-BE49-F238E27FC236}">
                <a16:creationId xmlns:a16="http://schemas.microsoft.com/office/drawing/2014/main" id="{D91A5D46-F2E3-4974-A895-A2DEEBEB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Parallelogram 15">
            <a:extLst>
              <a:ext uri="{FF2B5EF4-FFF2-40B4-BE49-F238E27FC236}">
                <a16:creationId xmlns:a16="http://schemas.microsoft.com/office/drawing/2014/main" id="{1894666F-0CB6-4014-ABCF-426E5EDAE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F8DF2860-ABF7-4F74-89F8-9CBDCCADC3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9B4CE9F-D335-4602-A59E-6979B22BF2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BFBC228F-2DFC-45B5-975F-21E263F09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3FDFC38-6830-1E09-54B2-8EE85CA7F6AB}"/>
              </a:ext>
            </a:extLst>
          </p:cNvPr>
          <p:cNvSpPr>
            <a:spLocks noGrp="1"/>
          </p:cNvSpPr>
          <p:nvPr>
            <p:ph type="title"/>
          </p:nvPr>
        </p:nvSpPr>
        <p:spPr>
          <a:xfrm>
            <a:off x="2619633" y="241738"/>
            <a:ext cx="7661610" cy="1320800"/>
          </a:xfrm>
        </p:spPr>
        <p:txBody>
          <a:bodyPr vert="horz" lIns="91440" tIns="45720" rIns="91440" bIns="45720" rtlCol="0" anchor="t">
            <a:normAutofit/>
          </a:bodyPr>
          <a:lstStyle/>
          <a:p>
            <a:r>
              <a:rPr lang="en-US">
                <a:latin typeface="Arial"/>
                <a:cs typeface="Arial"/>
              </a:rPr>
              <a:t>LSTM with TF-IDF Vectorization</a:t>
            </a:r>
          </a:p>
        </p:txBody>
      </p:sp>
      <p:sp>
        <p:nvSpPr>
          <p:cNvPr id="23" name="Rectangle 25">
            <a:extLst>
              <a:ext uri="{FF2B5EF4-FFF2-40B4-BE49-F238E27FC236}">
                <a16:creationId xmlns:a16="http://schemas.microsoft.com/office/drawing/2014/main" id="{D8E34D7A-30E3-491D-99CA-C2336EF32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713B7CD7-BCC8-4B82-AC3F-1D7034FB6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22226B82-AD19-E306-CAF8-81D7AF1BCBBB}"/>
              </a:ext>
            </a:extLst>
          </p:cNvPr>
          <p:cNvSpPr txBox="1"/>
          <p:nvPr/>
        </p:nvSpPr>
        <p:spPr>
          <a:xfrm>
            <a:off x="2466784" y="994104"/>
            <a:ext cx="8183572" cy="38911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Bef>
                <a:spcPts val="1000"/>
              </a:spcBef>
              <a:buClr>
                <a:schemeClr val="accent1"/>
              </a:buClr>
              <a:buSzPct val="80000"/>
            </a:pPr>
            <a:r>
              <a:rPr lang="en-US" sz="1600">
                <a:solidFill>
                  <a:schemeClr val="tx1">
                    <a:lumMod val="75000"/>
                    <a:lumOff val="25000"/>
                  </a:schemeClr>
                </a:solidFill>
                <a:latin typeface="Arial"/>
                <a:cs typeface="Arial"/>
              </a:rPr>
              <a:t> Layer (type)                                    Output Shape              Param #   </a:t>
            </a:r>
          </a:p>
          <a:p>
            <a:pPr>
              <a:lnSpc>
                <a:spcPct val="90000"/>
              </a:lnSpc>
              <a:spcBef>
                <a:spcPts val="1000"/>
              </a:spcBef>
              <a:buClr>
                <a:schemeClr val="accent1"/>
              </a:buClr>
              <a:buSzPct val="80000"/>
            </a:pPr>
            <a:r>
              <a:rPr lang="en-US" sz="1600">
                <a:solidFill>
                  <a:schemeClr val="tx1">
                    <a:lumMod val="75000"/>
                    <a:lumOff val="25000"/>
                  </a:schemeClr>
                </a:solidFill>
                <a:latin typeface="Arial"/>
                <a:cs typeface="Arial"/>
              </a:rPr>
              <a:t>=================================================================</a:t>
            </a:r>
          </a:p>
          <a:p>
            <a:pPr>
              <a:lnSpc>
                <a:spcPct val="90000"/>
              </a:lnSpc>
              <a:spcBef>
                <a:spcPts val="1000"/>
              </a:spcBef>
              <a:buClr>
                <a:schemeClr val="accent1"/>
              </a:buClr>
              <a:buSzPct val="80000"/>
            </a:pPr>
            <a:r>
              <a:rPr lang="en-US" sz="1600">
                <a:solidFill>
                  <a:schemeClr val="tx1">
                    <a:lumMod val="75000"/>
                    <a:lumOff val="25000"/>
                  </a:schemeClr>
                </a:solidFill>
                <a:latin typeface="Arial"/>
                <a:cs typeface="Arial"/>
              </a:rPr>
              <a:t> embedding_3 (Embedding)             (None, 401, 50)           20050     </a:t>
            </a:r>
          </a:p>
          <a:p>
            <a:pPr>
              <a:lnSpc>
                <a:spcPct val="90000"/>
              </a:lnSpc>
              <a:spcBef>
                <a:spcPts val="1000"/>
              </a:spcBef>
              <a:buClr>
                <a:schemeClr val="accent1"/>
              </a:buClr>
              <a:buSzPct val="80000"/>
            </a:pPr>
            <a:r>
              <a:rPr lang="en-US" sz="1600">
                <a:solidFill>
                  <a:schemeClr val="tx1">
                    <a:lumMod val="75000"/>
                    <a:lumOff val="25000"/>
                  </a:schemeClr>
                </a:solidFill>
                <a:latin typeface="Arial"/>
                <a:cs typeface="Arial"/>
              </a:rPr>
              <a:t>                                                                 </a:t>
            </a:r>
          </a:p>
          <a:p>
            <a:pPr>
              <a:lnSpc>
                <a:spcPct val="90000"/>
              </a:lnSpc>
              <a:spcBef>
                <a:spcPts val="1000"/>
              </a:spcBef>
              <a:buClr>
                <a:schemeClr val="accent1"/>
              </a:buClr>
              <a:buSzPct val="80000"/>
            </a:pPr>
            <a:r>
              <a:rPr lang="en-US" sz="1600">
                <a:solidFill>
                  <a:schemeClr val="tx1">
                    <a:lumMod val="75000"/>
                    <a:lumOff val="25000"/>
                  </a:schemeClr>
                </a:solidFill>
                <a:latin typeface="Arial"/>
                <a:cs typeface="Arial"/>
              </a:rPr>
              <a:t> bidirectional_6 (Bidirectional)          (None, 401, 100)         40400</a:t>
            </a:r>
          </a:p>
          <a:p>
            <a:pPr>
              <a:lnSpc>
                <a:spcPct val="90000"/>
              </a:lnSpc>
              <a:spcBef>
                <a:spcPts val="1000"/>
              </a:spcBef>
              <a:buClr>
                <a:schemeClr val="accent1"/>
              </a:buClr>
              <a:buSzPct val="80000"/>
            </a:pPr>
            <a:endParaRPr lang="en-US" sz="1600">
              <a:solidFill>
                <a:schemeClr val="tx1">
                  <a:lumMod val="75000"/>
                  <a:lumOff val="25000"/>
                </a:schemeClr>
              </a:solidFill>
              <a:latin typeface="Arial"/>
              <a:cs typeface="Arial"/>
            </a:endParaRPr>
          </a:p>
          <a:p>
            <a:pPr>
              <a:lnSpc>
                <a:spcPct val="90000"/>
              </a:lnSpc>
              <a:spcBef>
                <a:spcPts val="1000"/>
              </a:spcBef>
              <a:buClr>
                <a:schemeClr val="accent1"/>
              </a:buClr>
              <a:buSzPct val="80000"/>
            </a:pPr>
            <a:r>
              <a:rPr lang="en-US" sz="1600">
                <a:solidFill>
                  <a:schemeClr val="tx1">
                    <a:lumMod val="75000"/>
                    <a:lumOff val="25000"/>
                  </a:schemeClr>
                </a:solidFill>
                <a:latin typeface="Arial"/>
                <a:cs typeface="Arial"/>
              </a:rPr>
              <a:t> dropout_3 (Dropout)                       (None, 401, 100)             0         </a:t>
            </a:r>
          </a:p>
          <a:p>
            <a:pPr>
              <a:lnSpc>
                <a:spcPct val="90000"/>
              </a:lnSpc>
              <a:spcBef>
                <a:spcPts val="1000"/>
              </a:spcBef>
              <a:buClr>
                <a:schemeClr val="accent1"/>
              </a:buClr>
              <a:buSzPct val="80000"/>
            </a:pPr>
            <a:r>
              <a:rPr lang="en-US" sz="1600">
                <a:solidFill>
                  <a:schemeClr val="tx1">
                    <a:lumMod val="75000"/>
                    <a:lumOff val="25000"/>
                  </a:schemeClr>
                </a:solidFill>
                <a:latin typeface="Arial"/>
                <a:cs typeface="Arial"/>
              </a:rPr>
              <a:t>                                                                 </a:t>
            </a:r>
          </a:p>
          <a:p>
            <a:pPr>
              <a:lnSpc>
                <a:spcPct val="90000"/>
              </a:lnSpc>
              <a:spcBef>
                <a:spcPts val="1000"/>
              </a:spcBef>
              <a:buClr>
                <a:schemeClr val="accent1"/>
              </a:buClr>
              <a:buSzPct val="80000"/>
            </a:pPr>
            <a:r>
              <a:rPr lang="en-US" sz="1600">
                <a:solidFill>
                  <a:schemeClr val="tx1">
                    <a:lumMod val="75000"/>
                    <a:lumOff val="25000"/>
                  </a:schemeClr>
                </a:solidFill>
                <a:latin typeface="Arial"/>
                <a:cs typeface="Arial"/>
              </a:rPr>
              <a:t> bidirectional_7 (Bidirectional)              (None, 100)              60400</a:t>
            </a:r>
          </a:p>
          <a:p>
            <a:pPr>
              <a:lnSpc>
                <a:spcPct val="90000"/>
              </a:lnSpc>
              <a:spcBef>
                <a:spcPts val="1000"/>
              </a:spcBef>
              <a:buClr>
                <a:schemeClr val="accent1"/>
              </a:buClr>
              <a:buSzPct val="80000"/>
            </a:pPr>
            <a:r>
              <a:rPr lang="en-US" sz="1600">
                <a:solidFill>
                  <a:schemeClr val="tx1">
                    <a:lumMod val="75000"/>
                    <a:lumOff val="25000"/>
                  </a:schemeClr>
                </a:solidFill>
                <a:latin typeface="Arial"/>
                <a:cs typeface="Arial"/>
              </a:rPr>
              <a:t>                                                                                                         </a:t>
            </a:r>
          </a:p>
          <a:p>
            <a:pPr>
              <a:lnSpc>
                <a:spcPct val="90000"/>
              </a:lnSpc>
              <a:spcBef>
                <a:spcPts val="1000"/>
              </a:spcBef>
              <a:buClr>
                <a:schemeClr val="accent1"/>
              </a:buClr>
              <a:buSzPct val="80000"/>
            </a:pPr>
            <a:r>
              <a:rPr lang="en-US" sz="1600">
                <a:solidFill>
                  <a:schemeClr val="tx1">
                    <a:lumMod val="75000"/>
                    <a:lumOff val="25000"/>
                  </a:schemeClr>
                </a:solidFill>
                <a:latin typeface="Arial"/>
                <a:cs typeface="Arial"/>
              </a:rPr>
              <a:t> dense_2 (Dense)                                 (None, 3)                   303       </a:t>
            </a:r>
          </a:p>
          <a:p>
            <a:pPr>
              <a:lnSpc>
                <a:spcPct val="90000"/>
              </a:lnSpc>
              <a:spcBef>
                <a:spcPts val="1000"/>
              </a:spcBef>
              <a:buClr>
                <a:schemeClr val="accent1"/>
              </a:buClr>
              <a:buSzPct val="80000"/>
            </a:pPr>
            <a:r>
              <a:rPr lang="en-US" sz="1600">
                <a:solidFill>
                  <a:schemeClr val="tx1">
                    <a:lumMod val="75000"/>
                    <a:lumOff val="25000"/>
                  </a:schemeClr>
                </a:solidFill>
                <a:latin typeface="Arial"/>
                <a:cs typeface="Arial"/>
              </a:rPr>
              <a:t>                                                                 </a:t>
            </a:r>
          </a:p>
          <a:p>
            <a:pPr>
              <a:lnSpc>
                <a:spcPct val="90000"/>
              </a:lnSpc>
              <a:spcBef>
                <a:spcPts val="1000"/>
              </a:spcBef>
              <a:buClr>
                <a:schemeClr val="accent1"/>
              </a:buClr>
              <a:buSzPct val="80000"/>
            </a:pPr>
            <a:r>
              <a:rPr lang="en-US" sz="1600">
                <a:solidFill>
                  <a:schemeClr val="tx1">
                    <a:lumMod val="75000"/>
                    <a:lumOff val="25000"/>
                  </a:schemeClr>
                </a:solidFill>
                <a:latin typeface="Arial"/>
                <a:cs typeface="Arial"/>
              </a:rPr>
              <a:t>=================================================================</a:t>
            </a:r>
          </a:p>
          <a:p>
            <a:pPr>
              <a:lnSpc>
                <a:spcPct val="90000"/>
              </a:lnSpc>
              <a:spcBef>
                <a:spcPts val="1000"/>
              </a:spcBef>
              <a:buClr>
                <a:schemeClr val="accent1"/>
              </a:buClr>
              <a:buSzPct val="80000"/>
            </a:pPr>
            <a:r>
              <a:rPr lang="en-US" sz="1600">
                <a:solidFill>
                  <a:schemeClr val="tx1">
                    <a:lumMod val="75000"/>
                    <a:lumOff val="25000"/>
                  </a:schemeClr>
                </a:solidFill>
                <a:latin typeface="Arial"/>
                <a:cs typeface="Arial"/>
              </a:rPr>
              <a:t>Total params: 121153 (473.25 KB)</a:t>
            </a:r>
          </a:p>
          <a:p>
            <a:pPr>
              <a:lnSpc>
                <a:spcPct val="90000"/>
              </a:lnSpc>
              <a:spcBef>
                <a:spcPts val="1000"/>
              </a:spcBef>
              <a:buClr>
                <a:schemeClr val="accent1"/>
              </a:buClr>
              <a:buSzPct val="80000"/>
            </a:pPr>
            <a:r>
              <a:rPr lang="en-US" sz="1600">
                <a:solidFill>
                  <a:schemeClr val="tx1">
                    <a:lumMod val="75000"/>
                    <a:lumOff val="25000"/>
                  </a:schemeClr>
                </a:solidFill>
                <a:latin typeface="Arial"/>
                <a:cs typeface="Arial"/>
              </a:rPr>
              <a:t>Trainable params: 121153 (473.25 KB)</a:t>
            </a:r>
          </a:p>
          <a:p>
            <a:pPr>
              <a:lnSpc>
                <a:spcPct val="90000"/>
              </a:lnSpc>
              <a:spcBef>
                <a:spcPts val="1000"/>
              </a:spcBef>
              <a:buClr>
                <a:schemeClr val="accent1"/>
              </a:buClr>
              <a:buSzPct val="80000"/>
            </a:pPr>
            <a:r>
              <a:rPr lang="en-US" sz="1600">
                <a:solidFill>
                  <a:schemeClr val="tx1">
                    <a:lumMod val="75000"/>
                    <a:lumOff val="25000"/>
                  </a:schemeClr>
                </a:solidFill>
                <a:latin typeface="Arial"/>
                <a:cs typeface="Arial"/>
              </a:rPr>
              <a:t>Non-trainable params: 0 (0.00 Byte)</a:t>
            </a:r>
          </a:p>
          <a:p>
            <a:pPr>
              <a:lnSpc>
                <a:spcPct val="90000"/>
              </a:lnSpc>
              <a:spcBef>
                <a:spcPts val="1000"/>
              </a:spcBef>
              <a:buClr>
                <a:schemeClr val="accent1"/>
              </a:buClr>
              <a:buSzPct val="80000"/>
            </a:pPr>
            <a:r>
              <a:rPr lang="en-US" sz="1600">
                <a:solidFill>
                  <a:schemeClr val="tx1">
                    <a:lumMod val="75000"/>
                    <a:lumOff val="25000"/>
                  </a:schemeClr>
                </a:solidFill>
                <a:latin typeface="Arial"/>
                <a:cs typeface="Arial"/>
              </a:rPr>
              <a:t>_________________________________________________________________</a:t>
            </a:r>
          </a:p>
          <a:p>
            <a:pPr>
              <a:lnSpc>
                <a:spcPct val="90000"/>
              </a:lnSpc>
              <a:spcBef>
                <a:spcPts val="1000"/>
              </a:spcBef>
              <a:buClr>
                <a:schemeClr val="accent1"/>
              </a:buClr>
              <a:buSzPct val="80000"/>
            </a:pPr>
            <a:endParaRPr lang="en-US" sz="1600">
              <a:solidFill>
                <a:schemeClr val="tx1">
                  <a:lumMod val="75000"/>
                  <a:lumOff val="25000"/>
                </a:schemeClr>
              </a:solidFill>
              <a:latin typeface="Arial"/>
              <a:cs typeface="Arial"/>
            </a:endParaRPr>
          </a:p>
        </p:txBody>
      </p:sp>
      <p:sp>
        <p:nvSpPr>
          <p:cNvPr id="27" name="Rectangle 27">
            <a:extLst>
              <a:ext uri="{FF2B5EF4-FFF2-40B4-BE49-F238E27FC236}">
                <a16:creationId xmlns:a16="http://schemas.microsoft.com/office/drawing/2014/main" id="{3FC69E52-5CCC-4C61-9326-4B704BD33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FF613078-C954-4AAC-B2AC-AF3997D58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9">
            <a:extLst>
              <a:ext uri="{FF2B5EF4-FFF2-40B4-BE49-F238E27FC236}">
                <a16:creationId xmlns:a16="http://schemas.microsoft.com/office/drawing/2014/main" id="{29A158D4-8753-45B9-939E-0926960B2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34FD1545-5F8E-416B-9805-DD6D2C3D3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7501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Network connection abstract against a white background">
            <a:extLst>
              <a:ext uri="{FF2B5EF4-FFF2-40B4-BE49-F238E27FC236}">
                <a16:creationId xmlns:a16="http://schemas.microsoft.com/office/drawing/2014/main" id="{EEC664EB-1B66-41CA-2CCE-93EF6FC7ED1D}"/>
              </a:ext>
            </a:extLst>
          </p:cNvPr>
          <p:cNvPicPr>
            <a:picLocks noChangeAspect="1"/>
          </p:cNvPicPr>
          <p:nvPr/>
        </p:nvPicPr>
        <p:blipFill rotWithShape="1">
          <a:blip r:embed="rId3"/>
          <a:srcRect r="23005" b="-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29DB2BCE-CFBB-CE74-EF5D-96E0C5F56832}"/>
              </a:ext>
            </a:extLst>
          </p:cNvPr>
          <p:cNvSpPr>
            <a:spLocks noGrp="1"/>
          </p:cNvSpPr>
          <p:nvPr>
            <p:ph type="title"/>
          </p:nvPr>
        </p:nvSpPr>
        <p:spPr>
          <a:xfrm>
            <a:off x="677333" y="609600"/>
            <a:ext cx="3851123" cy="1320800"/>
          </a:xfrm>
        </p:spPr>
        <p:txBody>
          <a:bodyPr>
            <a:normAutofit/>
          </a:bodyPr>
          <a:lstStyle/>
          <a:p>
            <a:r>
              <a:rPr lang="en-US">
                <a:latin typeface="Arial"/>
                <a:cs typeface="Arial"/>
              </a:rPr>
              <a:t>Topics</a:t>
            </a:r>
          </a:p>
        </p:txBody>
      </p:sp>
      <p:sp>
        <p:nvSpPr>
          <p:cNvPr id="3" name="Content Placeholder 2">
            <a:extLst>
              <a:ext uri="{FF2B5EF4-FFF2-40B4-BE49-F238E27FC236}">
                <a16:creationId xmlns:a16="http://schemas.microsoft.com/office/drawing/2014/main" id="{B5CAD68D-06BA-79E7-4E7F-3B52BE68C32D}"/>
              </a:ext>
            </a:extLst>
          </p:cNvPr>
          <p:cNvSpPr>
            <a:spLocks noGrp="1"/>
          </p:cNvSpPr>
          <p:nvPr>
            <p:ph idx="1"/>
          </p:nvPr>
        </p:nvSpPr>
        <p:spPr>
          <a:xfrm>
            <a:off x="677334" y="2160589"/>
            <a:ext cx="3851122" cy="3880773"/>
          </a:xfrm>
        </p:spPr>
        <p:txBody>
          <a:bodyPr vert="horz" lIns="91440" tIns="45720" rIns="91440" bIns="45720" rtlCol="0">
            <a:normAutofit/>
          </a:bodyPr>
          <a:lstStyle/>
          <a:p>
            <a:r>
              <a:rPr lang="en-US">
                <a:latin typeface="Arial"/>
                <a:ea typeface="+mn-lt"/>
                <a:cs typeface="Arial"/>
              </a:rPr>
              <a:t>Data Gathering</a:t>
            </a:r>
            <a:endParaRPr lang="en-US">
              <a:latin typeface="Arial"/>
              <a:cs typeface="Arial"/>
            </a:endParaRPr>
          </a:p>
          <a:p>
            <a:r>
              <a:rPr lang="en-US">
                <a:latin typeface="Arial"/>
                <a:ea typeface="+mn-lt"/>
                <a:cs typeface="Arial"/>
              </a:rPr>
              <a:t>Preprocessing</a:t>
            </a:r>
            <a:endParaRPr lang="en-US">
              <a:latin typeface="Arial"/>
              <a:cs typeface="Arial"/>
            </a:endParaRPr>
          </a:p>
          <a:p>
            <a:r>
              <a:rPr lang="en-US">
                <a:latin typeface="Arial"/>
                <a:ea typeface="+mn-lt"/>
                <a:cs typeface="Arial"/>
              </a:rPr>
              <a:t>Analysis using Naïve Bayes</a:t>
            </a:r>
            <a:endParaRPr lang="en-US">
              <a:latin typeface="Arial"/>
              <a:cs typeface="Arial"/>
            </a:endParaRPr>
          </a:p>
          <a:p>
            <a:r>
              <a:rPr lang="en-US">
                <a:latin typeface="Arial"/>
                <a:ea typeface="+mn-lt"/>
                <a:cs typeface="Arial"/>
              </a:rPr>
              <a:t>SVM Machine Learning Model</a:t>
            </a:r>
            <a:endParaRPr lang="en-US">
              <a:latin typeface="Arial"/>
              <a:cs typeface="Arial"/>
            </a:endParaRPr>
          </a:p>
          <a:p>
            <a:r>
              <a:rPr lang="en-US">
                <a:latin typeface="Arial"/>
                <a:ea typeface="+mn-lt"/>
                <a:cs typeface="Arial"/>
              </a:rPr>
              <a:t>LSTM Deep Learning Model using Word Embedding Vectorization</a:t>
            </a:r>
            <a:endParaRPr lang="en-US">
              <a:latin typeface="Arial"/>
              <a:cs typeface="Arial"/>
            </a:endParaRPr>
          </a:p>
          <a:p>
            <a:r>
              <a:rPr lang="en-US">
                <a:latin typeface="Arial"/>
                <a:ea typeface="+mn-lt"/>
                <a:cs typeface="Arial"/>
              </a:rPr>
              <a:t>LSTM Deep Learning Model using TF-IDF Vectorization</a:t>
            </a:r>
            <a:endParaRPr lang="en-US">
              <a:latin typeface="Arial"/>
              <a:cs typeface="Arial"/>
            </a:endParaRPr>
          </a:p>
          <a:p>
            <a:r>
              <a:rPr lang="en-US">
                <a:latin typeface="Arial"/>
                <a:ea typeface="+mn-lt"/>
                <a:cs typeface="Arial"/>
              </a:rPr>
              <a:t>Results</a:t>
            </a:r>
            <a:endParaRPr lang="en-US">
              <a:latin typeface="Arial"/>
              <a:cs typeface="Arial"/>
            </a:endParaRP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09481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BAE9651-0170-1A3C-825D-445090AB2B14}"/>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1A7071-A1E3-4ABD-9E3C-984F3F9D1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djustable measurement tool">
            <a:extLst>
              <a:ext uri="{FF2B5EF4-FFF2-40B4-BE49-F238E27FC236}">
                <a16:creationId xmlns:a16="http://schemas.microsoft.com/office/drawing/2014/main" id="{68075E89-F538-6B91-446A-95A220F3C4F2}"/>
              </a:ext>
            </a:extLst>
          </p:cNvPr>
          <p:cNvPicPr>
            <a:picLocks noChangeAspect="1"/>
          </p:cNvPicPr>
          <p:nvPr/>
        </p:nvPicPr>
        <p:blipFill rotWithShape="1">
          <a:blip r:embed="rId3">
            <a:duotone>
              <a:schemeClr val="bg2">
                <a:shade val="45000"/>
                <a:satMod val="135000"/>
              </a:schemeClr>
              <a:prstClr val="white"/>
            </a:duotone>
            <a:alphaModFix amt="15000"/>
          </a:blip>
          <a:srcRect t="1988" b="13742"/>
          <a:stretch/>
        </p:blipFill>
        <p:spPr>
          <a:xfrm>
            <a:off x="-3175" y="-18520"/>
            <a:ext cx="12191999" cy="6858000"/>
          </a:xfrm>
          <a:prstGeom prst="rect">
            <a:avLst/>
          </a:prstGeom>
        </p:spPr>
      </p:pic>
      <p:grpSp>
        <p:nvGrpSpPr>
          <p:cNvPr id="28" name="Group 27">
            <a:extLst>
              <a:ext uri="{FF2B5EF4-FFF2-40B4-BE49-F238E27FC236}">
                <a16:creationId xmlns:a16="http://schemas.microsoft.com/office/drawing/2014/main" id="{D7450C65-F562-4A93-8E4C-2B1A1D6D1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AF0563B9-ECBE-4965-97D7-9882F6A74B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D7E91126-5A58-4664-9FA6-5EC835C635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EF18AD9C-F20A-40DA-85EC-AE24CBA4C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5">
              <a:extLst>
                <a:ext uri="{FF2B5EF4-FFF2-40B4-BE49-F238E27FC236}">
                  <a16:creationId xmlns:a16="http://schemas.microsoft.com/office/drawing/2014/main" id="{5ED32872-350A-42F9-BACB-7E8FFE55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C409006C-800B-4ECA-9974-89CBD0498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7">
              <a:extLst>
                <a:ext uri="{FF2B5EF4-FFF2-40B4-BE49-F238E27FC236}">
                  <a16:creationId xmlns:a16="http://schemas.microsoft.com/office/drawing/2014/main" id="{AA88B005-7B82-4ACE-B3D5-1BAD7E2A5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8">
              <a:extLst>
                <a:ext uri="{FF2B5EF4-FFF2-40B4-BE49-F238E27FC236}">
                  <a16:creationId xmlns:a16="http://schemas.microsoft.com/office/drawing/2014/main" id="{DC68DADB-A002-4B49-8932-F71D25B3F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9">
              <a:extLst>
                <a:ext uri="{FF2B5EF4-FFF2-40B4-BE49-F238E27FC236}">
                  <a16:creationId xmlns:a16="http://schemas.microsoft.com/office/drawing/2014/main" id="{63238F89-5D1B-4101-8493-5A72E178B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Isosceles Triangle 36">
              <a:extLst>
                <a:ext uri="{FF2B5EF4-FFF2-40B4-BE49-F238E27FC236}">
                  <a16:creationId xmlns:a16="http://schemas.microsoft.com/office/drawing/2014/main" id="{D4094520-ACA0-47DD-8EB5-084BD92E8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29E6287E-AD72-4AD3-981F-086045BCA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B0B0D3BC-65AC-E9C9-3767-EE4BAA0F5C86}"/>
              </a:ext>
            </a:extLst>
          </p:cNvPr>
          <p:cNvSpPr>
            <a:spLocks noGrp="1"/>
          </p:cNvSpPr>
          <p:nvPr>
            <p:ph type="title"/>
          </p:nvPr>
        </p:nvSpPr>
        <p:spPr>
          <a:xfrm>
            <a:off x="677334" y="609600"/>
            <a:ext cx="8596668" cy="1320800"/>
          </a:xfrm>
        </p:spPr>
        <p:txBody>
          <a:bodyPr>
            <a:normAutofit/>
          </a:bodyPr>
          <a:lstStyle/>
          <a:p>
            <a:r>
              <a:rPr lang="en-US">
                <a:latin typeface="Arial"/>
                <a:cs typeface="Arial"/>
              </a:rPr>
              <a:t>LSTM with TF-IDF Vectorization</a:t>
            </a:r>
          </a:p>
        </p:txBody>
      </p:sp>
      <p:sp>
        <p:nvSpPr>
          <p:cNvPr id="3" name="Content Placeholder 2">
            <a:extLst>
              <a:ext uri="{FF2B5EF4-FFF2-40B4-BE49-F238E27FC236}">
                <a16:creationId xmlns:a16="http://schemas.microsoft.com/office/drawing/2014/main" id="{BCA1E478-76CA-B402-209E-CF8BB88D9505}"/>
              </a:ext>
            </a:extLst>
          </p:cNvPr>
          <p:cNvSpPr>
            <a:spLocks noGrp="1"/>
          </p:cNvSpPr>
          <p:nvPr>
            <p:ph idx="1"/>
          </p:nvPr>
        </p:nvSpPr>
        <p:spPr>
          <a:xfrm>
            <a:off x="677334" y="2160589"/>
            <a:ext cx="8596668" cy="3880773"/>
          </a:xfrm>
        </p:spPr>
        <p:txBody>
          <a:bodyPr vert="horz" lIns="91440" tIns="45720" rIns="91440" bIns="45720" rtlCol="0">
            <a:normAutofit/>
          </a:bodyPr>
          <a:lstStyle/>
          <a:p>
            <a:pPr marL="0" indent="0">
              <a:lnSpc>
                <a:spcPct val="90000"/>
              </a:lnSpc>
              <a:buNone/>
            </a:pPr>
            <a:r>
              <a:rPr lang="en-US">
                <a:latin typeface="Arial"/>
                <a:ea typeface="+mn-lt"/>
                <a:cs typeface="Arial"/>
              </a:rPr>
              <a:t>                       precision    recall    f1-score   support</a:t>
            </a:r>
            <a:endParaRPr lang="en-US">
              <a:latin typeface="Arial"/>
              <a:cs typeface="Arial"/>
            </a:endParaRPr>
          </a:p>
          <a:p>
            <a:pPr marL="0" indent="0">
              <a:lnSpc>
                <a:spcPct val="90000"/>
              </a:lnSpc>
              <a:buNone/>
            </a:pPr>
            <a:br>
              <a:rPr lang="en-US">
                <a:latin typeface="Arial"/>
                <a:cs typeface="Arial"/>
              </a:rPr>
            </a:br>
            <a:endParaRPr lang="en-US">
              <a:latin typeface="Arial"/>
              <a:cs typeface="Arial"/>
            </a:endParaRPr>
          </a:p>
          <a:p>
            <a:pPr marL="0" indent="0">
              <a:lnSpc>
                <a:spcPct val="90000"/>
              </a:lnSpc>
              <a:buNone/>
            </a:pPr>
            <a:r>
              <a:rPr lang="en-US">
                <a:latin typeface="Arial"/>
                <a:ea typeface="+mn-lt"/>
                <a:cs typeface="Arial"/>
              </a:rPr>
              <a:t>    positive          0.00         0.00         0.00       86</a:t>
            </a:r>
            <a:endParaRPr lang="en-US">
              <a:latin typeface="Arial"/>
              <a:cs typeface="Arial"/>
            </a:endParaRPr>
          </a:p>
          <a:p>
            <a:pPr marL="0" indent="0">
              <a:lnSpc>
                <a:spcPct val="90000"/>
              </a:lnSpc>
              <a:buNone/>
            </a:pPr>
            <a:r>
              <a:rPr lang="en-US">
                <a:latin typeface="Arial"/>
                <a:ea typeface="+mn-lt"/>
                <a:cs typeface="Arial"/>
              </a:rPr>
              <a:t>     neutral          0.00          0.00        0.00       86</a:t>
            </a:r>
            <a:endParaRPr lang="en-US">
              <a:latin typeface="Arial"/>
              <a:cs typeface="Arial"/>
            </a:endParaRPr>
          </a:p>
          <a:p>
            <a:pPr marL="0" indent="0">
              <a:lnSpc>
                <a:spcPct val="90000"/>
              </a:lnSpc>
              <a:buNone/>
            </a:pPr>
            <a:r>
              <a:rPr lang="en-US">
                <a:latin typeface="Arial"/>
                <a:ea typeface="+mn-lt"/>
                <a:cs typeface="Arial"/>
              </a:rPr>
              <a:t>    negative         0.33         1.00        0.50        86</a:t>
            </a:r>
            <a:endParaRPr lang="en-US">
              <a:latin typeface="Arial"/>
              <a:cs typeface="Arial"/>
            </a:endParaRPr>
          </a:p>
          <a:p>
            <a:pPr marL="0" indent="0">
              <a:lnSpc>
                <a:spcPct val="90000"/>
              </a:lnSpc>
              <a:buNone/>
            </a:pPr>
            <a:br>
              <a:rPr lang="en-US">
                <a:latin typeface="Arial"/>
                <a:cs typeface="Arial"/>
              </a:rPr>
            </a:br>
            <a:endParaRPr lang="en-US">
              <a:latin typeface="Arial"/>
              <a:cs typeface="Arial"/>
            </a:endParaRPr>
          </a:p>
          <a:p>
            <a:pPr marL="0" indent="0">
              <a:lnSpc>
                <a:spcPct val="90000"/>
              </a:lnSpc>
              <a:buNone/>
            </a:pPr>
            <a:r>
              <a:rPr lang="en-US">
                <a:latin typeface="Arial"/>
                <a:ea typeface="+mn-lt"/>
                <a:cs typeface="Arial"/>
              </a:rPr>
              <a:t>    accuracy                                        0.33       258</a:t>
            </a:r>
            <a:endParaRPr lang="en-US">
              <a:latin typeface="Arial"/>
              <a:cs typeface="Arial"/>
            </a:endParaRPr>
          </a:p>
          <a:p>
            <a:pPr marL="0" indent="0">
              <a:lnSpc>
                <a:spcPct val="90000"/>
              </a:lnSpc>
              <a:buNone/>
            </a:pPr>
            <a:r>
              <a:rPr lang="en-US">
                <a:latin typeface="Arial"/>
                <a:ea typeface="+mn-lt"/>
                <a:cs typeface="Arial"/>
              </a:rPr>
              <a:t>   macro avg       0.11         0.33         0.17       258</a:t>
            </a:r>
            <a:endParaRPr lang="en-US">
              <a:latin typeface="Arial"/>
              <a:cs typeface="Arial"/>
            </a:endParaRPr>
          </a:p>
          <a:p>
            <a:pPr marL="0" indent="0">
              <a:lnSpc>
                <a:spcPct val="90000"/>
              </a:lnSpc>
              <a:buNone/>
            </a:pPr>
            <a:r>
              <a:rPr lang="en-US">
                <a:latin typeface="Arial"/>
                <a:ea typeface="+mn-lt"/>
                <a:cs typeface="Arial"/>
              </a:rPr>
              <a:t>weighted avg      0.11         0.33         0.17       258</a:t>
            </a:r>
            <a:endParaRPr lang="en-US">
              <a:latin typeface="Arial"/>
              <a:cs typeface="Arial"/>
            </a:endParaRPr>
          </a:p>
          <a:p>
            <a:pPr marL="0" indent="0">
              <a:lnSpc>
                <a:spcPct val="90000"/>
              </a:lnSpc>
              <a:buNone/>
            </a:pPr>
            <a:endParaRPr lang="en-US">
              <a:latin typeface="Arial"/>
              <a:cs typeface="Arial"/>
            </a:endParaRPr>
          </a:p>
        </p:txBody>
      </p:sp>
    </p:spTree>
    <p:extLst>
      <p:ext uri="{BB962C8B-B14F-4D97-AF65-F5344CB8AC3E}">
        <p14:creationId xmlns:p14="http://schemas.microsoft.com/office/powerpoint/2010/main" val="15390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D14878A-ADEB-83AB-3975-59FBC003DE6D}"/>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31A7071-A1E3-4ABD-9E3C-984F3F9D1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djustable measurement tool">
            <a:extLst>
              <a:ext uri="{FF2B5EF4-FFF2-40B4-BE49-F238E27FC236}">
                <a16:creationId xmlns:a16="http://schemas.microsoft.com/office/drawing/2014/main" id="{DAF9FE91-B08E-7A98-B0CF-DBC69AEC1D18}"/>
              </a:ext>
            </a:extLst>
          </p:cNvPr>
          <p:cNvPicPr>
            <a:picLocks noChangeAspect="1"/>
          </p:cNvPicPr>
          <p:nvPr/>
        </p:nvPicPr>
        <p:blipFill rotWithShape="1">
          <a:blip r:embed="rId3">
            <a:duotone>
              <a:schemeClr val="bg2">
                <a:shade val="45000"/>
                <a:satMod val="135000"/>
              </a:schemeClr>
              <a:prstClr val="white"/>
            </a:duotone>
            <a:alphaModFix amt="15000"/>
          </a:blip>
          <a:srcRect t="1988" b="13742"/>
          <a:stretch/>
        </p:blipFill>
        <p:spPr>
          <a:xfrm>
            <a:off x="-3175" y="-18520"/>
            <a:ext cx="12191999" cy="6858000"/>
          </a:xfrm>
          <a:prstGeom prst="rect">
            <a:avLst/>
          </a:prstGeom>
        </p:spPr>
      </p:pic>
      <p:grpSp>
        <p:nvGrpSpPr>
          <p:cNvPr id="45" name="Group 44">
            <a:extLst>
              <a:ext uri="{FF2B5EF4-FFF2-40B4-BE49-F238E27FC236}">
                <a16:creationId xmlns:a16="http://schemas.microsoft.com/office/drawing/2014/main" id="{D7450C65-F562-4A93-8E4C-2B1A1D6D1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6" name="Straight Connector 45">
              <a:extLst>
                <a:ext uri="{FF2B5EF4-FFF2-40B4-BE49-F238E27FC236}">
                  <a16:creationId xmlns:a16="http://schemas.microsoft.com/office/drawing/2014/main" id="{AF0563B9-ECBE-4965-97D7-9882F6A74B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D7E91126-5A58-4664-9FA6-5EC835C635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EF18AD9C-F20A-40DA-85EC-AE24CBA4C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Rectangle 25">
              <a:extLst>
                <a:ext uri="{FF2B5EF4-FFF2-40B4-BE49-F238E27FC236}">
                  <a16:creationId xmlns:a16="http://schemas.microsoft.com/office/drawing/2014/main" id="{5ED32872-350A-42F9-BACB-7E8FFE55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Isosceles Triangle 49">
              <a:extLst>
                <a:ext uri="{FF2B5EF4-FFF2-40B4-BE49-F238E27FC236}">
                  <a16:creationId xmlns:a16="http://schemas.microsoft.com/office/drawing/2014/main" id="{C409006C-800B-4ECA-9974-89CBD0498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27">
              <a:extLst>
                <a:ext uri="{FF2B5EF4-FFF2-40B4-BE49-F238E27FC236}">
                  <a16:creationId xmlns:a16="http://schemas.microsoft.com/office/drawing/2014/main" id="{AA88B005-7B82-4ACE-B3D5-1BAD7E2A5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Rectangle 28">
              <a:extLst>
                <a:ext uri="{FF2B5EF4-FFF2-40B4-BE49-F238E27FC236}">
                  <a16:creationId xmlns:a16="http://schemas.microsoft.com/office/drawing/2014/main" id="{DC68DADB-A002-4B49-8932-F71D25B3F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Rectangle 29">
              <a:extLst>
                <a:ext uri="{FF2B5EF4-FFF2-40B4-BE49-F238E27FC236}">
                  <a16:creationId xmlns:a16="http://schemas.microsoft.com/office/drawing/2014/main" id="{63238F89-5D1B-4101-8493-5A72E178B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Isosceles Triangle 53">
              <a:extLst>
                <a:ext uri="{FF2B5EF4-FFF2-40B4-BE49-F238E27FC236}">
                  <a16:creationId xmlns:a16="http://schemas.microsoft.com/office/drawing/2014/main" id="{D4094520-ACA0-47DD-8EB5-084BD92E8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Isosceles Triangle 54">
              <a:extLst>
                <a:ext uri="{FF2B5EF4-FFF2-40B4-BE49-F238E27FC236}">
                  <a16:creationId xmlns:a16="http://schemas.microsoft.com/office/drawing/2014/main" id="{29E6287E-AD72-4AD3-981F-086045BCA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D6848409-1572-D123-25B6-4F9B59CA267B}"/>
              </a:ext>
            </a:extLst>
          </p:cNvPr>
          <p:cNvSpPr>
            <a:spLocks noGrp="1"/>
          </p:cNvSpPr>
          <p:nvPr>
            <p:ph type="title"/>
          </p:nvPr>
        </p:nvSpPr>
        <p:spPr>
          <a:xfrm>
            <a:off x="677334" y="609600"/>
            <a:ext cx="8596668" cy="1320800"/>
          </a:xfrm>
        </p:spPr>
        <p:txBody>
          <a:bodyPr>
            <a:normAutofit/>
          </a:bodyPr>
          <a:lstStyle/>
          <a:p>
            <a:r>
              <a:rPr lang="en-US">
                <a:latin typeface="Arial"/>
                <a:cs typeface="Arial"/>
              </a:rPr>
              <a:t>LSTM with TF-IDF Vectorization</a:t>
            </a:r>
          </a:p>
        </p:txBody>
      </p:sp>
      <p:sp>
        <p:nvSpPr>
          <p:cNvPr id="3" name="Content Placeholder 2">
            <a:extLst>
              <a:ext uri="{FF2B5EF4-FFF2-40B4-BE49-F238E27FC236}">
                <a16:creationId xmlns:a16="http://schemas.microsoft.com/office/drawing/2014/main" id="{3CF1C5B9-4BCA-9C5C-A8C2-49C3843934EB}"/>
              </a:ext>
            </a:extLst>
          </p:cNvPr>
          <p:cNvSpPr>
            <a:spLocks noGrp="1"/>
          </p:cNvSpPr>
          <p:nvPr>
            <p:ph idx="1"/>
          </p:nvPr>
        </p:nvSpPr>
        <p:spPr>
          <a:xfrm>
            <a:off x="677334" y="2160589"/>
            <a:ext cx="8596668" cy="3880773"/>
          </a:xfrm>
        </p:spPr>
        <p:txBody>
          <a:bodyPr vert="horz" lIns="91440" tIns="45720" rIns="91440" bIns="45720" rtlCol="0" anchor="t">
            <a:normAutofit/>
          </a:bodyPr>
          <a:lstStyle/>
          <a:p>
            <a:pPr>
              <a:buNone/>
            </a:pPr>
            <a:r>
              <a:rPr lang="en-US" dirty="0">
                <a:latin typeface="Arial"/>
                <a:ea typeface="+mn-lt"/>
                <a:cs typeface="+mn-lt"/>
              </a:rPr>
              <a:t>                              Predicted Positive   Predicted Neutral   Predicted Negative</a:t>
            </a:r>
            <a:endParaRPr lang="en-US" dirty="0">
              <a:latin typeface="Arial"/>
              <a:cs typeface="Arial"/>
            </a:endParaRPr>
          </a:p>
          <a:p>
            <a:pPr>
              <a:buNone/>
            </a:pPr>
            <a:endParaRPr lang="en-US">
              <a:latin typeface="Arial"/>
              <a:cs typeface="Arial"/>
            </a:endParaRPr>
          </a:p>
          <a:p>
            <a:pPr>
              <a:buNone/>
            </a:pPr>
            <a:r>
              <a:rPr lang="en-US" dirty="0">
                <a:latin typeface="Arial"/>
                <a:ea typeface="+mn-lt"/>
                <a:cs typeface="+mn-lt"/>
              </a:rPr>
              <a:t>Actual Positive                  0                              86                        0</a:t>
            </a:r>
            <a:endParaRPr lang="en-US" dirty="0">
              <a:latin typeface="Arial"/>
              <a:cs typeface="Arial"/>
            </a:endParaRPr>
          </a:p>
          <a:p>
            <a:pPr>
              <a:buNone/>
            </a:pPr>
            <a:r>
              <a:rPr lang="en-US" dirty="0">
                <a:latin typeface="Arial"/>
                <a:ea typeface="+mn-lt"/>
                <a:cs typeface="+mn-lt"/>
              </a:rPr>
              <a:t>Actual Neutral                   0                              86                        0</a:t>
            </a:r>
            <a:endParaRPr lang="en-US" dirty="0">
              <a:latin typeface="Arial"/>
              <a:cs typeface="Arial"/>
            </a:endParaRPr>
          </a:p>
          <a:p>
            <a:pPr>
              <a:buNone/>
            </a:pPr>
            <a:r>
              <a:rPr lang="en-US" dirty="0">
                <a:latin typeface="Arial"/>
                <a:ea typeface="+mn-lt"/>
                <a:cs typeface="+mn-lt"/>
              </a:rPr>
              <a:t>Actual Negative                 0                              0                         86</a:t>
            </a:r>
            <a:endParaRPr lang="en-US" dirty="0">
              <a:latin typeface="Arial"/>
              <a:cs typeface="Arial"/>
            </a:endParaRPr>
          </a:p>
          <a:p>
            <a:pPr marL="0" indent="0">
              <a:buNone/>
            </a:pPr>
            <a:endParaRPr lang="en-US">
              <a:latin typeface="Arial"/>
              <a:cs typeface="Arial"/>
            </a:endParaRPr>
          </a:p>
        </p:txBody>
      </p:sp>
    </p:spTree>
    <p:extLst>
      <p:ext uri="{BB962C8B-B14F-4D97-AF65-F5344CB8AC3E}">
        <p14:creationId xmlns:p14="http://schemas.microsoft.com/office/powerpoint/2010/main" val="330686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EEFE-9171-E4B0-3E9A-C741DC1CB534}"/>
              </a:ext>
            </a:extLst>
          </p:cNvPr>
          <p:cNvSpPr>
            <a:spLocks noGrp="1"/>
          </p:cNvSpPr>
          <p:nvPr>
            <p:ph type="title"/>
          </p:nvPr>
        </p:nvSpPr>
        <p:spPr>
          <a:xfrm>
            <a:off x="689429" y="222552"/>
            <a:ext cx="8596668" cy="1320800"/>
          </a:xfrm>
        </p:spPr>
        <p:txBody>
          <a:bodyPr/>
          <a:lstStyle/>
          <a:p>
            <a:r>
              <a:rPr lang="en-US"/>
              <a:t>Prediction</a:t>
            </a:r>
          </a:p>
        </p:txBody>
      </p:sp>
      <p:sp>
        <p:nvSpPr>
          <p:cNvPr id="4" name="TextBox 3">
            <a:extLst>
              <a:ext uri="{FF2B5EF4-FFF2-40B4-BE49-F238E27FC236}">
                <a16:creationId xmlns:a16="http://schemas.microsoft.com/office/drawing/2014/main" id="{3CDD0655-55C1-4FEF-63DD-965ED19FF8B9}"/>
              </a:ext>
            </a:extLst>
          </p:cNvPr>
          <p:cNvSpPr txBox="1"/>
          <p:nvPr/>
        </p:nvSpPr>
        <p:spPr>
          <a:xfrm>
            <a:off x="435884" y="773037"/>
            <a:ext cx="11622803"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569CD6"/>
                </a:solidFill>
                <a:latin typeface="Consolas"/>
              </a:rPr>
              <a:t>def</a:t>
            </a:r>
            <a:r>
              <a:rPr lang="en-US">
                <a:solidFill>
                  <a:srgbClr val="CCCCCC"/>
                </a:solidFill>
                <a:latin typeface="Consolas"/>
              </a:rPr>
              <a:t> </a:t>
            </a:r>
            <a:r>
              <a:rPr lang="en-US" err="1">
                <a:solidFill>
                  <a:srgbClr val="DCDCAA"/>
                </a:solidFill>
                <a:latin typeface="Consolas"/>
              </a:rPr>
              <a:t>predict_sentiment</a:t>
            </a:r>
            <a:r>
              <a:rPr lang="en-US">
                <a:solidFill>
                  <a:srgbClr val="CCCCCC"/>
                </a:solidFill>
                <a:latin typeface="Consolas"/>
              </a:rPr>
              <a:t>(</a:t>
            </a:r>
            <a:r>
              <a:rPr lang="en-US">
                <a:solidFill>
                  <a:srgbClr val="9CDCFE"/>
                </a:solidFill>
                <a:latin typeface="Consolas"/>
              </a:rPr>
              <a:t>comment</a:t>
            </a:r>
            <a:r>
              <a:rPr lang="en-US">
                <a:solidFill>
                  <a:srgbClr val="CCCCCC"/>
                </a:solidFill>
                <a:latin typeface="Consolas"/>
              </a:rPr>
              <a:t>):</a:t>
            </a:r>
          </a:p>
          <a:p>
            <a:br>
              <a:rPr lang="en-US">
                <a:latin typeface="Consolas"/>
              </a:rPr>
            </a:br>
            <a:r>
              <a:rPr lang="en-US">
                <a:solidFill>
                  <a:srgbClr val="CCCCCC"/>
                </a:solidFill>
                <a:latin typeface="Consolas"/>
              </a:rPr>
              <a:t>    </a:t>
            </a:r>
            <a:r>
              <a:rPr lang="en-US" err="1">
                <a:solidFill>
                  <a:srgbClr val="CCCCCC"/>
                </a:solidFill>
                <a:latin typeface="Consolas"/>
              </a:rPr>
              <a:t>comment_sequence</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tokenizer.texts_to_sequences</a:t>
            </a:r>
            <a:r>
              <a:rPr lang="en-US">
                <a:solidFill>
                  <a:srgbClr val="CCCCCC"/>
                </a:solidFill>
                <a:latin typeface="Consolas"/>
              </a:rPr>
              <a:t>([comment])</a:t>
            </a:r>
          </a:p>
          <a:p>
            <a:r>
              <a:rPr lang="en-US">
                <a:solidFill>
                  <a:srgbClr val="CCCCCC"/>
                </a:solidFill>
                <a:latin typeface="Consolas"/>
              </a:rPr>
              <a:t>    </a:t>
            </a:r>
            <a:r>
              <a:rPr lang="en-US" err="1">
                <a:solidFill>
                  <a:srgbClr val="CCCCCC"/>
                </a:solidFill>
                <a:latin typeface="Consolas"/>
              </a:rPr>
              <a:t>comment_padded</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pad_sequences</a:t>
            </a:r>
            <a:r>
              <a:rPr lang="en-US">
                <a:solidFill>
                  <a:srgbClr val="CCCCCC"/>
                </a:solidFill>
                <a:latin typeface="Consolas"/>
              </a:rPr>
              <a:t>(</a:t>
            </a:r>
            <a:r>
              <a:rPr lang="en-US" err="1">
                <a:solidFill>
                  <a:srgbClr val="CCCCCC"/>
                </a:solidFill>
                <a:latin typeface="Consolas"/>
              </a:rPr>
              <a:t>comment_sequence</a:t>
            </a:r>
            <a:r>
              <a:rPr lang="en-US">
                <a:solidFill>
                  <a:srgbClr val="CCCCCC"/>
                </a:solidFill>
                <a:latin typeface="Consolas"/>
              </a:rPr>
              <a:t>, </a:t>
            </a:r>
            <a:r>
              <a:rPr lang="en-US" err="1">
                <a:solidFill>
                  <a:srgbClr val="9CDCFE"/>
                </a:solidFill>
                <a:latin typeface="Consolas"/>
              </a:rPr>
              <a:t>maxlen</a:t>
            </a:r>
            <a:r>
              <a:rPr lang="en-US">
                <a:solidFill>
                  <a:srgbClr val="D4D4D4"/>
                </a:solidFill>
                <a:latin typeface="Consolas"/>
              </a:rPr>
              <a:t>=</a:t>
            </a:r>
            <a:r>
              <a:rPr lang="en-US">
                <a:solidFill>
                  <a:srgbClr val="B5CEA8"/>
                </a:solidFill>
                <a:latin typeface="Consolas"/>
              </a:rPr>
              <a:t>50</a:t>
            </a:r>
            <a:r>
              <a:rPr lang="en-US">
                <a:solidFill>
                  <a:srgbClr val="CCCCCC"/>
                </a:solidFill>
                <a:latin typeface="Consolas"/>
              </a:rPr>
              <a:t>, </a:t>
            </a:r>
            <a:r>
              <a:rPr lang="en-US">
                <a:solidFill>
                  <a:srgbClr val="9CDCFE"/>
                </a:solidFill>
                <a:latin typeface="Consolas"/>
              </a:rPr>
              <a:t>padding</a:t>
            </a:r>
            <a:r>
              <a:rPr lang="en-US">
                <a:solidFill>
                  <a:srgbClr val="D4D4D4"/>
                </a:solidFill>
                <a:latin typeface="Consolas"/>
              </a:rPr>
              <a:t>=</a:t>
            </a:r>
            <a:r>
              <a:rPr lang="en-US">
                <a:solidFill>
                  <a:srgbClr val="CE9178"/>
                </a:solidFill>
                <a:latin typeface="Consolas"/>
              </a:rPr>
              <a:t>'post'</a:t>
            </a:r>
            <a:r>
              <a:rPr lang="en-US">
                <a:solidFill>
                  <a:srgbClr val="CCCCCC"/>
                </a:solidFill>
                <a:latin typeface="Consolas"/>
              </a:rPr>
              <a:t>)</a:t>
            </a:r>
          </a:p>
          <a:p>
            <a:br>
              <a:rPr lang="en-US">
                <a:latin typeface="Consolas"/>
              </a:rPr>
            </a:br>
            <a:r>
              <a:rPr lang="en-US">
                <a:solidFill>
                  <a:srgbClr val="CCCCCC"/>
                </a:solidFill>
                <a:latin typeface="Consolas"/>
              </a:rPr>
              <a:t>    </a:t>
            </a:r>
            <a:r>
              <a:rPr lang="en-US" err="1">
                <a:solidFill>
                  <a:srgbClr val="CCCCCC"/>
                </a:solidFill>
                <a:latin typeface="Consolas"/>
              </a:rPr>
              <a:t>lstm_predictions</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model_lstm.predict</a:t>
            </a:r>
            <a:r>
              <a:rPr lang="en-US">
                <a:solidFill>
                  <a:srgbClr val="CCCCCC"/>
                </a:solidFill>
                <a:latin typeface="Consolas"/>
              </a:rPr>
              <a:t>(</a:t>
            </a:r>
            <a:r>
              <a:rPr lang="en-US" err="1">
                <a:solidFill>
                  <a:srgbClr val="CCCCCC"/>
                </a:solidFill>
                <a:latin typeface="Consolas"/>
              </a:rPr>
              <a:t>comment_vectorized</a:t>
            </a:r>
            <a:r>
              <a:rPr lang="en-US">
                <a:solidFill>
                  <a:srgbClr val="CCCCCC"/>
                </a:solidFill>
                <a:latin typeface="Consolas"/>
              </a:rPr>
              <a:t>)</a:t>
            </a:r>
          </a:p>
          <a:p>
            <a:r>
              <a:rPr lang="en-US">
                <a:solidFill>
                  <a:srgbClr val="CCCCCC"/>
                </a:solidFill>
                <a:latin typeface="Consolas"/>
              </a:rPr>
              <a:t>    </a:t>
            </a:r>
            <a:r>
              <a:rPr lang="en-US" err="1">
                <a:solidFill>
                  <a:srgbClr val="CCCCCC"/>
                </a:solidFill>
                <a:latin typeface="Consolas"/>
              </a:rPr>
              <a:t>lstm_pretrained_prediction</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model_pretrained.predict</a:t>
            </a:r>
            <a:r>
              <a:rPr lang="en-US">
                <a:solidFill>
                  <a:srgbClr val="CCCCCC"/>
                </a:solidFill>
                <a:latin typeface="Consolas"/>
              </a:rPr>
              <a:t>(</a:t>
            </a:r>
            <a:r>
              <a:rPr lang="en-US" err="1">
                <a:solidFill>
                  <a:srgbClr val="CCCCCC"/>
                </a:solidFill>
                <a:latin typeface="Consolas"/>
              </a:rPr>
              <a:t>comment_padded</a:t>
            </a:r>
            <a:r>
              <a:rPr lang="en-US">
                <a:solidFill>
                  <a:srgbClr val="CCCCCC"/>
                </a:solidFill>
                <a:latin typeface="Consolas"/>
              </a:rPr>
              <a:t>)</a:t>
            </a:r>
          </a:p>
          <a:p>
            <a:br>
              <a:rPr lang="en-US">
                <a:latin typeface="Consolas"/>
              </a:rPr>
            </a:br>
            <a:r>
              <a:rPr lang="en-US">
                <a:solidFill>
                  <a:srgbClr val="CCCCCC"/>
                </a:solidFill>
                <a:latin typeface="Consolas"/>
              </a:rPr>
              <a:t>    </a:t>
            </a:r>
            <a:r>
              <a:rPr lang="en-US" err="1">
                <a:solidFill>
                  <a:srgbClr val="CCCCCC"/>
                </a:solidFill>
                <a:latin typeface="Consolas"/>
              </a:rPr>
              <a:t>svm_predicted_class_index</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np.argmax</a:t>
            </a:r>
            <a:r>
              <a:rPr lang="en-US">
                <a:solidFill>
                  <a:srgbClr val="CCCCCC"/>
                </a:solidFill>
                <a:latin typeface="Consolas"/>
              </a:rPr>
              <a:t>(</a:t>
            </a:r>
            <a:r>
              <a:rPr lang="en-US" err="1">
                <a:solidFill>
                  <a:srgbClr val="CCCCCC"/>
                </a:solidFill>
                <a:latin typeface="Consolas"/>
              </a:rPr>
              <a:t>svm_prediction</a:t>
            </a:r>
            <a:r>
              <a:rPr lang="en-US">
                <a:solidFill>
                  <a:srgbClr val="CCCCCC"/>
                </a:solidFill>
                <a:latin typeface="Consolas"/>
              </a:rPr>
              <a:t>)</a:t>
            </a:r>
          </a:p>
          <a:p>
            <a:r>
              <a:rPr lang="en-US">
                <a:solidFill>
                  <a:srgbClr val="CCCCCC"/>
                </a:solidFill>
                <a:latin typeface="Consolas"/>
              </a:rPr>
              <a:t>    </a:t>
            </a:r>
            <a:r>
              <a:rPr lang="en-US" err="1">
                <a:solidFill>
                  <a:srgbClr val="CCCCCC"/>
                </a:solidFill>
                <a:latin typeface="Consolas"/>
              </a:rPr>
              <a:t>nb_predicted_class_index</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np.argmax</a:t>
            </a:r>
            <a:r>
              <a:rPr lang="en-US">
                <a:solidFill>
                  <a:srgbClr val="CCCCCC"/>
                </a:solidFill>
                <a:latin typeface="Consolas"/>
              </a:rPr>
              <a:t>(</a:t>
            </a:r>
            <a:r>
              <a:rPr lang="en-US" err="1">
                <a:solidFill>
                  <a:srgbClr val="CCCCCC"/>
                </a:solidFill>
                <a:latin typeface="Consolas"/>
              </a:rPr>
              <a:t>nb_prediction</a:t>
            </a:r>
            <a:r>
              <a:rPr lang="en-US">
                <a:solidFill>
                  <a:srgbClr val="CCCCCC"/>
                </a:solidFill>
                <a:latin typeface="Consolas"/>
              </a:rPr>
              <a:t>)</a:t>
            </a:r>
          </a:p>
          <a:p>
            <a:r>
              <a:rPr lang="en-US">
                <a:solidFill>
                  <a:srgbClr val="CCCCCC"/>
                </a:solidFill>
                <a:latin typeface="Consolas"/>
              </a:rPr>
              <a:t>    </a:t>
            </a:r>
            <a:r>
              <a:rPr lang="en-US" err="1">
                <a:solidFill>
                  <a:srgbClr val="CCCCCC"/>
                </a:solidFill>
                <a:latin typeface="Consolas"/>
              </a:rPr>
              <a:t>lstm_predicted_class_index</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np.argmax</a:t>
            </a:r>
            <a:r>
              <a:rPr lang="en-US">
                <a:solidFill>
                  <a:srgbClr val="CCCCCC"/>
                </a:solidFill>
                <a:latin typeface="Consolas"/>
              </a:rPr>
              <a:t>(</a:t>
            </a:r>
            <a:r>
              <a:rPr lang="en-US" err="1">
                <a:solidFill>
                  <a:srgbClr val="CCCCCC"/>
                </a:solidFill>
                <a:latin typeface="Consolas"/>
              </a:rPr>
              <a:t>lstm_predictions</a:t>
            </a:r>
            <a:r>
              <a:rPr lang="en-US">
                <a:solidFill>
                  <a:srgbClr val="CCCCCC"/>
                </a:solidFill>
                <a:latin typeface="Consolas"/>
              </a:rPr>
              <a:t>)</a:t>
            </a:r>
          </a:p>
          <a:p>
            <a:r>
              <a:rPr lang="en-US">
                <a:solidFill>
                  <a:srgbClr val="CCCCCC"/>
                </a:solidFill>
                <a:latin typeface="Consolas"/>
              </a:rPr>
              <a:t>    </a:t>
            </a:r>
            <a:r>
              <a:rPr lang="en-US" err="1">
                <a:solidFill>
                  <a:srgbClr val="CCCCCC"/>
                </a:solidFill>
                <a:latin typeface="Consolas"/>
              </a:rPr>
              <a:t>lstm_pretrained_prediction_class_index</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np.argmax</a:t>
            </a:r>
            <a:r>
              <a:rPr lang="en-US">
                <a:solidFill>
                  <a:srgbClr val="CCCCCC"/>
                </a:solidFill>
                <a:latin typeface="Consolas"/>
              </a:rPr>
              <a:t>(</a:t>
            </a:r>
            <a:r>
              <a:rPr lang="en-US" err="1">
                <a:solidFill>
                  <a:srgbClr val="CCCCCC"/>
                </a:solidFill>
                <a:latin typeface="Consolas"/>
              </a:rPr>
              <a:t>lstm_pretrained_prediction</a:t>
            </a:r>
            <a:r>
              <a:rPr lang="en-US">
                <a:solidFill>
                  <a:srgbClr val="CCCCCC"/>
                </a:solidFill>
                <a:latin typeface="Consolas"/>
              </a:rPr>
              <a:t>)</a:t>
            </a:r>
          </a:p>
          <a:p>
            <a:br>
              <a:rPr lang="en-US">
                <a:latin typeface="Consolas"/>
              </a:rPr>
            </a:br>
            <a:r>
              <a:rPr lang="en-US">
                <a:solidFill>
                  <a:srgbClr val="CCCCCC"/>
                </a:solidFill>
                <a:latin typeface="Consolas"/>
              </a:rPr>
              <a:t>    </a:t>
            </a:r>
            <a:r>
              <a:rPr lang="en-US" err="1">
                <a:solidFill>
                  <a:srgbClr val="CCCCCC"/>
                </a:solidFill>
                <a:latin typeface="Consolas"/>
              </a:rPr>
              <a:t>svm_sentiment</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sentiment_classes</a:t>
            </a:r>
            <a:r>
              <a:rPr lang="en-US">
                <a:solidFill>
                  <a:srgbClr val="CCCCCC"/>
                </a:solidFill>
                <a:latin typeface="Consolas"/>
              </a:rPr>
              <a:t>[</a:t>
            </a:r>
            <a:r>
              <a:rPr lang="en-US" err="1">
                <a:solidFill>
                  <a:srgbClr val="CCCCCC"/>
                </a:solidFill>
                <a:latin typeface="Consolas"/>
              </a:rPr>
              <a:t>svm_predicted_class_index</a:t>
            </a:r>
            <a:r>
              <a:rPr lang="en-US">
                <a:solidFill>
                  <a:srgbClr val="CCCCCC"/>
                </a:solidFill>
                <a:latin typeface="Consolas"/>
              </a:rPr>
              <a:t>]</a:t>
            </a:r>
          </a:p>
          <a:p>
            <a:r>
              <a:rPr lang="en-US">
                <a:solidFill>
                  <a:srgbClr val="CCCCCC"/>
                </a:solidFill>
                <a:latin typeface="Consolas"/>
              </a:rPr>
              <a:t>    </a:t>
            </a:r>
            <a:r>
              <a:rPr lang="en-US" err="1">
                <a:solidFill>
                  <a:srgbClr val="CCCCCC"/>
                </a:solidFill>
                <a:latin typeface="Consolas"/>
              </a:rPr>
              <a:t>nb_sentiment</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sentiment_classes</a:t>
            </a:r>
            <a:r>
              <a:rPr lang="en-US">
                <a:solidFill>
                  <a:srgbClr val="CCCCCC"/>
                </a:solidFill>
                <a:latin typeface="Consolas"/>
              </a:rPr>
              <a:t>[</a:t>
            </a:r>
            <a:r>
              <a:rPr lang="en-US" err="1">
                <a:solidFill>
                  <a:srgbClr val="CCCCCC"/>
                </a:solidFill>
                <a:latin typeface="Consolas"/>
              </a:rPr>
              <a:t>nb_predicted_class_index</a:t>
            </a:r>
            <a:r>
              <a:rPr lang="en-US">
                <a:solidFill>
                  <a:srgbClr val="CCCCCC"/>
                </a:solidFill>
                <a:latin typeface="Consolas"/>
              </a:rPr>
              <a:t>]</a:t>
            </a:r>
          </a:p>
          <a:p>
            <a:r>
              <a:rPr lang="en-US">
                <a:solidFill>
                  <a:srgbClr val="CCCCCC"/>
                </a:solidFill>
                <a:latin typeface="Consolas"/>
              </a:rPr>
              <a:t>    </a:t>
            </a:r>
            <a:r>
              <a:rPr lang="en-US" err="1">
                <a:solidFill>
                  <a:srgbClr val="CCCCCC"/>
                </a:solidFill>
                <a:latin typeface="Consolas"/>
              </a:rPr>
              <a:t>lstm_sentiment</a:t>
            </a:r>
            <a:r>
              <a:rPr lang="en-US">
                <a:solidFill>
                  <a:srgbClr val="CCCCCC"/>
                </a:solidFill>
                <a:latin typeface="Consolas"/>
              </a:rPr>
              <a:t> </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sentiment_classes</a:t>
            </a:r>
            <a:r>
              <a:rPr lang="en-US">
                <a:solidFill>
                  <a:srgbClr val="CCCCCC"/>
                </a:solidFill>
                <a:latin typeface="Consolas"/>
              </a:rPr>
              <a:t>[</a:t>
            </a:r>
            <a:r>
              <a:rPr lang="en-US" err="1">
                <a:solidFill>
                  <a:srgbClr val="CCCCCC"/>
                </a:solidFill>
                <a:latin typeface="Consolas"/>
              </a:rPr>
              <a:t>lstm_predicted_class_index</a:t>
            </a:r>
            <a:r>
              <a:rPr lang="en-US">
                <a:solidFill>
                  <a:srgbClr val="CCCCCC"/>
                </a:solidFill>
                <a:latin typeface="Consolas"/>
              </a:rPr>
              <a:t>]</a:t>
            </a:r>
          </a:p>
          <a:p>
            <a:r>
              <a:rPr lang="en-US">
                <a:solidFill>
                  <a:srgbClr val="CCCCCC"/>
                </a:solidFill>
                <a:latin typeface="Consolas"/>
              </a:rPr>
              <a:t>    </a:t>
            </a:r>
            <a:r>
              <a:rPr lang="en-US" err="1">
                <a:solidFill>
                  <a:srgbClr val="CCCCCC"/>
                </a:solidFill>
                <a:latin typeface="Consolas"/>
              </a:rPr>
              <a:t>lstm_pretrained_sentiment</a:t>
            </a:r>
            <a:r>
              <a:rPr lang="en-US">
                <a:solidFill>
                  <a:srgbClr val="D4D4D4"/>
                </a:solidFill>
                <a:latin typeface="Consolas"/>
              </a:rPr>
              <a:t>=</a:t>
            </a:r>
            <a:r>
              <a:rPr lang="en-US" err="1">
                <a:solidFill>
                  <a:srgbClr val="CCCCCC"/>
                </a:solidFill>
                <a:latin typeface="Consolas"/>
              </a:rPr>
              <a:t>sentiment_classes</a:t>
            </a:r>
            <a:r>
              <a:rPr lang="en-US">
                <a:solidFill>
                  <a:srgbClr val="CCCCCC"/>
                </a:solidFill>
                <a:latin typeface="Consolas"/>
              </a:rPr>
              <a:t>[</a:t>
            </a:r>
            <a:r>
              <a:rPr lang="en-US" err="1">
                <a:solidFill>
                  <a:srgbClr val="CCCCCC"/>
                </a:solidFill>
                <a:latin typeface="Consolas"/>
              </a:rPr>
              <a:t>lstm_pretrained_prediction_class_index</a:t>
            </a:r>
            <a:r>
              <a:rPr lang="en-US">
                <a:solidFill>
                  <a:srgbClr val="CCCCCC"/>
                </a:solidFill>
                <a:latin typeface="Consolas"/>
              </a:rPr>
              <a:t>]</a:t>
            </a:r>
          </a:p>
          <a:p>
            <a:br>
              <a:rPr lang="en-US">
                <a:latin typeface="Consolas"/>
              </a:rPr>
            </a:br>
            <a:r>
              <a:rPr lang="en-US">
                <a:solidFill>
                  <a:srgbClr val="CCCCCC"/>
                </a:solidFill>
                <a:latin typeface="Consolas"/>
              </a:rPr>
              <a:t>    </a:t>
            </a:r>
            <a:r>
              <a:rPr lang="en-US">
                <a:solidFill>
                  <a:srgbClr val="C586C0"/>
                </a:solidFill>
                <a:latin typeface="Consolas"/>
              </a:rPr>
              <a:t>return</a:t>
            </a:r>
            <a:r>
              <a:rPr lang="en-US">
                <a:solidFill>
                  <a:srgbClr val="CCCCCC"/>
                </a:solidFill>
                <a:latin typeface="Consolas"/>
              </a:rPr>
              <a:t> </a:t>
            </a:r>
            <a:r>
              <a:rPr lang="en-US" err="1">
                <a:solidFill>
                  <a:srgbClr val="CCCCCC"/>
                </a:solidFill>
                <a:latin typeface="Consolas"/>
              </a:rPr>
              <a:t>svm_sentiment</a:t>
            </a:r>
            <a:r>
              <a:rPr lang="en-US">
                <a:solidFill>
                  <a:srgbClr val="CCCCCC"/>
                </a:solidFill>
                <a:latin typeface="Consolas"/>
              </a:rPr>
              <a:t>, </a:t>
            </a:r>
            <a:r>
              <a:rPr lang="en-US" err="1">
                <a:solidFill>
                  <a:srgbClr val="CCCCCC"/>
                </a:solidFill>
                <a:latin typeface="Consolas"/>
              </a:rPr>
              <a:t>nb_sentiment</a:t>
            </a:r>
            <a:r>
              <a:rPr lang="en-US">
                <a:solidFill>
                  <a:srgbClr val="CCCCCC"/>
                </a:solidFill>
                <a:latin typeface="Consolas"/>
              </a:rPr>
              <a:t>, </a:t>
            </a:r>
            <a:r>
              <a:rPr lang="en-US" err="1">
                <a:solidFill>
                  <a:srgbClr val="CCCCCC"/>
                </a:solidFill>
                <a:latin typeface="Consolas"/>
              </a:rPr>
              <a:t>lstm_sentiment</a:t>
            </a:r>
            <a:r>
              <a:rPr lang="en-US">
                <a:solidFill>
                  <a:srgbClr val="CCCCCC"/>
                </a:solidFill>
                <a:latin typeface="Consolas"/>
              </a:rPr>
              <a:t>, </a:t>
            </a:r>
            <a:r>
              <a:rPr lang="en-US" err="1">
                <a:solidFill>
                  <a:srgbClr val="CCCCCC"/>
                </a:solidFill>
                <a:latin typeface="Consolas"/>
              </a:rPr>
              <a:t>lstm_pretrained_sentiment</a:t>
            </a:r>
            <a:r>
              <a:rPr lang="en-US">
                <a:solidFill>
                  <a:srgbClr val="CCCCCC"/>
                </a:solidFill>
                <a:latin typeface="Consolas"/>
              </a:rPr>
              <a:t>, tokens, </a:t>
            </a:r>
            <a:r>
              <a:rPr lang="en-US" err="1">
                <a:solidFill>
                  <a:srgbClr val="CCCCCC"/>
                </a:solidFill>
                <a:latin typeface="Consolas"/>
              </a:rPr>
              <a:t>pos_tags</a:t>
            </a:r>
            <a:endParaRPr lang="en-US">
              <a:solidFill>
                <a:srgbClr val="CCCCCC"/>
              </a:solidFill>
              <a:latin typeface="Consolas"/>
            </a:endParaRPr>
          </a:p>
          <a:p>
            <a:endParaRPr lang="en-US">
              <a:solidFill>
                <a:srgbClr val="CCCCCC"/>
              </a:solidFill>
              <a:latin typeface="Consolas"/>
            </a:endParaRPr>
          </a:p>
        </p:txBody>
      </p:sp>
    </p:spTree>
    <p:extLst>
      <p:ext uri="{BB962C8B-B14F-4D97-AF65-F5344CB8AC3E}">
        <p14:creationId xmlns:p14="http://schemas.microsoft.com/office/powerpoint/2010/main" val="2209411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3BB8-B0D1-7B7F-F0A9-10275331371F}"/>
              </a:ext>
            </a:extLst>
          </p:cNvPr>
          <p:cNvSpPr>
            <a:spLocks noGrp="1"/>
          </p:cNvSpPr>
          <p:nvPr>
            <p:ph type="title"/>
          </p:nvPr>
        </p:nvSpPr>
        <p:spPr>
          <a:xfrm>
            <a:off x="439209" y="264319"/>
            <a:ext cx="8596668" cy="1320800"/>
          </a:xfrm>
        </p:spPr>
        <p:txBody>
          <a:bodyPr/>
          <a:lstStyle/>
          <a:p>
            <a:r>
              <a:rPr lang="en-US"/>
              <a:t>Prediction</a:t>
            </a:r>
          </a:p>
        </p:txBody>
      </p:sp>
      <p:sp>
        <p:nvSpPr>
          <p:cNvPr id="4" name="TextBox 3">
            <a:extLst>
              <a:ext uri="{FF2B5EF4-FFF2-40B4-BE49-F238E27FC236}">
                <a16:creationId xmlns:a16="http://schemas.microsoft.com/office/drawing/2014/main" id="{3C504A2D-ED2D-6DE1-E7DF-DA3EAE548175}"/>
              </a:ext>
            </a:extLst>
          </p:cNvPr>
          <p:cNvSpPr txBox="1"/>
          <p:nvPr/>
        </p:nvSpPr>
        <p:spPr>
          <a:xfrm>
            <a:off x="533401" y="1116807"/>
            <a:ext cx="592216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569CD6"/>
                </a:solidFill>
                <a:latin typeface="Consolas"/>
              </a:rPr>
              <a:t>def</a:t>
            </a:r>
            <a:r>
              <a:rPr lang="en-US">
                <a:solidFill>
                  <a:srgbClr val="CCCCCC"/>
                </a:solidFill>
                <a:latin typeface="Consolas"/>
              </a:rPr>
              <a:t> </a:t>
            </a:r>
            <a:r>
              <a:rPr lang="en-US" err="1">
                <a:solidFill>
                  <a:srgbClr val="DCDCAA"/>
                </a:solidFill>
                <a:latin typeface="Consolas"/>
              </a:rPr>
              <a:t>predict_from_command_line</a:t>
            </a:r>
            <a:r>
              <a:rPr lang="en-US">
                <a:solidFill>
                  <a:srgbClr val="CCCCCC"/>
                </a:solidFill>
                <a:latin typeface="Consolas"/>
              </a:rPr>
              <a:t>():</a:t>
            </a:r>
          </a:p>
          <a:p>
            <a:r>
              <a:rPr lang="en-US">
                <a:solidFill>
                  <a:srgbClr val="CCCCCC"/>
                </a:solidFill>
                <a:latin typeface="Consolas"/>
              </a:rPr>
              <a:t>    comment </a:t>
            </a:r>
            <a:r>
              <a:rPr lang="en-US">
                <a:solidFill>
                  <a:srgbClr val="D4D4D4"/>
                </a:solidFill>
                <a:latin typeface="Consolas"/>
              </a:rPr>
              <a:t>=</a:t>
            </a:r>
            <a:r>
              <a:rPr lang="en-US">
                <a:solidFill>
                  <a:srgbClr val="CCCCCC"/>
                </a:solidFill>
                <a:latin typeface="Consolas"/>
              </a:rPr>
              <a:t> </a:t>
            </a:r>
            <a:r>
              <a:rPr lang="en-US">
                <a:solidFill>
                  <a:srgbClr val="DCDCAA"/>
                </a:solidFill>
                <a:latin typeface="Consolas"/>
              </a:rPr>
              <a:t>input</a:t>
            </a:r>
            <a:r>
              <a:rPr lang="en-US">
                <a:solidFill>
                  <a:srgbClr val="CCCCCC"/>
                </a:solidFill>
                <a:latin typeface="Consolas"/>
              </a:rPr>
              <a:t>(</a:t>
            </a:r>
            <a:r>
              <a:rPr lang="en-US">
                <a:solidFill>
                  <a:srgbClr val="CE9178"/>
                </a:solidFill>
                <a:latin typeface="Consolas"/>
              </a:rPr>
              <a:t>'Enter your comment: '</a:t>
            </a:r>
            <a:r>
              <a:rPr lang="en-US">
                <a:solidFill>
                  <a:srgbClr val="CCCCCC"/>
                </a:solidFill>
                <a:latin typeface="Consolas"/>
              </a:rPr>
              <a:t>)</a:t>
            </a:r>
          </a:p>
          <a:p>
            <a:r>
              <a:rPr lang="en-US">
                <a:solidFill>
                  <a:srgbClr val="CCCCCC"/>
                </a:solidFill>
                <a:latin typeface="Consolas"/>
              </a:rPr>
              <a:t>    </a:t>
            </a:r>
            <a:r>
              <a:rPr lang="en-US">
                <a:solidFill>
                  <a:srgbClr val="C586C0"/>
                </a:solidFill>
                <a:latin typeface="Consolas"/>
              </a:rPr>
              <a:t>if</a:t>
            </a:r>
            <a:r>
              <a:rPr lang="en-US">
                <a:solidFill>
                  <a:srgbClr val="CCCCCC"/>
                </a:solidFill>
                <a:latin typeface="Consolas"/>
              </a:rPr>
              <a:t> comment:</a:t>
            </a:r>
          </a:p>
          <a:p>
            <a:r>
              <a:rPr lang="en-US">
                <a:solidFill>
                  <a:srgbClr val="CCCCCC"/>
                </a:solidFill>
                <a:latin typeface="Consolas"/>
              </a:rPr>
              <a:t>        </a:t>
            </a:r>
            <a:r>
              <a:rPr lang="en-US" err="1">
                <a:solidFill>
                  <a:srgbClr val="CCCCCC"/>
                </a:solidFill>
                <a:latin typeface="Consolas"/>
              </a:rPr>
              <a:t>svm_sentiment</a:t>
            </a:r>
            <a:r>
              <a:rPr lang="en-US">
                <a:solidFill>
                  <a:srgbClr val="CCCCCC"/>
                </a:solidFill>
                <a:latin typeface="Consolas"/>
              </a:rPr>
              <a:t>, </a:t>
            </a:r>
            <a:r>
              <a:rPr lang="en-US" err="1">
                <a:solidFill>
                  <a:srgbClr val="CCCCCC"/>
                </a:solidFill>
                <a:latin typeface="Consolas"/>
              </a:rPr>
              <a:t>nb_sentiment</a:t>
            </a:r>
            <a:r>
              <a:rPr lang="en-US">
                <a:solidFill>
                  <a:srgbClr val="CCCCCC"/>
                </a:solidFill>
                <a:latin typeface="Consolas"/>
              </a:rPr>
              <a:t>, </a:t>
            </a:r>
            <a:r>
              <a:rPr lang="en-US" err="1">
                <a:solidFill>
                  <a:srgbClr val="CCCCCC"/>
                </a:solidFill>
                <a:latin typeface="Consolas"/>
              </a:rPr>
              <a:t>lstm_sentiment</a:t>
            </a:r>
            <a:r>
              <a:rPr lang="en-US">
                <a:solidFill>
                  <a:srgbClr val="CCCCCC"/>
                </a:solidFill>
                <a:latin typeface="Consolas"/>
              </a:rPr>
              <a:t>, </a:t>
            </a:r>
            <a:r>
              <a:rPr lang="en-US" err="1">
                <a:solidFill>
                  <a:srgbClr val="CCCCCC"/>
                </a:solidFill>
                <a:latin typeface="Consolas"/>
              </a:rPr>
              <a:t>lstm_pretrained_sentiment</a:t>
            </a:r>
            <a:r>
              <a:rPr lang="en-US">
                <a:solidFill>
                  <a:srgbClr val="CCCCCC"/>
                </a:solidFill>
                <a:latin typeface="Consolas"/>
              </a:rPr>
              <a:t>, tokens, </a:t>
            </a:r>
            <a:r>
              <a:rPr lang="en-US" err="1">
                <a:solidFill>
                  <a:srgbClr val="CCCCCC"/>
                </a:solidFill>
                <a:latin typeface="Consolas"/>
              </a:rPr>
              <a:t>pos_tags</a:t>
            </a:r>
            <a:r>
              <a:rPr lang="en-US">
                <a:solidFill>
                  <a:srgbClr val="D4D4D4"/>
                </a:solidFill>
                <a:latin typeface="Consolas"/>
              </a:rPr>
              <a:t>=</a:t>
            </a:r>
            <a:r>
              <a:rPr lang="en-US">
                <a:solidFill>
                  <a:srgbClr val="CCCCCC"/>
                </a:solidFill>
                <a:latin typeface="Consolas"/>
              </a:rPr>
              <a:t> </a:t>
            </a:r>
            <a:r>
              <a:rPr lang="en-US" err="1">
                <a:solidFill>
                  <a:srgbClr val="CCCCCC"/>
                </a:solidFill>
                <a:latin typeface="Consolas"/>
              </a:rPr>
              <a:t>predict_sentiment</a:t>
            </a:r>
            <a:r>
              <a:rPr lang="en-US">
                <a:solidFill>
                  <a:srgbClr val="CCCCCC"/>
                </a:solidFill>
                <a:latin typeface="Consolas"/>
              </a:rPr>
              <a:t>(comment)</a:t>
            </a:r>
          </a:p>
          <a:p>
            <a:r>
              <a:rPr lang="en-US">
                <a:solidFill>
                  <a:srgbClr val="CCCCCC"/>
                </a:solidFill>
                <a:latin typeface="Consolas"/>
              </a:rPr>
              <a:t>        </a:t>
            </a:r>
            <a:r>
              <a:rPr lang="en-US">
                <a:solidFill>
                  <a:srgbClr val="DCDCAA"/>
                </a:solidFill>
                <a:latin typeface="Consolas"/>
              </a:rPr>
              <a:t>print</a:t>
            </a:r>
            <a:r>
              <a:rPr lang="en-US">
                <a:solidFill>
                  <a:srgbClr val="CCCCCC"/>
                </a:solidFill>
                <a:latin typeface="Consolas"/>
              </a:rPr>
              <a:t>(</a:t>
            </a:r>
            <a:r>
              <a:rPr lang="en-US" err="1">
                <a:solidFill>
                  <a:srgbClr val="569CD6"/>
                </a:solidFill>
                <a:latin typeface="Consolas"/>
              </a:rPr>
              <a:t>f</a:t>
            </a:r>
            <a:r>
              <a:rPr lang="en-US" err="1">
                <a:solidFill>
                  <a:srgbClr val="CE9178"/>
                </a:solidFill>
                <a:latin typeface="Consolas"/>
              </a:rPr>
              <a:t>'Tokens</a:t>
            </a:r>
            <a:r>
              <a:rPr lang="en-US">
                <a:solidFill>
                  <a:srgbClr val="CE9178"/>
                </a:solidFill>
                <a:latin typeface="Consolas"/>
              </a:rPr>
              <a:t>: </a:t>
            </a:r>
            <a:r>
              <a:rPr lang="en-US">
                <a:solidFill>
                  <a:srgbClr val="569CD6"/>
                </a:solidFill>
                <a:latin typeface="Consolas"/>
              </a:rPr>
              <a:t>{</a:t>
            </a:r>
            <a:r>
              <a:rPr lang="en-US">
                <a:solidFill>
                  <a:srgbClr val="CCCCCC"/>
                </a:solidFill>
                <a:latin typeface="Consolas"/>
              </a:rPr>
              <a:t>tokens</a:t>
            </a:r>
            <a:r>
              <a:rPr lang="en-US">
                <a:solidFill>
                  <a:srgbClr val="569CD6"/>
                </a:solidFill>
                <a:latin typeface="Consolas"/>
              </a:rPr>
              <a:t>}</a:t>
            </a:r>
            <a:r>
              <a:rPr lang="en-US">
                <a:solidFill>
                  <a:srgbClr val="CE9178"/>
                </a:solidFill>
                <a:latin typeface="Consolas"/>
              </a:rPr>
              <a:t>'</a:t>
            </a:r>
            <a:r>
              <a:rPr lang="en-US">
                <a:solidFill>
                  <a:srgbClr val="CCCCCC"/>
                </a:solidFill>
                <a:latin typeface="Consolas"/>
              </a:rPr>
              <a:t>)</a:t>
            </a:r>
          </a:p>
          <a:p>
            <a:r>
              <a:rPr lang="en-US">
                <a:solidFill>
                  <a:srgbClr val="CCCCCC"/>
                </a:solidFill>
                <a:latin typeface="Consolas"/>
              </a:rPr>
              <a:t>        </a:t>
            </a:r>
            <a:r>
              <a:rPr lang="en-US">
                <a:solidFill>
                  <a:srgbClr val="DCDCAA"/>
                </a:solidFill>
                <a:latin typeface="Consolas"/>
              </a:rPr>
              <a:t>print</a:t>
            </a:r>
            <a:r>
              <a:rPr lang="en-US">
                <a:solidFill>
                  <a:srgbClr val="CCCCCC"/>
                </a:solidFill>
                <a:latin typeface="Consolas"/>
              </a:rPr>
              <a:t>(</a:t>
            </a:r>
            <a:r>
              <a:rPr lang="en-US" err="1">
                <a:solidFill>
                  <a:srgbClr val="569CD6"/>
                </a:solidFill>
                <a:latin typeface="Consolas"/>
              </a:rPr>
              <a:t>f</a:t>
            </a:r>
            <a:r>
              <a:rPr lang="en-US" err="1">
                <a:solidFill>
                  <a:srgbClr val="CE9178"/>
                </a:solidFill>
                <a:latin typeface="Consolas"/>
              </a:rPr>
              <a:t>'POS</a:t>
            </a:r>
            <a:r>
              <a:rPr lang="en-US">
                <a:solidFill>
                  <a:srgbClr val="CE9178"/>
                </a:solidFill>
                <a:latin typeface="Consolas"/>
              </a:rPr>
              <a:t> Tags: </a:t>
            </a:r>
            <a:r>
              <a:rPr lang="en-US">
                <a:solidFill>
                  <a:srgbClr val="569CD6"/>
                </a:solidFill>
                <a:latin typeface="Consolas"/>
              </a:rPr>
              <a:t>{</a:t>
            </a:r>
            <a:r>
              <a:rPr lang="en-US" err="1">
                <a:solidFill>
                  <a:srgbClr val="CCCCCC"/>
                </a:solidFill>
                <a:latin typeface="Consolas"/>
              </a:rPr>
              <a:t>pos_tags</a:t>
            </a:r>
            <a:r>
              <a:rPr lang="en-US">
                <a:solidFill>
                  <a:srgbClr val="569CD6"/>
                </a:solidFill>
                <a:latin typeface="Consolas"/>
              </a:rPr>
              <a:t>}</a:t>
            </a:r>
            <a:r>
              <a:rPr lang="en-US">
                <a:solidFill>
                  <a:srgbClr val="CE9178"/>
                </a:solidFill>
                <a:latin typeface="Consolas"/>
              </a:rPr>
              <a:t>'</a:t>
            </a:r>
            <a:r>
              <a:rPr lang="en-US">
                <a:solidFill>
                  <a:srgbClr val="CCCCCC"/>
                </a:solidFill>
                <a:latin typeface="Consolas"/>
              </a:rPr>
              <a:t>)</a:t>
            </a:r>
          </a:p>
          <a:p>
            <a:r>
              <a:rPr lang="en-US">
                <a:solidFill>
                  <a:srgbClr val="CCCCCC"/>
                </a:solidFill>
                <a:latin typeface="Consolas"/>
              </a:rPr>
              <a:t>        </a:t>
            </a:r>
            <a:r>
              <a:rPr lang="en-US">
                <a:solidFill>
                  <a:srgbClr val="DCDCAA"/>
                </a:solidFill>
                <a:latin typeface="Consolas"/>
              </a:rPr>
              <a:t>print</a:t>
            </a:r>
            <a:r>
              <a:rPr lang="en-US">
                <a:solidFill>
                  <a:srgbClr val="CCCCCC"/>
                </a:solidFill>
                <a:latin typeface="Consolas"/>
              </a:rPr>
              <a:t>(</a:t>
            </a:r>
            <a:r>
              <a:rPr lang="en-US" err="1">
                <a:solidFill>
                  <a:srgbClr val="569CD6"/>
                </a:solidFill>
                <a:latin typeface="Consolas"/>
              </a:rPr>
              <a:t>f</a:t>
            </a:r>
            <a:r>
              <a:rPr lang="en-US" err="1">
                <a:solidFill>
                  <a:srgbClr val="CE9178"/>
                </a:solidFill>
                <a:latin typeface="Consolas"/>
              </a:rPr>
              <a:t>'SVM</a:t>
            </a:r>
            <a:r>
              <a:rPr lang="en-US">
                <a:solidFill>
                  <a:srgbClr val="CE9178"/>
                </a:solidFill>
                <a:latin typeface="Consolas"/>
              </a:rPr>
              <a:t> Model Prediction: </a:t>
            </a:r>
            <a:r>
              <a:rPr lang="en-US">
                <a:solidFill>
                  <a:srgbClr val="569CD6"/>
                </a:solidFill>
                <a:latin typeface="Consolas"/>
              </a:rPr>
              <a:t>{</a:t>
            </a:r>
            <a:r>
              <a:rPr lang="en-US" err="1">
                <a:solidFill>
                  <a:srgbClr val="CCCCCC"/>
                </a:solidFill>
                <a:latin typeface="Consolas"/>
              </a:rPr>
              <a:t>svm_sentiment</a:t>
            </a:r>
            <a:r>
              <a:rPr lang="en-US">
                <a:solidFill>
                  <a:srgbClr val="569CD6"/>
                </a:solidFill>
                <a:latin typeface="Consolas"/>
              </a:rPr>
              <a:t>}</a:t>
            </a:r>
            <a:r>
              <a:rPr lang="en-US">
                <a:solidFill>
                  <a:srgbClr val="CE9178"/>
                </a:solidFill>
                <a:latin typeface="Consolas"/>
              </a:rPr>
              <a:t>'</a:t>
            </a:r>
            <a:r>
              <a:rPr lang="en-US">
                <a:solidFill>
                  <a:srgbClr val="CCCCCC"/>
                </a:solidFill>
                <a:latin typeface="Consolas"/>
              </a:rPr>
              <a:t>)</a:t>
            </a:r>
          </a:p>
          <a:p>
            <a:r>
              <a:rPr lang="en-US">
                <a:solidFill>
                  <a:srgbClr val="CCCCCC"/>
                </a:solidFill>
                <a:latin typeface="Consolas"/>
              </a:rPr>
              <a:t>        </a:t>
            </a:r>
            <a:r>
              <a:rPr lang="en-US">
                <a:solidFill>
                  <a:srgbClr val="DCDCAA"/>
                </a:solidFill>
                <a:latin typeface="Consolas"/>
              </a:rPr>
              <a:t>print</a:t>
            </a:r>
            <a:r>
              <a:rPr lang="en-US">
                <a:solidFill>
                  <a:srgbClr val="CCCCCC"/>
                </a:solidFill>
                <a:latin typeface="Consolas"/>
              </a:rPr>
              <a:t>(</a:t>
            </a:r>
            <a:r>
              <a:rPr lang="en-US" err="1">
                <a:solidFill>
                  <a:srgbClr val="569CD6"/>
                </a:solidFill>
                <a:latin typeface="Consolas"/>
              </a:rPr>
              <a:t>f</a:t>
            </a:r>
            <a:r>
              <a:rPr lang="en-US" err="1">
                <a:solidFill>
                  <a:srgbClr val="CE9178"/>
                </a:solidFill>
                <a:latin typeface="Consolas"/>
              </a:rPr>
              <a:t>'Naive</a:t>
            </a:r>
            <a:r>
              <a:rPr lang="en-US">
                <a:solidFill>
                  <a:srgbClr val="CE9178"/>
                </a:solidFill>
                <a:latin typeface="Consolas"/>
              </a:rPr>
              <a:t> Bayes Model Prediction: </a:t>
            </a:r>
            <a:r>
              <a:rPr lang="en-US">
                <a:solidFill>
                  <a:srgbClr val="569CD6"/>
                </a:solidFill>
                <a:latin typeface="Consolas"/>
              </a:rPr>
              <a:t>{</a:t>
            </a:r>
            <a:r>
              <a:rPr lang="en-US" err="1">
                <a:solidFill>
                  <a:srgbClr val="CCCCCC"/>
                </a:solidFill>
                <a:latin typeface="Consolas"/>
              </a:rPr>
              <a:t>nb_sentiment</a:t>
            </a:r>
            <a:r>
              <a:rPr lang="en-US">
                <a:solidFill>
                  <a:srgbClr val="569CD6"/>
                </a:solidFill>
                <a:latin typeface="Consolas"/>
              </a:rPr>
              <a:t>}</a:t>
            </a:r>
            <a:r>
              <a:rPr lang="en-US">
                <a:solidFill>
                  <a:srgbClr val="CE9178"/>
                </a:solidFill>
                <a:latin typeface="Consolas"/>
              </a:rPr>
              <a:t>'</a:t>
            </a:r>
            <a:r>
              <a:rPr lang="en-US">
                <a:solidFill>
                  <a:srgbClr val="CCCCCC"/>
                </a:solidFill>
                <a:latin typeface="Consolas"/>
              </a:rPr>
              <a:t>)</a:t>
            </a:r>
          </a:p>
          <a:p>
            <a:r>
              <a:rPr lang="en-US">
                <a:solidFill>
                  <a:srgbClr val="CCCCCC"/>
                </a:solidFill>
                <a:latin typeface="Consolas"/>
              </a:rPr>
              <a:t>        </a:t>
            </a:r>
            <a:r>
              <a:rPr lang="en-US">
                <a:solidFill>
                  <a:srgbClr val="DCDCAA"/>
                </a:solidFill>
                <a:latin typeface="Consolas"/>
              </a:rPr>
              <a:t>print</a:t>
            </a:r>
            <a:r>
              <a:rPr lang="en-US">
                <a:solidFill>
                  <a:srgbClr val="CCCCCC"/>
                </a:solidFill>
                <a:latin typeface="Consolas"/>
              </a:rPr>
              <a:t>(</a:t>
            </a:r>
            <a:r>
              <a:rPr lang="en-US" err="1">
                <a:solidFill>
                  <a:srgbClr val="569CD6"/>
                </a:solidFill>
                <a:latin typeface="Consolas"/>
              </a:rPr>
              <a:t>f</a:t>
            </a:r>
            <a:r>
              <a:rPr lang="en-US" err="1">
                <a:solidFill>
                  <a:srgbClr val="CE9178"/>
                </a:solidFill>
                <a:latin typeface="Consolas"/>
              </a:rPr>
              <a:t>'LSTM</a:t>
            </a:r>
            <a:r>
              <a:rPr lang="en-US">
                <a:solidFill>
                  <a:srgbClr val="CE9178"/>
                </a:solidFill>
                <a:latin typeface="Consolas"/>
              </a:rPr>
              <a:t> Model Prediction: </a:t>
            </a:r>
            <a:r>
              <a:rPr lang="en-US">
                <a:solidFill>
                  <a:srgbClr val="569CD6"/>
                </a:solidFill>
                <a:latin typeface="Consolas"/>
              </a:rPr>
              <a:t>{</a:t>
            </a:r>
            <a:r>
              <a:rPr lang="en-US" err="1">
                <a:solidFill>
                  <a:srgbClr val="CCCCCC"/>
                </a:solidFill>
                <a:latin typeface="Consolas"/>
              </a:rPr>
              <a:t>lstm_sentiment</a:t>
            </a:r>
            <a:r>
              <a:rPr lang="en-US">
                <a:solidFill>
                  <a:srgbClr val="569CD6"/>
                </a:solidFill>
                <a:latin typeface="Consolas"/>
              </a:rPr>
              <a:t>}</a:t>
            </a:r>
            <a:r>
              <a:rPr lang="en-US">
                <a:solidFill>
                  <a:srgbClr val="CE9178"/>
                </a:solidFill>
                <a:latin typeface="Consolas"/>
              </a:rPr>
              <a:t>'</a:t>
            </a:r>
            <a:r>
              <a:rPr lang="en-US">
                <a:solidFill>
                  <a:srgbClr val="CCCCCC"/>
                </a:solidFill>
                <a:latin typeface="Consolas"/>
              </a:rPr>
              <a:t>)</a:t>
            </a:r>
          </a:p>
          <a:p>
            <a:r>
              <a:rPr lang="en-US">
                <a:solidFill>
                  <a:srgbClr val="CCCCCC"/>
                </a:solidFill>
                <a:latin typeface="Consolas"/>
              </a:rPr>
              <a:t>        </a:t>
            </a:r>
            <a:r>
              <a:rPr lang="en-US">
                <a:solidFill>
                  <a:srgbClr val="DCDCAA"/>
                </a:solidFill>
                <a:latin typeface="Consolas"/>
              </a:rPr>
              <a:t>print</a:t>
            </a:r>
            <a:r>
              <a:rPr lang="en-US">
                <a:solidFill>
                  <a:srgbClr val="CCCCCC"/>
                </a:solidFill>
                <a:latin typeface="Consolas"/>
              </a:rPr>
              <a:t>(</a:t>
            </a:r>
            <a:r>
              <a:rPr lang="en-US" err="1">
                <a:solidFill>
                  <a:srgbClr val="569CD6"/>
                </a:solidFill>
                <a:latin typeface="Consolas"/>
              </a:rPr>
              <a:t>f</a:t>
            </a:r>
            <a:r>
              <a:rPr lang="en-US" err="1">
                <a:solidFill>
                  <a:srgbClr val="CE9178"/>
                </a:solidFill>
                <a:latin typeface="Consolas"/>
              </a:rPr>
              <a:t>'LSTM</a:t>
            </a:r>
            <a:r>
              <a:rPr lang="en-US">
                <a:solidFill>
                  <a:srgbClr val="CE9178"/>
                </a:solidFill>
                <a:latin typeface="Consolas"/>
              </a:rPr>
              <a:t> Pretrained Model Prediction: </a:t>
            </a:r>
            <a:r>
              <a:rPr lang="en-US">
                <a:solidFill>
                  <a:srgbClr val="569CD6"/>
                </a:solidFill>
                <a:latin typeface="Consolas"/>
              </a:rPr>
              <a:t>{</a:t>
            </a:r>
            <a:r>
              <a:rPr lang="en-US" err="1">
                <a:solidFill>
                  <a:srgbClr val="CCCCCC"/>
                </a:solidFill>
                <a:latin typeface="Consolas"/>
              </a:rPr>
              <a:t>lstm_pretrained_sentiment</a:t>
            </a:r>
            <a:r>
              <a:rPr lang="en-US">
                <a:solidFill>
                  <a:srgbClr val="569CD6"/>
                </a:solidFill>
                <a:latin typeface="Consolas"/>
              </a:rPr>
              <a:t>}</a:t>
            </a:r>
            <a:r>
              <a:rPr lang="en-US">
                <a:solidFill>
                  <a:srgbClr val="CE9178"/>
                </a:solidFill>
                <a:latin typeface="Consolas"/>
              </a:rPr>
              <a:t>'</a:t>
            </a:r>
            <a:r>
              <a:rPr lang="en-US">
                <a:solidFill>
                  <a:srgbClr val="CCCCCC"/>
                </a:solidFill>
                <a:latin typeface="Consolas"/>
              </a:rPr>
              <a:t>)</a:t>
            </a:r>
          </a:p>
          <a:p>
            <a:r>
              <a:rPr lang="en-US">
                <a:solidFill>
                  <a:srgbClr val="CCCCCC"/>
                </a:solidFill>
                <a:latin typeface="Consolas"/>
              </a:rPr>
              <a:t>    </a:t>
            </a:r>
            <a:r>
              <a:rPr lang="en-US">
                <a:solidFill>
                  <a:srgbClr val="C586C0"/>
                </a:solidFill>
                <a:latin typeface="Consolas"/>
              </a:rPr>
              <a:t>else</a:t>
            </a:r>
            <a:r>
              <a:rPr lang="en-US">
                <a:solidFill>
                  <a:srgbClr val="CCCCCC"/>
                </a:solidFill>
                <a:latin typeface="Consolas"/>
              </a:rPr>
              <a:t>:</a:t>
            </a:r>
          </a:p>
          <a:p>
            <a:r>
              <a:rPr lang="en-US">
                <a:solidFill>
                  <a:srgbClr val="CCCCCC"/>
                </a:solidFill>
                <a:latin typeface="Consolas"/>
              </a:rPr>
              <a:t>        </a:t>
            </a:r>
            <a:r>
              <a:rPr lang="en-US">
                <a:solidFill>
                  <a:srgbClr val="DCDCAA"/>
                </a:solidFill>
                <a:latin typeface="Consolas"/>
              </a:rPr>
              <a:t>print</a:t>
            </a:r>
            <a:r>
              <a:rPr lang="en-US">
                <a:solidFill>
                  <a:srgbClr val="CCCCCC"/>
                </a:solidFill>
                <a:latin typeface="Consolas"/>
              </a:rPr>
              <a:t>(</a:t>
            </a:r>
            <a:r>
              <a:rPr lang="en-US">
                <a:solidFill>
                  <a:srgbClr val="CE9178"/>
                </a:solidFill>
                <a:latin typeface="Consolas"/>
              </a:rPr>
              <a:t>'Please enter a comment.'</a:t>
            </a:r>
            <a:r>
              <a:rPr lang="en-US">
                <a:solidFill>
                  <a:srgbClr val="CCCCCC"/>
                </a:solidFill>
                <a:latin typeface="Consolas"/>
              </a:rPr>
              <a:t>)</a:t>
            </a:r>
          </a:p>
          <a:p>
            <a:br>
              <a:rPr lang="en-US">
                <a:solidFill>
                  <a:srgbClr val="CCCCCC"/>
                </a:solidFill>
                <a:latin typeface="Consolas"/>
              </a:rPr>
            </a:br>
            <a:r>
              <a:rPr lang="en-US" err="1">
                <a:solidFill>
                  <a:srgbClr val="CCCCCC"/>
                </a:solidFill>
                <a:latin typeface="Consolas"/>
              </a:rPr>
              <a:t>predict_from_command_line</a:t>
            </a:r>
            <a:r>
              <a:rPr lang="en-US">
                <a:solidFill>
                  <a:srgbClr val="CCCCCC"/>
                </a:solidFill>
                <a:latin typeface="Consolas"/>
              </a:rPr>
              <a:t>()</a:t>
            </a:r>
          </a:p>
          <a:p>
            <a:endParaRPr lang="en-US">
              <a:solidFill>
                <a:srgbClr val="CCCCCC"/>
              </a:solidFill>
              <a:latin typeface="Consolas"/>
            </a:endParaRPr>
          </a:p>
        </p:txBody>
      </p:sp>
      <p:pic>
        <p:nvPicPr>
          <p:cNvPr id="5" name="Picture 4" descr="A screen shot of a computer program&#10;&#10;Description automatically generated">
            <a:extLst>
              <a:ext uri="{FF2B5EF4-FFF2-40B4-BE49-F238E27FC236}">
                <a16:creationId xmlns:a16="http://schemas.microsoft.com/office/drawing/2014/main" id="{0BC45F8B-7AF7-A786-2EA6-3B029A29E1AD}"/>
              </a:ext>
            </a:extLst>
          </p:cNvPr>
          <p:cNvPicPr>
            <a:picLocks noChangeAspect="1"/>
          </p:cNvPicPr>
          <p:nvPr/>
        </p:nvPicPr>
        <p:blipFill>
          <a:blip r:embed="rId2"/>
          <a:stretch>
            <a:fillRect/>
          </a:stretch>
        </p:blipFill>
        <p:spPr>
          <a:xfrm>
            <a:off x="6557962" y="130968"/>
            <a:ext cx="5255420" cy="2143126"/>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A980D581-9D0C-0332-D035-06D46870D214}"/>
              </a:ext>
            </a:extLst>
          </p:cNvPr>
          <p:cNvPicPr>
            <a:picLocks noChangeAspect="1"/>
          </p:cNvPicPr>
          <p:nvPr/>
        </p:nvPicPr>
        <p:blipFill>
          <a:blip r:embed="rId3"/>
          <a:stretch>
            <a:fillRect/>
          </a:stretch>
        </p:blipFill>
        <p:spPr>
          <a:xfrm>
            <a:off x="6376987" y="2366962"/>
            <a:ext cx="5629276" cy="2338389"/>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BE8F5A3B-7722-48CA-2E31-61E28DE9B3A8}"/>
              </a:ext>
            </a:extLst>
          </p:cNvPr>
          <p:cNvPicPr>
            <a:picLocks noChangeAspect="1"/>
          </p:cNvPicPr>
          <p:nvPr/>
        </p:nvPicPr>
        <p:blipFill>
          <a:blip r:embed="rId4"/>
          <a:stretch>
            <a:fillRect/>
          </a:stretch>
        </p:blipFill>
        <p:spPr>
          <a:xfrm>
            <a:off x="6448425" y="4814888"/>
            <a:ext cx="5569743" cy="1919288"/>
          </a:xfrm>
          <a:prstGeom prst="rect">
            <a:avLst/>
          </a:prstGeom>
        </p:spPr>
      </p:pic>
    </p:spTree>
    <p:extLst>
      <p:ext uri="{BB962C8B-B14F-4D97-AF65-F5344CB8AC3E}">
        <p14:creationId xmlns:p14="http://schemas.microsoft.com/office/powerpoint/2010/main" val="1087697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6" name="Picture 15" descr="Light bulb on yellow background with sketched light beams and cord">
            <a:extLst>
              <a:ext uri="{FF2B5EF4-FFF2-40B4-BE49-F238E27FC236}">
                <a16:creationId xmlns:a16="http://schemas.microsoft.com/office/drawing/2014/main" id="{1B052F27-4A76-30B9-84C9-E4D3EED06425}"/>
              </a:ext>
            </a:extLst>
          </p:cNvPr>
          <p:cNvPicPr>
            <a:picLocks noChangeAspect="1"/>
          </p:cNvPicPr>
          <p:nvPr/>
        </p:nvPicPr>
        <p:blipFill rotWithShape="1">
          <a:blip r:embed="rId2"/>
          <a:srcRect l="28929" r="3" b="3"/>
          <a:stretch/>
        </p:blipFill>
        <p:spPr>
          <a:xfrm>
            <a:off x="6543947" y="-11907"/>
            <a:ext cx="5648053" cy="6869907"/>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E69CBD7F-8931-5BD4-4D00-1F9CF546B698}"/>
              </a:ext>
            </a:extLst>
          </p:cNvPr>
          <p:cNvSpPr>
            <a:spLocks noGrp="1"/>
          </p:cNvSpPr>
          <p:nvPr>
            <p:ph type="title"/>
          </p:nvPr>
        </p:nvSpPr>
        <p:spPr>
          <a:xfrm>
            <a:off x="677333" y="609600"/>
            <a:ext cx="3851123" cy="1320800"/>
          </a:xfrm>
        </p:spPr>
        <p:txBody>
          <a:bodyPr>
            <a:normAutofit/>
          </a:bodyPr>
          <a:lstStyle/>
          <a:p>
            <a:r>
              <a:rPr lang="en-US">
                <a:latin typeface="Arial"/>
                <a:cs typeface="Arial"/>
              </a:rPr>
              <a:t>Results &amp; Comparison</a:t>
            </a:r>
          </a:p>
        </p:txBody>
      </p:sp>
      <p:sp>
        <p:nvSpPr>
          <p:cNvPr id="18" name="Content Placeholder 2">
            <a:extLst>
              <a:ext uri="{FF2B5EF4-FFF2-40B4-BE49-F238E27FC236}">
                <a16:creationId xmlns:a16="http://schemas.microsoft.com/office/drawing/2014/main" id="{4EFFCF4E-9BD9-354A-E9B6-DE29DDA28039}"/>
              </a:ext>
            </a:extLst>
          </p:cNvPr>
          <p:cNvSpPr>
            <a:spLocks noGrp="1"/>
          </p:cNvSpPr>
          <p:nvPr>
            <p:ph idx="1"/>
          </p:nvPr>
        </p:nvSpPr>
        <p:spPr>
          <a:xfrm>
            <a:off x="415396" y="2148683"/>
            <a:ext cx="7248596" cy="3880773"/>
          </a:xfrm>
        </p:spPr>
        <p:txBody>
          <a:bodyPr vert="horz" lIns="91440" tIns="45720" rIns="91440" bIns="45720" rtlCol="0" anchor="t">
            <a:noAutofit/>
          </a:bodyPr>
          <a:lstStyle/>
          <a:p>
            <a:pPr marL="0" indent="0">
              <a:lnSpc>
                <a:spcPct val="90000"/>
              </a:lnSpc>
              <a:buNone/>
            </a:pPr>
            <a:r>
              <a:rPr lang="en-US" sz="1600">
                <a:latin typeface="Arial"/>
                <a:cs typeface="Arial"/>
              </a:rPr>
              <a:t>Compare Results of Different Model:</a:t>
            </a:r>
          </a:p>
          <a:p>
            <a:pPr marL="0" indent="0">
              <a:lnSpc>
                <a:spcPct val="90000"/>
              </a:lnSpc>
              <a:buNone/>
            </a:pPr>
            <a:r>
              <a:rPr lang="en-US" sz="1600">
                <a:latin typeface="Arial"/>
                <a:cs typeface="Arial"/>
              </a:rPr>
              <a:t>        </a:t>
            </a:r>
            <a:r>
              <a:rPr lang="en-US" sz="1600" b="1" i="1">
                <a:latin typeface="Arial"/>
                <a:cs typeface="Arial"/>
              </a:rPr>
              <a:t>Model</a:t>
            </a:r>
            <a:r>
              <a:rPr lang="en-US" sz="1600">
                <a:latin typeface="Arial"/>
                <a:cs typeface="Arial"/>
              </a:rPr>
              <a:t>                                                                                    </a:t>
            </a:r>
            <a:r>
              <a:rPr lang="en-US" sz="1600" b="1" i="1">
                <a:latin typeface="Arial"/>
                <a:cs typeface="Arial"/>
              </a:rPr>
              <a:t>Accuracy</a:t>
            </a:r>
          </a:p>
          <a:p>
            <a:pPr marL="457200" lvl="1" indent="0">
              <a:lnSpc>
                <a:spcPct val="90000"/>
              </a:lnSpc>
              <a:buNone/>
            </a:pPr>
            <a:r>
              <a:rPr lang="en-US">
                <a:latin typeface="Arial"/>
                <a:cs typeface="Arial"/>
              </a:rPr>
              <a:t>Naïve Bayes                                                                               0.81</a:t>
            </a:r>
          </a:p>
          <a:p>
            <a:pPr marL="457200" lvl="1" indent="0">
              <a:lnSpc>
                <a:spcPct val="90000"/>
              </a:lnSpc>
              <a:buNone/>
            </a:pPr>
            <a:r>
              <a:rPr lang="en-US">
                <a:latin typeface="Arial"/>
                <a:cs typeface="Arial"/>
              </a:rPr>
              <a:t>SVM                                                                                            0.88</a:t>
            </a:r>
          </a:p>
          <a:p>
            <a:pPr marL="457200" lvl="1" indent="0">
              <a:lnSpc>
                <a:spcPct val="90000"/>
              </a:lnSpc>
              <a:buNone/>
            </a:pPr>
            <a:r>
              <a:rPr lang="en-US">
                <a:latin typeface="Arial"/>
                <a:cs typeface="Arial"/>
              </a:rPr>
              <a:t>LSTM with Word Embedding Vectorization                                 0.84 </a:t>
            </a:r>
          </a:p>
          <a:p>
            <a:pPr marL="457200" lvl="1" indent="0">
              <a:lnSpc>
                <a:spcPct val="90000"/>
              </a:lnSpc>
              <a:buNone/>
            </a:pPr>
            <a:r>
              <a:rPr lang="en-US">
                <a:latin typeface="Arial"/>
                <a:cs typeface="Arial"/>
              </a:rPr>
              <a:t>LSTM with TF-IDF Vectorization                                                 0.33</a:t>
            </a:r>
          </a:p>
          <a:p>
            <a:pPr marL="0" indent="0">
              <a:lnSpc>
                <a:spcPct val="90000"/>
              </a:lnSpc>
              <a:buNone/>
            </a:pPr>
            <a:endParaRPr lang="en-US" sz="1600">
              <a:latin typeface="Arial"/>
              <a:cs typeface="Arial"/>
            </a:endParaRPr>
          </a:p>
          <a:p>
            <a:pPr marL="0" indent="0">
              <a:lnSpc>
                <a:spcPct val="90000"/>
              </a:lnSpc>
              <a:buNone/>
            </a:pPr>
            <a:endParaRPr lang="en-US" sz="1600">
              <a:latin typeface="Arial"/>
              <a:cs typeface="Arial"/>
            </a:endParaRPr>
          </a:p>
          <a:p>
            <a:pPr marL="0" indent="0">
              <a:lnSpc>
                <a:spcPct val="90000"/>
              </a:lnSpc>
              <a:buNone/>
            </a:pPr>
            <a:r>
              <a:rPr lang="en-US" sz="1600">
                <a:latin typeface="Arial"/>
                <a:cs typeface="Arial"/>
              </a:rPr>
              <a:t>Suggestion:</a:t>
            </a:r>
          </a:p>
          <a:p>
            <a:pPr marL="457200" lvl="1" indent="0">
              <a:lnSpc>
                <a:spcPct val="90000"/>
              </a:lnSpc>
              <a:buNone/>
            </a:pPr>
            <a:r>
              <a:rPr lang="en-US">
                <a:latin typeface="Arial"/>
                <a:cs typeface="Arial"/>
              </a:rPr>
              <a:t>Best Model: LSTM  </a:t>
            </a:r>
          </a:p>
          <a:p>
            <a:pPr marL="457200" lvl="1" indent="0">
              <a:lnSpc>
                <a:spcPct val="90000"/>
              </a:lnSpc>
              <a:buNone/>
            </a:pPr>
            <a:r>
              <a:rPr lang="en-US">
                <a:latin typeface="Arial"/>
                <a:cs typeface="Arial"/>
              </a:rPr>
              <a:t>Suggestion on Improvement: More Data for Vectorization &amp; Training</a:t>
            </a:r>
          </a:p>
          <a:p>
            <a:pPr marL="457200" lvl="1" indent="0">
              <a:lnSpc>
                <a:spcPct val="90000"/>
              </a:lnSpc>
              <a:buNone/>
            </a:pPr>
            <a:endParaRPr lang="en-US">
              <a:latin typeface="Arial"/>
              <a:cs typeface="Arial"/>
            </a:endParaRPr>
          </a:p>
        </p:txBody>
      </p:sp>
      <p:cxnSp>
        <p:nvCxnSpPr>
          <p:cNvPr id="20" name="Straight Connector 1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85679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D138-F910-9830-57E4-E136E2996B7F}"/>
              </a:ext>
            </a:extLst>
          </p:cNvPr>
          <p:cNvSpPr>
            <a:spLocks noGrp="1"/>
          </p:cNvSpPr>
          <p:nvPr>
            <p:ph type="title"/>
          </p:nvPr>
        </p:nvSpPr>
        <p:spPr>
          <a:xfrm>
            <a:off x="677333" y="609600"/>
            <a:ext cx="3851123" cy="1320800"/>
          </a:xfrm>
        </p:spPr>
        <p:txBody>
          <a:bodyPr vert="horz" lIns="91440" tIns="45720" rIns="91440" bIns="45720" rtlCol="0" anchor="t">
            <a:normAutofit/>
          </a:bodyPr>
          <a:lstStyle/>
          <a:p>
            <a:r>
              <a:rPr lang="en-US">
                <a:latin typeface="Arial"/>
                <a:cs typeface="Arial"/>
              </a:rPr>
              <a:t>Data Gathering</a:t>
            </a:r>
          </a:p>
        </p:txBody>
      </p:sp>
      <p:sp>
        <p:nvSpPr>
          <p:cNvPr id="4" name="TextBox 3">
            <a:extLst>
              <a:ext uri="{FF2B5EF4-FFF2-40B4-BE49-F238E27FC236}">
                <a16:creationId xmlns:a16="http://schemas.microsoft.com/office/drawing/2014/main" id="{4C1278D1-2BAA-7FEF-0868-08C24D4F21D5}"/>
              </a:ext>
            </a:extLst>
          </p:cNvPr>
          <p:cNvSpPr txBox="1"/>
          <p:nvPr/>
        </p:nvSpPr>
        <p:spPr>
          <a:xfrm>
            <a:off x="677334" y="2160589"/>
            <a:ext cx="3851122" cy="388077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marL="285750" indent="-285750">
              <a:spcBef>
                <a:spcPts val="1000"/>
              </a:spcBef>
              <a:buClr>
                <a:schemeClr val="accent1"/>
              </a:buClr>
              <a:buSzPct val="80000"/>
              <a:buFont typeface="Wingdings 3" charset="2"/>
              <a:buChar char=""/>
            </a:pPr>
            <a:r>
              <a:rPr lang="en-US">
                <a:solidFill>
                  <a:schemeClr val="tx1">
                    <a:lumMod val="75000"/>
                    <a:lumOff val="25000"/>
                  </a:schemeClr>
                </a:solidFill>
                <a:latin typeface="Arial"/>
                <a:cs typeface="Arial"/>
              </a:rPr>
              <a:t>Dataset</a:t>
            </a:r>
          </a:p>
          <a:p>
            <a:pPr lvl="1">
              <a:spcBef>
                <a:spcPts val="1000"/>
              </a:spcBef>
              <a:buClr>
                <a:schemeClr val="accent1"/>
              </a:buClr>
              <a:buSzPct val="80000"/>
              <a:buFont typeface="Wingdings 3" charset="2"/>
              <a:buChar char=""/>
            </a:pPr>
            <a:r>
              <a:rPr lang="en-US">
                <a:solidFill>
                  <a:schemeClr val="tx1">
                    <a:lumMod val="75000"/>
                    <a:lumOff val="25000"/>
                  </a:schemeClr>
                </a:solidFill>
                <a:latin typeface="Arial"/>
                <a:cs typeface="Arial"/>
              </a:rPr>
              <a:t>How to Download</a:t>
            </a:r>
          </a:p>
          <a:p>
            <a:pPr>
              <a:spcBef>
                <a:spcPts val="1000"/>
              </a:spcBef>
              <a:buClr>
                <a:schemeClr val="accent1"/>
              </a:buClr>
              <a:buSzPct val="80000"/>
              <a:buFont typeface="Wingdings 3" charset="2"/>
              <a:buChar char=""/>
            </a:pPr>
            <a:endParaRPr lang="en-US">
              <a:solidFill>
                <a:schemeClr val="tx1">
                  <a:lumMod val="75000"/>
                  <a:lumOff val="25000"/>
                </a:schemeClr>
              </a:solidFill>
              <a:latin typeface="Arial"/>
              <a:cs typeface="Arial"/>
            </a:endParaRPr>
          </a:p>
          <a:p>
            <a:pPr>
              <a:spcBef>
                <a:spcPts val="1000"/>
              </a:spcBef>
              <a:buClr>
                <a:schemeClr val="accent1"/>
              </a:buClr>
              <a:buSzPct val="80000"/>
              <a:buFont typeface="Wingdings 3" charset="2"/>
              <a:buChar char=""/>
            </a:pPr>
            <a:endParaRPr lang="en-US">
              <a:solidFill>
                <a:schemeClr val="tx1">
                  <a:lumMod val="75000"/>
                  <a:lumOff val="25000"/>
                </a:schemeClr>
              </a:solidFill>
              <a:latin typeface="Arial"/>
              <a:cs typeface="Arial"/>
            </a:endParaRPr>
          </a:p>
          <a:p>
            <a:pPr>
              <a:spcBef>
                <a:spcPts val="1000"/>
              </a:spcBef>
              <a:buClr>
                <a:schemeClr val="accent1"/>
              </a:buClr>
              <a:buSzPct val="80000"/>
              <a:buFont typeface="Wingdings 3" charset="2"/>
              <a:buChar char=""/>
            </a:pPr>
            <a:endParaRPr lang="en-US">
              <a:solidFill>
                <a:schemeClr val="tx1">
                  <a:lumMod val="75000"/>
                  <a:lumOff val="25000"/>
                </a:schemeClr>
              </a:solidFill>
              <a:latin typeface="Arial"/>
              <a:cs typeface="Arial"/>
            </a:endParaRPr>
          </a:p>
          <a:p>
            <a:pPr>
              <a:spcBef>
                <a:spcPts val="1000"/>
              </a:spcBef>
              <a:buClr>
                <a:schemeClr val="accent1"/>
              </a:buClr>
              <a:buSzPct val="80000"/>
              <a:buFont typeface="Wingdings 3" charset="2"/>
              <a:buChar char=""/>
            </a:pPr>
            <a:endParaRPr lang="en-US">
              <a:solidFill>
                <a:schemeClr val="tx1">
                  <a:lumMod val="75000"/>
                  <a:lumOff val="25000"/>
                </a:schemeClr>
              </a:solidFill>
              <a:latin typeface="Arial"/>
              <a:cs typeface="Arial"/>
            </a:endParaRPr>
          </a:p>
          <a:p>
            <a:pPr marL="285750" indent="-285750">
              <a:spcBef>
                <a:spcPts val="1000"/>
              </a:spcBef>
              <a:buClr>
                <a:schemeClr val="accent1"/>
              </a:buClr>
              <a:buSzPct val="80000"/>
              <a:buFont typeface="Wingdings 3" charset="2"/>
              <a:buChar char=""/>
            </a:pPr>
            <a:r>
              <a:rPr lang="en-US">
                <a:solidFill>
                  <a:schemeClr val="tx1">
                    <a:lumMod val="75000"/>
                    <a:lumOff val="25000"/>
                  </a:schemeClr>
                </a:solidFill>
                <a:latin typeface="Arial"/>
                <a:cs typeface="Arial"/>
              </a:rPr>
              <a:t>Specification</a:t>
            </a:r>
          </a:p>
          <a:p>
            <a:pPr lvl="1">
              <a:spcBef>
                <a:spcPts val="1000"/>
              </a:spcBef>
              <a:buClr>
                <a:schemeClr val="accent1"/>
              </a:buClr>
              <a:buSzPct val="80000"/>
              <a:buFont typeface="Wingdings 3" charset="2"/>
              <a:buChar char=""/>
            </a:pPr>
            <a:r>
              <a:rPr lang="en-US">
                <a:solidFill>
                  <a:schemeClr val="tx1">
                    <a:lumMod val="75000"/>
                    <a:lumOff val="25000"/>
                  </a:schemeClr>
                </a:solidFill>
                <a:latin typeface="Arial"/>
                <a:cs typeface="Arial"/>
              </a:rPr>
              <a:t>Excel File of Size 1500 with Two Columns: Comment, Sentiment</a:t>
            </a:r>
          </a:p>
          <a:p>
            <a:pPr lvl="1">
              <a:spcBef>
                <a:spcPts val="1000"/>
              </a:spcBef>
              <a:buClr>
                <a:schemeClr val="accent1"/>
              </a:buClr>
              <a:buSzPct val="80000"/>
              <a:buFont typeface="Wingdings 3" charset="2"/>
              <a:buChar char=""/>
            </a:pPr>
            <a:r>
              <a:rPr lang="en-US">
                <a:solidFill>
                  <a:schemeClr val="tx1">
                    <a:lumMod val="75000"/>
                    <a:lumOff val="25000"/>
                  </a:schemeClr>
                </a:solidFill>
                <a:latin typeface="Arial"/>
                <a:cs typeface="Arial"/>
              </a:rPr>
              <a:t>Separate 1290 of Data</a:t>
            </a:r>
          </a:p>
        </p:txBody>
      </p:sp>
      <p:cxnSp>
        <p:nvCxnSpPr>
          <p:cNvPr id="48" name="Straight Connector 47">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0C81668F-7E89-525B-B753-D2F96E163F92}"/>
              </a:ext>
            </a:extLst>
          </p:cNvPr>
          <p:cNvSpPr txBox="1"/>
          <p:nvPr/>
        </p:nvSpPr>
        <p:spPr>
          <a:xfrm>
            <a:off x="4434115" y="249162"/>
            <a:ext cx="7339388" cy="69095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err="1">
                <a:solidFill>
                  <a:srgbClr val="CCCCCC"/>
                </a:solidFill>
                <a:latin typeface="Consolas"/>
                <a:cs typeface="Arial"/>
              </a:rPr>
              <a:t>youtube</a:t>
            </a:r>
            <a:r>
              <a:rPr lang="en-US">
                <a:solidFill>
                  <a:srgbClr val="CCCCCC"/>
                </a:solidFill>
                <a:latin typeface="Consolas"/>
                <a:cs typeface="Arial"/>
              </a:rPr>
              <a:t> </a:t>
            </a:r>
            <a:r>
              <a:rPr lang="en-US">
                <a:solidFill>
                  <a:srgbClr val="D4D4D4"/>
                </a:solidFill>
                <a:latin typeface="Consolas"/>
                <a:cs typeface="Arial"/>
              </a:rPr>
              <a:t>=</a:t>
            </a:r>
            <a:r>
              <a:rPr lang="en-US">
                <a:solidFill>
                  <a:srgbClr val="CCCCCC"/>
                </a:solidFill>
                <a:latin typeface="Consolas"/>
                <a:cs typeface="Arial"/>
              </a:rPr>
              <a:t> build(</a:t>
            </a:r>
            <a:r>
              <a:rPr lang="en-US">
                <a:solidFill>
                  <a:srgbClr val="CE9178"/>
                </a:solidFill>
                <a:latin typeface="Consolas"/>
                <a:cs typeface="Arial"/>
              </a:rPr>
              <a:t>'</a:t>
            </a:r>
            <a:r>
              <a:rPr lang="en-US" err="1">
                <a:solidFill>
                  <a:srgbClr val="CE9178"/>
                </a:solidFill>
                <a:latin typeface="Consolas"/>
                <a:cs typeface="Arial"/>
              </a:rPr>
              <a:t>youtube</a:t>
            </a:r>
            <a:r>
              <a:rPr lang="en-US">
                <a:solidFill>
                  <a:srgbClr val="CE9178"/>
                </a:solidFill>
                <a:latin typeface="Consolas"/>
                <a:cs typeface="Arial"/>
              </a:rPr>
              <a:t>'</a:t>
            </a:r>
            <a:r>
              <a:rPr lang="en-US">
                <a:solidFill>
                  <a:srgbClr val="CCCCCC"/>
                </a:solidFill>
                <a:latin typeface="Consolas"/>
                <a:cs typeface="Arial"/>
              </a:rPr>
              <a:t>, </a:t>
            </a:r>
            <a:r>
              <a:rPr lang="en-US">
                <a:solidFill>
                  <a:srgbClr val="CE9178"/>
                </a:solidFill>
                <a:latin typeface="Consolas"/>
                <a:cs typeface="Arial"/>
              </a:rPr>
              <a:t>'v3'</a:t>
            </a:r>
            <a:r>
              <a:rPr lang="en-US">
                <a:solidFill>
                  <a:srgbClr val="CCCCCC"/>
                </a:solidFill>
                <a:latin typeface="Consolas"/>
                <a:cs typeface="Arial"/>
              </a:rPr>
              <a:t>, </a:t>
            </a:r>
            <a:r>
              <a:rPr lang="en-US" err="1">
                <a:solidFill>
                  <a:srgbClr val="9CDCFE"/>
                </a:solidFill>
                <a:latin typeface="Consolas"/>
                <a:cs typeface="Arial"/>
              </a:rPr>
              <a:t>developerKey</a:t>
            </a:r>
            <a:r>
              <a:rPr lang="en-US">
                <a:solidFill>
                  <a:srgbClr val="D4D4D4"/>
                </a:solidFill>
                <a:latin typeface="Consolas"/>
                <a:cs typeface="Arial"/>
              </a:rPr>
              <a:t>=</a:t>
            </a:r>
            <a:r>
              <a:rPr lang="en-US">
                <a:solidFill>
                  <a:srgbClr val="CE9178"/>
                </a:solidFill>
                <a:latin typeface="Consolas"/>
                <a:cs typeface="Arial"/>
              </a:rPr>
              <a:t>'KEY'</a:t>
            </a:r>
            <a:r>
              <a:rPr lang="en-US">
                <a:solidFill>
                  <a:srgbClr val="CCCCCC"/>
                </a:solidFill>
                <a:latin typeface="Consolas"/>
                <a:cs typeface="Arial"/>
              </a:rPr>
              <a:t>)</a:t>
            </a:r>
          </a:p>
          <a:p>
            <a:pPr>
              <a:spcAft>
                <a:spcPts val="600"/>
              </a:spcAft>
            </a:pPr>
            <a:br>
              <a:rPr lang="en-US">
                <a:latin typeface="Consolas"/>
                <a:cs typeface="Arial"/>
              </a:rPr>
            </a:br>
            <a:r>
              <a:rPr lang="en-US">
                <a:solidFill>
                  <a:srgbClr val="CCCCCC"/>
                </a:solidFill>
                <a:latin typeface="Consolas"/>
                <a:cs typeface="Arial"/>
              </a:rPr>
              <a:t>video_id </a:t>
            </a:r>
            <a:r>
              <a:rPr lang="en-US">
                <a:solidFill>
                  <a:srgbClr val="D4D4D4"/>
                </a:solidFill>
                <a:latin typeface="Consolas"/>
                <a:cs typeface="Arial"/>
              </a:rPr>
              <a:t>=</a:t>
            </a:r>
            <a:r>
              <a:rPr lang="en-US">
                <a:solidFill>
                  <a:srgbClr val="CCCCCC"/>
                </a:solidFill>
                <a:latin typeface="Consolas"/>
                <a:cs typeface="Arial"/>
              </a:rPr>
              <a:t> </a:t>
            </a:r>
            <a:r>
              <a:rPr lang="en-US">
                <a:solidFill>
                  <a:srgbClr val="CE9178"/>
                </a:solidFill>
                <a:latin typeface="Consolas"/>
                <a:cs typeface="Arial"/>
              </a:rPr>
              <a:t>'78IJdhvY1zg'</a:t>
            </a:r>
          </a:p>
          <a:p>
            <a:pPr>
              <a:spcAft>
                <a:spcPts val="600"/>
              </a:spcAft>
            </a:pPr>
            <a:r>
              <a:rPr lang="en-US">
                <a:solidFill>
                  <a:srgbClr val="CCCCCC"/>
                </a:solidFill>
                <a:latin typeface="Consolas"/>
                <a:cs typeface="Arial"/>
              </a:rPr>
              <a:t>comments </a:t>
            </a:r>
            <a:r>
              <a:rPr lang="en-US">
                <a:solidFill>
                  <a:srgbClr val="D4D4D4"/>
                </a:solidFill>
                <a:latin typeface="Consolas"/>
                <a:cs typeface="Arial"/>
              </a:rPr>
              <a:t>=</a:t>
            </a:r>
            <a:r>
              <a:rPr lang="en-US">
                <a:solidFill>
                  <a:srgbClr val="CCCCCC"/>
                </a:solidFill>
                <a:latin typeface="Consolas"/>
                <a:cs typeface="Arial"/>
              </a:rPr>
              <a:t> []</a:t>
            </a:r>
          </a:p>
          <a:p>
            <a:pPr>
              <a:spcAft>
                <a:spcPts val="600"/>
              </a:spcAft>
            </a:pPr>
            <a:br>
              <a:rPr lang="en-US">
                <a:latin typeface="Consolas"/>
                <a:cs typeface="Arial"/>
              </a:rPr>
            </a:br>
            <a:r>
              <a:rPr lang="en-US">
                <a:solidFill>
                  <a:srgbClr val="CCCCCC"/>
                </a:solidFill>
                <a:latin typeface="Consolas"/>
                <a:cs typeface="Arial"/>
              </a:rPr>
              <a:t>request </a:t>
            </a:r>
            <a:r>
              <a:rPr lang="en-US">
                <a:solidFill>
                  <a:srgbClr val="D4D4D4"/>
                </a:solidFill>
                <a:latin typeface="Consolas"/>
                <a:cs typeface="Arial"/>
              </a:rPr>
              <a:t>=</a:t>
            </a:r>
            <a:r>
              <a:rPr lang="en-US">
                <a:solidFill>
                  <a:srgbClr val="CCCCCC"/>
                </a:solidFill>
                <a:latin typeface="Consolas"/>
                <a:cs typeface="Arial"/>
              </a:rPr>
              <a:t> youtube.commentThreads().list(</a:t>
            </a:r>
          </a:p>
          <a:p>
            <a:pPr>
              <a:spcAft>
                <a:spcPts val="600"/>
              </a:spcAft>
            </a:pPr>
            <a:r>
              <a:rPr lang="en-US">
                <a:solidFill>
                  <a:srgbClr val="CCCCCC"/>
                </a:solidFill>
                <a:latin typeface="Consolas"/>
                <a:cs typeface="Arial"/>
              </a:rPr>
              <a:t>    </a:t>
            </a:r>
            <a:r>
              <a:rPr lang="en-US">
                <a:solidFill>
                  <a:srgbClr val="9CDCFE"/>
                </a:solidFill>
                <a:latin typeface="Consolas"/>
                <a:cs typeface="Arial"/>
              </a:rPr>
              <a:t>part</a:t>
            </a:r>
            <a:r>
              <a:rPr lang="en-US">
                <a:solidFill>
                  <a:srgbClr val="D4D4D4"/>
                </a:solidFill>
                <a:latin typeface="Consolas"/>
                <a:cs typeface="Arial"/>
              </a:rPr>
              <a:t>=</a:t>
            </a:r>
            <a:r>
              <a:rPr lang="en-US">
                <a:solidFill>
                  <a:srgbClr val="CE9178"/>
                </a:solidFill>
                <a:latin typeface="Consolas"/>
                <a:cs typeface="Arial"/>
              </a:rPr>
              <a:t>'snippet'</a:t>
            </a:r>
            <a:r>
              <a:rPr lang="en-US">
                <a:solidFill>
                  <a:srgbClr val="CCCCCC"/>
                </a:solidFill>
                <a:latin typeface="Consolas"/>
                <a:cs typeface="Arial"/>
              </a:rPr>
              <a:t>,</a:t>
            </a:r>
          </a:p>
          <a:p>
            <a:pPr>
              <a:spcAft>
                <a:spcPts val="600"/>
              </a:spcAft>
            </a:pPr>
            <a:r>
              <a:rPr lang="en-US">
                <a:solidFill>
                  <a:srgbClr val="CCCCCC"/>
                </a:solidFill>
                <a:latin typeface="Consolas"/>
                <a:cs typeface="Arial"/>
              </a:rPr>
              <a:t>    </a:t>
            </a:r>
            <a:r>
              <a:rPr lang="en-US" err="1">
                <a:solidFill>
                  <a:srgbClr val="9CDCFE"/>
                </a:solidFill>
                <a:latin typeface="Consolas"/>
                <a:cs typeface="Arial"/>
              </a:rPr>
              <a:t>videoId</a:t>
            </a:r>
            <a:r>
              <a:rPr lang="en-US">
                <a:solidFill>
                  <a:srgbClr val="D4D4D4"/>
                </a:solidFill>
                <a:latin typeface="Consolas"/>
                <a:cs typeface="Arial"/>
              </a:rPr>
              <a:t>=</a:t>
            </a:r>
            <a:r>
              <a:rPr lang="en-US" err="1">
                <a:solidFill>
                  <a:srgbClr val="CCCCCC"/>
                </a:solidFill>
                <a:latin typeface="Consolas"/>
                <a:cs typeface="Arial"/>
              </a:rPr>
              <a:t>video_id</a:t>
            </a:r>
            <a:r>
              <a:rPr lang="en-US">
                <a:solidFill>
                  <a:srgbClr val="CCCCCC"/>
                </a:solidFill>
                <a:latin typeface="Consolas"/>
                <a:cs typeface="Arial"/>
              </a:rPr>
              <a:t>,</a:t>
            </a:r>
          </a:p>
          <a:p>
            <a:pPr>
              <a:spcAft>
                <a:spcPts val="600"/>
              </a:spcAft>
            </a:pPr>
            <a:r>
              <a:rPr lang="en-US">
                <a:solidFill>
                  <a:srgbClr val="CCCCCC"/>
                </a:solidFill>
                <a:latin typeface="Consolas"/>
                <a:cs typeface="Arial"/>
              </a:rPr>
              <a:t>    </a:t>
            </a:r>
            <a:r>
              <a:rPr lang="en-US" err="1">
                <a:solidFill>
                  <a:srgbClr val="9CDCFE"/>
                </a:solidFill>
                <a:latin typeface="Consolas"/>
                <a:cs typeface="Arial"/>
              </a:rPr>
              <a:t>textFormat</a:t>
            </a:r>
            <a:r>
              <a:rPr lang="en-US">
                <a:solidFill>
                  <a:srgbClr val="D4D4D4"/>
                </a:solidFill>
                <a:latin typeface="Consolas"/>
                <a:cs typeface="Arial"/>
              </a:rPr>
              <a:t>=</a:t>
            </a:r>
            <a:r>
              <a:rPr lang="en-US">
                <a:solidFill>
                  <a:srgbClr val="CE9178"/>
                </a:solidFill>
                <a:latin typeface="Consolas"/>
                <a:cs typeface="Arial"/>
              </a:rPr>
              <a:t>'</a:t>
            </a:r>
            <a:r>
              <a:rPr lang="en-US" err="1">
                <a:solidFill>
                  <a:srgbClr val="CE9178"/>
                </a:solidFill>
                <a:latin typeface="Consolas"/>
                <a:cs typeface="Arial"/>
              </a:rPr>
              <a:t>plainText</a:t>
            </a:r>
            <a:r>
              <a:rPr lang="en-US">
                <a:solidFill>
                  <a:srgbClr val="CE9178"/>
                </a:solidFill>
                <a:latin typeface="Consolas"/>
                <a:cs typeface="Arial"/>
              </a:rPr>
              <a:t>'</a:t>
            </a:r>
            <a:r>
              <a:rPr lang="en-US">
                <a:solidFill>
                  <a:srgbClr val="CCCCCC"/>
                </a:solidFill>
                <a:latin typeface="Consolas"/>
                <a:cs typeface="Arial"/>
              </a:rPr>
              <a:t>)</a:t>
            </a:r>
          </a:p>
          <a:p>
            <a:pPr>
              <a:spcAft>
                <a:spcPts val="600"/>
              </a:spcAft>
            </a:pPr>
            <a:br>
              <a:rPr lang="en-US">
                <a:latin typeface="Consolas"/>
                <a:cs typeface="Arial"/>
              </a:rPr>
            </a:br>
            <a:r>
              <a:rPr lang="en-US">
                <a:solidFill>
                  <a:srgbClr val="C586C0"/>
                </a:solidFill>
                <a:latin typeface="Consolas"/>
                <a:cs typeface="Arial"/>
              </a:rPr>
              <a:t>while</a:t>
            </a:r>
            <a:r>
              <a:rPr lang="en-US">
                <a:solidFill>
                  <a:srgbClr val="CCCCCC"/>
                </a:solidFill>
                <a:latin typeface="Consolas"/>
                <a:cs typeface="Arial"/>
              </a:rPr>
              <a:t> request:</a:t>
            </a:r>
          </a:p>
          <a:p>
            <a:pPr>
              <a:spcAft>
                <a:spcPts val="600"/>
              </a:spcAft>
            </a:pPr>
            <a:r>
              <a:rPr lang="en-US">
                <a:solidFill>
                  <a:srgbClr val="CCCCCC"/>
                </a:solidFill>
                <a:latin typeface="Consolas"/>
                <a:cs typeface="Arial"/>
              </a:rPr>
              <a:t>    response </a:t>
            </a:r>
            <a:r>
              <a:rPr lang="en-US">
                <a:solidFill>
                  <a:srgbClr val="D4D4D4"/>
                </a:solidFill>
                <a:latin typeface="Consolas"/>
                <a:cs typeface="Arial"/>
              </a:rPr>
              <a:t>=</a:t>
            </a:r>
            <a:r>
              <a:rPr lang="en-US">
                <a:solidFill>
                  <a:srgbClr val="CCCCCC"/>
                </a:solidFill>
                <a:latin typeface="Consolas"/>
                <a:cs typeface="Arial"/>
              </a:rPr>
              <a:t> request.execute()</a:t>
            </a:r>
          </a:p>
          <a:p>
            <a:pPr>
              <a:spcAft>
                <a:spcPts val="600"/>
              </a:spcAft>
            </a:pPr>
            <a:r>
              <a:rPr lang="en-US">
                <a:solidFill>
                  <a:srgbClr val="CCCCCC"/>
                </a:solidFill>
                <a:latin typeface="Consolas"/>
                <a:cs typeface="Arial"/>
              </a:rPr>
              <a:t>    </a:t>
            </a:r>
            <a:r>
              <a:rPr lang="en-US">
                <a:solidFill>
                  <a:srgbClr val="C586C0"/>
                </a:solidFill>
                <a:latin typeface="Consolas"/>
                <a:cs typeface="Arial"/>
              </a:rPr>
              <a:t>for</a:t>
            </a:r>
            <a:r>
              <a:rPr lang="en-US">
                <a:solidFill>
                  <a:srgbClr val="CCCCCC"/>
                </a:solidFill>
                <a:latin typeface="Consolas"/>
                <a:cs typeface="Arial"/>
              </a:rPr>
              <a:t> item </a:t>
            </a:r>
            <a:r>
              <a:rPr lang="en-US">
                <a:solidFill>
                  <a:srgbClr val="C586C0"/>
                </a:solidFill>
                <a:latin typeface="Consolas"/>
                <a:cs typeface="Arial"/>
              </a:rPr>
              <a:t>in</a:t>
            </a:r>
            <a:r>
              <a:rPr lang="en-US">
                <a:solidFill>
                  <a:srgbClr val="CCCCCC"/>
                </a:solidFill>
                <a:latin typeface="Consolas"/>
                <a:cs typeface="Arial"/>
              </a:rPr>
              <a:t> response[</a:t>
            </a:r>
            <a:r>
              <a:rPr lang="en-US">
                <a:solidFill>
                  <a:srgbClr val="CE9178"/>
                </a:solidFill>
                <a:latin typeface="Consolas"/>
                <a:cs typeface="Arial"/>
              </a:rPr>
              <a:t>'items'</a:t>
            </a:r>
            <a:r>
              <a:rPr lang="en-US">
                <a:solidFill>
                  <a:srgbClr val="CCCCCC"/>
                </a:solidFill>
                <a:latin typeface="Consolas"/>
                <a:cs typeface="Arial"/>
              </a:rPr>
              <a:t>]:</a:t>
            </a:r>
          </a:p>
          <a:p>
            <a:pPr>
              <a:spcAft>
                <a:spcPts val="600"/>
              </a:spcAft>
            </a:pPr>
            <a:r>
              <a:rPr lang="en-US">
                <a:solidFill>
                  <a:srgbClr val="CCCCCC"/>
                </a:solidFill>
                <a:latin typeface="Consolas"/>
                <a:cs typeface="Arial"/>
              </a:rPr>
              <a:t>        comment </a:t>
            </a:r>
            <a:r>
              <a:rPr lang="en-US">
                <a:solidFill>
                  <a:srgbClr val="D4D4D4"/>
                </a:solidFill>
                <a:latin typeface="Consolas"/>
                <a:cs typeface="Arial"/>
              </a:rPr>
              <a:t>=</a:t>
            </a:r>
            <a:r>
              <a:rPr lang="en-US">
                <a:solidFill>
                  <a:srgbClr val="CCCCCC"/>
                </a:solidFill>
                <a:latin typeface="Consolas"/>
                <a:cs typeface="Arial"/>
              </a:rPr>
              <a:t> item[</a:t>
            </a:r>
            <a:r>
              <a:rPr lang="en-US">
                <a:solidFill>
                  <a:srgbClr val="CE9178"/>
                </a:solidFill>
                <a:latin typeface="Consolas"/>
                <a:cs typeface="Arial"/>
              </a:rPr>
              <a:t>'snippet'</a:t>
            </a:r>
            <a:r>
              <a:rPr lang="en-US">
                <a:solidFill>
                  <a:srgbClr val="CCCCCC"/>
                </a:solidFill>
                <a:latin typeface="Consolas"/>
                <a:cs typeface="Arial"/>
              </a:rPr>
              <a:t>][</a:t>
            </a:r>
            <a:r>
              <a:rPr lang="en-US">
                <a:solidFill>
                  <a:srgbClr val="CE9178"/>
                </a:solidFill>
                <a:latin typeface="Consolas"/>
                <a:cs typeface="Arial"/>
              </a:rPr>
              <a:t>'</a:t>
            </a:r>
            <a:r>
              <a:rPr lang="en-US" err="1">
                <a:solidFill>
                  <a:srgbClr val="CE9178"/>
                </a:solidFill>
                <a:latin typeface="Consolas"/>
                <a:cs typeface="Arial"/>
              </a:rPr>
              <a:t>topLevelComment</a:t>
            </a:r>
            <a:r>
              <a:rPr lang="en-US">
                <a:solidFill>
                  <a:srgbClr val="CE9178"/>
                </a:solidFill>
                <a:latin typeface="Consolas"/>
                <a:cs typeface="Arial"/>
              </a:rPr>
              <a:t>'</a:t>
            </a:r>
            <a:r>
              <a:rPr lang="en-US">
                <a:solidFill>
                  <a:srgbClr val="CCCCCC"/>
                </a:solidFill>
                <a:latin typeface="Consolas"/>
                <a:cs typeface="Arial"/>
              </a:rPr>
              <a:t>][</a:t>
            </a:r>
            <a:r>
              <a:rPr lang="en-US">
                <a:solidFill>
                  <a:srgbClr val="CE9178"/>
                </a:solidFill>
                <a:latin typeface="Consolas"/>
                <a:cs typeface="Arial"/>
              </a:rPr>
              <a:t>'snippet'</a:t>
            </a:r>
            <a:r>
              <a:rPr lang="en-US">
                <a:solidFill>
                  <a:srgbClr val="CCCCCC"/>
                </a:solidFill>
                <a:latin typeface="Consolas"/>
                <a:cs typeface="Arial"/>
              </a:rPr>
              <a:t>][</a:t>
            </a:r>
            <a:r>
              <a:rPr lang="en-US">
                <a:solidFill>
                  <a:srgbClr val="CE9178"/>
                </a:solidFill>
                <a:latin typeface="Consolas"/>
                <a:cs typeface="Arial"/>
              </a:rPr>
              <a:t>'</a:t>
            </a:r>
            <a:r>
              <a:rPr lang="en-US" err="1">
                <a:solidFill>
                  <a:srgbClr val="CE9178"/>
                </a:solidFill>
                <a:latin typeface="Consolas"/>
                <a:cs typeface="Arial"/>
              </a:rPr>
              <a:t>textDisplay</a:t>
            </a:r>
            <a:r>
              <a:rPr lang="en-US">
                <a:solidFill>
                  <a:srgbClr val="CE9178"/>
                </a:solidFill>
                <a:latin typeface="Consolas"/>
                <a:cs typeface="Arial"/>
              </a:rPr>
              <a:t>'</a:t>
            </a:r>
            <a:r>
              <a:rPr lang="en-US">
                <a:solidFill>
                  <a:srgbClr val="CCCCCC"/>
                </a:solidFill>
                <a:latin typeface="Consolas"/>
                <a:cs typeface="Arial"/>
              </a:rPr>
              <a:t>]</a:t>
            </a:r>
          </a:p>
          <a:p>
            <a:pPr>
              <a:spcAft>
                <a:spcPts val="600"/>
              </a:spcAft>
            </a:pPr>
            <a:r>
              <a:rPr lang="en-US">
                <a:solidFill>
                  <a:srgbClr val="CCCCCC"/>
                </a:solidFill>
                <a:latin typeface="Consolas"/>
                <a:cs typeface="Arial"/>
              </a:rPr>
              <a:t>        comments.append(comment)</a:t>
            </a:r>
          </a:p>
          <a:p>
            <a:pPr>
              <a:spcAft>
                <a:spcPts val="600"/>
              </a:spcAft>
            </a:pPr>
            <a:br>
              <a:rPr lang="en-US">
                <a:latin typeface="Consolas"/>
                <a:cs typeface="Arial"/>
              </a:rPr>
            </a:br>
            <a:r>
              <a:rPr lang="en-US">
                <a:solidFill>
                  <a:srgbClr val="CCCCCC"/>
                </a:solidFill>
                <a:latin typeface="Consolas"/>
                <a:cs typeface="Arial"/>
              </a:rPr>
              <a:t>    request </a:t>
            </a:r>
            <a:r>
              <a:rPr lang="en-US">
                <a:solidFill>
                  <a:srgbClr val="D4D4D4"/>
                </a:solidFill>
                <a:latin typeface="Consolas"/>
                <a:cs typeface="Arial"/>
              </a:rPr>
              <a:t>=</a:t>
            </a:r>
            <a:r>
              <a:rPr lang="en-US">
                <a:solidFill>
                  <a:srgbClr val="CCCCCC"/>
                </a:solidFill>
                <a:latin typeface="Consolas"/>
                <a:cs typeface="Arial"/>
              </a:rPr>
              <a:t> </a:t>
            </a:r>
            <a:r>
              <a:rPr lang="en-US" err="1">
                <a:solidFill>
                  <a:srgbClr val="CCCCCC"/>
                </a:solidFill>
                <a:latin typeface="Consolas"/>
                <a:cs typeface="Arial"/>
              </a:rPr>
              <a:t>youtube.commentThreads</a:t>
            </a:r>
            <a:r>
              <a:rPr lang="en-US">
                <a:solidFill>
                  <a:srgbClr val="CCCCCC"/>
                </a:solidFill>
                <a:latin typeface="Consolas"/>
                <a:cs typeface="Arial"/>
              </a:rPr>
              <a:t>().</a:t>
            </a:r>
            <a:r>
              <a:rPr lang="en-US" err="1">
                <a:solidFill>
                  <a:srgbClr val="CCCCCC"/>
                </a:solidFill>
                <a:latin typeface="Consolas"/>
                <a:cs typeface="Arial"/>
              </a:rPr>
              <a:t>list_next</a:t>
            </a:r>
            <a:r>
              <a:rPr lang="en-US">
                <a:solidFill>
                  <a:srgbClr val="CCCCCC"/>
                </a:solidFill>
                <a:latin typeface="Consolas"/>
                <a:cs typeface="Arial"/>
              </a:rPr>
              <a:t>(request, response)</a:t>
            </a:r>
          </a:p>
          <a:p>
            <a:pPr>
              <a:spcAft>
                <a:spcPts val="600"/>
              </a:spcAft>
            </a:pPr>
            <a:endParaRPr lang="en-US">
              <a:latin typeface="Arial"/>
              <a:cs typeface="Arial"/>
            </a:endParaRPr>
          </a:p>
        </p:txBody>
      </p:sp>
    </p:spTree>
    <p:extLst>
      <p:ext uri="{BB962C8B-B14F-4D97-AF65-F5344CB8AC3E}">
        <p14:creationId xmlns:p14="http://schemas.microsoft.com/office/powerpoint/2010/main" val="3514602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840E-70D6-0046-9D32-9B6070118D2D}"/>
              </a:ext>
            </a:extLst>
          </p:cNvPr>
          <p:cNvSpPr>
            <a:spLocks noGrp="1"/>
          </p:cNvSpPr>
          <p:nvPr>
            <p:ph type="title"/>
          </p:nvPr>
        </p:nvSpPr>
        <p:spPr/>
        <p:txBody>
          <a:bodyPr/>
          <a:lstStyle/>
          <a:p>
            <a:r>
              <a:rPr lang="en-US">
                <a:latin typeface="Arial"/>
                <a:cs typeface="Arial"/>
              </a:rPr>
              <a:t>Preprocessing</a:t>
            </a:r>
          </a:p>
        </p:txBody>
      </p:sp>
      <p:sp>
        <p:nvSpPr>
          <p:cNvPr id="3" name="Content Placeholder 2">
            <a:extLst>
              <a:ext uri="{FF2B5EF4-FFF2-40B4-BE49-F238E27FC236}">
                <a16:creationId xmlns:a16="http://schemas.microsoft.com/office/drawing/2014/main" id="{224CA8F5-E6F9-C52E-849A-A6B1307BA7CC}"/>
              </a:ext>
            </a:extLst>
          </p:cNvPr>
          <p:cNvSpPr>
            <a:spLocks noGrp="1"/>
          </p:cNvSpPr>
          <p:nvPr>
            <p:ph idx="1"/>
          </p:nvPr>
        </p:nvSpPr>
        <p:spPr>
          <a:xfrm>
            <a:off x="677334" y="1628399"/>
            <a:ext cx="8596668" cy="4412963"/>
          </a:xfrm>
        </p:spPr>
        <p:txBody>
          <a:bodyPr vert="horz" lIns="91440" tIns="45720" rIns="91440" bIns="45720" rtlCol="0" anchor="t">
            <a:noAutofit/>
          </a:bodyPr>
          <a:lstStyle/>
          <a:p>
            <a:r>
              <a:rPr lang="en-US">
                <a:latin typeface="Arial"/>
                <a:cs typeface="Arial"/>
              </a:rPr>
              <a:t>Tokenization</a:t>
            </a:r>
          </a:p>
          <a:p>
            <a:pPr lvl="1">
              <a:buFont typeface="Courier New" charset="2"/>
              <a:buChar char="o"/>
            </a:pPr>
            <a:r>
              <a:rPr lang="en-US" sz="1800">
                <a:latin typeface="Arial"/>
                <a:cs typeface="Arial"/>
              </a:rPr>
              <a:t>Regular Expression: I'm --&gt; "I", ",", "m"</a:t>
            </a:r>
          </a:p>
          <a:p>
            <a:pPr lvl="1">
              <a:buFont typeface="Courier New" charset="2"/>
              <a:buChar char="o"/>
            </a:pPr>
            <a:r>
              <a:rPr lang="en-US" sz="1800">
                <a:latin typeface="Arial"/>
                <a:cs typeface="Arial"/>
              </a:rPr>
              <a:t>NLTK: I'm ---&gt; "I", "'m"</a:t>
            </a:r>
          </a:p>
          <a:p>
            <a:pPr lvl="1">
              <a:buFont typeface="Courier New" charset="2"/>
              <a:buChar char="o"/>
            </a:pPr>
            <a:r>
              <a:rPr lang="en-US" sz="1800">
                <a:latin typeface="Arial"/>
                <a:cs typeface="Arial"/>
              </a:rPr>
              <a:t> Digits stick to Words -&gt; Manually Separated</a:t>
            </a:r>
          </a:p>
          <a:p>
            <a:pPr lvl="1">
              <a:buFont typeface="Courier New" charset="2"/>
              <a:buChar char="o"/>
            </a:pPr>
            <a:endParaRPr lang="en-US" sz="1800">
              <a:latin typeface="Arial"/>
              <a:cs typeface="Arial"/>
            </a:endParaRPr>
          </a:p>
          <a:p>
            <a:r>
              <a:rPr lang="en-US">
                <a:latin typeface="Arial"/>
                <a:cs typeface="Arial"/>
              </a:rPr>
              <a:t>POS Tagging</a:t>
            </a:r>
          </a:p>
          <a:p>
            <a:pPr lvl="1">
              <a:buFont typeface="Courier New" charset="2"/>
              <a:buChar char="o"/>
            </a:pPr>
            <a:r>
              <a:rPr lang="en-US" sz="1800">
                <a:latin typeface="Arial"/>
                <a:cs typeface="Arial"/>
              </a:rPr>
              <a:t>Challenge: Role of Word </a:t>
            </a:r>
          </a:p>
          <a:p>
            <a:pPr lvl="1">
              <a:buFont typeface="Courier New" charset="2"/>
              <a:buChar char="o"/>
            </a:pPr>
            <a:r>
              <a:rPr lang="en-US" sz="1800">
                <a:latin typeface="Arial"/>
                <a:cs typeface="Arial"/>
              </a:rPr>
              <a:t>Solution: Add Subject to the sentences starting with verb</a:t>
            </a:r>
          </a:p>
          <a:p>
            <a:endParaRPr lang="en-US">
              <a:latin typeface="Arial"/>
              <a:cs typeface="Arial"/>
            </a:endParaRPr>
          </a:p>
          <a:p>
            <a:r>
              <a:rPr lang="en-US">
                <a:latin typeface="Arial"/>
                <a:cs typeface="Arial"/>
              </a:rPr>
              <a:t>Not Relevant</a:t>
            </a:r>
          </a:p>
          <a:p>
            <a:pPr lvl="1">
              <a:buFont typeface="Courier New,monospace" charset="2"/>
              <a:buChar char="o"/>
            </a:pPr>
            <a:r>
              <a:rPr lang="en-US" sz="1800">
                <a:latin typeface="Arial"/>
                <a:cs typeface="Arial"/>
              </a:rPr>
              <a:t>NER</a:t>
            </a:r>
          </a:p>
          <a:p>
            <a:pPr lvl="1">
              <a:buFont typeface="Courier New,monospace" charset="2"/>
              <a:buChar char="o"/>
            </a:pPr>
            <a:r>
              <a:rPr lang="en-US" sz="1800">
                <a:latin typeface="Arial"/>
                <a:cs typeface="Arial"/>
              </a:rPr>
              <a:t>Lemmatization</a:t>
            </a:r>
            <a:endParaRPr lang="en-US">
              <a:latin typeface="Arial"/>
              <a:cs typeface="Arial"/>
            </a:endParaRPr>
          </a:p>
        </p:txBody>
      </p:sp>
    </p:spTree>
    <p:extLst>
      <p:ext uri="{BB962C8B-B14F-4D97-AF65-F5344CB8AC3E}">
        <p14:creationId xmlns:p14="http://schemas.microsoft.com/office/powerpoint/2010/main" val="258737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DF9C-68CE-6894-FCB6-EB10B43C9540}"/>
              </a:ext>
            </a:extLst>
          </p:cNvPr>
          <p:cNvSpPr>
            <a:spLocks noGrp="1"/>
          </p:cNvSpPr>
          <p:nvPr>
            <p:ph type="title"/>
          </p:nvPr>
        </p:nvSpPr>
        <p:spPr/>
        <p:txBody>
          <a:bodyPr/>
          <a:lstStyle/>
          <a:p>
            <a:r>
              <a:rPr lang="en-US">
                <a:latin typeface="Arial"/>
                <a:cs typeface="Arial"/>
              </a:rPr>
              <a:t>TF-IDF</a:t>
            </a:r>
          </a:p>
        </p:txBody>
      </p:sp>
      <p:sp>
        <p:nvSpPr>
          <p:cNvPr id="4" name="TextBox 3">
            <a:extLst>
              <a:ext uri="{FF2B5EF4-FFF2-40B4-BE49-F238E27FC236}">
                <a16:creationId xmlns:a16="http://schemas.microsoft.com/office/drawing/2014/main" id="{1C95E660-2213-4DDC-EB67-D81BEE332DD0}"/>
              </a:ext>
            </a:extLst>
          </p:cNvPr>
          <p:cNvSpPr txBox="1"/>
          <p:nvPr/>
        </p:nvSpPr>
        <p:spPr>
          <a:xfrm>
            <a:off x="454972" y="4602314"/>
            <a:ext cx="983100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CCCCCC"/>
                </a:solidFill>
                <a:latin typeface="Consolas"/>
                <a:cs typeface="Arial"/>
              </a:rPr>
              <a:t>ngram_range </a:t>
            </a:r>
            <a:r>
              <a:rPr lang="en-US">
                <a:solidFill>
                  <a:srgbClr val="D4D4D4"/>
                </a:solidFill>
                <a:latin typeface="Consolas"/>
                <a:cs typeface="Arial"/>
              </a:rPr>
              <a:t>=</a:t>
            </a:r>
            <a:r>
              <a:rPr lang="en-US">
                <a:solidFill>
                  <a:srgbClr val="CCCCCC"/>
                </a:solidFill>
                <a:latin typeface="Consolas"/>
                <a:cs typeface="Arial"/>
              </a:rPr>
              <a:t> (</a:t>
            </a:r>
            <a:r>
              <a:rPr lang="en-US">
                <a:solidFill>
                  <a:srgbClr val="B5CEA8"/>
                </a:solidFill>
                <a:latin typeface="Consolas"/>
                <a:cs typeface="Arial"/>
              </a:rPr>
              <a:t>1</a:t>
            </a:r>
            <a:r>
              <a:rPr lang="en-US">
                <a:solidFill>
                  <a:srgbClr val="CCCCCC"/>
                </a:solidFill>
                <a:latin typeface="Consolas"/>
                <a:cs typeface="Arial"/>
              </a:rPr>
              <a:t>, </a:t>
            </a:r>
            <a:r>
              <a:rPr lang="en-US">
                <a:solidFill>
                  <a:srgbClr val="B5CEA8"/>
                </a:solidFill>
                <a:latin typeface="Consolas"/>
                <a:cs typeface="Arial"/>
              </a:rPr>
              <a:t>3</a:t>
            </a:r>
            <a:r>
              <a:rPr lang="en-US">
                <a:solidFill>
                  <a:srgbClr val="CCCCCC"/>
                </a:solidFill>
                <a:latin typeface="Consolas"/>
                <a:cs typeface="Arial"/>
              </a:rPr>
              <a:t>)</a:t>
            </a:r>
          </a:p>
          <a:p>
            <a:r>
              <a:rPr lang="en-US">
                <a:solidFill>
                  <a:srgbClr val="CCCCCC"/>
                </a:solidFill>
                <a:latin typeface="Consolas"/>
                <a:cs typeface="Arial"/>
              </a:rPr>
              <a:t>num </a:t>
            </a:r>
            <a:r>
              <a:rPr lang="en-US">
                <a:solidFill>
                  <a:srgbClr val="D4D4D4"/>
                </a:solidFill>
                <a:latin typeface="Consolas"/>
                <a:cs typeface="Arial"/>
              </a:rPr>
              <a:t>=</a:t>
            </a:r>
            <a:r>
              <a:rPr lang="en-US">
                <a:solidFill>
                  <a:srgbClr val="CCCCCC"/>
                </a:solidFill>
                <a:latin typeface="Consolas"/>
                <a:cs typeface="Arial"/>
              </a:rPr>
              <a:t> data[</a:t>
            </a:r>
            <a:r>
              <a:rPr lang="en-US">
                <a:solidFill>
                  <a:srgbClr val="CE9178"/>
                </a:solidFill>
                <a:latin typeface="Consolas"/>
                <a:cs typeface="Arial"/>
              </a:rPr>
              <a:t>'comment'</a:t>
            </a:r>
            <a:r>
              <a:rPr lang="en-US">
                <a:solidFill>
                  <a:srgbClr val="CCCCCC"/>
                </a:solidFill>
                <a:latin typeface="Consolas"/>
                <a:cs typeface="Arial"/>
              </a:rPr>
              <a:t>].</a:t>
            </a:r>
            <a:r>
              <a:rPr lang="en-US" err="1">
                <a:solidFill>
                  <a:srgbClr val="CCCCCC"/>
                </a:solidFill>
                <a:latin typeface="Consolas"/>
                <a:cs typeface="Arial"/>
              </a:rPr>
              <a:t>str.split</a:t>
            </a:r>
            <a:r>
              <a:rPr lang="en-US">
                <a:solidFill>
                  <a:srgbClr val="CCCCCC"/>
                </a:solidFill>
                <a:latin typeface="Consolas"/>
                <a:cs typeface="Arial"/>
              </a:rPr>
              <a:t>().explode().</a:t>
            </a:r>
            <a:r>
              <a:rPr lang="en-US" err="1">
                <a:solidFill>
                  <a:srgbClr val="CCCCCC"/>
                </a:solidFill>
                <a:latin typeface="Consolas"/>
                <a:cs typeface="Arial"/>
              </a:rPr>
              <a:t>nunique</a:t>
            </a:r>
            <a:r>
              <a:rPr lang="en-US">
                <a:solidFill>
                  <a:srgbClr val="CCCCCC"/>
                </a:solidFill>
                <a:latin typeface="Consolas"/>
                <a:cs typeface="Arial"/>
              </a:rPr>
              <a:t>()</a:t>
            </a:r>
          </a:p>
          <a:p>
            <a:r>
              <a:rPr lang="en-US">
                <a:solidFill>
                  <a:srgbClr val="DCDCAA"/>
                </a:solidFill>
                <a:latin typeface="Consolas"/>
                <a:cs typeface="Arial"/>
              </a:rPr>
              <a:t>print</a:t>
            </a:r>
            <a:r>
              <a:rPr lang="en-US">
                <a:solidFill>
                  <a:srgbClr val="CCCCCC"/>
                </a:solidFill>
                <a:latin typeface="Consolas"/>
                <a:cs typeface="Arial"/>
              </a:rPr>
              <a:t>(</a:t>
            </a:r>
            <a:r>
              <a:rPr lang="en-US">
                <a:solidFill>
                  <a:srgbClr val="CE9178"/>
                </a:solidFill>
                <a:latin typeface="Consolas"/>
                <a:cs typeface="Arial"/>
              </a:rPr>
              <a:t>'Unique Words in Data: '</a:t>
            </a:r>
            <a:r>
              <a:rPr lang="en-US">
                <a:solidFill>
                  <a:srgbClr val="CCCCCC"/>
                </a:solidFill>
                <a:latin typeface="Consolas"/>
                <a:cs typeface="Arial"/>
              </a:rPr>
              <a:t>, num)</a:t>
            </a:r>
          </a:p>
          <a:p>
            <a:r>
              <a:rPr lang="en-US" err="1">
                <a:solidFill>
                  <a:srgbClr val="CCCCCC"/>
                </a:solidFill>
                <a:latin typeface="Consolas"/>
                <a:cs typeface="Arial"/>
              </a:rPr>
              <a:t>tfidf_vectorizer</a:t>
            </a:r>
            <a:r>
              <a:rPr lang="en-US">
                <a:solidFill>
                  <a:srgbClr val="CCCCCC"/>
                </a:solidFill>
                <a:latin typeface="Consolas"/>
                <a:cs typeface="Arial"/>
              </a:rPr>
              <a:t> </a:t>
            </a:r>
            <a:r>
              <a:rPr lang="en-US">
                <a:solidFill>
                  <a:srgbClr val="D4D4D4"/>
                </a:solidFill>
                <a:latin typeface="Consolas"/>
                <a:cs typeface="Arial"/>
              </a:rPr>
              <a:t>=</a:t>
            </a:r>
            <a:r>
              <a:rPr lang="en-US">
                <a:solidFill>
                  <a:srgbClr val="CCCCCC"/>
                </a:solidFill>
                <a:latin typeface="Consolas"/>
                <a:cs typeface="Arial"/>
              </a:rPr>
              <a:t> </a:t>
            </a:r>
            <a:r>
              <a:rPr lang="en-US" err="1">
                <a:solidFill>
                  <a:srgbClr val="CCCCCC"/>
                </a:solidFill>
                <a:latin typeface="Consolas"/>
                <a:cs typeface="Arial"/>
              </a:rPr>
              <a:t>TfidfVectorizer</a:t>
            </a:r>
            <a:r>
              <a:rPr lang="en-US">
                <a:solidFill>
                  <a:srgbClr val="CCCCCC"/>
                </a:solidFill>
                <a:latin typeface="Consolas"/>
                <a:cs typeface="Arial"/>
              </a:rPr>
              <a:t>(</a:t>
            </a:r>
            <a:r>
              <a:rPr lang="en-US" err="1">
                <a:solidFill>
                  <a:srgbClr val="9CDCFE"/>
                </a:solidFill>
                <a:latin typeface="Consolas"/>
                <a:cs typeface="Arial"/>
              </a:rPr>
              <a:t>ngram_range</a:t>
            </a:r>
            <a:r>
              <a:rPr lang="en-US">
                <a:solidFill>
                  <a:srgbClr val="D4D4D4"/>
                </a:solidFill>
                <a:latin typeface="Consolas"/>
                <a:cs typeface="Arial"/>
              </a:rPr>
              <a:t>=</a:t>
            </a:r>
            <a:r>
              <a:rPr lang="en-US" err="1">
                <a:solidFill>
                  <a:srgbClr val="CCCCCC"/>
                </a:solidFill>
                <a:latin typeface="Consolas"/>
                <a:cs typeface="Arial"/>
              </a:rPr>
              <a:t>ngram_range</a:t>
            </a:r>
            <a:r>
              <a:rPr lang="en-US">
                <a:solidFill>
                  <a:srgbClr val="CCCCCC"/>
                </a:solidFill>
                <a:latin typeface="Consolas"/>
                <a:cs typeface="Arial"/>
              </a:rPr>
              <a:t>, </a:t>
            </a:r>
            <a:r>
              <a:rPr lang="en-US" err="1">
                <a:solidFill>
                  <a:srgbClr val="9CDCFE"/>
                </a:solidFill>
                <a:latin typeface="Consolas"/>
                <a:cs typeface="Arial"/>
              </a:rPr>
              <a:t>min_df</a:t>
            </a:r>
            <a:r>
              <a:rPr lang="en-US">
                <a:solidFill>
                  <a:srgbClr val="D4D4D4"/>
                </a:solidFill>
                <a:latin typeface="Consolas"/>
                <a:cs typeface="Arial"/>
              </a:rPr>
              <a:t>=</a:t>
            </a:r>
            <a:r>
              <a:rPr lang="en-US">
                <a:solidFill>
                  <a:srgbClr val="B5CEA8"/>
                </a:solidFill>
                <a:latin typeface="Consolas"/>
                <a:cs typeface="Arial"/>
              </a:rPr>
              <a:t>5</a:t>
            </a:r>
            <a:r>
              <a:rPr lang="en-US">
                <a:solidFill>
                  <a:srgbClr val="CCCCCC"/>
                </a:solidFill>
                <a:latin typeface="Consolas"/>
                <a:cs typeface="Arial"/>
              </a:rPr>
              <a:t>, </a:t>
            </a:r>
            <a:r>
              <a:rPr lang="en-US" err="1">
                <a:solidFill>
                  <a:srgbClr val="9CDCFE"/>
                </a:solidFill>
                <a:latin typeface="Consolas"/>
                <a:cs typeface="Arial"/>
              </a:rPr>
              <a:t>max_features</a:t>
            </a:r>
            <a:r>
              <a:rPr lang="en-US">
                <a:solidFill>
                  <a:srgbClr val="D4D4D4"/>
                </a:solidFill>
                <a:latin typeface="Consolas"/>
                <a:cs typeface="Arial"/>
              </a:rPr>
              <a:t>=</a:t>
            </a:r>
            <a:r>
              <a:rPr lang="en-US">
                <a:solidFill>
                  <a:srgbClr val="CCCCCC"/>
                </a:solidFill>
                <a:latin typeface="Consolas"/>
                <a:cs typeface="Arial"/>
              </a:rPr>
              <a:t>num, </a:t>
            </a:r>
            <a:r>
              <a:rPr lang="en-US" err="1">
                <a:solidFill>
                  <a:srgbClr val="9CDCFE"/>
                </a:solidFill>
                <a:latin typeface="Consolas"/>
                <a:cs typeface="Arial"/>
              </a:rPr>
              <a:t>stop_words</a:t>
            </a:r>
            <a:r>
              <a:rPr lang="en-US">
                <a:solidFill>
                  <a:srgbClr val="D4D4D4"/>
                </a:solidFill>
                <a:latin typeface="Consolas"/>
                <a:cs typeface="Arial"/>
              </a:rPr>
              <a:t>=</a:t>
            </a:r>
            <a:r>
              <a:rPr lang="en-US">
                <a:solidFill>
                  <a:srgbClr val="CE9178"/>
                </a:solidFill>
                <a:latin typeface="Consolas"/>
                <a:cs typeface="Arial"/>
              </a:rPr>
              <a:t>'</a:t>
            </a:r>
            <a:r>
              <a:rPr lang="en-US" err="1">
                <a:solidFill>
                  <a:srgbClr val="CE9178"/>
                </a:solidFill>
                <a:latin typeface="Consolas"/>
                <a:cs typeface="Arial"/>
              </a:rPr>
              <a:t>english</a:t>
            </a:r>
            <a:r>
              <a:rPr lang="en-US">
                <a:solidFill>
                  <a:srgbClr val="CE9178"/>
                </a:solidFill>
                <a:latin typeface="Consolas"/>
                <a:cs typeface="Arial"/>
              </a:rPr>
              <a:t>'</a:t>
            </a:r>
            <a:r>
              <a:rPr lang="en-US">
                <a:solidFill>
                  <a:srgbClr val="CCCCCC"/>
                </a:solidFill>
                <a:latin typeface="Consolas"/>
                <a:cs typeface="Arial"/>
              </a:rPr>
              <a:t>)</a:t>
            </a:r>
          </a:p>
          <a:p>
            <a:endParaRPr lang="en-US">
              <a:solidFill>
                <a:srgbClr val="CCCCCC"/>
              </a:solidFill>
              <a:latin typeface="Arial"/>
              <a:cs typeface="Arial"/>
            </a:endParaRPr>
          </a:p>
        </p:txBody>
      </p:sp>
      <p:pic>
        <p:nvPicPr>
          <p:cNvPr id="13" name="Picture 12">
            <a:extLst>
              <a:ext uri="{FF2B5EF4-FFF2-40B4-BE49-F238E27FC236}">
                <a16:creationId xmlns:a16="http://schemas.microsoft.com/office/drawing/2014/main" id="{5118918F-F582-C031-CB24-D20C81072B60}"/>
              </a:ext>
            </a:extLst>
          </p:cNvPr>
          <p:cNvPicPr>
            <a:picLocks noChangeAspect="1"/>
          </p:cNvPicPr>
          <p:nvPr/>
        </p:nvPicPr>
        <p:blipFill rotWithShape="1">
          <a:blip r:embed="rId3"/>
          <a:srcRect l="1967" t="3667" r="1639" b="10667"/>
          <a:stretch/>
        </p:blipFill>
        <p:spPr>
          <a:xfrm>
            <a:off x="628650" y="1271587"/>
            <a:ext cx="3493553" cy="3053794"/>
          </a:xfrm>
          <a:prstGeom prst="rect">
            <a:avLst/>
          </a:prstGeom>
        </p:spPr>
      </p:pic>
      <p:pic>
        <p:nvPicPr>
          <p:cNvPr id="12" name="Picture 11" descr="A green lines on a blue background&#10;&#10;Description automatically generated">
            <a:extLst>
              <a:ext uri="{FF2B5EF4-FFF2-40B4-BE49-F238E27FC236}">
                <a16:creationId xmlns:a16="http://schemas.microsoft.com/office/drawing/2014/main" id="{7FB97B65-CF7E-C755-E540-39E1605DA722}"/>
              </a:ext>
            </a:extLst>
          </p:cNvPr>
          <p:cNvPicPr>
            <a:picLocks noChangeAspect="1"/>
          </p:cNvPicPr>
          <p:nvPr/>
        </p:nvPicPr>
        <p:blipFill rotWithShape="1">
          <a:blip r:embed="rId4"/>
          <a:srcRect t="540" r="-258"/>
          <a:stretch/>
        </p:blipFill>
        <p:spPr>
          <a:xfrm>
            <a:off x="4812501" y="1078704"/>
            <a:ext cx="4305322" cy="2021697"/>
          </a:xfrm>
          <a:prstGeom prst="rect">
            <a:avLst/>
          </a:prstGeom>
        </p:spPr>
      </p:pic>
    </p:spTree>
    <p:extLst>
      <p:ext uri="{BB962C8B-B14F-4D97-AF65-F5344CB8AC3E}">
        <p14:creationId xmlns:p14="http://schemas.microsoft.com/office/powerpoint/2010/main" val="39776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88E5-019C-F1AD-CD2C-BA2E4CDEA9BC}"/>
              </a:ext>
            </a:extLst>
          </p:cNvPr>
          <p:cNvSpPr>
            <a:spLocks noGrp="1"/>
          </p:cNvSpPr>
          <p:nvPr>
            <p:ph type="title"/>
          </p:nvPr>
        </p:nvSpPr>
        <p:spPr/>
        <p:txBody>
          <a:bodyPr/>
          <a:lstStyle/>
          <a:p>
            <a:r>
              <a:rPr lang="en-US">
                <a:latin typeface="Arial"/>
                <a:cs typeface="Arial"/>
              </a:rPr>
              <a:t>Sentiment Analysis using TF-IDF Vectorization + Tokens + POS Tags </a:t>
            </a:r>
          </a:p>
        </p:txBody>
      </p:sp>
      <p:sp>
        <p:nvSpPr>
          <p:cNvPr id="3" name="Content Placeholder 2">
            <a:extLst>
              <a:ext uri="{FF2B5EF4-FFF2-40B4-BE49-F238E27FC236}">
                <a16:creationId xmlns:a16="http://schemas.microsoft.com/office/drawing/2014/main" id="{1A62E2D5-3A75-F6A0-23DC-DB1F0D72F96B}"/>
              </a:ext>
            </a:extLst>
          </p:cNvPr>
          <p:cNvSpPr>
            <a:spLocks noGrp="1"/>
          </p:cNvSpPr>
          <p:nvPr>
            <p:ph idx="1"/>
          </p:nvPr>
        </p:nvSpPr>
        <p:spPr/>
        <p:txBody>
          <a:bodyPr vert="horz" lIns="91440" tIns="45720" rIns="91440" bIns="45720" rtlCol="0" anchor="t">
            <a:normAutofit/>
          </a:bodyPr>
          <a:lstStyle/>
          <a:p>
            <a:pPr marL="0" indent="0">
              <a:buNone/>
            </a:pPr>
            <a:endParaRPr lang="en-US">
              <a:latin typeface="Arial"/>
              <a:cs typeface="Arial"/>
            </a:endParaRPr>
          </a:p>
          <a:p>
            <a:endParaRPr lang="en-US">
              <a:latin typeface="Arial"/>
              <a:cs typeface="Arial"/>
            </a:endParaRPr>
          </a:p>
        </p:txBody>
      </p:sp>
      <p:sp>
        <p:nvSpPr>
          <p:cNvPr id="4" name="TextBox 3">
            <a:extLst>
              <a:ext uri="{FF2B5EF4-FFF2-40B4-BE49-F238E27FC236}">
                <a16:creationId xmlns:a16="http://schemas.microsoft.com/office/drawing/2014/main" id="{1E5049CA-38CB-8364-EA08-15BDBEEEF332}"/>
              </a:ext>
            </a:extLst>
          </p:cNvPr>
          <p:cNvSpPr txBox="1"/>
          <p:nvPr/>
        </p:nvSpPr>
        <p:spPr>
          <a:xfrm>
            <a:off x="874295" y="1856874"/>
            <a:ext cx="793683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rgbClr val="CCCCCC"/>
                </a:solidFill>
                <a:latin typeface="Consolas"/>
                <a:cs typeface="Arial"/>
              </a:rPr>
              <a:t>X_train_new</a:t>
            </a:r>
            <a:r>
              <a:rPr lang="en-US">
                <a:solidFill>
                  <a:srgbClr val="CCCCCC"/>
                </a:solidFill>
                <a:latin typeface="Consolas"/>
                <a:cs typeface="Arial"/>
              </a:rPr>
              <a:t>, </a:t>
            </a:r>
            <a:r>
              <a:rPr lang="en-US" err="1">
                <a:solidFill>
                  <a:srgbClr val="CCCCCC"/>
                </a:solidFill>
                <a:latin typeface="Consolas"/>
                <a:cs typeface="Arial"/>
              </a:rPr>
              <a:t>X_test_new</a:t>
            </a:r>
            <a:r>
              <a:rPr lang="en-US">
                <a:solidFill>
                  <a:srgbClr val="CCCCCC"/>
                </a:solidFill>
                <a:latin typeface="Consolas"/>
                <a:cs typeface="Arial"/>
              </a:rPr>
              <a:t>, </a:t>
            </a:r>
            <a:r>
              <a:rPr lang="en-US" err="1">
                <a:solidFill>
                  <a:srgbClr val="CCCCCC"/>
                </a:solidFill>
                <a:latin typeface="Consolas"/>
                <a:cs typeface="Arial"/>
              </a:rPr>
              <a:t>y_train_new</a:t>
            </a:r>
            <a:r>
              <a:rPr lang="en-US">
                <a:solidFill>
                  <a:srgbClr val="CCCCCC"/>
                </a:solidFill>
                <a:latin typeface="Consolas"/>
                <a:cs typeface="Arial"/>
              </a:rPr>
              <a:t>, </a:t>
            </a:r>
            <a:r>
              <a:rPr lang="en-US" err="1">
                <a:solidFill>
                  <a:srgbClr val="CCCCCC"/>
                </a:solidFill>
                <a:latin typeface="Consolas"/>
                <a:cs typeface="Arial"/>
              </a:rPr>
              <a:t>y_test_new</a:t>
            </a:r>
            <a:r>
              <a:rPr lang="en-US">
                <a:solidFill>
                  <a:srgbClr val="CCCCCC"/>
                </a:solidFill>
                <a:latin typeface="Consolas"/>
                <a:cs typeface="Arial"/>
              </a:rPr>
              <a:t> </a:t>
            </a:r>
            <a:r>
              <a:rPr lang="en-US">
                <a:solidFill>
                  <a:srgbClr val="D4D4D4"/>
                </a:solidFill>
                <a:latin typeface="Consolas"/>
                <a:cs typeface="Arial"/>
              </a:rPr>
              <a:t>=</a:t>
            </a:r>
            <a:r>
              <a:rPr lang="en-US">
                <a:solidFill>
                  <a:srgbClr val="CCCCCC"/>
                </a:solidFill>
                <a:latin typeface="Consolas"/>
                <a:cs typeface="Arial"/>
              </a:rPr>
              <a:t> </a:t>
            </a:r>
            <a:r>
              <a:rPr lang="en-US" err="1">
                <a:solidFill>
                  <a:srgbClr val="CCCCCC"/>
                </a:solidFill>
                <a:latin typeface="Consolas"/>
                <a:cs typeface="Arial"/>
              </a:rPr>
              <a:t>train_test_split</a:t>
            </a:r>
            <a:r>
              <a:rPr lang="en-US">
                <a:solidFill>
                  <a:srgbClr val="CCCCCC"/>
                </a:solidFill>
                <a:latin typeface="Consolas"/>
                <a:cs typeface="Arial"/>
              </a:rPr>
              <a:t>(</a:t>
            </a:r>
          </a:p>
          <a:p>
            <a:r>
              <a:rPr lang="en-US">
                <a:solidFill>
                  <a:srgbClr val="CCCCCC"/>
                </a:solidFill>
                <a:latin typeface="Consolas"/>
                <a:cs typeface="Arial"/>
              </a:rPr>
              <a:t>    </a:t>
            </a:r>
            <a:r>
              <a:rPr lang="en-US" err="1">
                <a:solidFill>
                  <a:srgbClr val="CCCCCC"/>
                </a:solidFill>
                <a:latin typeface="Consolas"/>
                <a:cs typeface="Arial"/>
              </a:rPr>
              <a:t>data_tfidf</a:t>
            </a:r>
            <a:r>
              <a:rPr lang="en-US">
                <a:solidFill>
                  <a:srgbClr val="CCCCCC"/>
                </a:solidFill>
                <a:latin typeface="Consolas"/>
                <a:cs typeface="Arial"/>
              </a:rPr>
              <a:t>, data[</a:t>
            </a:r>
            <a:r>
              <a:rPr lang="en-US">
                <a:solidFill>
                  <a:srgbClr val="CE9178"/>
                </a:solidFill>
                <a:latin typeface="Consolas"/>
                <a:cs typeface="Arial"/>
              </a:rPr>
              <a:t>'</a:t>
            </a:r>
            <a:r>
              <a:rPr lang="en-US" err="1">
                <a:solidFill>
                  <a:srgbClr val="CE9178"/>
                </a:solidFill>
                <a:latin typeface="Consolas"/>
                <a:cs typeface="Arial"/>
              </a:rPr>
              <a:t>sentiment_numeric</a:t>
            </a:r>
            <a:r>
              <a:rPr lang="en-US">
                <a:solidFill>
                  <a:srgbClr val="CE9178"/>
                </a:solidFill>
                <a:latin typeface="Consolas"/>
                <a:cs typeface="Arial"/>
              </a:rPr>
              <a:t>'</a:t>
            </a:r>
            <a:r>
              <a:rPr lang="en-US">
                <a:solidFill>
                  <a:srgbClr val="CCCCCC"/>
                </a:solidFill>
                <a:latin typeface="Consolas"/>
                <a:cs typeface="Arial"/>
              </a:rPr>
              <a:t>], </a:t>
            </a:r>
            <a:r>
              <a:rPr lang="en-US" err="1">
                <a:solidFill>
                  <a:srgbClr val="9CDCFE"/>
                </a:solidFill>
                <a:latin typeface="Consolas"/>
                <a:cs typeface="Arial"/>
              </a:rPr>
              <a:t>test_size</a:t>
            </a:r>
            <a:r>
              <a:rPr lang="en-US">
                <a:solidFill>
                  <a:srgbClr val="D4D4D4"/>
                </a:solidFill>
                <a:latin typeface="Consolas"/>
                <a:cs typeface="Arial"/>
              </a:rPr>
              <a:t>=</a:t>
            </a:r>
            <a:r>
              <a:rPr lang="en-US">
                <a:solidFill>
                  <a:srgbClr val="B5CEA8"/>
                </a:solidFill>
                <a:latin typeface="Consolas"/>
                <a:cs typeface="Arial"/>
              </a:rPr>
              <a:t>0.2</a:t>
            </a:r>
            <a:r>
              <a:rPr lang="en-US">
                <a:solidFill>
                  <a:srgbClr val="CCCCCC"/>
                </a:solidFill>
                <a:latin typeface="Consolas"/>
                <a:cs typeface="Arial"/>
              </a:rPr>
              <a:t>, </a:t>
            </a:r>
            <a:r>
              <a:rPr lang="en-US" err="1">
                <a:solidFill>
                  <a:srgbClr val="9CDCFE"/>
                </a:solidFill>
                <a:latin typeface="Consolas"/>
                <a:cs typeface="Arial"/>
              </a:rPr>
              <a:t>random_state</a:t>
            </a:r>
            <a:r>
              <a:rPr lang="en-US">
                <a:solidFill>
                  <a:srgbClr val="D4D4D4"/>
                </a:solidFill>
                <a:latin typeface="Consolas"/>
                <a:cs typeface="Arial"/>
              </a:rPr>
              <a:t>=</a:t>
            </a:r>
            <a:r>
              <a:rPr lang="en-US">
                <a:solidFill>
                  <a:srgbClr val="B5CEA8"/>
                </a:solidFill>
                <a:latin typeface="Consolas"/>
                <a:cs typeface="Arial"/>
              </a:rPr>
              <a:t>20</a:t>
            </a:r>
            <a:r>
              <a:rPr lang="en-US">
                <a:solidFill>
                  <a:srgbClr val="CCCCCC"/>
                </a:solidFill>
                <a:latin typeface="Consolas"/>
                <a:cs typeface="Arial"/>
              </a:rPr>
              <a:t>, </a:t>
            </a:r>
            <a:r>
              <a:rPr lang="en-US">
                <a:solidFill>
                  <a:srgbClr val="9CDCFE"/>
                </a:solidFill>
                <a:latin typeface="Consolas"/>
                <a:cs typeface="Arial"/>
              </a:rPr>
              <a:t>stratify</a:t>
            </a:r>
            <a:r>
              <a:rPr lang="en-US">
                <a:solidFill>
                  <a:srgbClr val="D4D4D4"/>
                </a:solidFill>
                <a:latin typeface="Consolas"/>
                <a:cs typeface="Arial"/>
              </a:rPr>
              <a:t>=</a:t>
            </a:r>
            <a:r>
              <a:rPr lang="en-US">
                <a:solidFill>
                  <a:srgbClr val="CCCCCC"/>
                </a:solidFill>
                <a:latin typeface="Consolas"/>
                <a:cs typeface="Arial"/>
              </a:rPr>
              <a:t>data[</a:t>
            </a:r>
            <a:r>
              <a:rPr lang="en-US">
                <a:solidFill>
                  <a:srgbClr val="CE9178"/>
                </a:solidFill>
                <a:latin typeface="Consolas"/>
                <a:cs typeface="Arial"/>
              </a:rPr>
              <a:t>'</a:t>
            </a:r>
            <a:r>
              <a:rPr lang="en-US" err="1">
                <a:solidFill>
                  <a:srgbClr val="CE9178"/>
                </a:solidFill>
                <a:latin typeface="Consolas"/>
                <a:cs typeface="Arial"/>
              </a:rPr>
              <a:t>sentiment_numeric</a:t>
            </a:r>
            <a:r>
              <a:rPr lang="en-US">
                <a:solidFill>
                  <a:srgbClr val="CE9178"/>
                </a:solidFill>
                <a:latin typeface="Consolas"/>
                <a:cs typeface="Arial"/>
              </a:rPr>
              <a:t>'</a:t>
            </a:r>
            <a:r>
              <a:rPr lang="en-US">
                <a:solidFill>
                  <a:srgbClr val="CCCCCC"/>
                </a:solidFill>
                <a:latin typeface="Consolas"/>
                <a:cs typeface="Arial"/>
              </a:rPr>
              <a:t>])</a:t>
            </a:r>
          </a:p>
          <a:p>
            <a:br>
              <a:rPr lang="en-US">
                <a:latin typeface="Consolas"/>
                <a:cs typeface="Arial"/>
              </a:rPr>
            </a:br>
            <a:r>
              <a:rPr lang="en-US">
                <a:solidFill>
                  <a:srgbClr val="CCCCCC"/>
                </a:solidFill>
                <a:latin typeface="Consolas"/>
                <a:cs typeface="Arial"/>
              </a:rPr>
              <a:t>classifier </a:t>
            </a:r>
            <a:r>
              <a:rPr lang="en-US">
                <a:solidFill>
                  <a:srgbClr val="D4D4D4"/>
                </a:solidFill>
                <a:latin typeface="Consolas"/>
                <a:cs typeface="Arial"/>
              </a:rPr>
              <a:t>=</a:t>
            </a:r>
            <a:r>
              <a:rPr lang="en-US">
                <a:solidFill>
                  <a:srgbClr val="CCCCCC"/>
                </a:solidFill>
                <a:latin typeface="Consolas"/>
                <a:cs typeface="Arial"/>
              </a:rPr>
              <a:t> MultinomialNB()</a:t>
            </a:r>
          </a:p>
          <a:p>
            <a:r>
              <a:rPr lang="en-US" err="1">
                <a:solidFill>
                  <a:srgbClr val="CCCCCC"/>
                </a:solidFill>
                <a:latin typeface="Consolas"/>
                <a:cs typeface="Arial"/>
              </a:rPr>
              <a:t>classifier.fit</a:t>
            </a:r>
            <a:r>
              <a:rPr lang="en-US">
                <a:solidFill>
                  <a:srgbClr val="CCCCCC"/>
                </a:solidFill>
                <a:latin typeface="Consolas"/>
                <a:cs typeface="Arial"/>
              </a:rPr>
              <a:t>(</a:t>
            </a:r>
            <a:r>
              <a:rPr lang="en-US" err="1">
                <a:solidFill>
                  <a:srgbClr val="CCCCCC"/>
                </a:solidFill>
                <a:latin typeface="Consolas"/>
                <a:cs typeface="Arial"/>
              </a:rPr>
              <a:t>X_train_new</a:t>
            </a:r>
            <a:r>
              <a:rPr lang="en-US">
                <a:solidFill>
                  <a:srgbClr val="CCCCCC"/>
                </a:solidFill>
                <a:latin typeface="Consolas"/>
                <a:cs typeface="Arial"/>
              </a:rPr>
              <a:t>, </a:t>
            </a:r>
            <a:r>
              <a:rPr lang="en-US" err="1">
                <a:solidFill>
                  <a:srgbClr val="CCCCCC"/>
                </a:solidFill>
                <a:latin typeface="Consolas"/>
                <a:cs typeface="Arial"/>
              </a:rPr>
              <a:t>y_train_new</a:t>
            </a:r>
            <a:r>
              <a:rPr lang="en-US">
                <a:solidFill>
                  <a:srgbClr val="CCCCCC"/>
                </a:solidFill>
                <a:latin typeface="Consolas"/>
                <a:cs typeface="Arial"/>
              </a:rPr>
              <a:t>)</a:t>
            </a:r>
          </a:p>
          <a:p>
            <a:r>
              <a:rPr lang="en-US" err="1">
                <a:solidFill>
                  <a:srgbClr val="CCCCCC"/>
                </a:solidFill>
                <a:latin typeface="Consolas"/>
                <a:cs typeface="Arial"/>
              </a:rPr>
              <a:t>y_pred</a:t>
            </a:r>
            <a:r>
              <a:rPr lang="en-US">
                <a:solidFill>
                  <a:srgbClr val="CCCCCC"/>
                </a:solidFill>
                <a:latin typeface="Consolas"/>
                <a:cs typeface="Arial"/>
              </a:rPr>
              <a:t> </a:t>
            </a:r>
            <a:r>
              <a:rPr lang="en-US">
                <a:solidFill>
                  <a:srgbClr val="D4D4D4"/>
                </a:solidFill>
                <a:latin typeface="Consolas"/>
                <a:cs typeface="Arial"/>
              </a:rPr>
              <a:t>=</a:t>
            </a:r>
            <a:r>
              <a:rPr lang="en-US">
                <a:solidFill>
                  <a:srgbClr val="CCCCCC"/>
                </a:solidFill>
                <a:latin typeface="Consolas"/>
                <a:cs typeface="Arial"/>
              </a:rPr>
              <a:t> </a:t>
            </a:r>
            <a:r>
              <a:rPr lang="en-US" err="1">
                <a:solidFill>
                  <a:srgbClr val="CCCCCC"/>
                </a:solidFill>
                <a:latin typeface="Consolas"/>
                <a:cs typeface="Arial"/>
              </a:rPr>
              <a:t>classifier.predict</a:t>
            </a:r>
            <a:r>
              <a:rPr lang="en-US">
                <a:solidFill>
                  <a:srgbClr val="CCCCCC"/>
                </a:solidFill>
                <a:latin typeface="Consolas"/>
                <a:cs typeface="Arial"/>
              </a:rPr>
              <a:t>(</a:t>
            </a:r>
            <a:r>
              <a:rPr lang="en-US" err="1">
                <a:solidFill>
                  <a:srgbClr val="CCCCCC"/>
                </a:solidFill>
                <a:latin typeface="Consolas"/>
                <a:cs typeface="Arial"/>
              </a:rPr>
              <a:t>X_test_new</a:t>
            </a:r>
            <a:r>
              <a:rPr lang="en-US">
                <a:solidFill>
                  <a:srgbClr val="CCCCCC"/>
                </a:solidFill>
                <a:latin typeface="Consolas"/>
                <a:cs typeface="Arial"/>
              </a:rPr>
              <a:t>)</a:t>
            </a:r>
          </a:p>
          <a:p>
            <a:r>
              <a:rPr lang="en-US">
                <a:solidFill>
                  <a:srgbClr val="CCCCCC"/>
                </a:solidFill>
                <a:latin typeface="Consolas"/>
                <a:cs typeface="Arial"/>
              </a:rPr>
              <a:t>accuracy </a:t>
            </a:r>
            <a:r>
              <a:rPr lang="en-US">
                <a:solidFill>
                  <a:srgbClr val="D4D4D4"/>
                </a:solidFill>
                <a:latin typeface="Consolas"/>
                <a:cs typeface="Arial"/>
              </a:rPr>
              <a:t>=</a:t>
            </a:r>
            <a:r>
              <a:rPr lang="en-US">
                <a:solidFill>
                  <a:srgbClr val="CCCCCC"/>
                </a:solidFill>
                <a:latin typeface="Consolas"/>
                <a:cs typeface="Arial"/>
              </a:rPr>
              <a:t> </a:t>
            </a:r>
            <a:r>
              <a:rPr lang="en-US" err="1">
                <a:solidFill>
                  <a:srgbClr val="CCCCCC"/>
                </a:solidFill>
                <a:latin typeface="Consolas"/>
                <a:cs typeface="Arial"/>
              </a:rPr>
              <a:t>accuracy_score</a:t>
            </a:r>
            <a:r>
              <a:rPr lang="en-US">
                <a:solidFill>
                  <a:srgbClr val="CCCCCC"/>
                </a:solidFill>
                <a:latin typeface="Consolas"/>
                <a:cs typeface="Arial"/>
              </a:rPr>
              <a:t>(</a:t>
            </a:r>
            <a:r>
              <a:rPr lang="en-US" err="1">
                <a:solidFill>
                  <a:srgbClr val="CCCCCC"/>
                </a:solidFill>
                <a:latin typeface="Consolas"/>
                <a:cs typeface="Arial"/>
              </a:rPr>
              <a:t>y_test_new</a:t>
            </a:r>
            <a:r>
              <a:rPr lang="en-US">
                <a:solidFill>
                  <a:srgbClr val="CCCCCC"/>
                </a:solidFill>
                <a:latin typeface="Consolas"/>
                <a:cs typeface="Arial"/>
              </a:rPr>
              <a:t>, </a:t>
            </a:r>
            <a:r>
              <a:rPr lang="en-US" err="1">
                <a:solidFill>
                  <a:srgbClr val="CCCCCC"/>
                </a:solidFill>
                <a:latin typeface="Consolas"/>
                <a:cs typeface="Arial"/>
              </a:rPr>
              <a:t>y_pred</a:t>
            </a:r>
            <a:r>
              <a:rPr lang="en-US">
                <a:solidFill>
                  <a:srgbClr val="CCCCCC"/>
                </a:solidFill>
                <a:latin typeface="Consolas"/>
                <a:cs typeface="Arial"/>
              </a:rPr>
              <a:t>)</a:t>
            </a:r>
          </a:p>
          <a:p>
            <a:r>
              <a:rPr lang="en-US" err="1">
                <a:solidFill>
                  <a:srgbClr val="CCCCCC"/>
                </a:solidFill>
                <a:latin typeface="Consolas"/>
                <a:cs typeface="Arial"/>
              </a:rPr>
              <a:t>classification_rep</a:t>
            </a:r>
            <a:r>
              <a:rPr lang="en-US">
                <a:solidFill>
                  <a:srgbClr val="CCCCCC"/>
                </a:solidFill>
                <a:latin typeface="Consolas"/>
                <a:cs typeface="Arial"/>
              </a:rPr>
              <a:t> </a:t>
            </a:r>
            <a:r>
              <a:rPr lang="en-US">
                <a:solidFill>
                  <a:srgbClr val="D4D4D4"/>
                </a:solidFill>
                <a:latin typeface="Consolas"/>
                <a:cs typeface="Arial"/>
              </a:rPr>
              <a:t>=</a:t>
            </a:r>
            <a:r>
              <a:rPr lang="en-US">
                <a:solidFill>
                  <a:srgbClr val="CCCCCC"/>
                </a:solidFill>
                <a:latin typeface="Consolas"/>
                <a:cs typeface="Arial"/>
              </a:rPr>
              <a:t> </a:t>
            </a:r>
            <a:r>
              <a:rPr lang="en-US" err="1">
                <a:solidFill>
                  <a:srgbClr val="CCCCCC"/>
                </a:solidFill>
                <a:latin typeface="Consolas"/>
                <a:cs typeface="Arial"/>
              </a:rPr>
              <a:t>classification_report</a:t>
            </a:r>
            <a:r>
              <a:rPr lang="en-US">
                <a:solidFill>
                  <a:srgbClr val="CCCCCC"/>
                </a:solidFill>
                <a:latin typeface="Consolas"/>
                <a:cs typeface="Arial"/>
              </a:rPr>
              <a:t>(</a:t>
            </a:r>
            <a:r>
              <a:rPr lang="en-US" err="1">
                <a:solidFill>
                  <a:srgbClr val="CCCCCC"/>
                </a:solidFill>
                <a:latin typeface="Consolas"/>
                <a:cs typeface="Arial"/>
              </a:rPr>
              <a:t>y_test_new</a:t>
            </a:r>
            <a:r>
              <a:rPr lang="en-US">
                <a:solidFill>
                  <a:srgbClr val="CCCCCC"/>
                </a:solidFill>
                <a:latin typeface="Consolas"/>
                <a:cs typeface="Arial"/>
              </a:rPr>
              <a:t>, </a:t>
            </a:r>
            <a:r>
              <a:rPr lang="en-US" err="1">
                <a:solidFill>
                  <a:srgbClr val="CCCCCC"/>
                </a:solidFill>
                <a:latin typeface="Consolas"/>
                <a:cs typeface="Arial"/>
              </a:rPr>
              <a:t>y_pred</a:t>
            </a:r>
            <a:r>
              <a:rPr lang="en-US">
                <a:solidFill>
                  <a:srgbClr val="CCCCCC"/>
                </a:solidFill>
                <a:latin typeface="Consolas"/>
                <a:cs typeface="Arial"/>
              </a:rPr>
              <a:t>, </a:t>
            </a:r>
            <a:r>
              <a:rPr lang="en-US" err="1">
                <a:solidFill>
                  <a:srgbClr val="9CDCFE"/>
                </a:solidFill>
                <a:latin typeface="Consolas"/>
                <a:cs typeface="Arial"/>
              </a:rPr>
              <a:t>target_names</a:t>
            </a:r>
            <a:r>
              <a:rPr lang="en-US">
                <a:solidFill>
                  <a:srgbClr val="D4D4D4"/>
                </a:solidFill>
                <a:latin typeface="Consolas"/>
                <a:cs typeface="Arial"/>
              </a:rPr>
              <a:t>=</a:t>
            </a:r>
            <a:r>
              <a:rPr lang="en-US" err="1">
                <a:solidFill>
                  <a:srgbClr val="CCCCCC"/>
                </a:solidFill>
                <a:latin typeface="Consolas"/>
                <a:cs typeface="Arial"/>
              </a:rPr>
              <a:t>sentiment_mapping.keys</a:t>
            </a:r>
            <a:r>
              <a:rPr lang="en-US">
                <a:solidFill>
                  <a:srgbClr val="CCCCCC"/>
                </a:solidFill>
                <a:latin typeface="Consolas"/>
                <a:cs typeface="Arial"/>
              </a:rPr>
              <a:t>())</a:t>
            </a:r>
          </a:p>
          <a:p>
            <a:br>
              <a:rPr lang="en-US">
                <a:latin typeface="Consolas"/>
                <a:cs typeface="Arial"/>
              </a:rPr>
            </a:br>
            <a:r>
              <a:rPr lang="en-US">
                <a:solidFill>
                  <a:srgbClr val="DCDCAA"/>
                </a:solidFill>
                <a:latin typeface="Consolas"/>
                <a:cs typeface="Arial"/>
              </a:rPr>
              <a:t>print</a:t>
            </a:r>
            <a:r>
              <a:rPr lang="en-US">
                <a:solidFill>
                  <a:srgbClr val="CCCCCC"/>
                </a:solidFill>
                <a:latin typeface="Consolas"/>
                <a:cs typeface="Arial"/>
              </a:rPr>
              <a:t>(</a:t>
            </a:r>
            <a:r>
              <a:rPr lang="en-US">
                <a:solidFill>
                  <a:srgbClr val="569CD6"/>
                </a:solidFill>
                <a:latin typeface="Consolas"/>
                <a:cs typeface="Arial"/>
              </a:rPr>
              <a:t>f</a:t>
            </a:r>
            <a:r>
              <a:rPr lang="en-US">
                <a:solidFill>
                  <a:srgbClr val="CE9178"/>
                </a:solidFill>
                <a:latin typeface="Consolas"/>
                <a:cs typeface="Arial"/>
              </a:rPr>
              <a:t>'Accuracy: </a:t>
            </a:r>
            <a:r>
              <a:rPr lang="en-US">
                <a:solidFill>
                  <a:srgbClr val="569CD6"/>
                </a:solidFill>
                <a:latin typeface="Consolas"/>
                <a:cs typeface="Arial"/>
              </a:rPr>
              <a:t>{</a:t>
            </a:r>
            <a:r>
              <a:rPr lang="en-US">
                <a:solidFill>
                  <a:srgbClr val="CCCCCC"/>
                </a:solidFill>
                <a:latin typeface="Consolas"/>
                <a:cs typeface="Arial"/>
              </a:rPr>
              <a:t>accuracy</a:t>
            </a:r>
            <a:r>
              <a:rPr lang="en-US">
                <a:solidFill>
                  <a:srgbClr val="569CD6"/>
                </a:solidFill>
                <a:latin typeface="Consolas"/>
                <a:cs typeface="Arial"/>
              </a:rPr>
              <a:t>:.2f}</a:t>
            </a:r>
            <a:r>
              <a:rPr lang="en-US">
                <a:solidFill>
                  <a:srgbClr val="CE9178"/>
                </a:solidFill>
                <a:latin typeface="Consolas"/>
                <a:cs typeface="Arial"/>
              </a:rPr>
              <a:t>'</a:t>
            </a:r>
            <a:r>
              <a:rPr lang="en-US">
                <a:solidFill>
                  <a:srgbClr val="CCCCCC"/>
                </a:solidFill>
                <a:latin typeface="Consolas"/>
                <a:cs typeface="Arial"/>
              </a:rPr>
              <a:t>)</a:t>
            </a:r>
          </a:p>
          <a:p>
            <a:r>
              <a:rPr lang="en-US">
                <a:solidFill>
                  <a:srgbClr val="DCDCAA"/>
                </a:solidFill>
                <a:latin typeface="Consolas"/>
                <a:cs typeface="Arial"/>
              </a:rPr>
              <a:t>print</a:t>
            </a:r>
            <a:r>
              <a:rPr lang="en-US">
                <a:solidFill>
                  <a:srgbClr val="CCCCCC"/>
                </a:solidFill>
                <a:latin typeface="Consolas"/>
                <a:cs typeface="Arial"/>
              </a:rPr>
              <a:t>(classification_rep)</a:t>
            </a:r>
          </a:p>
          <a:p>
            <a:endParaRPr lang="en-US">
              <a:solidFill>
                <a:srgbClr val="CCCCCC"/>
              </a:solidFill>
              <a:latin typeface="Arial"/>
              <a:cs typeface="Arial"/>
            </a:endParaRPr>
          </a:p>
        </p:txBody>
      </p:sp>
    </p:spTree>
    <p:extLst>
      <p:ext uri="{BB962C8B-B14F-4D97-AF65-F5344CB8AC3E}">
        <p14:creationId xmlns:p14="http://schemas.microsoft.com/office/powerpoint/2010/main" val="65178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D1745-ED99-6A71-C6F3-512EAAD949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83318D-4E7A-AFB6-F4D7-6B265A970A17}"/>
              </a:ext>
            </a:extLst>
          </p:cNvPr>
          <p:cNvSpPr>
            <a:spLocks noGrp="1"/>
          </p:cNvSpPr>
          <p:nvPr>
            <p:ph type="title"/>
          </p:nvPr>
        </p:nvSpPr>
        <p:spPr/>
        <p:txBody>
          <a:bodyPr/>
          <a:lstStyle/>
          <a:p>
            <a:r>
              <a:rPr lang="en-US">
                <a:latin typeface="Arial"/>
                <a:cs typeface="Arial"/>
              </a:rPr>
              <a:t>Sentiment Analysis using TF-IDF Vectorization + Tokens + POS Tags </a:t>
            </a:r>
          </a:p>
        </p:txBody>
      </p:sp>
      <p:sp>
        <p:nvSpPr>
          <p:cNvPr id="4" name="TextBox 3">
            <a:extLst>
              <a:ext uri="{FF2B5EF4-FFF2-40B4-BE49-F238E27FC236}">
                <a16:creationId xmlns:a16="http://schemas.microsoft.com/office/drawing/2014/main" id="{117BEE5C-58FC-F2F9-2DF7-CAE1931359E3}"/>
              </a:ext>
            </a:extLst>
          </p:cNvPr>
          <p:cNvSpPr txBox="1"/>
          <p:nvPr/>
        </p:nvSpPr>
        <p:spPr>
          <a:xfrm>
            <a:off x="1175085" y="2267953"/>
            <a:ext cx="818748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CCCCCC"/>
                </a:solidFill>
                <a:latin typeface="Arial"/>
                <a:cs typeface="Arial"/>
              </a:rPr>
              <a:t>Accuracy: 0.81 </a:t>
            </a:r>
            <a:endParaRPr lang="en-US">
              <a:solidFill>
                <a:srgbClr val="FFFFFF"/>
              </a:solidFill>
              <a:latin typeface="Arial"/>
              <a:cs typeface="Arial"/>
            </a:endParaRPr>
          </a:p>
          <a:p>
            <a:endParaRPr lang="en-US">
              <a:solidFill>
                <a:srgbClr val="CCCCCC"/>
              </a:solidFill>
              <a:latin typeface="Arial"/>
              <a:cs typeface="Arial"/>
            </a:endParaRPr>
          </a:p>
          <a:p>
            <a:r>
              <a:rPr lang="en-US">
                <a:solidFill>
                  <a:srgbClr val="CCCCCC"/>
                </a:solidFill>
                <a:latin typeface="Arial"/>
                <a:cs typeface="Arial"/>
              </a:rPr>
              <a:t>                    Precision        recall       f1-score        support </a:t>
            </a:r>
            <a:endParaRPr lang="en-US">
              <a:solidFill>
                <a:srgbClr val="FFFFFF"/>
              </a:solidFill>
              <a:latin typeface="Arial"/>
              <a:cs typeface="Arial"/>
            </a:endParaRPr>
          </a:p>
          <a:p>
            <a:r>
              <a:rPr lang="en-US">
                <a:solidFill>
                  <a:srgbClr val="CCCCCC"/>
                </a:solidFill>
                <a:latin typeface="Arial"/>
                <a:cs typeface="Arial"/>
              </a:rPr>
              <a:t>positive            0.89            0.86           0.88              86 </a:t>
            </a:r>
            <a:endParaRPr lang="en-US">
              <a:solidFill>
                <a:srgbClr val="FFFFFF"/>
              </a:solidFill>
              <a:latin typeface="Arial"/>
              <a:cs typeface="Arial"/>
            </a:endParaRPr>
          </a:p>
          <a:p>
            <a:r>
              <a:rPr lang="en-US">
                <a:solidFill>
                  <a:srgbClr val="CCCCCC"/>
                </a:solidFill>
                <a:latin typeface="Arial"/>
                <a:cs typeface="Arial"/>
              </a:rPr>
              <a:t>Neutral             0.79            0.74           0.77              86 </a:t>
            </a:r>
            <a:endParaRPr lang="en-US">
              <a:solidFill>
                <a:srgbClr val="FFFFFF"/>
              </a:solidFill>
              <a:latin typeface="Arial"/>
              <a:cs typeface="Arial"/>
            </a:endParaRPr>
          </a:p>
          <a:p>
            <a:r>
              <a:rPr lang="en-US">
                <a:solidFill>
                  <a:srgbClr val="CCCCCC"/>
                </a:solidFill>
                <a:latin typeface="Arial"/>
                <a:cs typeface="Arial"/>
              </a:rPr>
              <a:t>negative           0.76            0.83           0.79              86 </a:t>
            </a:r>
            <a:endParaRPr lang="en-US">
              <a:solidFill>
                <a:srgbClr val="FFFFFF"/>
              </a:solidFill>
              <a:latin typeface="Arial"/>
              <a:cs typeface="Arial"/>
            </a:endParaRPr>
          </a:p>
          <a:p>
            <a:endParaRPr lang="en-US">
              <a:solidFill>
                <a:srgbClr val="CCCCCC"/>
              </a:solidFill>
              <a:latin typeface="Arial"/>
              <a:cs typeface="Arial"/>
            </a:endParaRPr>
          </a:p>
          <a:p>
            <a:r>
              <a:rPr lang="en-US">
                <a:solidFill>
                  <a:srgbClr val="CCCCCC"/>
                </a:solidFill>
                <a:latin typeface="Arial"/>
                <a:cs typeface="Arial"/>
              </a:rPr>
              <a:t>accuracy                                                0.81             258 </a:t>
            </a:r>
            <a:endParaRPr lang="en-US">
              <a:solidFill>
                <a:srgbClr val="FFFFFF"/>
              </a:solidFill>
              <a:latin typeface="Arial"/>
              <a:cs typeface="Arial"/>
            </a:endParaRPr>
          </a:p>
          <a:p>
            <a:r>
              <a:rPr lang="en-US">
                <a:solidFill>
                  <a:srgbClr val="CCCCCC"/>
                </a:solidFill>
                <a:latin typeface="Arial"/>
                <a:cs typeface="Arial"/>
              </a:rPr>
              <a:t>macro avg         0.81            0.81           0.81            258 </a:t>
            </a:r>
            <a:endParaRPr lang="en-US">
              <a:solidFill>
                <a:srgbClr val="FFFFFF"/>
              </a:solidFill>
              <a:latin typeface="Arial"/>
              <a:cs typeface="Arial"/>
            </a:endParaRPr>
          </a:p>
          <a:p>
            <a:r>
              <a:rPr lang="en-US">
                <a:solidFill>
                  <a:srgbClr val="CCCCCC"/>
                </a:solidFill>
                <a:latin typeface="Arial"/>
                <a:cs typeface="Arial"/>
              </a:rPr>
              <a:t>weighted avg     0.81            0.81           0.81            258</a:t>
            </a:r>
            <a:endParaRPr lang="en-US">
              <a:latin typeface="Arial"/>
              <a:cs typeface="Arial"/>
            </a:endParaRPr>
          </a:p>
        </p:txBody>
      </p:sp>
    </p:spTree>
    <p:extLst>
      <p:ext uri="{BB962C8B-B14F-4D97-AF65-F5344CB8AC3E}">
        <p14:creationId xmlns:p14="http://schemas.microsoft.com/office/powerpoint/2010/main" val="208672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5B7CBC4-4C08-9F2D-738E-36B09EFA5DE5}"/>
            </a:ext>
          </a:extLst>
        </p:cNvPr>
        <p:cNvGrpSpPr/>
        <p:nvPr/>
      </p:nvGrpSpPr>
      <p:grpSpPr>
        <a:xfrm>
          <a:off x="0" y="0"/>
          <a:ext cx="0" cy="0"/>
          <a:chOff x="0" y="0"/>
          <a:chExt cx="0" cy="0"/>
        </a:xfrm>
      </p:grpSpPr>
      <p:pic>
        <p:nvPicPr>
          <p:cNvPr id="6" name="Picture 5" descr="Exclamation mark on a yellow background">
            <a:extLst>
              <a:ext uri="{FF2B5EF4-FFF2-40B4-BE49-F238E27FC236}">
                <a16:creationId xmlns:a16="http://schemas.microsoft.com/office/drawing/2014/main" id="{0729FEAB-ED70-B68B-8F91-1F741605E85F}"/>
              </a:ext>
            </a:extLst>
          </p:cNvPr>
          <p:cNvPicPr>
            <a:picLocks noChangeAspect="1"/>
          </p:cNvPicPr>
          <p:nvPr/>
        </p:nvPicPr>
        <p:blipFill rotWithShape="1">
          <a:blip r:embed="rId3"/>
          <a:srcRect l="13217" r="149" b="3"/>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E1C0B95-A095-47F5-F48D-2D4A9B311192}"/>
              </a:ext>
            </a:extLst>
          </p:cNvPr>
          <p:cNvSpPr>
            <a:spLocks noGrp="1"/>
          </p:cNvSpPr>
          <p:nvPr>
            <p:ph type="title"/>
          </p:nvPr>
        </p:nvSpPr>
        <p:spPr>
          <a:xfrm>
            <a:off x="677333" y="609600"/>
            <a:ext cx="3851123" cy="1320800"/>
          </a:xfrm>
        </p:spPr>
        <p:txBody>
          <a:bodyPr vert="horz" lIns="91440" tIns="45720" rIns="91440" bIns="45720" rtlCol="0" anchor="t">
            <a:normAutofit/>
          </a:bodyPr>
          <a:lstStyle/>
          <a:p>
            <a:pPr>
              <a:lnSpc>
                <a:spcPct val="90000"/>
              </a:lnSpc>
            </a:pPr>
            <a:r>
              <a:rPr lang="en-US" sz="2500"/>
              <a:t>Sentiment Analysis using TF-IDF Vectorization + Tokens + POS Tags </a:t>
            </a:r>
          </a:p>
        </p:txBody>
      </p:sp>
      <p:sp>
        <p:nvSpPr>
          <p:cNvPr id="4" name="TextBox 3">
            <a:extLst>
              <a:ext uri="{FF2B5EF4-FFF2-40B4-BE49-F238E27FC236}">
                <a16:creationId xmlns:a16="http://schemas.microsoft.com/office/drawing/2014/main" id="{F70373A4-BB1C-6799-0BFA-57891759F5D4}"/>
              </a:ext>
            </a:extLst>
          </p:cNvPr>
          <p:cNvSpPr txBox="1"/>
          <p:nvPr/>
        </p:nvSpPr>
        <p:spPr>
          <a:xfrm>
            <a:off x="677334" y="2160589"/>
            <a:ext cx="8782797" cy="388077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ts val="1000"/>
              </a:spcBef>
              <a:buClr>
                <a:schemeClr val="accent1"/>
              </a:buClr>
              <a:buSzPct val="80000"/>
            </a:pPr>
            <a:r>
              <a:rPr lang="en-US" sz="1700">
                <a:solidFill>
                  <a:schemeClr val="tx1">
                    <a:lumMod val="75000"/>
                    <a:lumOff val="25000"/>
                  </a:schemeClr>
                </a:solidFill>
                <a:latin typeface="Arial"/>
                <a:cs typeface="Arial"/>
              </a:rPr>
              <a:t>                             Predicted Positive   Predicted Neutral   Predicted Negative</a:t>
            </a:r>
            <a:endParaRPr lang="en-US">
              <a:solidFill>
                <a:schemeClr val="tx1">
                  <a:lumMod val="75000"/>
                  <a:lumOff val="25000"/>
                </a:schemeClr>
              </a:solidFill>
              <a:latin typeface="Arial"/>
              <a:cs typeface="Arial"/>
            </a:endParaRPr>
          </a:p>
          <a:p>
            <a:pPr>
              <a:lnSpc>
                <a:spcPct val="90000"/>
              </a:lnSpc>
              <a:spcBef>
                <a:spcPts val="1000"/>
              </a:spcBef>
              <a:buClr>
                <a:schemeClr val="accent1"/>
              </a:buClr>
              <a:buSzPct val="80000"/>
            </a:pPr>
            <a:endParaRPr lang="en-US" sz="1700">
              <a:solidFill>
                <a:schemeClr val="tx1">
                  <a:lumMod val="75000"/>
                  <a:lumOff val="25000"/>
                </a:schemeClr>
              </a:solidFill>
              <a:latin typeface="Arial"/>
              <a:cs typeface="Arial"/>
            </a:endParaRPr>
          </a:p>
          <a:p>
            <a:pPr>
              <a:lnSpc>
                <a:spcPct val="90000"/>
              </a:lnSpc>
              <a:spcBef>
                <a:spcPts val="1000"/>
              </a:spcBef>
              <a:buClr>
                <a:schemeClr val="accent1"/>
              </a:buClr>
              <a:buSzPct val="80000"/>
            </a:pPr>
            <a:r>
              <a:rPr lang="en-US" sz="1700">
                <a:solidFill>
                  <a:schemeClr val="tx1">
                    <a:lumMod val="75000"/>
                    <a:lumOff val="25000"/>
                  </a:schemeClr>
                </a:solidFill>
                <a:latin typeface="Arial"/>
                <a:cs typeface="Arial"/>
              </a:rPr>
              <a:t>Actual Positive             74                             10                            2</a:t>
            </a:r>
          </a:p>
          <a:p>
            <a:pPr>
              <a:lnSpc>
                <a:spcPct val="90000"/>
              </a:lnSpc>
              <a:spcBef>
                <a:spcPts val="1000"/>
              </a:spcBef>
              <a:buClr>
                <a:schemeClr val="accent1"/>
              </a:buClr>
              <a:buSzPct val="80000"/>
            </a:pPr>
            <a:r>
              <a:rPr lang="en-US" sz="1700">
                <a:solidFill>
                  <a:schemeClr val="tx1">
                    <a:lumMod val="75000"/>
                    <a:lumOff val="25000"/>
                  </a:schemeClr>
                </a:solidFill>
                <a:latin typeface="Arial"/>
                <a:cs typeface="Arial"/>
              </a:rPr>
              <a:t>Actual Neutral              18                              63                           5</a:t>
            </a:r>
          </a:p>
          <a:p>
            <a:pPr>
              <a:lnSpc>
                <a:spcPct val="90000"/>
              </a:lnSpc>
              <a:spcBef>
                <a:spcPts val="1000"/>
              </a:spcBef>
              <a:buClr>
                <a:schemeClr val="accent1"/>
              </a:buClr>
              <a:buSzPct val="80000"/>
            </a:pPr>
            <a:r>
              <a:rPr lang="en-US" sz="1700">
                <a:solidFill>
                  <a:schemeClr val="tx1">
                    <a:lumMod val="75000"/>
                    <a:lumOff val="25000"/>
                  </a:schemeClr>
                </a:solidFill>
                <a:latin typeface="Arial"/>
                <a:cs typeface="Arial"/>
              </a:rPr>
              <a:t>Actual Negative            10                              7                            69</a:t>
            </a:r>
          </a:p>
          <a:p>
            <a:pPr>
              <a:lnSpc>
                <a:spcPct val="90000"/>
              </a:lnSpc>
              <a:spcBef>
                <a:spcPts val="1000"/>
              </a:spcBef>
            </a:pPr>
            <a:endParaRPr lang="en-US" sz="1700">
              <a:solidFill>
                <a:schemeClr val="tx1">
                  <a:lumMod val="75000"/>
                  <a:lumOff val="25000"/>
                </a:schemeClr>
              </a:solidFill>
              <a:latin typeface="Arial"/>
              <a:cs typeface="Arial"/>
            </a:endParaRPr>
          </a:p>
        </p:txBody>
      </p:sp>
      <p:cxnSp>
        <p:nvCxnSpPr>
          <p:cNvPr id="10" name="Straight Connector 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72191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2CC4-0EB8-0EF9-FCB7-79D63C1932A2}"/>
              </a:ext>
            </a:extLst>
          </p:cNvPr>
          <p:cNvSpPr>
            <a:spLocks noGrp="1"/>
          </p:cNvSpPr>
          <p:nvPr>
            <p:ph type="title"/>
          </p:nvPr>
        </p:nvSpPr>
        <p:spPr>
          <a:xfrm>
            <a:off x="677334" y="234648"/>
            <a:ext cx="8596668" cy="1320800"/>
          </a:xfrm>
        </p:spPr>
        <p:txBody>
          <a:bodyPr/>
          <a:lstStyle/>
          <a:p>
            <a:r>
              <a:rPr lang="en-US">
                <a:latin typeface="Arial"/>
                <a:cs typeface="Arial"/>
              </a:rPr>
              <a:t>SVM</a:t>
            </a:r>
          </a:p>
        </p:txBody>
      </p:sp>
      <p:sp>
        <p:nvSpPr>
          <p:cNvPr id="3" name="Content Placeholder 2">
            <a:extLst>
              <a:ext uri="{FF2B5EF4-FFF2-40B4-BE49-F238E27FC236}">
                <a16:creationId xmlns:a16="http://schemas.microsoft.com/office/drawing/2014/main" id="{682898C6-3059-424B-58DD-B0F4A23E9F51}"/>
              </a:ext>
            </a:extLst>
          </p:cNvPr>
          <p:cNvSpPr>
            <a:spLocks noGrp="1"/>
          </p:cNvSpPr>
          <p:nvPr>
            <p:ph idx="1"/>
          </p:nvPr>
        </p:nvSpPr>
        <p:spPr>
          <a:xfrm>
            <a:off x="677334" y="1446970"/>
            <a:ext cx="9310287" cy="4594392"/>
          </a:xfrm>
        </p:spPr>
        <p:txBody>
          <a:bodyPr vert="horz" lIns="91440" tIns="45720" rIns="91440" bIns="45720" rtlCol="0" anchor="t">
            <a:normAutofit fontScale="85000" lnSpcReduction="20000"/>
          </a:bodyPr>
          <a:lstStyle/>
          <a:p>
            <a:pPr marL="0" indent="0">
              <a:buNone/>
            </a:pPr>
            <a:r>
              <a:rPr lang="en-US" sz="1600" err="1">
                <a:solidFill>
                  <a:srgbClr val="CCCCCC"/>
                </a:solidFill>
                <a:latin typeface="Consolas"/>
                <a:cs typeface="Arial"/>
              </a:rPr>
              <a:t>X_train_tfidf</a:t>
            </a:r>
            <a:r>
              <a:rPr lang="en-US" sz="1600">
                <a:solidFill>
                  <a:srgbClr val="CCCCCC"/>
                </a:solidFill>
                <a:latin typeface="Consolas"/>
                <a:cs typeface="Arial"/>
              </a:rPr>
              <a:t> </a:t>
            </a:r>
            <a:r>
              <a:rPr lang="en-US" sz="1600">
                <a:solidFill>
                  <a:srgbClr val="D4D4D4"/>
                </a:solidFill>
                <a:latin typeface="Consolas"/>
                <a:cs typeface="Arial"/>
              </a:rPr>
              <a:t>=</a:t>
            </a:r>
            <a:r>
              <a:rPr lang="en-US" sz="1600">
                <a:solidFill>
                  <a:srgbClr val="CCCCCC"/>
                </a:solidFill>
                <a:latin typeface="Consolas"/>
                <a:cs typeface="Arial"/>
              </a:rPr>
              <a:t> </a:t>
            </a:r>
            <a:r>
              <a:rPr lang="en-US" sz="1600" err="1">
                <a:solidFill>
                  <a:srgbClr val="CCCCCC"/>
                </a:solidFill>
                <a:latin typeface="Consolas"/>
                <a:cs typeface="Arial"/>
              </a:rPr>
              <a:t>tfidf_vectorizer.fit_transform</a:t>
            </a:r>
            <a:r>
              <a:rPr lang="en-US" sz="1600">
                <a:solidFill>
                  <a:srgbClr val="CCCCCC"/>
                </a:solidFill>
                <a:latin typeface="Consolas"/>
                <a:cs typeface="Arial"/>
              </a:rPr>
              <a:t>(</a:t>
            </a:r>
            <a:r>
              <a:rPr lang="en-US" sz="1600" err="1">
                <a:solidFill>
                  <a:srgbClr val="CCCCCC"/>
                </a:solidFill>
                <a:latin typeface="Consolas"/>
                <a:cs typeface="Arial"/>
              </a:rPr>
              <a:t>X_train</a:t>
            </a:r>
            <a:r>
              <a:rPr lang="en-US" sz="1600">
                <a:solidFill>
                  <a:srgbClr val="CCCCCC"/>
                </a:solidFill>
                <a:latin typeface="Consolas"/>
                <a:cs typeface="Arial"/>
              </a:rPr>
              <a:t>)</a:t>
            </a:r>
            <a:endParaRPr lang="en-US" sz="1600">
              <a:latin typeface="Consolas"/>
              <a:cs typeface="Arial"/>
            </a:endParaRPr>
          </a:p>
          <a:p>
            <a:pPr marL="0" indent="0">
              <a:buNone/>
            </a:pPr>
            <a:r>
              <a:rPr lang="en-US" sz="1600" err="1">
                <a:solidFill>
                  <a:srgbClr val="CCCCCC"/>
                </a:solidFill>
                <a:latin typeface="Consolas"/>
                <a:cs typeface="Arial"/>
              </a:rPr>
              <a:t>X_test_tfidf</a:t>
            </a:r>
            <a:r>
              <a:rPr lang="en-US" sz="1600">
                <a:solidFill>
                  <a:srgbClr val="CCCCCC"/>
                </a:solidFill>
                <a:latin typeface="Consolas"/>
                <a:cs typeface="Arial"/>
              </a:rPr>
              <a:t> </a:t>
            </a:r>
            <a:r>
              <a:rPr lang="en-US" sz="1600">
                <a:solidFill>
                  <a:srgbClr val="D4D4D4"/>
                </a:solidFill>
                <a:latin typeface="Consolas"/>
                <a:cs typeface="Arial"/>
              </a:rPr>
              <a:t>=</a:t>
            </a:r>
            <a:r>
              <a:rPr lang="en-US" sz="1600">
                <a:solidFill>
                  <a:srgbClr val="CCCCCC"/>
                </a:solidFill>
                <a:latin typeface="Consolas"/>
                <a:cs typeface="Arial"/>
              </a:rPr>
              <a:t> </a:t>
            </a:r>
            <a:r>
              <a:rPr lang="en-US" sz="1600" err="1">
                <a:solidFill>
                  <a:srgbClr val="CCCCCC"/>
                </a:solidFill>
                <a:latin typeface="Consolas"/>
                <a:cs typeface="Arial"/>
              </a:rPr>
              <a:t>tfidf_vectorizer.transform</a:t>
            </a:r>
            <a:r>
              <a:rPr lang="en-US" sz="1600">
                <a:solidFill>
                  <a:srgbClr val="CCCCCC"/>
                </a:solidFill>
                <a:latin typeface="Consolas"/>
                <a:cs typeface="Arial"/>
              </a:rPr>
              <a:t>(</a:t>
            </a:r>
            <a:r>
              <a:rPr lang="en-US" sz="1600" err="1">
                <a:solidFill>
                  <a:srgbClr val="CCCCCC"/>
                </a:solidFill>
                <a:latin typeface="Consolas"/>
                <a:cs typeface="Arial"/>
              </a:rPr>
              <a:t>X_test</a:t>
            </a:r>
            <a:r>
              <a:rPr lang="en-US" sz="1600">
                <a:solidFill>
                  <a:srgbClr val="CCCCCC"/>
                </a:solidFill>
                <a:latin typeface="Consolas"/>
                <a:cs typeface="Arial"/>
              </a:rPr>
              <a:t>)</a:t>
            </a:r>
            <a:endParaRPr lang="en-US" sz="1600">
              <a:latin typeface="Consolas"/>
              <a:cs typeface="Arial"/>
            </a:endParaRPr>
          </a:p>
          <a:p>
            <a:pPr marL="0" indent="0">
              <a:buNone/>
            </a:pPr>
            <a:endParaRPr lang="en-US">
              <a:latin typeface="Consolas"/>
            </a:endParaRPr>
          </a:p>
          <a:p>
            <a:pPr marL="0" indent="0">
              <a:buNone/>
            </a:pPr>
            <a:r>
              <a:rPr lang="en-US" sz="1600" err="1">
                <a:solidFill>
                  <a:srgbClr val="CCCCCC"/>
                </a:solidFill>
                <a:latin typeface="Consolas"/>
                <a:cs typeface="Arial"/>
              </a:rPr>
              <a:t>param_grid_svm</a:t>
            </a:r>
            <a:r>
              <a:rPr lang="en-US" sz="1600">
                <a:solidFill>
                  <a:srgbClr val="CCCCCC"/>
                </a:solidFill>
                <a:latin typeface="Consolas"/>
                <a:cs typeface="Arial"/>
              </a:rPr>
              <a:t> </a:t>
            </a:r>
            <a:r>
              <a:rPr lang="en-US" sz="1600">
                <a:solidFill>
                  <a:srgbClr val="D4D4D4"/>
                </a:solidFill>
                <a:latin typeface="Consolas"/>
                <a:cs typeface="Arial"/>
              </a:rPr>
              <a:t>=</a:t>
            </a:r>
            <a:r>
              <a:rPr lang="en-US" sz="1600">
                <a:solidFill>
                  <a:srgbClr val="CCCCCC"/>
                </a:solidFill>
                <a:latin typeface="Consolas"/>
                <a:cs typeface="Arial"/>
              </a:rPr>
              <a:t> {</a:t>
            </a:r>
            <a:r>
              <a:rPr lang="en-US" sz="1600">
                <a:solidFill>
                  <a:srgbClr val="CE9178"/>
                </a:solidFill>
                <a:latin typeface="Consolas"/>
                <a:cs typeface="Arial"/>
              </a:rPr>
              <a:t>'C'</a:t>
            </a:r>
            <a:r>
              <a:rPr lang="en-US" sz="1600">
                <a:solidFill>
                  <a:srgbClr val="CCCCCC"/>
                </a:solidFill>
                <a:latin typeface="Consolas"/>
                <a:cs typeface="Arial"/>
              </a:rPr>
              <a:t>: [</a:t>
            </a:r>
            <a:r>
              <a:rPr lang="en-US" sz="1600">
                <a:solidFill>
                  <a:srgbClr val="B5CEA8"/>
                </a:solidFill>
                <a:latin typeface="Consolas"/>
                <a:cs typeface="Arial"/>
              </a:rPr>
              <a:t>0.1</a:t>
            </a:r>
            <a:r>
              <a:rPr lang="en-US" sz="1600">
                <a:solidFill>
                  <a:srgbClr val="CCCCCC"/>
                </a:solidFill>
                <a:latin typeface="Consolas"/>
                <a:cs typeface="Arial"/>
              </a:rPr>
              <a:t>, </a:t>
            </a:r>
            <a:r>
              <a:rPr lang="en-US" sz="1600">
                <a:solidFill>
                  <a:srgbClr val="B5CEA8"/>
                </a:solidFill>
                <a:latin typeface="Consolas"/>
                <a:cs typeface="Arial"/>
              </a:rPr>
              <a:t>1</a:t>
            </a:r>
            <a:r>
              <a:rPr lang="en-US" sz="1600">
                <a:solidFill>
                  <a:srgbClr val="CCCCCC"/>
                </a:solidFill>
                <a:latin typeface="Consolas"/>
                <a:cs typeface="Arial"/>
              </a:rPr>
              <a:t>, </a:t>
            </a:r>
            <a:r>
              <a:rPr lang="en-US" sz="1600">
                <a:solidFill>
                  <a:srgbClr val="B5CEA8"/>
                </a:solidFill>
                <a:latin typeface="Consolas"/>
                <a:cs typeface="Arial"/>
              </a:rPr>
              <a:t>10</a:t>
            </a:r>
            <a:r>
              <a:rPr lang="en-US" sz="1600">
                <a:solidFill>
                  <a:srgbClr val="CCCCCC"/>
                </a:solidFill>
                <a:latin typeface="Consolas"/>
                <a:cs typeface="Arial"/>
              </a:rPr>
              <a:t>,</a:t>
            </a:r>
            <a:r>
              <a:rPr lang="en-US" sz="1600">
                <a:solidFill>
                  <a:srgbClr val="B5CEA8"/>
                </a:solidFill>
                <a:latin typeface="Consolas"/>
                <a:cs typeface="Arial"/>
              </a:rPr>
              <a:t>100</a:t>
            </a:r>
            <a:r>
              <a:rPr lang="en-US" sz="1600">
                <a:solidFill>
                  <a:srgbClr val="CCCCCC"/>
                </a:solidFill>
                <a:latin typeface="Consolas"/>
                <a:cs typeface="Arial"/>
              </a:rPr>
              <a:t>], </a:t>
            </a:r>
            <a:r>
              <a:rPr lang="en-US" sz="1600">
                <a:solidFill>
                  <a:srgbClr val="CE9178"/>
                </a:solidFill>
                <a:latin typeface="Consolas"/>
                <a:cs typeface="Arial"/>
              </a:rPr>
              <a:t>'gamma'</a:t>
            </a:r>
            <a:r>
              <a:rPr lang="en-US" sz="1600">
                <a:solidFill>
                  <a:srgbClr val="CCCCCC"/>
                </a:solidFill>
                <a:latin typeface="Consolas"/>
                <a:cs typeface="Arial"/>
              </a:rPr>
              <a:t>: [</a:t>
            </a:r>
            <a:r>
              <a:rPr lang="en-US" sz="1600">
                <a:solidFill>
                  <a:srgbClr val="CE9178"/>
                </a:solidFill>
                <a:latin typeface="Consolas"/>
                <a:cs typeface="Arial"/>
              </a:rPr>
              <a:t>'scale'</a:t>
            </a:r>
            <a:r>
              <a:rPr lang="en-US" sz="1600">
                <a:solidFill>
                  <a:srgbClr val="CCCCCC"/>
                </a:solidFill>
                <a:latin typeface="Consolas"/>
                <a:cs typeface="Arial"/>
              </a:rPr>
              <a:t>, </a:t>
            </a:r>
            <a:r>
              <a:rPr lang="en-US" sz="1600">
                <a:solidFill>
                  <a:srgbClr val="CE9178"/>
                </a:solidFill>
                <a:latin typeface="Consolas"/>
                <a:cs typeface="Arial"/>
              </a:rPr>
              <a:t>'auto'</a:t>
            </a:r>
            <a:r>
              <a:rPr lang="en-US" sz="1600">
                <a:solidFill>
                  <a:srgbClr val="CCCCCC"/>
                </a:solidFill>
                <a:latin typeface="Consolas"/>
                <a:cs typeface="Arial"/>
              </a:rPr>
              <a:t>],  </a:t>
            </a:r>
            <a:r>
              <a:rPr lang="en-US" sz="1600">
                <a:solidFill>
                  <a:srgbClr val="CE9178"/>
                </a:solidFill>
                <a:latin typeface="Consolas"/>
                <a:cs typeface="Arial"/>
              </a:rPr>
              <a:t>'kernel'</a:t>
            </a:r>
            <a:r>
              <a:rPr lang="en-US" sz="1600">
                <a:solidFill>
                  <a:srgbClr val="CCCCCC"/>
                </a:solidFill>
                <a:latin typeface="Consolas"/>
                <a:cs typeface="Arial"/>
              </a:rPr>
              <a:t>: [</a:t>
            </a:r>
            <a:r>
              <a:rPr lang="en-US" sz="1600">
                <a:solidFill>
                  <a:srgbClr val="CE9178"/>
                </a:solidFill>
                <a:latin typeface="Consolas"/>
                <a:cs typeface="Arial"/>
              </a:rPr>
              <a:t>'linear'</a:t>
            </a:r>
            <a:r>
              <a:rPr lang="en-US" sz="1600">
                <a:solidFill>
                  <a:srgbClr val="CCCCCC"/>
                </a:solidFill>
                <a:latin typeface="Consolas"/>
                <a:cs typeface="Arial"/>
              </a:rPr>
              <a:t>, </a:t>
            </a:r>
            <a:r>
              <a:rPr lang="en-US" sz="1600">
                <a:solidFill>
                  <a:srgbClr val="CE9178"/>
                </a:solidFill>
                <a:latin typeface="Consolas"/>
                <a:cs typeface="Arial"/>
              </a:rPr>
              <a:t>'</a:t>
            </a:r>
            <a:r>
              <a:rPr lang="en-US" sz="1600" err="1">
                <a:solidFill>
                  <a:srgbClr val="CE9178"/>
                </a:solidFill>
                <a:latin typeface="Consolas"/>
                <a:cs typeface="Arial"/>
              </a:rPr>
              <a:t>rbf</a:t>
            </a:r>
            <a:r>
              <a:rPr lang="en-US" sz="1600">
                <a:solidFill>
                  <a:srgbClr val="CE9178"/>
                </a:solidFill>
                <a:latin typeface="Consolas"/>
                <a:cs typeface="Arial"/>
              </a:rPr>
              <a:t>'</a:t>
            </a:r>
            <a:r>
              <a:rPr lang="en-US" sz="1600">
                <a:solidFill>
                  <a:srgbClr val="CCCCCC"/>
                </a:solidFill>
                <a:latin typeface="Consolas"/>
                <a:cs typeface="Arial"/>
              </a:rPr>
              <a:t>]}</a:t>
            </a:r>
            <a:endParaRPr lang="en-US" sz="1600">
              <a:latin typeface="Consolas"/>
              <a:cs typeface="Arial"/>
            </a:endParaRPr>
          </a:p>
          <a:p>
            <a:pPr marL="0" indent="0">
              <a:buNone/>
            </a:pPr>
            <a:endParaRPr lang="en-US">
              <a:latin typeface="Consolas"/>
            </a:endParaRPr>
          </a:p>
          <a:p>
            <a:pPr marL="0" indent="0">
              <a:buNone/>
            </a:pPr>
            <a:r>
              <a:rPr lang="en-US" sz="1600" err="1">
                <a:solidFill>
                  <a:srgbClr val="CCCCCC"/>
                </a:solidFill>
                <a:latin typeface="Consolas"/>
                <a:cs typeface="Arial"/>
              </a:rPr>
              <a:t>svm_model</a:t>
            </a:r>
            <a:r>
              <a:rPr lang="en-US" sz="1600">
                <a:solidFill>
                  <a:srgbClr val="CCCCCC"/>
                </a:solidFill>
                <a:latin typeface="Consolas"/>
                <a:cs typeface="Arial"/>
              </a:rPr>
              <a:t> </a:t>
            </a:r>
            <a:r>
              <a:rPr lang="en-US" sz="1600">
                <a:solidFill>
                  <a:srgbClr val="D4D4D4"/>
                </a:solidFill>
                <a:latin typeface="Consolas"/>
                <a:cs typeface="Arial"/>
              </a:rPr>
              <a:t>=</a:t>
            </a:r>
            <a:r>
              <a:rPr lang="en-US" sz="1600">
                <a:solidFill>
                  <a:srgbClr val="CCCCCC"/>
                </a:solidFill>
                <a:latin typeface="Consolas"/>
                <a:cs typeface="Arial"/>
              </a:rPr>
              <a:t> SVC(</a:t>
            </a:r>
            <a:r>
              <a:rPr lang="en-US" sz="1600" err="1">
                <a:solidFill>
                  <a:srgbClr val="9CDCFE"/>
                </a:solidFill>
                <a:latin typeface="Consolas"/>
                <a:cs typeface="Arial"/>
              </a:rPr>
              <a:t>random_state</a:t>
            </a:r>
            <a:r>
              <a:rPr lang="en-US" sz="1600">
                <a:solidFill>
                  <a:srgbClr val="D4D4D4"/>
                </a:solidFill>
                <a:latin typeface="Consolas"/>
                <a:cs typeface="Arial"/>
              </a:rPr>
              <a:t>=</a:t>
            </a:r>
            <a:r>
              <a:rPr lang="en-US" sz="1600">
                <a:solidFill>
                  <a:srgbClr val="B5CEA8"/>
                </a:solidFill>
                <a:latin typeface="Consolas"/>
                <a:cs typeface="Arial"/>
              </a:rPr>
              <a:t>1</a:t>
            </a:r>
            <a:r>
              <a:rPr lang="en-US" sz="1600">
                <a:solidFill>
                  <a:srgbClr val="CCCCCC"/>
                </a:solidFill>
                <a:latin typeface="Consolas"/>
                <a:cs typeface="Arial"/>
              </a:rPr>
              <a:t>)</a:t>
            </a:r>
            <a:endParaRPr lang="en-US" sz="1600">
              <a:latin typeface="Consolas"/>
              <a:cs typeface="Arial"/>
            </a:endParaRPr>
          </a:p>
          <a:p>
            <a:pPr marL="0" indent="0">
              <a:buNone/>
            </a:pPr>
            <a:r>
              <a:rPr lang="en-US" sz="1600" err="1">
                <a:solidFill>
                  <a:srgbClr val="CCCCCC"/>
                </a:solidFill>
                <a:latin typeface="Consolas"/>
                <a:cs typeface="Arial"/>
              </a:rPr>
              <a:t>svm_model_grid</a:t>
            </a:r>
            <a:r>
              <a:rPr lang="en-US" sz="1600">
                <a:solidFill>
                  <a:srgbClr val="CCCCCC"/>
                </a:solidFill>
                <a:latin typeface="Consolas"/>
                <a:cs typeface="Arial"/>
              </a:rPr>
              <a:t> </a:t>
            </a:r>
            <a:r>
              <a:rPr lang="en-US" sz="1600">
                <a:solidFill>
                  <a:srgbClr val="D4D4D4"/>
                </a:solidFill>
                <a:latin typeface="Consolas"/>
                <a:cs typeface="Arial"/>
              </a:rPr>
              <a:t>=</a:t>
            </a:r>
            <a:r>
              <a:rPr lang="en-US" sz="1600">
                <a:solidFill>
                  <a:srgbClr val="CCCCCC"/>
                </a:solidFill>
                <a:latin typeface="Consolas"/>
                <a:cs typeface="Arial"/>
              </a:rPr>
              <a:t> </a:t>
            </a:r>
            <a:r>
              <a:rPr lang="en-US" sz="1600" err="1">
                <a:solidFill>
                  <a:srgbClr val="CCCCCC"/>
                </a:solidFill>
                <a:latin typeface="Consolas"/>
                <a:cs typeface="Arial"/>
              </a:rPr>
              <a:t>GridSearchCV</a:t>
            </a:r>
            <a:r>
              <a:rPr lang="en-US" sz="1600">
                <a:solidFill>
                  <a:srgbClr val="CCCCCC"/>
                </a:solidFill>
                <a:latin typeface="Consolas"/>
                <a:cs typeface="Arial"/>
              </a:rPr>
              <a:t>(</a:t>
            </a:r>
            <a:r>
              <a:rPr lang="en-US" sz="1600">
                <a:solidFill>
                  <a:srgbClr val="9CDCFE"/>
                </a:solidFill>
                <a:latin typeface="Consolas"/>
                <a:cs typeface="Arial"/>
              </a:rPr>
              <a:t>estimator</a:t>
            </a:r>
            <a:r>
              <a:rPr lang="en-US" sz="1600">
                <a:solidFill>
                  <a:srgbClr val="D4D4D4"/>
                </a:solidFill>
                <a:latin typeface="Consolas"/>
                <a:cs typeface="Arial"/>
              </a:rPr>
              <a:t>=</a:t>
            </a:r>
            <a:r>
              <a:rPr lang="en-US" sz="1600" err="1">
                <a:solidFill>
                  <a:srgbClr val="CCCCCC"/>
                </a:solidFill>
                <a:latin typeface="Consolas"/>
                <a:cs typeface="Arial"/>
              </a:rPr>
              <a:t>svm_model</a:t>
            </a:r>
            <a:r>
              <a:rPr lang="en-US" sz="1600">
                <a:solidFill>
                  <a:srgbClr val="CCCCCC"/>
                </a:solidFill>
                <a:latin typeface="Consolas"/>
                <a:cs typeface="Arial"/>
              </a:rPr>
              <a:t>, </a:t>
            </a:r>
            <a:r>
              <a:rPr lang="en-US" sz="1600" err="1">
                <a:solidFill>
                  <a:srgbClr val="9CDCFE"/>
                </a:solidFill>
                <a:latin typeface="Consolas"/>
                <a:cs typeface="Arial"/>
              </a:rPr>
              <a:t>param_grid</a:t>
            </a:r>
            <a:r>
              <a:rPr lang="en-US" sz="1600">
                <a:solidFill>
                  <a:srgbClr val="D4D4D4"/>
                </a:solidFill>
                <a:latin typeface="Consolas"/>
                <a:cs typeface="Arial"/>
              </a:rPr>
              <a:t>=</a:t>
            </a:r>
            <a:r>
              <a:rPr lang="en-US" sz="1600" err="1">
                <a:solidFill>
                  <a:srgbClr val="CCCCCC"/>
                </a:solidFill>
                <a:latin typeface="Consolas"/>
                <a:cs typeface="Arial"/>
              </a:rPr>
              <a:t>param_grid_svm</a:t>
            </a:r>
            <a:r>
              <a:rPr lang="en-US" sz="1600">
                <a:solidFill>
                  <a:srgbClr val="CCCCCC"/>
                </a:solidFill>
                <a:latin typeface="Consolas"/>
                <a:cs typeface="Arial"/>
              </a:rPr>
              <a:t>, </a:t>
            </a:r>
            <a:r>
              <a:rPr lang="en-US" sz="1600">
                <a:solidFill>
                  <a:srgbClr val="9CDCFE"/>
                </a:solidFill>
                <a:latin typeface="Consolas"/>
                <a:cs typeface="Arial"/>
              </a:rPr>
              <a:t>verbose</a:t>
            </a:r>
            <a:r>
              <a:rPr lang="en-US" sz="1600">
                <a:solidFill>
                  <a:srgbClr val="D4D4D4"/>
                </a:solidFill>
                <a:latin typeface="Consolas"/>
                <a:cs typeface="Arial"/>
              </a:rPr>
              <a:t>=</a:t>
            </a:r>
            <a:r>
              <a:rPr lang="en-US" sz="1600">
                <a:solidFill>
                  <a:srgbClr val="B5CEA8"/>
                </a:solidFill>
                <a:latin typeface="Consolas"/>
                <a:cs typeface="Arial"/>
              </a:rPr>
              <a:t>10</a:t>
            </a:r>
            <a:r>
              <a:rPr lang="en-US" sz="1600">
                <a:solidFill>
                  <a:srgbClr val="CCCCCC"/>
                </a:solidFill>
                <a:latin typeface="Consolas"/>
                <a:cs typeface="Arial"/>
              </a:rPr>
              <a:t>, </a:t>
            </a:r>
            <a:r>
              <a:rPr lang="en-US" sz="1600">
                <a:solidFill>
                  <a:srgbClr val="9CDCFE"/>
                </a:solidFill>
                <a:latin typeface="Consolas"/>
                <a:cs typeface="Arial"/>
              </a:rPr>
              <a:t>cv</a:t>
            </a:r>
            <a:r>
              <a:rPr lang="en-US" sz="1600">
                <a:solidFill>
                  <a:srgbClr val="D4D4D4"/>
                </a:solidFill>
                <a:latin typeface="Consolas"/>
                <a:cs typeface="Arial"/>
              </a:rPr>
              <a:t>=</a:t>
            </a:r>
            <a:r>
              <a:rPr lang="en-US" sz="1600">
                <a:solidFill>
                  <a:srgbClr val="B5CEA8"/>
                </a:solidFill>
                <a:latin typeface="Consolas"/>
                <a:cs typeface="Arial"/>
              </a:rPr>
              <a:t>5</a:t>
            </a:r>
            <a:r>
              <a:rPr lang="en-US" sz="1600">
                <a:solidFill>
                  <a:srgbClr val="CCCCCC"/>
                </a:solidFill>
                <a:latin typeface="Consolas"/>
                <a:cs typeface="Arial"/>
              </a:rPr>
              <a:t>, </a:t>
            </a:r>
            <a:r>
              <a:rPr lang="en-US" sz="1600" err="1">
                <a:solidFill>
                  <a:srgbClr val="9CDCFE"/>
                </a:solidFill>
                <a:latin typeface="Consolas"/>
                <a:cs typeface="Arial"/>
              </a:rPr>
              <a:t>n_jobs</a:t>
            </a:r>
            <a:r>
              <a:rPr lang="en-US" sz="1600">
                <a:solidFill>
                  <a:srgbClr val="D4D4D4"/>
                </a:solidFill>
                <a:latin typeface="Consolas"/>
                <a:cs typeface="Arial"/>
              </a:rPr>
              <a:t>=-</a:t>
            </a:r>
            <a:r>
              <a:rPr lang="en-US" sz="1600">
                <a:solidFill>
                  <a:srgbClr val="B5CEA8"/>
                </a:solidFill>
                <a:latin typeface="Consolas"/>
                <a:cs typeface="Arial"/>
              </a:rPr>
              <a:t>1</a:t>
            </a:r>
            <a:r>
              <a:rPr lang="en-US" sz="1600">
                <a:solidFill>
                  <a:srgbClr val="CCCCCC"/>
                </a:solidFill>
                <a:latin typeface="Consolas"/>
                <a:cs typeface="Arial"/>
              </a:rPr>
              <a:t>)</a:t>
            </a:r>
            <a:endParaRPr lang="en-US" sz="1600">
              <a:latin typeface="Consolas"/>
              <a:cs typeface="Arial"/>
            </a:endParaRPr>
          </a:p>
          <a:p>
            <a:pPr marL="0" indent="0">
              <a:buNone/>
            </a:pPr>
            <a:r>
              <a:rPr lang="en-US" sz="1600" err="1">
                <a:solidFill>
                  <a:srgbClr val="CCCCCC"/>
                </a:solidFill>
                <a:latin typeface="Consolas"/>
                <a:cs typeface="Arial"/>
              </a:rPr>
              <a:t>svm_model_grid.fit</a:t>
            </a:r>
            <a:r>
              <a:rPr lang="en-US" sz="1600">
                <a:solidFill>
                  <a:srgbClr val="CCCCCC"/>
                </a:solidFill>
                <a:latin typeface="Consolas"/>
                <a:cs typeface="Arial"/>
              </a:rPr>
              <a:t>(</a:t>
            </a:r>
            <a:r>
              <a:rPr lang="en-US" sz="1600" err="1">
                <a:solidFill>
                  <a:srgbClr val="CCCCCC"/>
                </a:solidFill>
                <a:latin typeface="Consolas"/>
                <a:cs typeface="Arial"/>
              </a:rPr>
              <a:t>X_train_tfidf</a:t>
            </a:r>
            <a:r>
              <a:rPr lang="en-US" sz="1600">
                <a:solidFill>
                  <a:srgbClr val="CCCCCC"/>
                </a:solidFill>
                <a:latin typeface="Consolas"/>
                <a:cs typeface="Arial"/>
              </a:rPr>
              <a:t>, </a:t>
            </a:r>
            <a:r>
              <a:rPr lang="en-US" sz="1600" err="1">
                <a:solidFill>
                  <a:srgbClr val="CCCCCC"/>
                </a:solidFill>
                <a:latin typeface="Consolas"/>
                <a:cs typeface="Arial"/>
              </a:rPr>
              <a:t>y_train</a:t>
            </a:r>
            <a:r>
              <a:rPr lang="en-US" sz="1600">
                <a:solidFill>
                  <a:srgbClr val="CCCCCC"/>
                </a:solidFill>
                <a:latin typeface="Consolas"/>
                <a:cs typeface="Arial"/>
              </a:rPr>
              <a:t>)</a:t>
            </a:r>
            <a:br>
              <a:rPr lang="en-US">
                <a:latin typeface="Consolas"/>
              </a:rPr>
            </a:br>
            <a:endParaRPr lang="en-US" sz="1600">
              <a:latin typeface="Consolas"/>
              <a:cs typeface="Arial"/>
            </a:endParaRPr>
          </a:p>
          <a:p>
            <a:pPr marL="0" indent="0">
              <a:buNone/>
            </a:pPr>
            <a:r>
              <a:rPr lang="en-US" sz="1600" err="1">
                <a:solidFill>
                  <a:srgbClr val="CCCCCC"/>
                </a:solidFill>
                <a:latin typeface="Consolas"/>
                <a:cs typeface="Arial"/>
              </a:rPr>
              <a:t>results_df</a:t>
            </a:r>
            <a:r>
              <a:rPr lang="en-US" sz="1600">
                <a:solidFill>
                  <a:srgbClr val="CCCCCC"/>
                </a:solidFill>
                <a:latin typeface="Consolas"/>
                <a:cs typeface="Arial"/>
              </a:rPr>
              <a:t> </a:t>
            </a:r>
            <a:r>
              <a:rPr lang="en-US" sz="1600">
                <a:solidFill>
                  <a:srgbClr val="D4D4D4"/>
                </a:solidFill>
                <a:latin typeface="Consolas"/>
                <a:cs typeface="Arial"/>
              </a:rPr>
              <a:t>=</a:t>
            </a:r>
            <a:r>
              <a:rPr lang="en-US" sz="1600">
                <a:solidFill>
                  <a:srgbClr val="CCCCCC"/>
                </a:solidFill>
                <a:latin typeface="Consolas"/>
                <a:cs typeface="Arial"/>
              </a:rPr>
              <a:t> </a:t>
            </a:r>
            <a:r>
              <a:rPr lang="en-US" sz="1600" err="1">
                <a:solidFill>
                  <a:srgbClr val="CCCCCC"/>
                </a:solidFill>
                <a:latin typeface="Consolas"/>
                <a:cs typeface="Arial"/>
              </a:rPr>
              <a:t>pd.DataFrame</a:t>
            </a:r>
            <a:r>
              <a:rPr lang="en-US" sz="1600">
                <a:solidFill>
                  <a:srgbClr val="CCCCCC"/>
                </a:solidFill>
                <a:latin typeface="Consolas"/>
                <a:cs typeface="Arial"/>
              </a:rPr>
              <a:t>(</a:t>
            </a:r>
            <a:r>
              <a:rPr lang="en-US" sz="1600" err="1">
                <a:solidFill>
                  <a:srgbClr val="CCCCCC"/>
                </a:solidFill>
                <a:latin typeface="Consolas"/>
                <a:cs typeface="Arial"/>
              </a:rPr>
              <a:t>svm_model_grid.cv_results</a:t>
            </a:r>
            <a:r>
              <a:rPr lang="en-US" sz="1600">
                <a:solidFill>
                  <a:srgbClr val="CCCCCC"/>
                </a:solidFill>
                <a:latin typeface="Consolas"/>
                <a:cs typeface="Arial"/>
              </a:rPr>
              <a:t>_)</a:t>
            </a:r>
            <a:endParaRPr lang="en-US" sz="1600">
              <a:latin typeface="Consolas"/>
              <a:cs typeface="Arial"/>
            </a:endParaRPr>
          </a:p>
          <a:p>
            <a:pPr marL="0" indent="0">
              <a:buNone/>
            </a:pPr>
            <a:r>
              <a:rPr lang="en-US" sz="1600">
                <a:solidFill>
                  <a:srgbClr val="DCDCAA"/>
                </a:solidFill>
                <a:latin typeface="Consolas"/>
                <a:cs typeface="Arial"/>
              </a:rPr>
              <a:t>print</a:t>
            </a:r>
            <a:r>
              <a:rPr lang="en-US" sz="1600">
                <a:solidFill>
                  <a:srgbClr val="CCCCCC"/>
                </a:solidFill>
                <a:latin typeface="Consolas"/>
                <a:cs typeface="Arial"/>
              </a:rPr>
              <a:t>(</a:t>
            </a:r>
            <a:r>
              <a:rPr lang="en-US" sz="1600">
                <a:solidFill>
                  <a:srgbClr val="CE9178"/>
                </a:solidFill>
                <a:latin typeface="Consolas"/>
                <a:cs typeface="Arial"/>
              </a:rPr>
              <a:t>'Grid Search Results:'</a:t>
            </a:r>
            <a:r>
              <a:rPr lang="en-US" sz="1600">
                <a:solidFill>
                  <a:srgbClr val="CCCCCC"/>
                </a:solidFill>
                <a:latin typeface="Consolas"/>
                <a:cs typeface="Arial"/>
              </a:rPr>
              <a:t>)</a:t>
            </a:r>
            <a:endParaRPr lang="en-US" sz="1600">
              <a:latin typeface="Consolas"/>
              <a:cs typeface="Arial"/>
            </a:endParaRPr>
          </a:p>
          <a:p>
            <a:pPr marL="0" indent="0">
              <a:buNone/>
            </a:pPr>
            <a:r>
              <a:rPr lang="en-US" sz="1600">
                <a:solidFill>
                  <a:srgbClr val="DCDCAA"/>
                </a:solidFill>
                <a:latin typeface="Consolas"/>
                <a:cs typeface="Arial"/>
              </a:rPr>
              <a:t>print</a:t>
            </a:r>
            <a:r>
              <a:rPr lang="en-US" sz="1600">
                <a:solidFill>
                  <a:srgbClr val="CCCCCC"/>
                </a:solidFill>
                <a:latin typeface="Consolas"/>
                <a:cs typeface="Arial"/>
              </a:rPr>
              <a:t>(</a:t>
            </a:r>
            <a:r>
              <a:rPr lang="en-US" sz="1600" err="1">
                <a:solidFill>
                  <a:srgbClr val="CCCCCC"/>
                </a:solidFill>
                <a:latin typeface="Consolas"/>
                <a:cs typeface="Arial"/>
              </a:rPr>
              <a:t>results_df</a:t>
            </a:r>
            <a:r>
              <a:rPr lang="en-US" sz="1600">
                <a:solidFill>
                  <a:srgbClr val="CCCCCC"/>
                </a:solidFill>
                <a:latin typeface="Consolas"/>
                <a:cs typeface="Arial"/>
              </a:rPr>
              <a:t>[[</a:t>
            </a:r>
            <a:r>
              <a:rPr lang="en-US" sz="1600">
                <a:solidFill>
                  <a:srgbClr val="CE9178"/>
                </a:solidFill>
                <a:latin typeface="Consolas"/>
                <a:cs typeface="Arial"/>
              </a:rPr>
              <a:t>'params'</a:t>
            </a:r>
            <a:r>
              <a:rPr lang="en-US" sz="1600">
                <a:solidFill>
                  <a:srgbClr val="CCCCCC"/>
                </a:solidFill>
                <a:latin typeface="Consolas"/>
                <a:cs typeface="Arial"/>
              </a:rPr>
              <a:t>, </a:t>
            </a:r>
            <a:r>
              <a:rPr lang="en-US" sz="1600">
                <a:solidFill>
                  <a:srgbClr val="CE9178"/>
                </a:solidFill>
                <a:latin typeface="Consolas"/>
                <a:cs typeface="Arial"/>
              </a:rPr>
              <a:t>'</a:t>
            </a:r>
            <a:r>
              <a:rPr lang="en-US" sz="1600" err="1">
                <a:solidFill>
                  <a:srgbClr val="CE9178"/>
                </a:solidFill>
                <a:latin typeface="Consolas"/>
                <a:cs typeface="Arial"/>
              </a:rPr>
              <a:t>mean_test_score</a:t>
            </a:r>
            <a:r>
              <a:rPr lang="en-US" sz="1600">
                <a:solidFill>
                  <a:srgbClr val="CE9178"/>
                </a:solidFill>
                <a:latin typeface="Consolas"/>
                <a:cs typeface="Arial"/>
              </a:rPr>
              <a:t>'</a:t>
            </a:r>
            <a:r>
              <a:rPr lang="en-US" sz="1600">
                <a:solidFill>
                  <a:srgbClr val="CCCCCC"/>
                </a:solidFill>
                <a:latin typeface="Consolas"/>
                <a:cs typeface="Arial"/>
              </a:rPr>
              <a:t>, </a:t>
            </a:r>
            <a:r>
              <a:rPr lang="en-US" sz="1600">
                <a:solidFill>
                  <a:srgbClr val="CE9178"/>
                </a:solidFill>
                <a:latin typeface="Consolas"/>
                <a:cs typeface="Arial"/>
              </a:rPr>
              <a:t>'</a:t>
            </a:r>
            <a:r>
              <a:rPr lang="en-US" sz="1600" err="1">
                <a:solidFill>
                  <a:srgbClr val="CE9178"/>
                </a:solidFill>
                <a:latin typeface="Consolas"/>
                <a:cs typeface="Arial"/>
              </a:rPr>
              <a:t>rank_test_score</a:t>
            </a:r>
            <a:r>
              <a:rPr lang="en-US" sz="1600">
                <a:solidFill>
                  <a:srgbClr val="CE9178"/>
                </a:solidFill>
                <a:latin typeface="Consolas"/>
                <a:cs typeface="Arial"/>
              </a:rPr>
              <a:t>'</a:t>
            </a:r>
            <a:r>
              <a:rPr lang="en-US" sz="1600">
                <a:solidFill>
                  <a:srgbClr val="CCCCCC"/>
                </a:solidFill>
                <a:latin typeface="Consolas"/>
                <a:cs typeface="Arial"/>
              </a:rPr>
              <a:t>]])</a:t>
            </a:r>
            <a:br>
              <a:rPr lang="en-US">
                <a:latin typeface="Consolas"/>
              </a:rPr>
            </a:br>
            <a:endParaRPr lang="en-US" sz="1600">
              <a:latin typeface="Consolas"/>
              <a:cs typeface="Arial"/>
            </a:endParaRPr>
          </a:p>
          <a:p>
            <a:pPr marL="0" indent="0">
              <a:buNone/>
            </a:pPr>
            <a:r>
              <a:rPr lang="en-US" sz="1600" err="1">
                <a:solidFill>
                  <a:srgbClr val="CCCCCC"/>
                </a:solidFill>
                <a:latin typeface="Consolas"/>
                <a:cs typeface="Arial"/>
              </a:rPr>
              <a:t>best_estimator_svm</a:t>
            </a:r>
            <a:r>
              <a:rPr lang="en-US" sz="1600">
                <a:solidFill>
                  <a:srgbClr val="CCCCCC"/>
                </a:solidFill>
                <a:latin typeface="Consolas"/>
                <a:cs typeface="Arial"/>
              </a:rPr>
              <a:t> </a:t>
            </a:r>
            <a:r>
              <a:rPr lang="en-US" sz="1600">
                <a:solidFill>
                  <a:srgbClr val="D4D4D4"/>
                </a:solidFill>
                <a:latin typeface="Consolas"/>
                <a:cs typeface="Arial"/>
              </a:rPr>
              <a:t>=</a:t>
            </a:r>
            <a:r>
              <a:rPr lang="en-US" sz="1600">
                <a:solidFill>
                  <a:srgbClr val="CCCCCC"/>
                </a:solidFill>
                <a:latin typeface="Consolas"/>
                <a:cs typeface="Arial"/>
              </a:rPr>
              <a:t> </a:t>
            </a:r>
            <a:r>
              <a:rPr lang="en-US" sz="1600" err="1">
                <a:solidFill>
                  <a:srgbClr val="CCCCCC"/>
                </a:solidFill>
                <a:latin typeface="Consolas"/>
                <a:cs typeface="Arial"/>
              </a:rPr>
              <a:t>svm_model_grid.best_estimator</a:t>
            </a:r>
            <a:r>
              <a:rPr lang="en-US" sz="1600">
                <a:solidFill>
                  <a:srgbClr val="CCCCCC"/>
                </a:solidFill>
                <a:latin typeface="Consolas"/>
                <a:cs typeface="Arial"/>
              </a:rPr>
              <a:t>_</a:t>
            </a:r>
            <a:endParaRPr lang="en-US" sz="1600">
              <a:latin typeface="Consolas"/>
              <a:cs typeface="Arial"/>
            </a:endParaRPr>
          </a:p>
          <a:p>
            <a:pPr marL="0" indent="0">
              <a:buNone/>
            </a:pPr>
            <a:r>
              <a:rPr lang="en-US" sz="1600" err="1">
                <a:solidFill>
                  <a:srgbClr val="CCCCCC"/>
                </a:solidFill>
                <a:latin typeface="Consolas"/>
                <a:cs typeface="Arial"/>
              </a:rPr>
              <a:t>y_pred</a:t>
            </a:r>
            <a:r>
              <a:rPr lang="en-US" sz="1600">
                <a:solidFill>
                  <a:srgbClr val="CCCCCC"/>
                </a:solidFill>
                <a:latin typeface="Consolas"/>
                <a:cs typeface="Arial"/>
              </a:rPr>
              <a:t> </a:t>
            </a:r>
            <a:r>
              <a:rPr lang="en-US" sz="1600">
                <a:solidFill>
                  <a:srgbClr val="D4D4D4"/>
                </a:solidFill>
                <a:latin typeface="Consolas"/>
                <a:cs typeface="Arial"/>
              </a:rPr>
              <a:t>=</a:t>
            </a:r>
            <a:r>
              <a:rPr lang="en-US" sz="1600">
                <a:solidFill>
                  <a:srgbClr val="CCCCCC"/>
                </a:solidFill>
                <a:latin typeface="Consolas"/>
                <a:cs typeface="Arial"/>
              </a:rPr>
              <a:t> </a:t>
            </a:r>
            <a:r>
              <a:rPr lang="en-US" sz="1600" err="1">
                <a:solidFill>
                  <a:srgbClr val="CCCCCC"/>
                </a:solidFill>
                <a:latin typeface="Consolas"/>
                <a:cs typeface="Arial"/>
              </a:rPr>
              <a:t>best_estimator_svm.predict</a:t>
            </a:r>
            <a:r>
              <a:rPr lang="en-US" sz="1600">
                <a:solidFill>
                  <a:srgbClr val="CCCCCC"/>
                </a:solidFill>
                <a:latin typeface="Consolas"/>
                <a:cs typeface="Arial"/>
              </a:rPr>
              <a:t>(</a:t>
            </a:r>
            <a:r>
              <a:rPr lang="en-US" sz="1600" err="1">
                <a:solidFill>
                  <a:srgbClr val="CCCCCC"/>
                </a:solidFill>
                <a:latin typeface="Consolas"/>
                <a:cs typeface="Arial"/>
              </a:rPr>
              <a:t>X_test_tfidf</a:t>
            </a:r>
            <a:r>
              <a:rPr lang="en-US" sz="1600">
                <a:solidFill>
                  <a:srgbClr val="CCCCCC"/>
                </a:solidFill>
                <a:latin typeface="Consolas"/>
                <a:cs typeface="Arial"/>
              </a:rPr>
              <a:t>)</a:t>
            </a:r>
            <a:endParaRPr lang="en-US" sz="1600">
              <a:latin typeface="Consolas"/>
              <a:cs typeface="Arial"/>
            </a:endParaRPr>
          </a:p>
          <a:p>
            <a:pPr marL="0" indent="0">
              <a:buNone/>
            </a:pPr>
            <a:endParaRPr lang="en-US" sz="1600">
              <a:latin typeface="Arial"/>
              <a:cs typeface="Arial"/>
            </a:endParaRPr>
          </a:p>
        </p:txBody>
      </p:sp>
    </p:spTree>
    <p:extLst>
      <p:ext uri="{BB962C8B-B14F-4D97-AF65-F5344CB8AC3E}">
        <p14:creationId xmlns:p14="http://schemas.microsoft.com/office/powerpoint/2010/main" val="31424311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24</Slides>
  <Notes>22</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Analysis of  Customer Satisfaction using  Sentiment Analysis</vt:lpstr>
      <vt:lpstr>Topics</vt:lpstr>
      <vt:lpstr>Data Gathering</vt:lpstr>
      <vt:lpstr>Preprocessing</vt:lpstr>
      <vt:lpstr>TF-IDF</vt:lpstr>
      <vt:lpstr>Sentiment Analysis using TF-IDF Vectorization + Tokens + POS Tags </vt:lpstr>
      <vt:lpstr>Sentiment Analysis using TF-IDF Vectorization + Tokens + POS Tags </vt:lpstr>
      <vt:lpstr>Sentiment Analysis using TF-IDF Vectorization + Tokens + POS Tags </vt:lpstr>
      <vt:lpstr>SVM</vt:lpstr>
      <vt:lpstr>SVM</vt:lpstr>
      <vt:lpstr>SVM</vt:lpstr>
      <vt:lpstr>LSTM with Word Embedding Vectorization</vt:lpstr>
      <vt:lpstr>LSTM with Word Embedding Vectorization</vt:lpstr>
      <vt:lpstr>LSTM with Word Embedding Vectorization</vt:lpstr>
      <vt:lpstr>LSTM with Word Embedding Vectorization</vt:lpstr>
      <vt:lpstr>PowerPoint Presentation</vt:lpstr>
      <vt:lpstr>LSTM with TF-IDF Vectorization</vt:lpstr>
      <vt:lpstr>LSTM with TF-IDF Vectorization</vt:lpstr>
      <vt:lpstr>LSTM with TF-IDF Vectorization</vt:lpstr>
      <vt:lpstr>LSTM with TF-IDF Vectorization</vt:lpstr>
      <vt:lpstr>LSTM with TF-IDF Vectorization</vt:lpstr>
      <vt:lpstr>Prediction</vt:lpstr>
      <vt:lpstr>Prediction</vt:lpstr>
      <vt:lpstr>Results &amp;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customer satisfaction using sentiment analysis</dc:title>
  <dc:creator>Roghieh Farajialamooti</dc:creator>
  <cp:revision>13</cp:revision>
  <dcterms:created xsi:type="dcterms:W3CDTF">2024-01-15T17:44:12Z</dcterms:created>
  <dcterms:modified xsi:type="dcterms:W3CDTF">2024-01-17T21:37:11Z</dcterms:modified>
</cp:coreProperties>
</file>