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301" r:id="rId4"/>
    <p:sldId id="269" r:id="rId5"/>
    <p:sldId id="302" r:id="rId6"/>
    <p:sldId id="270" r:id="rId7"/>
    <p:sldId id="303" r:id="rId8"/>
    <p:sldId id="271" r:id="rId9"/>
    <p:sldId id="304" r:id="rId10"/>
    <p:sldId id="272" r:id="rId11"/>
    <p:sldId id="305" r:id="rId12"/>
    <p:sldId id="273" r:id="rId13"/>
    <p:sldId id="306" r:id="rId14"/>
    <p:sldId id="274" r:id="rId15"/>
    <p:sldId id="307" r:id="rId16"/>
    <p:sldId id="276" r:id="rId17"/>
    <p:sldId id="308" r:id="rId18"/>
    <p:sldId id="278" r:id="rId19"/>
    <p:sldId id="309" r:id="rId20"/>
    <p:sldId id="279" r:id="rId21"/>
    <p:sldId id="310" r:id="rId22"/>
    <p:sldId id="281" r:id="rId23"/>
    <p:sldId id="311" r:id="rId24"/>
    <p:sldId id="282" r:id="rId25"/>
    <p:sldId id="312" r:id="rId26"/>
    <p:sldId id="283" r:id="rId27"/>
    <p:sldId id="313" r:id="rId28"/>
    <p:sldId id="284" r:id="rId29"/>
    <p:sldId id="314" r:id="rId30"/>
    <p:sldId id="285" r:id="rId31"/>
    <p:sldId id="315" r:id="rId32"/>
    <p:sldId id="286" r:id="rId33"/>
    <p:sldId id="316" r:id="rId34"/>
    <p:sldId id="287" r:id="rId35"/>
    <p:sldId id="317" r:id="rId36"/>
    <p:sldId id="288" r:id="rId37"/>
    <p:sldId id="318" r:id="rId38"/>
    <p:sldId id="289" r:id="rId39"/>
    <p:sldId id="319" r:id="rId40"/>
    <p:sldId id="290" r:id="rId41"/>
    <p:sldId id="320" r:id="rId42"/>
    <p:sldId id="291" r:id="rId43"/>
    <p:sldId id="321" r:id="rId44"/>
    <p:sldId id="292" r:id="rId45"/>
    <p:sldId id="322" r:id="rId46"/>
    <p:sldId id="293" r:id="rId47"/>
    <p:sldId id="323" r:id="rId48"/>
    <p:sldId id="294" r:id="rId49"/>
    <p:sldId id="324" r:id="rId50"/>
    <p:sldId id="296" r:id="rId51"/>
    <p:sldId id="325" r:id="rId52"/>
    <p:sldId id="26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SolaimanLipi" panose="03000600000000000000" pitchFamily="66" charset="0"/>
                <a:cs typeface="SolaimanLipi" panose="03000600000000000000" pitchFamily="66"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SolaimanLipi" panose="03000600000000000000" pitchFamily="66" charset="0"/>
                <a:cs typeface="SolaimanLipi" panose="03000600000000000000"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C3C3923-FC61-4719-A455-E380408B77D5}" type="datetimeFigureOut">
              <a:rPr lang="en-US"/>
              <a:pPr>
                <a:defRPr/>
              </a:pPr>
              <a:t>12/16/2020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3936DF-D9EF-442A-B5C2-0587A39A3FC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2F6DE46-ADA1-4207-950F-01FF9B17376B}" type="datetimeFigureOut">
              <a:rPr lang="en-US"/>
              <a:pPr>
                <a:defRPr/>
              </a:pPr>
              <a:t>12/16/2020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827935-91A6-44FD-BDD1-05421AD5FC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62B172-7840-4284-BFEC-05995B1985A2}" type="datetimeFigureOut">
              <a:rPr lang="en-US"/>
              <a:pPr>
                <a:defRPr/>
              </a:pPr>
              <a:t>12/16/2020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792598-8535-45B7-8596-28DAA956B7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laimanLipi" panose="03000600000000000000" pitchFamily="66" charset="0"/>
                <a:cs typeface="SolaimanLipi" panose="03000600000000000000" pitchFamily="66"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200">
                <a:latin typeface="SolaimanLipi" panose="03000600000000000000" pitchFamily="66" charset="0"/>
                <a:cs typeface="SolaimanLipi" panose="03000600000000000000" pitchFamily="66" charset="0"/>
              </a:defRPr>
            </a:lvl1pPr>
            <a:lvl2pPr>
              <a:defRPr sz="2200">
                <a:latin typeface="SolaimanLipi" panose="03000600000000000000" pitchFamily="66" charset="0"/>
                <a:cs typeface="SolaimanLipi" panose="03000600000000000000" pitchFamily="66" charset="0"/>
              </a:defRPr>
            </a:lvl2pPr>
            <a:lvl3pPr>
              <a:defRPr sz="2200">
                <a:latin typeface="SolaimanLipi" panose="03000600000000000000" pitchFamily="66" charset="0"/>
                <a:cs typeface="SolaimanLipi" panose="03000600000000000000" pitchFamily="66" charset="0"/>
              </a:defRPr>
            </a:lvl3pPr>
            <a:lvl4pPr>
              <a:defRPr sz="2200">
                <a:latin typeface="SolaimanLipi" panose="03000600000000000000" pitchFamily="66" charset="0"/>
                <a:cs typeface="SolaimanLipi" panose="03000600000000000000" pitchFamily="66" charset="0"/>
              </a:defRPr>
            </a:lvl4pPr>
            <a:lvl5pPr>
              <a:defRPr sz="2200">
                <a:latin typeface="SolaimanLipi" panose="03000600000000000000" pitchFamily="66" charset="0"/>
                <a:cs typeface="SolaimanLipi" panose="03000600000000000000" pitchFamily="66"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F40CD2C-E651-4CC9-8F68-872B946BD486}" type="datetimeFigureOut">
              <a:rPr lang="en-US"/>
              <a:pPr>
                <a:defRPr/>
              </a:pPr>
              <a:t>12/16/2020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F120AC-F9C8-4E81-8A01-76E9FCB7C82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D3A52D8-D86A-43DF-8C0C-384A3CC26FFD}" type="datetimeFigureOut">
              <a:rPr lang="en-US"/>
              <a:pPr>
                <a:defRPr/>
              </a:pPr>
              <a:t>12/16/2020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2D74EB-AA31-48FF-839A-153ADCA2C7E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200A593-5367-4986-97AB-A54F4995B25E}" type="datetimeFigureOut">
              <a:rPr lang="en-US"/>
              <a:pPr>
                <a:defRPr/>
              </a:pPr>
              <a:t>12/16/2020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EB67C9-726E-4F9D-816D-0134D9DB5C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F49BD28-49D0-4403-B9C1-2C43E78C9EA6}" type="datetimeFigureOut">
              <a:rPr lang="en-US"/>
              <a:pPr>
                <a:defRPr/>
              </a:pPr>
              <a:t>12/16/2020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3F99329-12C2-4DEA-92A0-27440F2FE6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39D7D3-68E9-4BE0-A0B7-FF625A85634C}" type="datetimeFigureOut">
              <a:rPr lang="en-US"/>
              <a:pPr>
                <a:defRPr/>
              </a:pPr>
              <a:t>12/16/2020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5391F0-D02F-4CD7-A266-F2FF320E72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5D7BD5-17DD-4E89-9EA9-9F42EB708A20}" type="datetimeFigureOut">
              <a:rPr lang="en-US"/>
              <a:pPr>
                <a:defRPr/>
              </a:pPr>
              <a:t>12/16/2020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4581B60-C0A3-432B-929A-37CCC8764A2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91AA990-10D2-4315-B621-A6D3F704A7DE}" type="datetimeFigureOut">
              <a:rPr lang="en-US"/>
              <a:pPr>
                <a:defRPr/>
              </a:pPr>
              <a:t>12/16/2020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53E9F0-5B53-4D44-873A-5D16ED34A2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BDF256-A402-4D45-986F-A54A0F3A416B}" type="datetimeFigureOut">
              <a:rPr lang="en-US"/>
              <a:pPr>
                <a:defRPr/>
              </a:pPr>
              <a:t>12/16/2020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827572-C494-40D3-9218-E8ADC192B2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6BD8DAA-AA23-4BB2-8F6B-C11C2BB998FC}" type="datetimeFigureOut">
              <a:rPr lang="en-US"/>
              <a:pPr>
                <a:defRPr/>
              </a:pPr>
              <a:t>12/16/2020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98E1A13-1A49-4A18-97E6-BDB67CF1DB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62000" y="838200"/>
            <a:ext cx="7772400" cy="1470025"/>
          </a:xfrm>
        </p:spPr>
        <p:txBody>
          <a:bodyPr/>
          <a:lstStyle/>
          <a:p>
            <a:pPr eaLnBrk="1" hangingPunct="1"/>
            <a:r>
              <a:rPr lang="en-US" altLang="en-US" dirty="0" smtClean="0"/>
              <a:t>AWS – Cost and Pricing</a:t>
            </a:r>
            <a:br>
              <a:rPr lang="en-US" altLang="en-US" dirty="0" smtClean="0"/>
            </a:br>
            <a:r>
              <a:rPr lang="en-US" altLang="en-US" sz="3600" smtClean="0"/>
              <a:t>Sample Questions and Answer</a:t>
            </a:r>
            <a:endParaRPr lang="en-US" altLang="en-US" dirty="0" smtClean="0"/>
          </a:p>
        </p:txBody>
      </p:sp>
      <p:pic>
        <p:nvPicPr>
          <p:cNvPr id="2051" name="Picture 2" descr="C:\Users\IBM_ADMIN\AppData\Local\Microsoft\Windows\Temporary Internet Files\Content.IE5\8Q9FUCW5\creative-idea[1].jpg"/>
          <p:cNvPicPr>
            <a:picLocks noChangeAspect="1" noChangeArrowheads="1"/>
          </p:cNvPicPr>
          <p:nvPr/>
        </p:nvPicPr>
        <p:blipFill>
          <a:blip r:embed="rId2"/>
          <a:srcRect/>
          <a:stretch>
            <a:fillRect/>
          </a:stretch>
        </p:blipFill>
        <p:spPr bwMode="auto">
          <a:xfrm>
            <a:off x="533400" y="4606925"/>
            <a:ext cx="1143000" cy="1355725"/>
          </a:xfrm>
          <a:prstGeom prst="rect">
            <a:avLst/>
          </a:prstGeom>
          <a:noFill/>
          <a:ln w="9525">
            <a:noFill/>
            <a:miter lim="800000"/>
            <a:headEnd/>
            <a:tailEnd/>
          </a:ln>
        </p:spPr>
      </p:pic>
      <p:pic>
        <p:nvPicPr>
          <p:cNvPr id="2052" name="Picture 3" descr="C:\Users\IBM_ADMIN\AppData\Local\Microsoft\Windows\Temporary Internet Files\Content.IE5\X40705WJ\ideasBulb[1].gif"/>
          <p:cNvPicPr>
            <a:picLocks noChangeAspect="1" noChangeArrowheads="1"/>
          </p:cNvPicPr>
          <p:nvPr/>
        </p:nvPicPr>
        <p:blipFill>
          <a:blip r:embed="rId3"/>
          <a:srcRect/>
          <a:stretch>
            <a:fillRect/>
          </a:stretch>
        </p:blipFill>
        <p:spPr bwMode="auto">
          <a:xfrm>
            <a:off x="7543800" y="4495800"/>
            <a:ext cx="1230313" cy="1227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r>
              <a:rPr lang="en-US" dirty="0" smtClean="0"/>
              <a:t> </a:t>
            </a:r>
            <a:r>
              <a:rPr lang="en-US" dirty="0" smtClean="0"/>
              <a:t>A </a:t>
            </a:r>
            <a:r>
              <a:rPr lang="en-US" dirty="0" smtClean="0"/>
              <a:t>startup company is operating on limited funds and is extremely concerned about cost overruns. Which of the below options can be used to notify the company when their monthly AWS bill exceeds $2000?</a:t>
            </a:r>
          </a:p>
          <a:p>
            <a:pPr lvl="0"/>
            <a:r>
              <a:rPr lang="en-US" dirty="0" smtClean="0"/>
              <a:t>Configure the Amazon Simple Email Service to send an SNS billing notification to their email address</a:t>
            </a:r>
          </a:p>
          <a:p>
            <a:pPr lvl="0"/>
            <a:r>
              <a:rPr lang="en-US" dirty="0" smtClean="0"/>
              <a:t>Configure the Amazon Connect Service to send an SNS billing notification to their email address</a:t>
            </a:r>
          </a:p>
          <a:p>
            <a:pPr lvl="0"/>
            <a:r>
              <a:rPr lang="en-US" dirty="0" smtClean="0"/>
              <a:t>Setup a </a:t>
            </a:r>
            <a:r>
              <a:rPr lang="en-US" dirty="0" err="1" smtClean="0"/>
              <a:t>CloudTrail</a:t>
            </a:r>
            <a:r>
              <a:rPr lang="en-US" dirty="0" smtClean="0"/>
              <a:t> billing alarm that triggers an SNS notification to their email address</a:t>
            </a:r>
          </a:p>
          <a:p>
            <a:r>
              <a:rPr lang="en-US" dirty="0" smtClean="0"/>
              <a:t>Setup a </a:t>
            </a:r>
            <a:r>
              <a:rPr lang="en-US" dirty="0" err="1" smtClean="0"/>
              <a:t>CloudWatch</a:t>
            </a:r>
            <a:r>
              <a:rPr lang="en-US" dirty="0" smtClean="0"/>
              <a:t> billing alarm that triggers an SNS notification to their email </a:t>
            </a:r>
            <a:r>
              <a:rPr lang="en-US" dirty="0" smtClean="0"/>
              <a:t>address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r>
              <a:rPr lang="en-US" dirty="0" smtClean="0"/>
              <a:t> </a:t>
            </a:r>
            <a:r>
              <a:rPr lang="en-US" dirty="0" smtClean="0"/>
              <a:t>A </a:t>
            </a:r>
            <a:r>
              <a:rPr lang="en-US" dirty="0" smtClean="0"/>
              <a:t>startup company is operating on limited funds and is extremely concerned about cost overruns. Which of the below options can be used to notify the company when their monthly AWS bill exceeds $2000?</a:t>
            </a:r>
          </a:p>
          <a:p>
            <a:pPr lvl="0"/>
            <a:r>
              <a:rPr lang="en-US" dirty="0" smtClean="0"/>
              <a:t>Configure the Amazon Simple Email Service to send an SNS billing notification to their email address</a:t>
            </a:r>
          </a:p>
          <a:p>
            <a:pPr lvl="0"/>
            <a:r>
              <a:rPr lang="en-US" dirty="0" smtClean="0"/>
              <a:t>Configure the Amazon Connect Service to send an SNS billing notification to their email address</a:t>
            </a:r>
          </a:p>
          <a:p>
            <a:pPr lvl="0"/>
            <a:r>
              <a:rPr lang="en-US" dirty="0" smtClean="0"/>
              <a:t>Setup a </a:t>
            </a:r>
            <a:r>
              <a:rPr lang="en-US" dirty="0" err="1" smtClean="0"/>
              <a:t>CloudTrail</a:t>
            </a:r>
            <a:r>
              <a:rPr lang="en-US" dirty="0" smtClean="0"/>
              <a:t> billing alarm that triggers an SNS notification to their email address</a:t>
            </a:r>
          </a:p>
          <a:p>
            <a:r>
              <a:rPr lang="en-US" dirty="0" smtClean="0">
                <a:solidFill>
                  <a:srgbClr val="FF0000"/>
                </a:solidFill>
              </a:rPr>
              <a:t>Setup a </a:t>
            </a:r>
            <a:r>
              <a:rPr lang="en-US" dirty="0" err="1" smtClean="0">
                <a:solidFill>
                  <a:srgbClr val="FF0000"/>
                </a:solidFill>
              </a:rPr>
              <a:t>CloudWatch</a:t>
            </a:r>
            <a:r>
              <a:rPr lang="en-US" dirty="0" smtClean="0">
                <a:solidFill>
                  <a:srgbClr val="FF0000"/>
                </a:solidFill>
              </a:rPr>
              <a:t> billing alarm that triggers an SNS notification to their email </a:t>
            </a:r>
            <a:r>
              <a:rPr lang="en-US" dirty="0" smtClean="0">
                <a:solidFill>
                  <a:srgbClr val="FF0000"/>
                </a:solidFill>
              </a:rPr>
              <a:t>address</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r>
              <a:rPr lang="en-US" dirty="0" smtClean="0"/>
              <a:t>You </a:t>
            </a:r>
            <a:r>
              <a:rPr lang="en-US" dirty="0" smtClean="0"/>
              <a:t>have set up consolidated billing for several AWS accounts. One of the accounts has purchased a number of reserved instances for 3 years. Which of the following is true regarding this scenario?</a:t>
            </a:r>
          </a:p>
          <a:p>
            <a:pPr lvl="0"/>
            <a:r>
              <a:rPr lang="en-US" dirty="0" smtClean="0"/>
              <a:t>​There are no-cost benefits from using consolidated billing; It is for informational purposes only</a:t>
            </a:r>
          </a:p>
          <a:p>
            <a:pPr lvl="0"/>
            <a:r>
              <a:rPr lang="en-US" dirty="0" smtClean="0"/>
              <a:t>The Reserved Instance discounts can only be shared with the master account</a:t>
            </a:r>
          </a:p>
          <a:p>
            <a:pPr lvl="0"/>
            <a:r>
              <a:rPr lang="en-US" dirty="0" smtClean="0"/>
              <a:t>The purchased instances will have better performance than On-demand instances</a:t>
            </a:r>
          </a:p>
          <a:p>
            <a:pPr lvl="0"/>
            <a:r>
              <a:rPr lang="en-US" dirty="0" smtClean="0"/>
              <a:t>All accounts can receive the hourly cost-benefit of the Reserved </a:t>
            </a:r>
            <a:r>
              <a:rPr lang="en-US" dirty="0" smtClean="0"/>
              <a:t>Instances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r>
              <a:rPr lang="en-US" dirty="0" smtClean="0"/>
              <a:t>You </a:t>
            </a:r>
            <a:r>
              <a:rPr lang="en-US" dirty="0" smtClean="0"/>
              <a:t>have set up consolidated billing for several AWS accounts. One of the accounts has purchased a number of reserved instances for 3 years. Which of the following is true regarding this scenario?</a:t>
            </a:r>
          </a:p>
          <a:p>
            <a:pPr lvl="0"/>
            <a:r>
              <a:rPr lang="en-US" dirty="0" smtClean="0"/>
              <a:t>​There are no-cost benefits from using consolidated billing; It is for informational purposes only</a:t>
            </a:r>
          </a:p>
          <a:p>
            <a:pPr lvl="0"/>
            <a:r>
              <a:rPr lang="en-US" dirty="0" smtClean="0"/>
              <a:t>The Reserved Instance discounts can only be shared with the master account</a:t>
            </a:r>
          </a:p>
          <a:p>
            <a:pPr lvl="0"/>
            <a:r>
              <a:rPr lang="en-US" dirty="0" smtClean="0"/>
              <a:t>The purchased instances will have better performance than On-demand instances</a:t>
            </a:r>
          </a:p>
          <a:p>
            <a:pPr lvl="0"/>
            <a:r>
              <a:rPr lang="en-US" dirty="0" smtClean="0">
                <a:solidFill>
                  <a:srgbClr val="FF0000"/>
                </a:solidFill>
              </a:rPr>
              <a:t>All accounts can receive the hourly cost-benefit of the Reserved </a:t>
            </a:r>
            <a:r>
              <a:rPr lang="en-US" dirty="0" smtClean="0">
                <a:solidFill>
                  <a:srgbClr val="FF0000"/>
                </a:solidFill>
              </a:rPr>
              <a:t>Instances</a:t>
            </a:r>
            <a:endParaRPr lang="en-US" dirty="0" smtClean="0">
              <a:solidFill>
                <a:srgbClr val="FF0000"/>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r>
              <a:rPr lang="en-US" b="1" dirty="0" smtClean="0"/>
              <a:t>: </a:t>
            </a:r>
            <a:r>
              <a:rPr lang="en-US" dirty="0" smtClean="0"/>
              <a:t>Which </a:t>
            </a:r>
            <a:r>
              <a:rPr lang="en-US" dirty="0" smtClean="0"/>
              <a:t>of the following is NOT correct regarding Amazon EC2 On-demand instances?</a:t>
            </a:r>
          </a:p>
          <a:p>
            <a:pPr lvl="0"/>
            <a:r>
              <a:rPr lang="en-US" dirty="0" smtClean="0"/>
              <a:t>With on-demand instances, no longer-term commitments or upfront payments are needed</a:t>
            </a:r>
          </a:p>
          <a:p>
            <a:pPr lvl="0"/>
            <a:r>
              <a:rPr lang="en-US" dirty="0" smtClean="0"/>
              <a:t>You have to pay a start-up fee when launching a new instance for the first </a:t>
            </a:r>
            <a:r>
              <a:rPr lang="en-US" dirty="0" smtClean="0"/>
              <a:t>time</a:t>
            </a:r>
            <a:endParaRPr lang="en-US" dirty="0" smtClean="0"/>
          </a:p>
          <a:p>
            <a:pPr lvl="0"/>
            <a:r>
              <a:rPr lang="en-US" dirty="0" smtClean="0"/>
              <a:t>When using on-demand Linux instances, you are charged per second based on an hourly rate</a:t>
            </a:r>
          </a:p>
          <a:p>
            <a:pPr lvl="0"/>
            <a:r>
              <a:rPr lang="en-US" dirty="0" smtClean="0"/>
              <a:t>The on-demand instances follow the AWS pay-as-you-go pricing model</a:t>
            </a:r>
          </a:p>
          <a:p>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r>
              <a:rPr lang="en-US" b="1" dirty="0" smtClean="0"/>
              <a:t>: </a:t>
            </a:r>
            <a:r>
              <a:rPr lang="en-US" dirty="0" smtClean="0"/>
              <a:t>Which </a:t>
            </a:r>
            <a:r>
              <a:rPr lang="en-US" dirty="0" smtClean="0"/>
              <a:t>of the following is NOT correct regarding Amazon EC2 On-demand instances?</a:t>
            </a:r>
          </a:p>
          <a:p>
            <a:pPr lvl="0"/>
            <a:r>
              <a:rPr lang="en-US" dirty="0" smtClean="0"/>
              <a:t>With on-demand instances, no longer-term commitments or upfront payments are needed</a:t>
            </a:r>
          </a:p>
          <a:p>
            <a:pPr lvl="0"/>
            <a:r>
              <a:rPr lang="en-US" dirty="0" smtClean="0">
                <a:solidFill>
                  <a:srgbClr val="FF0000"/>
                </a:solidFill>
              </a:rPr>
              <a:t>You have to pay a start-up fee when launching a new instance for the first </a:t>
            </a:r>
            <a:r>
              <a:rPr lang="en-US" dirty="0" smtClean="0">
                <a:solidFill>
                  <a:srgbClr val="FF0000"/>
                </a:solidFill>
              </a:rPr>
              <a:t>time</a:t>
            </a:r>
            <a:endParaRPr lang="en-US" dirty="0" smtClean="0">
              <a:solidFill>
                <a:srgbClr val="FF0000"/>
              </a:solidFill>
            </a:endParaRPr>
          </a:p>
          <a:p>
            <a:pPr lvl="0"/>
            <a:r>
              <a:rPr lang="en-US" dirty="0" smtClean="0"/>
              <a:t>When using on-demand Linux instances, you are charged per second based on an hourly rate</a:t>
            </a:r>
          </a:p>
          <a:p>
            <a:pPr lvl="0"/>
            <a:r>
              <a:rPr lang="en-US" dirty="0" smtClean="0"/>
              <a:t>The on-demand instances follow the AWS pay-as-you-go pricing model</a:t>
            </a:r>
          </a:p>
          <a:p>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A </a:t>
            </a:r>
            <a:r>
              <a:rPr lang="en-US" dirty="0" smtClean="0"/>
              <a:t>company is concerned that they are spending money on underutilized compute resources in AWS. Which AWS feature will help ensure that their applications are automatically adding/removing EC2 compute capacity to closely match the required demand?</a:t>
            </a:r>
          </a:p>
          <a:p>
            <a:pPr lvl="0"/>
            <a:r>
              <a:rPr lang="en-US" dirty="0" smtClean="0"/>
              <a:t>AWS Budgets</a:t>
            </a:r>
          </a:p>
          <a:p>
            <a:pPr lvl="0"/>
            <a:r>
              <a:rPr lang="en-US" dirty="0" smtClean="0"/>
              <a:t>AWS Auto Scaling </a:t>
            </a:r>
            <a:endParaRPr lang="en-US" dirty="0" smtClean="0"/>
          </a:p>
          <a:p>
            <a:pPr lvl="0"/>
            <a:r>
              <a:rPr lang="en-US" dirty="0" smtClean="0"/>
              <a:t>AWS </a:t>
            </a:r>
            <a:r>
              <a:rPr lang="en-US" dirty="0" smtClean="0"/>
              <a:t>Elastic Load Balancer</a:t>
            </a:r>
          </a:p>
          <a:p>
            <a:pPr lvl="0"/>
            <a:r>
              <a:rPr lang="en-US" dirty="0" smtClean="0"/>
              <a:t>AWS Cost Explorer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A </a:t>
            </a:r>
            <a:r>
              <a:rPr lang="en-US" dirty="0" smtClean="0"/>
              <a:t>company is concerned that they are spending money on underutilized compute resources in AWS. Which AWS feature will help ensure that their applications are automatically adding/removing EC2 compute capacity to closely match the required demand?</a:t>
            </a:r>
          </a:p>
          <a:p>
            <a:pPr lvl="0"/>
            <a:r>
              <a:rPr lang="en-US" dirty="0" smtClean="0"/>
              <a:t>AWS Budgets</a:t>
            </a:r>
          </a:p>
          <a:p>
            <a:pPr lvl="0"/>
            <a:r>
              <a:rPr lang="en-US" dirty="0" smtClean="0">
                <a:solidFill>
                  <a:srgbClr val="FF0000"/>
                </a:solidFill>
              </a:rPr>
              <a:t>AWS Auto Scaling </a:t>
            </a:r>
            <a:endParaRPr lang="en-US" dirty="0" smtClean="0">
              <a:solidFill>
                <a:srgbClr val="FF0000"/>
              </a:solidFill>
            </a:endParaRPr>
          </a:p>
          <a:p>
            <a:pPr lvl="0"/>
            <a:r>
              <a:rPr lang="en-US" dirty="0" smtClean="0"/>
              <a:t>AWS </a:t>
            </a:r>
            <a:r>
              <a:rPr lang="en-US" dirty="0" smtClean="0"/>
              <a:t>Elastic Load Balancer</a:t>
            </a:r>
          </a:p>
          <a:p>
            <a:pPr lvl="0"/>
            <a:r>
              <a:rPr lang="en-US" dirty="0" smtClean="0"/>
              <a:t>AWS Cost Explorer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b="1" dirty="0" smtClean="0"/>
              <a:t>Question </a:t>
            </a:r>
            <a:r>
              <a:rPr lang="en-US" b="1" dirty="0" smtClean="0"/>
              <a:t>: </a:t>
            </a:r>
            <a:r>
              <a:rPr lang="en-US" dirty="0" smtClean="0"/>
              <a:t> </a:t>
            </a:r>
            <a:r>
              <a:rPr lang="en-US" dirty="0" smtClean="0"/>
              <a:t>Which </a:t>
            </a:r>
            <a:r>
              <a:rPr lang="en-US" dirty="0" smtClean="0"/>
              <a:t>of the following helps a customer view the Amazon EC2 billing activity for the past month?</a:t>
            </a:r>
          </a:p>
          <a:p>
            <a:pPr lvl="0"/>
            <a:r>
              <a:rPr lang="en-US" dirty="0" smtClean="0"/>
              <a:t>AWS Cost &amp; Usage </a:t>
            </a:r>
            <a:r>
              <a:rPr lang="en-US" dirty="0" smtClean="0"/>
              <a:t>Reports</a:t>
            </a:r>
            <a:endParaRPr lang="en-US" dirty="0" smtClean="0"/>
          </a:p>
          <a:p>
            <a:pPr lvl="0"/>
            <a:r>
              <a:rPr lang="en-US" dirty="0" smtClean="0"/>
              <a:t>AWS Systems Manager</a:t>
            </a:r>
          </a:p>
          <a:p>
            <a:pPr lvl="0"/>
            <a:r>
              <a:rPr lang="en-US" dirty="0" smtClean="0"/>
              <a:t>AWS Budgets</a:t>
            </a:r>
          </a:p>
          <a:p>
            <a:pPr lvl="0"/>
            <a:r>
              <a:rPr lang="en-US" dirty="0" smtClean="0"/>
              <a:t>AWS Pricing Calculator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a:t>
            </a:r>
            <a:r>
              <a:rPr lang="en-US" b="1" dirty="0" smtClean="0"/>
              <a:t>: </a:t>
            </a:r>
            <a:r>
              <a:rPr lang="en-US" dirty="0" smtClean="0"/>
              <a:t> </a:t>
            </a:r>
            <a:r>
              <a:rPr lang="en-US" dirty="0" smtClean="0"/>
              <a:t>Which </a:t>
            </a:r>
            <a:r>
              <a:rPr lang="en-US" dirty="0" smtClean="0"/>
              <a:t>of the following helps a customer view the Amazon EC2 billing activity for the past month?</a:t>
            </a:r>
          </a:p>
          <a:p>
            <a:pPr lvl="0"/>
            <a:r>
              <a:rPr lang="en-US" dirty="0" smtClean="0">
                <a:solidFill>
                  <a:srgbClr val="FF0000"/>
                </a:solidFill>
              </a:rPr>
              <a:t>AWS Cost &amp; Usage </a:t>
            </a:r>
            <a:r>
              <a:rPr lang="en-US" dirty="0" smtClean="0">
                <a:solidFill>
                  <a:srgbClr val="FF0000"/>
                </a:solidFill>
              </a:rPr>
              <a:t>Reports</a:t>
            </a:r>
            <a:endParaRPr lang="en-US" dirty="0" smtClean="0">
              <a:solidFill>
                <a:srgbClr val="FF0000"/>
              </a:solidFill>
            </a:endParaRPr>
          </a:p>
          <a:p>
            <a:pPr lvl="0"/>
            <a:r>
              <a:rPr lang="en-US" dirty="0" smtClean="0"/>
              <a:t>AWS Systems Manager</a:t>
            </a:r>
          </a:p>
          <a:p>
            <a:pPr lvl="0"/>
            <a:r>
              <a:rPr lang="en-US" dirty="0" smtClean="0"/>
              <a:t>AWS Budgets</a:t>
            </a:r>
          </a:p>
          <a:p>
            <a:pPr lvl="0"/>
            <a:r>
              <a:rPr lang="en-US" dirty="0" smtClean="0"/>
              <a:t>AWS Pricing Calculator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effectLst>
            <a:glow rad="228600">
              <a:schemeClr val="accent2">
                <a:satMod val="175000"/>
                <a:alpha val="40000"/>
              </a:schemeClr>
            </a:glow>
          </a:effectLst>
        </p:spPr>
        <p:txBody>
          <a:bodyPr/>
          <a:lstStyle/>
          <a:p>
            <a:r>
              <a:rPr lang="en-US" b="1" dirty="0" smtClean="0"/>
              <a:t>Question: </a:t>
            </a:r>
            <a:r>
              <a:rPr lang="en-US" dirty="0" smtClean="0"/>
              <a:t>How </a:t>
            </a:r>
            <a:r>
              <a:rPr lang="en-US" dirty="0" smtClean="0"/>
              <a:t>can you view the distribution of AWS spending in one of your AWS accounts</a:t>
            </a:r>
            <a:r>
              <a:rPr lang="en-US" dirty="0" smtClean="0"/>
              <a:t>?</a:t>
            </a:r>
          </a:p>
          <a:p>
            <a:pPr>
              <a:buNone/>
            </a:pPr>
            <a:endParaRPr lang="en-US" dirty="0" smtClean="0"/>
          </a:p>
          <a:p>
            <a:pPr lvl="0"/>
            <a:r>
              <a:rPr lang="en-US" dirty="0" smtClean="0"/>
              <a:t>By using Amazon VPC console</a:t>
            </a:r>
          </a:p>
          <a:p>
            <a:pPr lvl="0"/>
            <a:r>
              <a:rPr lang="en-US" dirty="0" smtClean="0"/>
              <a:t>By contacting the AWS Finance team</a:t>
            </a:r>
          </a:p>
          <a:p>
            <a:pPr lvl="0"/>
            <a:r>
              <a:rPr lang="en-US" dirty="0" smtClean="0"/>
              <a:t>By using AWS Cost </a:t>
            </a:r>
            <a:r>
              <a:rPr lang="en-US" dirty="0" smtClean="0"/>
              <a:t>Explorer</a:t>
            </a:r>
          </a:p>
          <a:p>
            <a:pPr lvl="0"/>
            <a:r>
              <a:rPr lang="en-US" dirty="0" smtClean="0"/>
              <a:t>By </a:t>
            </a:r>
            <a:r>
              <a:rPr lang="en-US" dirty="0" smtClean="0"/>
              <a:t>contacting the AWS Support team</a:t>
            </a:r>
          </a:p>
          <a:p>
            <a:endParaRPr lang="en-US" dirty="0"/>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What </a:t>
            </a:r>
            <a:r>
              <a:rPr lang="en-US" dirty="0" smtClean="0"/>
              <a:t>does the AWS Personal Health Dashboard provide? (Choose TWO)</a:t>
            </a:r>
          </a:p>
          <a:p>
            <a:pPr lvl="0"/>
            <a:r>
              <a:rPr lang="en-US" dirty="0" smtClean="0"/>
              <a:t>Recommendations for Cost Optimization</a:t>
            </a:r>
          </a:p>
          <a:p>
            <a:pPr lvl="0"/>
            <a:r>
              <a:rPr lang="en-US" dirty="0" smtClean="0"/>
              <a:t>Detailed troubleshooting guidance to address AWS events impacting your resources (Correct)</a:t>
            </a:r>
          </a:p>
          <a:p>
            <a:pPr lvl="0"/>
            <a:r>
              <a:rPr lang="en-US" dirty="0" smtClean="0"/>
              <a:t>Published information about the current status and availability of all AWS services</a:t>
            </a:r>
          </a:p>
          <a:p>
            <a:pPr lvl="0"/>
            <a:r>
              <a:rPr lang="en-US" dirty="0" smtClean="0"/>
              <a:t>Personalized view of AWS service health (Correct)</a:t>
            </a:r>
          </a:p>
          <a:p>
            <a:pPr lvl="0"/>
            <a:r>
              <a:rPr lang="en-US" dirty="0" smtClean="0"/>
              <a:t>A dashboard detailing vulnerabilities in your applications</a:t>
            </a:r>
          </a:p>
          <a:p>
            <a:r>
              <a:rPr lang="en-US" dirty="0" smtClean="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What </a:t>
            </a:r>
            <a:r>
              <a:rPr lang="en-US" dirty="0" smtClean="0"/>
              <a:t>does the AWS Personal Health Dashboard provide? (Choose TWO)</a:t>
            </a:r>
          </a:p>
          <a:p>
            <a:pPr lvl="0"/>
            <a:r>
              <a:rPr lang="en-US" dirty="0" smtClean="0"/>
              <a:t>Recommendations for Cost Optimization</a:t>
            </a:r>
          </a:p>
          <a:p>
            <a:pPr lvl="0"/>
            <a:r>
              <a:rPr lang="en-US" dirty="0" smtClean="0">
                <a:solidFill>
                  <a:srgbClr val="FF0000"/>
                </a:solidFill>
              </a:rPr>
              <a:t>Detailed troubleshooting guidance to address AWS events impacting your </a:t>
            </a:r>
            <a:r>
              <a:rPr lang="en-US" dirty="0" smtClean="0">
                <a:solidFill>
                  <a:srgbClr val="FF0000"/>
                </a:solidFill>
              </a:rPr>
              <a:t>resources</a:t>
            </a:r>
            <a:endParaRPr lang="en-US" dirty="0" smtClean="0"/>
          </a:p>
          <a:p>
            <a:pPr lvl="0"/>
            <a:r>
              <a:rPr lang="en-US" dirty="0" smtClean="0"/>
              <a:t>Published information about the current status and availability of all AWS services</a:t>
            </a:r>
          </a:p>
          <a:p>
            <a:pPr lvl="0"/>
            <a:r>
              <a:rPr lang="en-US" dirty="0" smtClean="0">
                <a:solidFill>
                  <a:srgbClr val="FF0000"/>
                </a:solidFill>
              </a:rPr>
              <a:t>Personalized view of AWS service </a:t>
            </a:r>
            <a:r>
              <a:rPr lang="en-US" dirty="0" smtClean="0">
                <a:solidFill>
                  <a:srgbClr val="FF0000"/>
                </a:solidFill>
              </a:rPr>
              <a:t>health</a:t>
            </a:r>
            <a:endParaRPr lang="en-US" dirty="0" smtClean="0"/>
          </a:p>
          <a:p>
            <a:pPr lvl="0"/>
            <a:r>
              <a:rPr lang="en-US" dirty="0" smtClean="0"/>
              <a:t>A dashboard detailing vulnerabilities in your applications</a:t>
            </a:r>
          </a:p>
          <a:p>
            <a:r>
              <a:rPr lang="en-US" dirty="0" smtClean="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What </a:t>
            </a:r>
            <a:r>
              <a:rPr lang="en-US" dirty="0" smtClean="0"/>
              <a:t>do you gain from setting up consolidated billing for five different AWS accounts under another master account?</a:t>
            </a:r>
          </a:p>
          <a:p>
            <a:pPr lvl="0"/>
            <a:r>
              <a:rPr lang="en-US" dirty="0" smtClean="0"/>
              <a:t>Each AWS account gets six times the free-tier services capacity</a:t>
            </a:r>
          </a:p>
          <a:p>
            <a:pPr lvl="0"/>
            <a:r>
              <a:rPr lang="en-US" dirty="0" smtClean="0"/>
              <a:t>AWS services’ costs will be reduced to half the original price</a:t>
            </a:r>
          </a:p>
          <a:p>
            <a:pPr lvl="0"/>
            <a:r>
              <a:rPr lang="en-US" dirty="0" smtClean="0"/>
              <a:t>Each AWS account gets volume </a:t>
            </a:r>
            <a:r>
              <a:rPr lang="en-US" dirty="0" smtClean="0"/>
              <a:t>discounts</a:t>
            </a:r>
            <a:endParaRPr lang="en-US" dirty="0" smtClean="0"/>
          </a:p>
          <a:p>
            <a:pPr lvl="0"/>
            <a:r>
              <a:rPr lang="en-US" dirty="0" smtClean="0"/>
              <a:t>The consolidated billing feature is just for organizational purposes</a:t>
            </a:r>
          </a:p>
          <a:p>
            <a:r>
              <a:rPr lang="en-US" dirty="0" smtClean="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What </a:t>
            </a:r>
            <a:r>
              <a:rPr lang="en-US" dirty="0" smtClean="0"/>
              <a:t>do you gain from setting up consolidated billing for five different AWS accounts under another master account?</a:t>
            </a:r>
          </a:p>
          <a:p>
            <a:pPr lvl="0"/>
            <a:r>
              <a:rPr lang="en-US" dirty="0" smtClean="0"/>
              <a:t>Each AWS account gets six times the free-tier services capacity</a:t>
            </a:r>
          </a:p>
          <a:p>
            <a:pPr lvl="0"/>
            <a:r>
              <a:rPr lang="en-US" dirty="0" smtClean="0"/>
              <a:t>AWS services’ costs will be reduced to half the original price</a:t>
            </a:r>
          </a:p>
          <a:p>
            <a:pPr lvl="0"/>
            <a:r>
              <a:rPr lang="en-US" dirty="0" smtClean="0">
                <a:solidFill>
                  <a:srgbClr val="FF0000"/>
                </a:solidFill>
              </a:rPr>
              <a:t>Each AWS account gets volume discounts</a:t>
            </a:r>
            <a:r>
              <a:rPr lang="en-US" dirty="0" smtClean="0"/>
              <a:t> (Correct)</a:t>
            </a:r>
          </a:p>
          <a:p>
            <a:pPr lvl="0"/>
            <a:r>
              <a:rPr lang="en-US" dirty="0" smtClean="0"/>
              <a:t>The consolidated billing feature is just for organizational purposes</a:t>
            </a:r>
          </a:p>
          <a:p>
            <a:r>
              <a:rPr lang="en-US" dirty="0" smtClean="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You </a:t>
            </a:r>
            <a:r>
              <a:rPr lang="en-US" dirty="0" smtClean="0"/>
              <a:t>are working on a project that involves creating thumbnails of millions of images. Consistent uptime is not an issue, and continuous processing is not required. Which EC2 buying option would be the most cost-effective?</a:t>
            </a:r>
          </a:p>
          <a:p>
            <a:pPr lvl="0"/>
            <a:r>
              <a:rPr lang="en-US" dirty="0" smtClean="0"/>
              <a:t>​Reserved Instances</a:t>
            </a:r>
          </a:p>
          <a:p>
            <a:pPr lvl="0"/>
            <a:r>
              <a:rPr lang="en-US" dirty="0" smtClean="0"/>
              <a:t>Dedicated Instances</a:t>
            </a:r>
          </a:p>
          <a:p>
            <a:pPr lvl="0"/>
            <a:r>
              <a:rPr lang="en-US" dirty="0" smtClean="0"/>
              <a:t>On-demand Instances</a:t>
            </a:r>
          </a:p>
          <a:p>
            <a:pPr lvl="0"/>
            <a:r>
              <a:rPr lang="en-US" dirty="0" smtClean="0"/>
              <a:t>Spot </a:t>
            </a:r>
            <a:r>
              <a:rPr lang="en-US" dirty="0" smtClean="0"/>
              <a:t>Instances</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You </a:t>
            </a:r>
            <a:r>
              <a:rPr lang="en-US" dirty="0" smtClean="0"/>
              <a:t>are working on a project that involves creating thumbnails of millions of images. Consistent uptime is not an issue, and continuous processing is not required. Which EC2 buying option would be the most cost-effective?</a:t>
            </a:r>
          </a:p>
          <a:p>
            <a:pPr lvl="0"/>
            <a:r>
              <a:rPr lang="en-US" dirty="0" smtClean="0"/>
              <a:t>​Reserved Instances</a:t>
            </a:r>
          </a:p>
          <a:p>
            <a:pPr lvl="0"/>
            <a:r>
              <a:rPr lang="en-US" dirty="0" smtClean="0"/>
              <a:t>Dedicated Instances</a:t>
            </a:r>
          </a:p>
          <a:p>
            <a:pPr lvl="0"/>
            <a:r>
              <a:rPr lang="en-US" dirty="0" smtClean="0"/>
              <a:t>On-demand Instances</a:t>
            </a:r>
          </a:p>
          <a:p>
            <a:pPr lvl="0"/>
            <a:r>
              <a:rPr lang="en-US" dirty="0" smtClean="0">
                <a:solidFill>
                  <a:srgbClr val="FF0000"/>
                </a:solidFill>
              </a:rPr>
              <a:t>Spot Instances </a:t>
            </a:r>
            <a:r>
              <a:rPr lang="en-US" dirty="0" smtClean="0"/>
              <a:t>(Correct)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procedures will help reduce your Amazon S3 costs?</a:t>
            </a:r>
          </a:p>
          <a:p>
            <a:pPr lvl="0"/>
            <a:r>
              <a:rPr lang="en-US" dirty="0" smtClean="0"/>
              <a:t>​Move all the data stored in S3 standard to EBS</a:t>
            </a:r>
          </a:p>
          <a:p>
            <a:pPr lvl="0"/>
            <a:r>
              <a:rPr lang="en-US" dirty="0" smtClean="0"/>
              <a:t>​Use the Import/Export feature to move old files automatically to Amazon Glacier</a:t>
            </a:r>
          </a:p>
          <a:p>
            <a:pPr lvl="0"/>
            <a:r>
              <a:rPr lang="en-US" dirty="0" smtClean="0"/>
              <a:t>Use the right combination of storage classes based on different use cases </a:t>
            </a:r>
            <a:r>
              <a:rPr lang="en-US" dirty="0" smtClean="0"/>
              <a:t> </a:t>
            </a:r>
            <a:endParaRPr lang="en-US" dirty="0" smtClean="0"/>
          </a:p>
          <a:p>
            <a:pPr lvl="0"/>
            <a:r>
              <a:rPr lang="en-US" dirty="0" smtClean="0"/>
              <a:t>Pick the right Availability Zone for your S3 bucket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procedures will help reduce your Amazon S3 costs?</a:t>
            </a:r>
          </a:p>
          <a:p>
            <a:pPr lvl="0"/>
            <a:r>
              <a:rPr lang="en-US" dirty="0" smtClean="0"/>
              <a:t>​Move all the data stored in S3 standard to EBS</a:t>
            </a:r>
          </a:p>
          <a:p>
            <a:pPr lvl="0"/>
            <a:r>
              <a:rPr lang="en-US" dirty="0" smtClean="0"/>
              <a:t>​Use the Import/Export feature to move old files automatically to Amazon Glacier</a:t>
            </a:r>
          </a:p>
          <a:p>
            <a:pPr lvl="0"/>
            <a:r>
              <a:rPr lang="en-US" dirty="0" smtClean="0">
                <a:solidFill>
                  <a:srgbClr val="FF0000"/>
                </a:solidFill>
              </a:rPr>
              <a:t>Use the right combination of storage classes based on different use cases </a:t>
            </a:r>
            <a:r>
              <a:rPr lang="en-US" dirty="0" smtClean="0"/>
              <a:t>(Correct) </a:t>
            </a:r>
          </a:p>
          <a:p>
            <a:pPr lvl="0"/>
            <a:r>
              <a:rPr lang="en-US" dirty="0" smtClean="0"/>
              <a:t>Pick the right Availability Zone for your S3 bucket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should be considered when performing a TCO analysis to compare the costs of running an application on AWS instead of on-premises?</a:t>
            </a:r>
          </a:p>
          <a:p>
            <a:pPr lvl="0"/>
            <a:r>
              <a:rPr lang="en-US" dirty="0" smtClean="0"/>
              <a:t>​​Application development</a:t>
            </a:r>
          </a:p>
          <a:p>
            <a:pPr lvl="0"/>
            <a:r>
              <a:rPr lang="en-US" dirty="0" smtClean="0"/>
              <a:t>Physical </a:t>
            </a:r>
            <a:r>
              <a:rPr lang="en-US" dirty="0" smtClean="0"/>
              <a:t>hardware</a:t>
            </a:r>
            <a:endParaRPr lang="en-US" dirty="0" smtClean="0"/>
          </a:p>
          <a:p>
            <a:pPr lvl="0"/>
            <a:r>
              <a:rPr lang="en-US" dirty="0" smtClean="0"/>
              <a:t>​Market research</a:t>
            </a:r>
          </a:p>
          <a:p>
            <a:pPr lvl="0"/>
            <a:r>
              <a:rPr lang="en-US" dirty="0" smtClean="0"/>
              <a:t>​Business analysis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should be considered when performing a TCO analysis to compare the costs of running an application on AWS instead of on-premises?</a:t>
            </a:r>
          </a:p>
          <a:p>
            <a:pPr lvl="0"/>
            <a:r>
              <a:rPr lang="en-US" dirty="0" smtClean="0"/>
              <a:t>​​Application development</a:t>
            </a:r>
          </a:p>
          <a:p>
            <a:pPr lvl="0"/>
            <a:r>
              <a:rPr lang="en-US" dirty="0" smtClean="0">
                <a:solidFill>
                  <a:srgbClr val="FF0000"/>
                </a:solidFill>
              </a:rPr>
              <a:t>Physical hardware</a:t>
            </a:r>
            <a:r>
              <a:rPr lang="en-US" dirty="0" smtClean="0"/>
              <a:t> (Correct)</a:t>
            </a:r>
          </a:p>
          <a:p>
            <a:pPr lvl="0"/>
            <a:r>
              <a:rPr lang="en-US" dirty="0" smtClean="0"/>
              <a:t>​Market research</a:t>
            </a:r>
          </a:p>
          <a:p>
            <a:pPr lvl="0"/>
            <a:r>
              <a:rPr lang="en-US" dirty="0" smtClean="0"/>
              <a:t>​Business analysis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effectLst>
            <a:glow rad="228600">
              <a:schemeClr val="accent2">
                <a:satMod val="175000"/>
                <a:alpha val="40000"/>
              </a:schemeClr>
            </a:glow>
          </a:effectLst>
        </p:spPr>
        <p:txBody>
          <a:bodyPr/>
          <a:lstStyle/>
          <a:p>
            <a:r>
              <a:rPr lang="en-US" b="1" dirty="0" smtClean="0"/>
              <a:t>Question: </a:t>
            </a:r>
            <a:r>
              <a:rPr lang="en-US" dirty="0" smtClean="0"/>
              <a:t>How </a:t>
            </a:r>
            <a:r>
              <a:rPr lang="en-US" dirty="0" smtClean="0"/>
              <a:t>can you view the distribution of AWS spending in one of your AWS accounts</a:t>
            </a:r>
            <a:r>
              <a:rPr lang="en-US" dirty="0" smtClean="0"/>
              <a:t>?</a:t>
            </a:r>
          </a:p>
          <a:p>
            <a:pPr>
              <a:buNone/>
            </a:pPr>
            <a:endParaRPr lang="en-US" dirty="0" smtClean="0"/>
          </a:p>
          <a:p>
            <a:pPr lvl="0"/>
            <a:r>
              <a:rPr lang="en-US" dirty="0" smtClean="0"/>
              <a:t>By using Amazon VPC console</a:t>
            </a:r>
          </a:p>
          <a:p>
            <a:pPr lvl="0"/>
            <a:r>
              <a:rPr lang="en-US" dirty="0" smtClean="0"/>
              <a:t>By contacting the AWS Finance team</a:t>
            </a:r>
          </a:p>
          <a:p>
            <a:pPr lvl="0"/>
            <a:r>
              <a:rPr lang="en-US" dirty="0" smtClean="0">
                <a:solidFill>
                  <a:srgbClr val="FF0000"/>
                </a:solidFill>
              </a:rPr>
              <a:t>By using AWS Cost </a:t>
            </a:r>
            <a:r>
              <a:rPr lang="en-US" dirty="0" smtClean="0">
                <a:solidFill>
                  <a:srgbClr val="FF0000"/>
                </a:solidFill>
              </a:rPr>
              <a:t>Explorer</a:t>
            </a:r>
          </a:p>
          <a:p>
            <a:pPr lvl="0"/>
            <a:r>
              <a:rPr lang="en-US" dirty="0" smtClean="0"/>
              <a:t>By </a:t>
            </a:r>
            <a:r>
              <a:rPr lang="en-US" dirty="0" smtClean="0"/>
              <a:t>contacting the AWS Support team</a:t>
            </a:r>
          </a:p>
          <a:p>
            <a:endParaRPr lang="en-US" dirty="0"/>
          </a:p>
        </p:txBody>
      </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A </a:t>
            </a:r>
            <a:r>
              <a:rPr lang="en-US" dirty="0" smtClean="0"/>
              <a:t>company needs to host a database in Amazon RDS for at least three years. Which of the following options would be the most cost-effective solution?</a:t>
            </a:r>
          </a:p>
          <a:p>
            <a:pPr lvl="0"/>
            <a:r>
              <a:rPr lang="en-US" dirty="0" smtClean="0"/>
              <a:t>​Reserved instances - No Upfront</a:t>
            </a:r>
          </a:p>
          <a:p>
            <a:pPr lvl="0"/>
            <a:r>
              <a:rPr lang="en-US" dirty="0" smtClean="0"/>
              <a:t>​Reserved instances - Partial </a:t>
            </a:r>
            <a:r>
              <a:rPr lang="en-US" dirty="0" smtClean="0"/>
              <a:t>Upfront</a:t>
            </a:r>
            <a:endParaRPr lang="en-US" dirty="0" smtClean="0"/>
          </a:p>
          <a:p>
            <a:pPr lvl="0"/>
            <a:r>
              <a:rPr lang="en-US" dirty="0" smtClean="0"/>
              <a:t>On-Demand instances</a:t>
            </a:r>
          </a:p>
          <a:p>
            <a:pPr lvl="0"/>
            <a:r>
              <a:rPr lang="en-US" dirty="0" smtClean="0"/>
              <a:t>​Spot Instances</a:t>
            </a:r>
          </a:p>
          <a:p>
            <a:r>
              <a:rPr lang="en-US" dirty="0" smtClean="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A </a:t>
            </a:r>
            <a:r>
              <a:rPr lang="en-US" dirty="0" smtClean="0"/>
              <a:t>company needs to host a database in Amazon RDS for at least three years. Which of the following options would be the most cost-effective solution?</a:t>
            </a:r>
          </a:p>
          <a:p>
            <a:pPr lvl="0"/>
            <a:r>
              <a:rPr lang="en-US" dirty="0" smtClean="0"/>
              <a:t>​Reserved instances - No Upfront</a:t>
            </a:r>
          </a:p>
          <a:p>
            <a:pPr lvl="0"/>
            <a:r>
              <a:rPr lang="en-US" dirty="0" smtClean="0"/>
              <a:t>​</a:t>
            </a:r>
            <a:r>
              <a:rPr lang="en-US" dirty="0" smtClean="0">
                <a:solidFill>
                  <a:srgbClr val="FF0000"/>
                </a:solidFill>
              </a:rPr>
              <a:t>Reserved instances - Partial Upfront </a:t>
            </a:r>
            <a:r>
              <a:rPr lang="en-US" dirty="0" smtClean="0"/>
              <a:t>(Correct)</a:t>
            </a:r>
          </a:p>
          <a:p>
            <a:pPr lvl="0"/>
            <a:r>
              <a:rPr lang="en-US" dirty="0" smtClean="0"/>
              <a:t>On-Demand instances</a:t>
            </a:r>
          </a:p>
          <a:p>
            <a:pPr lvl="0"/>
            <a:r>
              <a:rPr lang="en-US" dirty="0" smtClean="0"/>
              <a:t>​Spot Instances</a:t>
            </a:r>
          </a:p>
          <a:p>
            <a:r>
              <a:rPr lang="en-US" dirty="0" smtClean="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describes the payment model that AWS makes available for customers that can commit to using Amazon EC2 over a one or 3-year term to reduce their total computing costs?</a:t>
            </a:r>
          </a:p>
          <a:p>
            <a:pPr lvl="0"/>
            <a:r>
              <a:rPr lang="en-US" dirty="0" smtClean="0"/>
              <a:t>​Pay less by using more</a:t>
            </a:r>
          </a:p>
          <a:p>
            <a:pPr lvl="0"/>
            <a:r>
              <a:rPr lang="en-US" dirty="0" smtClean="0"/>
              <a:t>​Pay as you go</a:t>
            </a:r>
          </a:p>
          <a:p>
            <a:pPr lvl="0"/>
            <a:r>
              <a:rPr lang="en-US" dirty="0" smtClean="0"/>
              <a:t>Save when you </a:t>
            </a:r>
            <a:r>
              <a:rPr lang="en-US" dirty="0" smtClean="0"/>
              <a:t>reserve</a:t>
            </a:r>
            <a:endParaRPr lang="en-US" dirty="0" smtClean="0"/>
          </a:p>
          <a:p>
            <a:pPr lvl="0"/>
            <a:r>
              <a:rPr lang="en-US" dirty="0" smtClean="0"/>
              <a:t>​​Pay less as AWS grows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describes the payment model that AWS makes available for customers that can commit to using Amazon EC2 over a one or 3-year term to reduce their total computing costs?</a:t>
            </a:r>
          </a:p>
          <a:p>
            <a:pPr lvl="0"/>
            <a:r>
              <a:rPr lang="en-US" dirty="0" smtClean="0"/>
              <a:t>​Pay less by using more</a:t>
            </a:r>
          </a:p>
          <a:p>
            <a:pPr lvl="0"/>
            <a:r>
              <a:rPr lang="en-US" dirty="0" smtClean="0"/>
              <a:t>​Pay as you go</a:t>
            </a:r>
          </a:p>
          <a:p>
            <a:pPr lvl="0"/>
            <a:r>
              <a:rPr lang="en-US" dirty="0" smtClean="0">
                <a:solidFill>
                  <a:srgbClr val="FF0000"/>
                </a:solidFill>
              </a:rPr>
              <a:t>Save when you reserve</a:t>
            </a:r>
            <a:r>
              <a:rPr lang="en-US" dirty="0" smtClean="0"/>
              <a:t> (Correct)</a:t>
            </a:r>
          </a:p>
          <a:p>
            <a:pPr lvl="0"/>
            <a:r>
              <a:rPr lang="en-US" dirty="0" smtClean="0"/>
              <a:t>​​Pay less as AWS grows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 </a:t>
            </a:r>
            <a:r>
              <a:rPr lang="en-US" dirty="0" smtClean="0"/>
              <a:t>Which </a:t>
            </a:r>
            <a:r>
              <a:rPr lang="en-US" dirty="0" smtClean="0"/>
              <a:t>of the following activities may help reduce your AWS monthly costs?</a:t>
            </a:r>
          </a:p>
          <a:p>
            <a:pPr lvl="0"/>
            <a:r>
              <a:rPr lang="en-US" dirty="0" smtClean="0"/>
              <a:t>​Using the AWS Network Load Balancer (NLB) to load balance the incoming HTTP requests</a:t>
            </a:r>
          </a:p>
          <a:p>
            <a:pPr lvl="0"/>
            <a:r>
              <a:rPr lang="en-US" dirty="0" smtClean="0"/>
              <a:t>Enabling Amazon EC2 Auto Scaling for all of your </a:t>
            </a:r>
            <a:r>
              <a:rPr lang="en-US" dirty="0" smtClean="0"/>
              <a:t>workloads</a:t>
            </a:r>
            <a:endParaRPr lang="en-US" dirty="0" smtClean="0"/>
          </a:p>
          <a:p>
            <a:pPr lvl="0"/>
            <a:r>
              <a:rPr lang="en-US" dirty="0" smtClean="0"/>
              <a:t>​Deploying your AWS resources across multiple Availability Zones</a:t>
            </a:r>
          </a:p>
          <a:p>
            <a:pPr lvl="0"/>
            <a:r>
              <a:rPr lang="en-US" dirty="0" smtClean="0"/>
              <a:t>​​Removing all of your Cost Allocation Tags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 </a:t>
            </a:r>
            <a:r>
              <a:rPr lang="en-US" dirty="0" smtClean="0"/>
              <a:t>Which </a:t>
            </a:r>
            <a:r>
              <a:rPr lang="en-US" dirty="0" smtClean="0"/>
              <a:t>of the following activities may help reduce your AWS monthly costs?</a:t>
            </a:r>
          </a:p>
          <a:p>
            <a:pPr lvl="0"/>
            <a:r>
              <a:rPr lang="en-US" dirty="0" smtClean="0"/>
              <a:t>​Using the AWS Network Load Balancer (NLB) to load balance the incoming HTTP requests</a:t>
            </a:r>
          </a:p>
          <a:p>
            <a:pPr lvl="0"/>
            <a:r>
              <a:rPr lang="en-US" dirty="0" smtClean="0">
                <a:solidFill>
                  <a:srgbClr val="FF0000"/>
                </a:solidFill>
              </a:rPr>
              <a:t>Enabling Amazon EC2 Auto Scaling for all of your workloads </a:t>
            </a:r>
            <a:r>
              <a:rPr lang="en-US" dirty="0" smtClean="0"/>
              <a:t>(Correct)</a:t>
            </a:r>
          </a:p>
          <a:p>
            <a:pPr lvl="0"/>
            <a:r>
              <a:rPr lang="en-US" dirty="0" smtClean="0"/>
              <a:t>​Deploying your AWS resources across multiple Availability Zones</a:t>
            </a:r>
          </a:p>
          <a:p>
            <a:pPr lvl="0"/>
            <a:r>
              <a:rPr lang="en-US" dirty="0" smtClean="0"/>
              <a:t>​​Removing all of your Cost Allocation Tags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a:t>
            </a:r>
            <a:r>
              <a:rPr lang="en-US" dirty="0" smtClean="0"/>
              <a:t>Why </a:t>
            </a:r>
            <a:r>
              <a:rPr lang="en-US" dirty="0" smtClean="0"/>
              <a:t>does every AWS Region contain multiple Availability Zones?</a:t>
            </a:r>
          </a:p>
          <a:p>
            <a:pPr lvl="0"/>
            <a:r>
              <a:rPr lang="en-US" dirty="0" smtClean="0"/>
              <a:t>Multiple Availability Zones within a region increases the storage capacity available in that region</a:t>
            </a:r>
          </a:p>
          <a:p>
            <a:pPr lvl="0"/>
            <a:r>
              <a:rPr lang="en-US" dirty="0" smtClean="0"/>
              <a:t>​Multiple Availability Zones results in lower total cost compared to deploying in a single Availability Zone</a:t>
            </a:r>
          </a:p>
          <a:p>
            <a:pPr lvl="0"/>
            <a:r>
              <a:rPr lang="en-US" dirty="0" smtClean="0"/>
              <a:t>​Multiple Availability Zones allows for data replication and global reach</a:t>
            </a:r>
          </a:p>
          <a:p>
            <a:pPr lvl="0"/>
            <a:r>
              <a:rPr lang="en-US" dirty="0" smtClean="0"/>
              <a:t>Multiple Availability Zones allows you to build resilient and highly available </a:t>
            </a:r>
            <a:r>
              <a:rPr lang="en-US" dirty="0" smtClean="0"/>
              <a:t>architectures</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a:t>
            </a:r>
            <a:r>
              <a:rPr lang="en-US" dirty="0" smtClean="0"/>
              <a:t>Why </a:t>
            </a:r>
            <a:r>
              <a:rPr lang="en-US" dirty="0" smtClean="0"/>
              <a:t>does every AWS Region contain multiple Availability Zones?</a:t>
            </a:r>
          </a:p>
          <a:p>
            <a:pPr lvl="0"/>
            <a:r>
              <a:rPr lang="en-US" dirty="0" smtClean="0"/>
              <a:t>Multiple Availability Zones within a region increases the storage capacity available in that region</a:t>
            </a:r>
          </a:p>
          <a:p>
            <a:pPr lvl="0"/>
            <a:r>
              <a:rPr lang="en-US" dirty="0" smtClean="0"/>
              <a:t>​Multiple Availability Zones results in lower total cost compared to deploying in a single Availability Zone</a:t>
            </a:r>
          </a:p>
          <a:p>
            <a:pPr lvl="0"/>
            <a:r>
              <a:rPr lang="en-US" dirty="0" smtClean="0"/>
              <a:t>​Multiple Availability Zones allows for data replication and global reach</a:t>
            </a:r>
          </a:p>
          <a:p>
            <a:pPr lvl="0"/>
            <a:r>
              <a:rPr lang="en-US" dirty="0" smtClean="0">
                <a:solidFill>
                  <a:srgbClr val="FF0000"/>
                </a:solidFill>
              </a:rPr>
              <a:t>Multiple Availability Zones allows you to build resilient and highly available architectures </a:t>
            </a:r>
            <a:r>
              <a:rPr lang="en-US" dirty="0" smtClean="0"/>
              <a:t>(Correct)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statements describes the AWS Cloud’s agility?</a:t>
            </a:r>
          </a:p>
          <a:p>
            <a:pPr lvl="0"/>
            <a:r>
              <a:rPr lang="en-US" dirty="0" smtClean="0"/>
              <a:t>​AWS allows you to host your applications in multiple regions around the world</a:t>
            </a:r>
          </a:p>
          <a:p>
            <a:pPr lvl="0"/>
            <a:r>
              <a:rPr lang="en-US" dirty="0" smtClean="0"/>
              <a:t>​AWS provides customizable hardware at the lowest possible cost</a:t>
            </a:r>
          </a:p>
          <a:p>
            <a:pPr lvl="0"/>
            <a:r>
              <a:rPr lang="en-US" dirty="0" smtClean="0"/>
              <a:t>​AWS allows you to pay upfront to reduce costs</a:t>
            </a:r>
          </a:p>
          <a:p>
            <a:pPr lvl="0"/>
            <a:r>
              <a:rPr lang="en-US" dirty="0" smtClean="0"/>
              <a:t>​AWS allows you to provision resources in </a:t>
            </a:r>
            <a:r>
              <a:rPr lang="en-US" dirty="0" smtClean="0"/>
              <a:t>minutes</a:t>
            </a:r>
            <a:endParaRPr lang="en-US" dirty="0" smtClean="0"/>
          </a:p>
          <a:p>
            <a:r>
              <a:rPr lang="en-US" dirty="0" smtClean="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of the following statements describes the AWS Cloud’s agility?</a:t>
            </a:r>
          </a:p>
          <a:p>
            <a:pPr lvl="0"/>
            <a:r>
              <a:rPr lang="en-US" dirty="0" smtClean="0"/>
              <a:t>​AWS allows you to host your applications in multiple regions around the world</a:t>
            </a:r>
          </a:p>
          <a:p>
            <a:pPr lvl="0"/>
            <a:r>
              <a:rPr lang="en-US" dirty="0" smtClean="0"/>
              <a:t>​AWS provides customizable hardware at the lowest possible cost</a:t>
            </a:r>
          </a:p>
          <a:p>
            <a:pPr lvl="0"/>
            <a:r>
              <a:rPr lang="en-US" dirty="0" smtClean="0"/>
              <a:t>​AWS allows you to pay upfront to reduce costs</a:t>
            </a:r>
          </a:p>
          <a:p>
            <a:pPr lvl="0"/>
            <a:r>
              <a:rPr lang="en-US" dirty="0" smtClean="0"/>
              <a:t>​</a:t>
            </a:r>
            <a:r>
              <a:rPr lang="en-US" dirty="0" smtClean="0">
                <a:solidFill>
                  <a:srgbClr val="FF0000"/>
                </a:solidFill>
              </a:rPr>
              <a:t>AWS allows you to provision resources in minutes </a:t>
            </a:r>
            <a:r>
              <a:rPr lang="en-US" dirty="0" smtClean="0"/>
              <a:t>(Correct)</a:t>
            </a:r>
          </a:p>
          <a:p>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endParaRPr lang="en-US" dirty="0" smtClean="0"/>
          </a:p>
          <a:p>
            <a:r>
              <a:rPr lang="en-US" dirty="0" smtClean="0"/>
              <a:t>The identification process of an online financial services company requires that new users must complete an online interview with their security team. The completed recorded interviews are only required in the event of a legal issue or a regulatory compliance breach. What is the most cost-effective service to store the recorded videos?​</a:t>
            </a:r>
          </a:p>
          <a:p>
            <a:pPr lvl="0"/>
            <a:r>
              <a:rPr lang="en-US" dirty="0" smtClean="0"/>
              <a:t>S3 Intelligent-</a:t>
            </a:r>
            <a:r>
              <a:rPr lang="en-US" dirty="0" err="1" smtClean="0"/>
              <a:t>Tiering</a:t>
            </a:r>
            <a:endParaRPr lang="en-US" dirty="0" smtClean="0"/>
          </a:p>
          <a:p>
            <a:pPr lvl="0"/>
            <a:r>
              <a:rPr lang="en-US" dirty="0" smtClean="0"/>
              <a:t>Amazon EBS</a:t>
            </a:r>
          </a:p>
          <a:p>
            <a:pPr lvl="0"/>
            <a:r>
              <a:rPr lang="en-US" dirty="0" smtClean="0"/>
              <a:t>Amazon </a:t>
            </a:r>
            <a:r>
              <a:rPr lang="en-US" dirty="0" smtClean="0"/>
              <a:t>Glacier</a:t>
            </a:r>
            <a:endParaRPr lang="en-US" dirty="0" smtClean="0"/>
          </a:p>
          <a:p>
            <a:pPr lvl="0"/>
            <a:r>
              <a:rPr lang="en-US" dirty="0" smtClean="0"/>
              <a:t>AWS Marketplace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TYMO </a:t>
            </a:r>
            <a:r>
              <a:rPr lang="en-US" dirty="0" smtClean="0"/>
              <a:t>Cloud Corp is looking forward to migrating their entire on-premises data center to AWS. What tool can they use to perform a cost-benefit analysis of moving to the AWS Cloud?</a:t>
            </a:r>
          </a:p>
          <a:p>
            <a:pPr lvl="0"/>
            <a:r>
              <a:rPr lang="en-US" dirty="0" smtClean="0"/>
              <a:t>​​AWS Budgets</a:t>
            </a:r>
          </a:p>
          <a:p>
            <a:pPr lvl="0"/>
            <a:r>
              <a:rPr lang="en-US" dirty="0" smtClean="0"/>
              <a:t>AWS TCO </a:t>
            </a:r>
            <a:r>
              <a:rPr lang="en-US" dirty="0" smtClean="0"/>
              <a:t>Calculator</a:t>
            </a:r>
            <a:endParaRPr lang="en-US" dirty="0" smtClean="0"/>
          </a:p>
          <a:p>
            <a:pPr lvl="0"/>
            <a:r>
              <a:rPr lang="en-US" dirty="0" smtClean="0"/>
              <a:t>​AWS Simple Monthly Calculator</a:t>
            </a:r>
          </a:p>
          <a:p>
            <a:pPr lvl="0"/>
            <a:r>
              <a:rPr lang="en-US" dirty="0" smtClean="0"/>
              <a:t>​AWS Cost Explorer</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TYMO </a:t>
            </a:r>
            <a:r>
              <a:rPr lang="en-US" dirty="0" smtClean="0"/>
              <a:t>Cloud Corp is looking forward to migrating their entire on-premises data center to AWS. What tool can they use to perform a cost-benefit analysis of moving to the AWS Cloud?</a:t>
            </a:r>
          </a:p>
          <a:p>
            <a:pPr lvl="0"/>
            <a:r>
              <a:rPr lang="en-US" dirty="0" smtClean="0"/>
              <a:t>​​AWS Budgets</a:t>
            </a:r>
          </a:p>
          <a:p>
            <a:pPr lvl="0"/>
            <a:r>
              <a:rPr lang="en-US" dirty="0" smtClean="0">
                <a:solidFill>
                  <a:srgbClr val="FF0000"/>
                </a:solidFill>
              </a:rPr>
              <a:t>AWS TCO </a:t>
            </a:r>
            <a:r>
              <a:rPr lang="en-US" dirty="0" smtClean="0">
                <a:solidFill>
                  <a:srgbClr val="FF0000"/>
                </a:solidFill>
              </a:rPr>
              <a:t>Calculator</a:t>
            </a:r>
            <a:endParaRPr lang="en-US" dirty="0" smtClean="0"/>
          </a:p>
          <a:p>
            <a:pPr lvl="0"/>
            <a:r>
              <a:rPr lang="en-US" dirty="0" smtClean="0"/>
              <a:t>​AWS Simple Monthly Calculator</a:t>
            </a:r>
          </a:p>
          <a:p>
            <a:pPr lvl="0"/>
            <a:r>
              <a:rPr lang="en-US" dirty="0" smtClean="0"/>
              <a:t>​AWS Cost Explorer</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b="1" dirty="0" smtClean="0"/>
              <a:t>Question </a:t>
            </a:r>
            <a:r>
              <a:rPr lang="en-US" b="1" dirty="0" smtClean="0"/>
              <a:t>: </a:t>
            </a:r>
            <a:r>
              <a:rPr lang="en-US" dirty="0" smtClean="0"/>
              <a:t>Why </a:t>
            </a:r>
            <a:r>
              <a:rPr lang="en-US" dirty="0" smtClean="0"/>
              <a:t>do many startup companies prefer AWS over traditional on-premises solutions? (Choose TWO)</a:t>
            </a:r>
          </a:p>
          <a:p>
            <a:pPr lvl="0"/>
            <a:r>
              <a:rPr lang="en-US" dirty="0" smtClean="0"/>
              <a:t>​​AWS removes the need to invest in operational expenditure</a:t>
            </a:r>
          </a:p>
          <a:p>
            <a:pPr lvl="0"/>
            <a:r>
              <a:rPr lang="en-US" dirty="0" smtClean="0"/>
              <a:t>Using AWS, they can reduce time-to-market by focusing on business activities rather than on building and managing data centers (Correct)</a:t>
            </a:r>
          </a:p>
          <a:p>
            <a:pPr lvl="0"/>
            <a:r>
              <a:rPr lang="en-US" dirty="0" smtClean="0"/>
              <a:t>​Using AWS allows companies to replace large capital expenditure with low variable </a:t>
            </a:r>
            <a:r>
              <a:rPr lang="en-US" dirty="0" smtClean="0"/>
              <a:t>costs</a:t>
            </a:r>
            <a:endParaRPr lang="en-US" dirty="0" smtClean="0"/>
          </a:p>
          <a:p>
            <a:pPr lvl="0"/>
            <a:r>
              <a:rPr lang="en-US" dirty="0" smtClean="0"/>
              <a:t>​AWS can build complete data centers faster than any other Cloud provider</a:t>
            </a:r>
          </a:p>
          <a:p>
            <a:pPr lvl="0"/>
            <a:r>
              <a:rPr lang="en-US" dirty="0" smtClean="0"/>
              <a:t>​AWS allows them to pay later when their business succeed</a:t>
            </a:r>
          </a:p>
          <a:p>
            <a:r>
              <a:rPr lang="en-US" dirty="0" smtClean="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b="1" dirty="0" smtClean="0"/>
              <a:t>Question </a:t>
            </a:r>
            <a:r>
              <a:rPr lang="en-US" b="1" dirty="0" smtClean="0"/>
              <a:t>: </a:t>
            </a:r>
            <a:r>
              <a:rPr lang="en-US" dirty="0" smtClean="0"/>
              <a:t>Why </a:t>
            </a:r>
            <a:r>
              <a:rPr lang="en-US" dirty="0" smtClean="0"/>
              <a:t>do many startup companies prefer AWS over traditional on-premises solutions? (Choose TWO)</a:t>
            </a:r>
          </a:p>
          <a:p>
            <a:pPr lvl="0"/>
            <a:r>
              <a:rPr lang="en-US" dirty="0" smtClean="0"/>
              <a:t>​​AWS removes the need to invest in operational expenditure</a:t>
            </a:r>
          </a:p>
          <a:p>
            <a:pPr lvl="0"/>
            <a:r>
              <a:rPr lang="en-US" dirty="0" smtClean="0"/>
              <a:t>Using AWS, they can reduce time-to-market by focusing on business activities rather than on building and managing data centers (Correct)</a:t>
            </a:r>
          </a:p>
          <a:p>
            <a:pPr lvl="0"/>
            <a:r>
              <a:rPr lang="en-US" dirty="0" smtClean="0"/>
              <a:t>​</a:t>
            </a:r>
            <a:r>
              <a:rPr lang="en-US" dirty="0" smtClean="0">
                <a:solidFill>
                  <a:srgbClr val="FF0000"/>
                </a:solidFill>
              </a:rPr>
              <a:t>Using AWS allows companies to replace large capital expenditure with low variable costs</a:t>
            </a:r>
            <a:r>
              <a:rPr lang="en-US" dirty="0" smtClean="0"/>
              <a:t> (Correct)</a:t>
            </a:r>
          </a:p>
          <a:p>
            <a:pPr lvl="0"/>
            <a:r>
              <a:rPr lang="en-US" dirty="0" smtClean="0"/>
              <a:t>​AWS can build complete data centers faster than any other Cloud provider</a:t>
            </a:r>
          </a:p>
          <a:p>
            <a:pPr lvl="0"/>
            <a:r>
              <a:rPr lang="en-US" dirty="0" smtClean="0"/>
              <a:t>​AWS allows them to pay later when their business succeed</a:t>
            </a:r>
          </a:p>
          <a:p>
            <a:r>
              <a:rPr lang="en-US" dirty="0" smtClean="0"/>
              <a: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 </a:t>
            </a:r>
            <a:r>
              <a:rPr lang="en-US" dirty="0" smtClean="0"/>
              <a:t>A </a:t>
            </a:r>
            <a:r>
              <a:rPr lang="en-US" dirty="0" smtClean="0"/>
              <a:t>company is trying to analyze the costs applied to their AWS account recently. Which of the following provides them the most granular data about their AWS costs and usage?</a:t>
            </a:r>
          </a:p>
          <a:p>
            <a:pPr lvl="0"/>
            <a:r>
              <a:rPr lang="en-US" dirty="0" smtClean="0"/>
              <a:t>​Amazon Machine Image</a:t>
            </a:r>
          </a:p>
          <a:p>
            <a:pPr lvl="0"/>
            <a:r>
              <a:rPr lang="en-US" dirty="0" smtClean="0"/>
              <a:t>​AWS Cost Explorer</a:t>
            </a:r>
          </a:p>
          <a:p>
            <a:pPr lvl="0"/>
            <a:r>
              <a:rPr lang="en-US" dirty="0" smtClean="0"/>
              <a:t>​​Amazon </a:t>
            </a:r>
            <a:r>
              <a:rPr lang="en-US" dirty="0" err="1" smtClean="0"/>
              <a:t>CloudWatch</a:t>
            </a:r>
            <a:endParaRPr lang="en-US" dirty="0" smtClean="0"/>
          </a:p>
          <a:p>
            <a:pPr lvl="0"/>
            <a:r>
              <a:rPr lang="en-US" dirty="0" smtClean="0"/>
              <a:t>AWS Cost &amp; Usage </a:t>
            </a:r>
            <a:r>
              <a:rPr lang="en-US" dirty="0" smtClean="0"/>
              <a:t>Report</a:t>
            </a:r>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 </a:t>
            </a:r>
            <a:r>
              <a:rPr lang="en-US" dirty="0" smtClean="0"/>
              <a:t>A </a:t>
            </a:r>
            <a:r>
              <a:rPr lang="en-US" dirty="0" smtClean="0"/>
              <a:t>company is trying to analyze the costs applied to their AWS account recently. Which of the following provides them the most granular data about their AWS costs and usage?</a:t>
            </a:r>
          </a:p>
          <a:p>
            <a:pPr lvl="0"/>
            <a:r>
              <a:rPr lang="en-US" dirty="0" smtClean="0"/>
              <a:t>​Amazon Machine Image</a:t>
            </a:r>
          </a:p>
          <a:p>
            <a:pPr lvl="0"/>
            <a:r>
              <a:rPr lang="en-US" dirty="0" smtClean="0"/>
              <a:t>​AWS Cost Explorer</a:t>
            </a:r>
          </a:p>
          <a:p>
            <a:pPr lvl="0"/>
            <a:r>
              <a:rPr lang="en-US" dirty="0" smtClean="0"/>
              <a:t>​​Amazon </a:t>
            </a:r>
            <a:r>
              <a:rPr lang="en-US" dirty="0" err="1" smtClean="0"/>
              <a:t>CloudWatch</a:t>
            </a:r>
            <a:endParaRPr lang="en-US" dirty="0" smtClean="0"/>
          </a:p>
          <a:p>
            <a:pPr lvl="0"/>
            <a:r>
              <a:rPr lang="en-US" dirty="0" smtClean="0">
                <a:solidFill>
                  <a:srgbClr val="FF0000"/>
                </a:solidFill>
              </a:rPr>
              <a:t>AWS Cost &amp; Usage Report</a:t>
            </a:r>
            <a:r>
              <a:rPr lang="en-US" dirty="0" smtClean="0"/>
              <a:t> (Correct)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What </a:t>
            </a:r>
            <a:r>
              <a:rPr lang="en-US" dirty="0" smtClean="0"/>
              <a:t>is the most cost-effective purchasing option for running a set of EC2 instances that must always be available for a period of two months?</a:t>
            </a:r>
          </a:p>
          <a:p>
            <a:pPr lvl="0"/>
            <a:r>
              <a:rPr lang="en-US" dirty="0" smtClean="0"/>
              <a:t>​Reserved Instances - No Upfront</a:t>
            </a:r>
          </a:p>
          <a:p>
            <a:pPr lvl="0"/>
            <a:r>
              <a:rPr lang="en-US" dirty="0" smtClean="0"/>
              <a:t>​Reserved Instances - All Upfront</a:t>
            </a:r>
          </a:p>
          <a:p>
            <a:pPr lvl="0"/>
            <a:r>
              <a:rPr lang="en-US" dirty="0" smtClean="0"/>
              <a:t>​Spot Instances</a:t>
            </a:r>
          </a:p>
          <a:p>
            <a:pPr lvl="0"/>
            <a:r>
              <a:rPr lang="en-US" dirty="0" smtClean="0"/>
              <a:t>On-Demand </a:t>
            </a:r>
            <a:r>
              <a:rPr lang="en-US" dirty="0" smtClean="0"/>
              <a:t>Instances</a:t>
            </a:r>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What </a:t>
            </a:r>
            <a:r>
              <a:rPr lang="en-US" dirty="0" smtClean="0"/>
              <a:t>is the most cost-effective purchasing option for running a set of EC2 instances that must always be available for a period of two months?</a:t>
            </a:r>
          </a:p>
          <a:p>
            <a:pPr lvl="0"/>
            <a:r>
              <a:rPr lang="en-US" dirty="0" smtClean="0"/>
              <a:t>​Reserved Instances - No Upfront</a:t>
            </a:r>
          </a:p>
          <a:p>
            <a:pPr lvl="0"/>
            <a:r>
              <a:rPr lang="en-US" dirty="0" smtClean="0"/>
              <a:t>​Reserved Instances - All Upfront</a:t>
            </a:r>
          </a:p>
          <a:p>
            <a:pPr lvl="0"/>
            <a:r>
              <a:rPr lang="en-US" dirty="0" smtClean="0"/>
              <a:t>​Spot Instances</a:t>
            </a:r>
          </a:p>
          <a:p>
            <a:pPr lvl="0"/>
            <a:r>
              <a:rPr lang="en-US" dirty="0" smtClean="0">
                <a:solidFill>
                  <a:srgbClr val="FF0000"/>
                </a:solidFill>
              </a:rPr>
              <a:t>On-Demand Instances</a:t>
            </a:r>
            <a:r>
              <a:rPr lang="en-US" dirty="0" smtClean="0"/>
              <a:t> (Correct)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What </a:t>
            </a:r>
            <a:r>
              <a:rPr lang="en-US" dirty="0" smtClean="0"/>
              <a:t>is one benefit and one drawback of buying a reserved EC2 instance? (Select TWO)</a:t>
            </a:r>
          </a:p>
          <a:p>
            <a:pPr lvl="0"/>
            <a:r>
              <a:rPr lang="en-US" dirty="0" smtClean="0"/>
              <a:t>​​Instances can be shut down by AWS at any time with no notification</a:t>
            </a:r>
          </a:p>
          <a:p>
            <a:pPr lvl="0"/>
            <a:r>
              <a:rPr lang="en-US" dirty="0" smtClean="0"/>
              <a:t>​There is no additional charge for using dedicated instances</a:t>
            </a:r>
          </a:p>
          <a:p>
            <a:pPr lvl="0"/>
            <a:r>
              <a:rPr lang="en-US" dirty="0" smtClean="0"/>
              <a:t>​Reserved instances require at least a one-year pricing </a:t>
            </a:r>
            <a:r>
              <a:rPr lang="en-US" dirty="0" smtClean="0"/>
              <a:t>commitment</a:t>
            </a:r>
            <a:endParaRPr lang="en-US" dirty="0" smtClean="0"/>
          </a:p>
          <a:p>
            <a:pPr lvl="0"/>
            <a:r>
              <a:rPr lang="en-US" dirty="0" smtClean="0"/>
              <a:t>​Reserved instances provide a significant discount compared to on-demand </a:t>
            </a:r>
            <a:r>
              <a:rPr lang="en-US" dirty="0" smtClean="0"/>
              <a:t>instances</a:t>
            </a:r>
            <a:endParaRPr lang="en-US" dirty="0" smtClean="0"/>
          </a:p>
          <a:p>
            <a:pPr lvl="0"/>
            <a:r>
              <a:rPr lang="en-US" dirty="0" smtClean="0"/>
              <a:t>Reserved instances are best suited for periodic workloads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What </a:t>
            </a:r>
            <a:r>
              <a:rPr lang="en-US" dirty="0" smtClean="0"/>
              <a:t>is one benefit and one drawback of buying a reserved EC2 instance? (Select TWO)</a:t>
            </a:r>
          </a:p>
          <a:p>
            <a:pPr lvl="0"/>
            <a:r>
              <a:rPr lang="en-US" dirty="0" smtClean="0"/>
              <a:t>​​Instances can be shut down by AWS at any time with no notification</a:t>
            </a:r>
          </a:p>
          <a:p>
            <a:pPr lvl="0"/>
            <a:r>
              <a:rPr lang="en-US" dirty="0" smtClean="0"/>
              <a:t>​There is no additional charge for using dedicated instances</a:t>
            </a:r>
          </a:p>
          <a:p>
            <a:pPr lvl="0"/>
            <a:r>
              <a:rPr lang="en-US" dirty="0" smtClean="0"/>
              <a:t>​</a:t>
            </a:r>
            <a:r>
              <a:rPr lang="en-US" dirty="0" smtClean="0">
                <a:solidFill>
                  <a:srgbClr val="FF0000"/>
                </a:solidFill>
              </a:rPr>
              <a:t>Reserved instances require at least a one-year pricing commitment </a:t>
            </a:r>
            <a:r>
              <a:rPr lang="en-US" dirty="0" smtClean="0"/>
              <a:t>(Correct)</a:t>
            </a:r>
          </a:p>
          <a:p>
            <a:pPr lvl="0"/>
            <a:r>
              <a:rPr lang="en-US" dirty="0" smtClean="0"/>
              <a:t>​</a:t>
            </a:r>
            <a:r>
              <a:rPr lang="en-US" dirty="0" smtClean="0">
                <a:solidFill>
                  <a:srgbClr val="FF0000"/>
                </a:solidFill>
              </a:rPr>
              <a:t>Reserved instances provide a significant discount compared to on-demand instances </a:t>
            </a:r>
            <a:r>
              <a:rPr lang="en-US" dirty="0" smtClean="0"/>
              <a:t>(Correct)</a:t>
            </a:r>
          </a:p>
          <a:p>
            <a:pPr lvl="0"/>
            <a:r>
              <a:rPr lang="en-US" dirty="0" smtClean="0"/>
              <a:t>Reserved instances are best suited for periodic workloads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a:t>
            </a:r>
            <a:endParaRPr lang="en-US" dirty="0" smtClean="0"/>
          </a:p>
          <a:p>
            <a:r>
              <a:rPr lang="en-US" dirty="0" smtClean="0"/>
              <a:t>The identification process of an online financial services company requires that new users must complete an online interview with their security team. The completed recorded interviews are only required in the event of a legal issue or a regulatory compliance breach. What is the most cost-effective service to store the recorded videos?​</a:t>
            </a:r>
          </a:p>
          <a:p>
            <a:pPr lvl="0"/>
            <a:r>
              <a:rPr lang="en-US" dirty="0" smtClean="0"/>
              <a:t>S3 Intelligent-</a:t>
            </a:r>
            <a:r>
              <a:rPr lang="en-US" dirty="0" err="1" smtClean="0"/>
              <a:t>Tiering</a:t>
            </a:r>
            <a:endParaRPr lang="en-US" dirty="0" smtClean="0"/>
          </a:p>
          <a:p>
            <a:pPr lvl="0"/>
            <a:r>
              <a:rPr lang="en-US" dirty="0" smtClean="0"/>
              <a:t>Amazon EBS</a:t>
            </a:r>
          </a:p>
          <a:p>
            <a:pPr lvl="0"/>
            <a:r>
              <a:rPr lang="en-US" dirty="0" smtClean="0">
                <a:solidFill>
                  <a:srgbClr val="FF0000"/>
                </a:solidFill>
              </a:rPr>
              <a:t>Amazon </a:t>
            </a:r>
            <a:r>
              <a:rPr lang="en-US" dirty="0" smtClean="0">
                <a:solidFill>
                  <a:srgbClr val="FF0000"/>
                </a:solidFill>
              </a:rPr>
              <a:t>Glacier</a:t>
            </a:r>
            <a:endParaRPr lang="en-US" dirty="0" smtClean="0"/>
          </a:p>
          <a:p>
            <a:pPr lvl="0"/>
            <a:r>
              <a:rPr lang="en-US" dirty="0" smtClean="0"/>
              <a:t>AWS Marketplace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AWS service provides cost-optimization recommendations?</a:t>
            </a:r>
          </a:p>
          <a:p>
            <a:pPr lvl="0"/>
            <a:r>
              <a:rPr lang="en-US" dirty="0" smtClean="0"/>
              <a:t>​​AWS X-Ray</a:t>
            </a:r>
          </a:p>
          <a:p>
            <a:pPr lvl="0"/>
            <a:r>
              <a:rPr lang="en-US" dirty="0" smtClean="0"/>
              <a:t>AWS Trusted </a:t>
            </a:r>
            <a:r>
              <a:rPr lang="en-US" dirty="0" smtClean="0"/>
              <a:t>Advisor</a:t>
            </a:r>
          </a:p>
          <a:p>
            <a:pPr lvl="0"/>
            <a:r>
              <a:rPr lang="en-US" dirty="0" smtClean="0"/>
              <a:t>​</a:t>
            </a:r>
            <a:r>
              <a:rPr lang="en-US" dirty="0" smtClean="0"/>
              <a:t>AWS Pricing Calculator</a:t>
            </a:r>
          </a:p>
          <a:p>
            <a:pPr lvl="0"/>
            <a:r>
              <a:rPr lang="en-US" dirty="0" smtClean="0"/>
              <a:t>​Amazon </a:t>
            </a:r>
            <a:r>
              <a:rPr lang="en-US" dirty="0" err="1" smtClean="0"/>
              <a:t>QuickSight</a:t>
            </a:r>
            <a:endParaRPr lang="en-US" dirty="0" smtClean="0"/>
          </a:p>
          <a:p>
            <a:r>
              <a:rPr lang="en-US" dirty="0" smtClean="0"/>
              <a:t>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Question :  </a:t>
            </a:r>
            <a:r>
              <a:rPr lang="en-US" dirty="0" smtClean="0"/>
              <a:t>Which </a:t>
            </a:r>
            <a:r>
              <a:rPr lang="en-US" dirty="0" smtClean="0"/>
              <a:t>AWS service provides cost-optimization recommendations?</a:t>
            </a:r>
          </a:p>
          <a:p>
            <a:pPr lvl="0"/>
            <a:r>
              <a:rPr lang="en-US" dirty="0" smtClean="0"/>
              <a:t>​​AWS X-Ray</a:t>
            </a:r>
          </a:p>
          <a:p>
            <a:pPr lvl="0"/>
            <a:r>
              <a:rPr lang="en-US" dirty="0" smtClean="0">
                <a:solidFill>
                  <a:srgbClr val="FF0000"/>
                </a:solidFill>
              </a:rPr>
              <a:t>AWS Trusted Advisor </a:t>
            </a:r>
            <a:r>
              <a:rPr lang="en-US" dirty="0" smtClean="0"/>
              <a:t>(Correct)</a:t>
            </a:r>
          </a:p>
          <a:p>
            <a:pPr lvl="0"/>
            <a:r>
              <a:rPr lang="en-US" dirty="0" smtClean="0"/>
              <a:t>​AWS Pricing Calculator</a:t>
            </a:r>
          </a:p>
          <a:p>
            <a:pPr lvl="0"/>
            <a:r>
              <a:rPr lang="en-US" dirty="0" smtClean="0"/>
              <a:t>​Amazon </a:t>
            </a:r>
            <a:r>
              <a:rPr lang="en-US" dirty="0" err="1" smtClean="0"/>
              <a:t>QuickSight</a:t>
            </a:r>
            <a:endParaRPr lang="en-US" dirty="0" smtClean="0"/>
          </a:p>
          <a:p>
            <a:r>
              <a:rPr lang="en-US" dirty="0" smtClean="0"/>
              <a: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IBM_ADMIN\AppData\Local\Microsoft\Windows\Temporary Internet Files\Content.IE5\RXMZ3DNT\jumping%20joy%20best%20blog[1].jpg"/>
          <p:cNvPicPr>
            <a:picLocks noChangeAspect="1" noChangeArrowheads="1"/>
          </p:cNvPicPr>
          <p:nvPr/>
        </p:nvPicPr>
        <p:blipFill>
          <a:blip r:embed="rId2"/>
          <a:srcRect/>
          <a:stretch>
            <a:fillRect/>
          </a:stretch>
        </p:blipFill>
        <p:spPr bwMode="auto">
          <a:xfrm>
            <a:off x="49213" y="1143000"/>
            <a:ext cx="9018587"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Which </a:t>
            </a:r>
            <a:r>
              <a:rPr lang="en-US" dirty="0" smtClean="0"/>
              <a:t>of the below is a best-practice when designing solutions on AWS?</a:t>
            </a:r>
          </a:p>
          <a:p>
            <a:pPr lvl="0"/>
            <a:r>
              <a:rPr lang="en-US" dirty="0" smtClean="0"/>
              <a:t>Use AWS reservations to reduce costs when testing your production environment</a:t>
            </a:r>
          </a:p>
          <a:p>
            <a:pPr lvl="0"/>
            <a:r>
              <a:rPr lang="en-US" dirty="0" smtClean="0"/>
              <a:t>Provision a large compute capacity to handle any spikes in load</a:t>
            </a:r>
          </a:p>
          <a:p>
            <a:pPr lvl="0"/>
            <a:r>
              <a:rPr lang="en-US" dirty="0" smtClean="0"/>
              <a:t>Automate wherever possible to make architectural experimentation </a:t>
            </a:r>
            <a:r>
              <a:rPr lang="en-US" dirty="0" smtClean="0"/>
              <a:t>easier</a:t>
            </a:r>
            <a:endParaRPr lang="en-US" dirty="0" smtClean="0"/>
          </a:p>
          <a:p>
            <a:pPr lvl="0"/>
            <a:r>
              <a:rPr lang="en-US" dirty="0" smtClean="0"/>
              <a:t>Invest heavily in architecting your environment, as it is not easy to change your design later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endParaRPr lang="en-US" dirty="0" smtClean="0"/>
          </a:p>
          <a:p>
            <a:r>
              <a:rPr lang="en-US" dirty="0" smtClean="0"/>
              <a:t>Which of the below is a best-practice when designing solutions on AWS?</a:t>
            </a:r>
          </a:p>
          <a:p>
            <a:pPr lvl="0"/>
            <a:r>
              <a:rPr lang="en-US" dirty="0" smtClean="0"/>
              <a:t>Use AWS reservations to reduce costs when testing your production environment</a:t>
            </a:r>
          </a:p>
          <a:p>
            <a:pPr lvl="0"/>
            <a:r>
              <a:rPr lang="en-US" dirty="0" smtClean="0"/>
              <a:t>Provision a large compute capacity to handle any spikes in load</a:t>
            </a:r>
          </a:p>
          <a:p>
            <a:pPr lvl="0"/>
            <a:r>
              <a:rPr lang="en-US" dirty="0" smtClean="0">
                <a:solidFill>
                  <a:srgbClr val="FF0000"/>
                </a:solidFill>
              </a:rPr>
              <a:t>Automate wherever possible to make architectural experimentation </a:t>
            </a:r>
            <a:r>
              <a:rPr lang="en-US" dirty="0" smtClean="0">
                <a:solidFill>
                  <a:srgbClr val="FF0000"/>
                </a:solidFill>
              </a:rPr>
              <a:t>easier</a:t>
            </a:r>
            <a:endParaRPr lang="en-US" dirty="0" smtClean="0">
              <a:solidFill>
                <a:srgbClr val="FF0000"/>
              </a:solidFill>
            </a:endParaRPr>
          </a:p>
          <a:p>
            <a:pPr lvl="0"/>
            <a:r>
              <a:rPr lang="en-US" dirty="0" smtClean="0"/>
              <a:t>Invest heavily in architecting your environment, as it is not easy to change your design later</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Adjusting </a:t>
            </a:r>
            <a:r>
              <a:rPr lang="en-US" dirty="0" smtClean="0"/>
              <a:t>compute capacity dynamically to reduce cost is an implementation of which AWS cloud best practice?</a:t>
            </a:r>
          </a:p>
          <a:p>
            <a:pPr lvl="0"/>
            <a:r>
              <a:rPr lang="en-US" dirty="0" smtClean="0"/>
              <a:t>Implement </a:t>
            </a:r>
            <a:r>
              <a:rPr lang="en-US" dirty="0" smtClean="0"/>
              <a:t>elasticity</a:t>
            </a:r>
            <a:endParaRPr lang="en-US" dirty="0" smtClean="0"/>
          </a:p>
          <a:p>
            <a:pPr lvl="0"/>
            <a:r>
              <a:rPr lang="en-US" dirty="0" smtClean="0"/>
              <a:t>Build security in every layer</a:t>
            </a:r>
          </a:p>
          <a:p>
            <a:pPr lvl="0"/>
            <a:r>
              <a:rPr lang="en-US" dirty="0" smtClean="0"/>
              <a:t>Adopt monolithic architecture</a:t>
            </a:r>
          </a:p>
          <a:p>
            <a:pPr lvl="0"/>
            <a:r>
              <a:rPr lang="en-US" dirty="0" smtClean="0"/>
              <a:t>Parallelize tasks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Question :  </a:t>
            </a:r>
            <a:r>
              <a:rPr lang="en-US" dirty="0" smtClean="0"/>
              <a:t>Adjusting </a:t>
            </a:r>
            <a:r>
              <a:rPr lang="en-US" dirty="0" smtClean="0"/>
              <a:t>compute capacity dynamically to reduce cost is an implementation of which AWS cloud best practice?</a:t>
            </a:r>
            <a:endParaRPr lang="en-US" dirty="0" smtClean="0">
              <a:solidFill>
                <a:srgbClr val="FF0000"/>
              </a:solidFill>
            </a:endParaRPr>
          </a:p>
          <a:p>
            <a:pPr lvl="0"/>
            <a:r>
              <a:rPr lang="en-US" dirty="0" smtClean="0">
                <a:solidFill>
                  <a:srgbClr val="FF0000"/>
                </a:solidFill>
              </a:rPr>
              <a:t>Implement </a:t>
            </a:r>
            <a:r>
              <a:rPr lang="en-US" dirty="0" smtClean="0">
                <a:solidFill>
                  <a:srgbClr val="FF0000"/>
                </a:solidFill>
              </a:rPr>
              <a:t>elasticity</a:t>
            </a:r>
            <a:endParaRPr lang="en-US" dirty="0" smtClean="0">
              <a:solidFill>
                <a:srgbClr val="FF0000"/>
              </a:solidFill>
            </a:endParaRPr>
          </a:p>
          <a:p>
            <a:pPr lvl="0"/>
            <a:r>
              <a:rPr lang="en-US" dirty="0" smtClean="0"/>
              <a:t>Build security in every layer</a:t>
            </a:r>
          </a:p>
          <a:p>
            <a:pPr lvl="0"/>
            <a:r>
              <a:rPr lang="en-US" dirty="0" smtClean="0"/>
              <a:t>Adopt monolithic architecture</a:t>
            </a:r>
          </a:p>
          <a:p>
            <a:pPr lvl="0"/>
            <a:r>
              <a:rPr lang="en-US" dirty="0" smtClean="0"/>
              <a:t>Parallelize tasks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544</Words>
  <Application>Microsoft Office PowerPoint</Application>
  <PresentationFormat>On-screen Show (4:3)</PresentationFormat>
  <Paragraphs>276</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Calibri</vt:lpstr>
      <vt:lpstr>Arial</vt:lpstr>
      <vt:lpstr>SolaimanLipi</vt:lpstr>
      <vt:lpstr>Office Theme</vt:lpstr>
      <vt:lpstr>AWS – Cost and Pricing Sample Questions and Answer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Ideation</dc:title>
  <dc:creator>IBM_ADMIN</dc:creator>
  <cp:lastModifiedBy>user</cp:lastModifiedBy>
  <cp:revision>28</cp:revision>
  <dcterms:created xsi:type="dcterms:W3CDTF">2015-06-08T08:56:09Z</dcterms:created>
  <dcterms:modified xsi:type="dcterms:W3CDTF">2020-12-16T07:47:34Z</dcterms:modified>
</cp:coreProperties>
</file>