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handoutMasterIdLst>
    <p:handoutMasterId r:id="rId25"/>
  </p:handoutMasterIdLst>
  <p:sldIdLst>
    <p:sldId id="331" r:id="rId5"/>
    <p:sldId id="375" r:id="rId6"/>
    <p:sldId id="369" r:id="rId7"/>
    <p:sldId id="370" r:id="rId8"/>
    <p:sldId id="372" r:id="rId9"/>
    <p:sldId id="373" r:id="rId10"/>
    <p:sldId id="374" r:id="rId11"/>
    <p:sldId id="376" r:id="rId12"/>
    <p:sldId id="377" r:id="rId13"/>
    <p:sldId id="378" r:id="rId14"/>
    <p:sldId id="379" r:id="rId15"/>
    <p:sldId id="380" r:id="rId16"/>
    <p:sldId id="381" r:id="rId17"/>
    <p:sldId id="382" r:id="rId18"/>
    <p:sldId id="383" r:id="rId19"/>
    <p:sldId id="386" r:id="rId20"/>
    <p:sldId id="384" r:id="rId21"/>
    <p:sldId id="387" r:id="rId22"/>
    <p:sldId id="385" r:id="rId23"/>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Pacampara, Samantha" initials="PS" lastIdx="22" clrIdx="2">
    <p:extLst>
      <p:ext uri="{19B8F6BF-5375-455C-9EA6-DF929625EA0E}">
        <p15:presenceInfo xmlns:p15="http://schemas.microsoft.com/office/powerpoint/2012/main" userId="S-1-5-21-1407069837-2091007605-538272213-33157533" providerId="AD"/>
      </p:ext>
    </p:extLst>
  </p:cmAuthor>
  <p:cmAuthor id="3" name="Chetty, Rudy" initials="CR" lastIdx="6" clrIdx="3">
    <p:extLst>
      <p:ext uri="{19B8F6BF-5375-455C-9EA6-DF929625EA0E}">
        <p15:presenceInfo xmlns:p15="http://schemas.microsoft.com/office/powerpoint/2012/main" userId="S-1-5-21-1407069837-2091007605-538272213-27183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329"/>
    <a:srgbClr val="0000FF"/>
    <a:srgbClr val="1385BF"/>
    <a:srgbClr val="11161E"/>
    <a:srgbClr val="414042"/>
    <a:srgbClr val="232F3E"/>
    <a:srgbClr val="595A5D"/>
    <a:srgbClr val="DCDCDC"/>
    <a:srgbClr val="4F81BD"/>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6" autoAdjust="0"/>
    <p:restoredTop sz="80556" autoAdjust="0"/>
  </p:normalViewPr>
  <p:slideViewPr>
    <p:cSldViewPr snapToGrid="0" showGuides="1">
      <p:cViewPr varScale="1">
        <p:scale>
          <a:sx n="85" d="100"/>
          <a:sy n="85" d="100"/>
        </p:scale>
        <p:origin x="640" y="184"/>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3138" y="-20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4/21/21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4/21/21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06521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1" i="0" kern="1200" dirty="0">
                <a:solidFill>
                  <a:schemeClr val="tx1"/>
                </a:solidFill>
                <a:effectLst/>
                <a:latin typeface="Amazon Ember Regular" charset="0"/>
                <a:ea typeface="+mn-ea"/>
                <a:cs typeface="+mn-cs"/>
              </a:rPr>
              <a:t>Important Aspects of Relational Databases</a:t>
            </a:r>
          </a:p>
          <a:p>
            <a:pPr marL="342900" indent="-342900">
              <a:buFontTx/>
              <a:buChar char="-"/>
            </a:pPr>
            <a:r>
              <a:rPr lang="en-US" sz="1920" b="0" i="0" kern="1200" dirty="0">
                <a:solidFill>
                  <a:schemeClr val="tx1"/>
                </a:solidFill>
                <a:effectLst/>
                <a:latin typeface="Amazon Ember Regular" charset="0"/>
                <a:ea typeface="+mn-ea"/>
                <a:cs typeface="+mn-cs"/>
              </a:rPr>
              <a:t>SQL is the primary interface</a:t>
            </a:r>
          </a:p>
          <a:p>
            <a:pPr marL="342900" indent="-342900">
              <a:buFontTx/>
              <a:buChar char="-"/>
            </a:pPr>
            <a:r>
              <a:rPr lang="en-US" sz="1920" b="0" i="0" kern="1200" dirty="0">
                <a:solidFill>
                  <a:schemeClr val="tx1"/>
                </a:solidFill>
                <a:effectLst/>
                <a:latin typeface="Amazon Ember Regular" charset="0"/>
                <a:ea typeface="+mn-ea"/>
                <a:cs typeface="+mn-cs"/>
              </a:rPr>
              <a:t>Vertical Scaling is possible but horizontal is difficult or not possible</a:t>
            </a:r>
          </a:p>
          <a:p>
            <a:pPr marL="342900" indent="-342900">
              <a:buFontTx/>
              <a:buChar char="-"/>
            </a:pPr>
            <a:r>
              <a:rPr lang="en-US" sz="1920" b="0" i="0" kern="1200" dirty="0">
                <a:solidFill>
                  <a:schemeClr val="tx1"/>
                </a:solidFill>
                <a:effectLst/>
                <a:latin typeface="Amazon Ember Regular" charset="0"/>
                <a:ea typeface="+mn-ea"/>
                <a:cs typeface="+mn-cs"/>
              </a:rPr>
              <a:t>Maintains data integrity – overall completeness, accuracy and consistency of data</a:t>
            </a:r>
          </a:p>
          <a:p>
            <a:pPr marL="342900" indent="-342900">
              <a:buFontTx/>
              <a:buChar char="-"/>
            </a:pPr>
            <a:r>
              <a:rPr lang="en-US" sz="1920" b="0" i="0" kern="1200" dirty="0">
                <a:solidFill>
                  <a:schemeClr val="tx1"/>
                </a:solidFill>
                <a:effectLst/>
                <a:latin typeface="Amazon Ember Regular" charset="0"/>
                <a:ea typeface="+mn-ea"/>
                <a:cs typeface="+mn-cs"/>
              </a:rPr>
              <a:t>Great for transactional data. Transactions provide an “all-or-nothing” proposition, meaning that entire transaction must complete as a single unit and be written to the database. A transaction results in a commit or a rollback</a:t>
            </a:r>
          </a:p>
          <a:p>
            <a:pPr marL="342900" indent="-342900">
              <a:buFontTx/>
              <a:buChar char="-"/>
            </a:pPr>
            <a:r>
              <a:rPr lang="en-US" sz="1920" b="0" i="0" kern="1200" dirty="0">
                <a:solidFill>
                  <a:schemeClr val="tx1"/>
                </a:solidFill>
                <a:effectLst/>
                <a:latin typeface="Amazon Ember Regular" charset="0"/>
                <a:ea typeface="+mn-ea"/>
                <a:cs typeface="+mn-cs"/>
              </a:rPr>
              <a:t>ACID Compliance for integrity – Atomicity, </a:t>
            </a:r>
            <a:r>
              <a:rPr lang="en-US" sz="1920" b="0" i="0" kern="1200" dirty="0" err="1">
                <a:solidFill>
                  <a:schemeClr val="tx1"/>
                </a:solidFill>
                <a:effectLst/>
                <a:latin typeface="Amazon Ember Regular" charset="0"/>
                <a:ea typeface="+mn-ea"/>
                <a:cs typeface="+mn-cs"/>
              </a:rPr>
              <a:t>Conistent</a:t>
            </a:r>
            <a:r>
              <a:rPr lang="en-US" sz="1920" b="0" i="0" kern="1200" dirty="0">
                <a:solidFill>
                  <a:schemeClr val="tx1"/>
                </a:solidFill>
                <a:effectLst/>
                <a:latin typeface="Amazon Ember Regular" charset="0"/>
                <a:ea typeface="+mn-ea"/>
                <a:cs typeface="+mn-cs"/>
              </a:rPr>
              <a:t>, </a:t>
            </a:r>
            <a:r>
              <a:rPr lang="en-US" sz="1920" b="0" i="0" kern="1200" dirty="0" err="1">
                <a:solidFill>
                  <a:schemeClr val="tx1"/>
                </a:solidFill>
                <a:effectLst/>
                <a:latin typeface="Amazon Ember Regular" charset="0"/>
                <a:ea typeface="+mn-ea"/>
                <a:cs typeface="+mn-cs"/>
              </a:rPr>
              <a:t>Isloated</a:t>
            </a:r>
            <a:r>
              <a:rPr lang="en-US" sz="1920" b="0" i="0" kern="1200" dirty="0">
                <a:solidFill>
                  <a:schemeClr val="tx1"/>
                </a:solidFill>
                <a:effectLst/>
                <a:latin typeface="Amazon Ember Regular" charset="0"/>
                <a:ea typeface="+mn-ea"/>
                <a:cs typeface="+mn-cs"/>
              </a:rPr>
              <a:t>, Durable</a:t>
            </a:r>
          </a:p>
          <a:p>
            <a:pPr marL="342900" indent="-342900">
              <a:buFontTx/>
              <a:buChar char="-"/>
            </a:pPr>
            <a:r>
              <a:rPr lang="en-US" b="1" dirty="0"/>
              <a:t>Atomicity </a:t>
            </a:r>
            <a:r>
              <a:rPr lang="en-US" dirty="0"/>
              <a:t>requires that either transaction as a whole be successfully executed or if a part of the transaction fails, then the entire transaction be invalidated. </a:t>
            </a:r>
            <a:r>
              <a:rPr lang="en-US" b="1" dirty="0"/>
              <a:t>Consistency </a:t>
            </a:r>
            <a:r>
              <a:rPr lang="en-US" dirty="0"/>
              <a:t>mandates the data written to the database as part of the transaction must adhere to all defined rules, and restrictions including constraints, cascades, and triggers. </a:t>
            </a:r>
            <a:r>
              <a:rPr lang="en-US" b="1" dirty="0"/>
              <a:t>Isolation </a:t>
            </a:r>
            <a:r>
              <a:rPr lang="en-US" dirty="0"/>
              <a:t>is critical to achieving concurrency control and makes sure each transaction is independent unto itself. A database </a:t>
            </a:r>
            <a:r>
              <a:rPr lang="en-US" dirty="0" err="1"/>
              <a:t>aquired</a:t>
            </a:r>
            <a:r>
              <a:rPr lang="en-US" dirty="0"/>
              <a:t> locks on data to maintain a high level of isolation. </a:t>
            </a:r>
            <a:r>
              <a:rPr lang="en-US" b="1" dirty="0"/>
              <a:t>Durability </a:t>
            </a:r>
            <a:r>
              <a:rPr lang="en-US" dirty="0"/>
              <a:t>requires that all of the changes made to the database be permanent once a transaction is successfully completed</a:t>
            </a:r>
            <a:endParaRPr lang="en-US" sz="1920" b="0" i="0" kern="1200" dirty="0">
              <a:solidFill>
                <a:schemeClr val="tx1"/>
              </a:solidFill>
              <a:effectLst/>
              <a:latin typeface="Amazon Ember Regular" charset="0"/>
              <a:ea typeface="+mn-ea"/>
              <a:cs typeface="+mn-cs"/>
            </a:endParaRPr>
          </a:p>
          <a:p>
            <a:pPr marL="342900" indent="-342900">
              <a:buFontTx/>
              <a:buChar char="-"/>
            </a:pPr>
            <a:endParaRPr lang="en-US" sz="1920" b="0"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282716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pPr marL="342900" indent="-342900">
              <a:buFontTx/>
              <a:buChar char="-"/>
            </a:pPr>
            <a:r>
              <a:rPr lang="en-US" sz="1920" b="1" i="0" kern="1200" dirty="0">
                <a:solidFill>
                  <a:schemeClr val="tx1"/>
                </a:solidFill>
                <a:effectLst/>
                <a:latin typeface="Amazon Ember Regular" charset="0"/>
                <a:ea typeface="+mn-ea"/>
                <a:cs typeface="+mn-cs"/>
              </a:rPr>
              <a:t>There are collections and each collection is built in such a way that a query can get all the data it needs from one collection</a:t>
            </a:r>
          </a:p>
          <a:p>
            <a:pPr marL="342900" indent="-342900">
              <a:buFontTx/>
              <a:buChar char="-"/>
            </a:pPr>
            <a:r>
              <a:rPr lang="en-US" sz="1920" b="1" i="0" kern="1200" dirty="0">
                <a:solidFill>
                  <a:schemeClr val="tx1"/>
                </a:solidFill>
                <a:effectLst/>
                <a:latin typeface="Amazon Ember Regular" charset="0"/>
                <a:ea typeface="+mn-ea"/>
                <a:cs typeface="+mn-cs"/>
              </a:rPr>
              <a:t>More the collections, more places data needs to be written</a:t>
            </a:r>
          </a:p>
          <a:p>
            <a:pPr marL="342900" indent="-342900">
              <a:buFontTx/>
              <a:buChar char="-"/>
            </a:pPr>
            <a:r>
              <a:rPr lang="en-US" sz="1920" b="1" i="0" kern="1200" dirty="0">
                <a:solidFill>
                  <a:schemeClr val="tx1"/>
                </a:solidFill>
                <a:effectLst/>
                <a:latin typeface="Amazon Ember Regular" charset="0"/>
                <a:ea typeface="+mn-ea"/>
                <a:cs typeface="+mn-cs"/>
              </a:rPr>
              <a:t>It’s a distributed database so both horizontal and vertical scaling is possible</a:t>
            </a:r>
          </a:p>
        </p:txBody>
      </p:sp>
    </p:spTree>
    <p:extLst>
      <p:ext uri="{BB962C8B-B14F-4D97-AF65-F5344CB8AC3E}">
        <p14:creationId xmlns:p14="http://schemas.microsoft.com/office/powerpoint/2010/main" val="1173084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3052064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294085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0" i="0" kern="1200" dirty="0">
                <a:solidFill>
                  <a:schemeClr val="tx1"/>
                </a:solidFill>
                <a:effectLst/>
                <a:latin typeface="Amazon Ember Regular" charset="0"/>
                <a:ea typeface="+mn-ea"/>
                <a:cs typeface="+mn-cs"/>
              </a:rPr>
              <a:t>• Automated provisioning, OS patching </a:t>
            </a:r>
            <a:endParaRPr lang="en-US" dirty="0">
              <a:effectLst/>
            </a:endParaRPr>
          </a:p>
          <a:p>
            <a:r>
              <a:rPr lang="en-US" sz="1920" b="0" i="0" kern="1200" dirty="0">
                <a:solidFill>
                  <a:schemeClr val="tx1"/>
                </a:solidFill>
                <a:effectLst/>
                <a:latin typeface="Amazon Ember Regular" charset="0"/>
                <a:ea typeface="+mn-ea"/>
                <a:cs typeface="+mn-cs"/>
              </a:rPr>
              <a:t>• Continuous backups and restore to specific timestamp (Point in Time Restore)! </a:t>
            </a:r>
          </a:p>
          <a:p>
            <a:r>
              <a:rPr lang="en-US" sz="1920" b="0" i="0" kern="1200" dirty="0">
                <a:solidFill>
                  <a:schemeClr val="tx1"/>
                </a:solidFill>
                <a:effectLst/>
                <a:latin typeface="Amazon Ember Regular" charset="0"/>
                <a:ea typeface="+mn-ea"/>
                <a:cs typeface="+mn-cs"/>
              </a:rPr>
              <a:t>• Monitoring dashboards</a:t>
            </a:r>
            <a:br>
              <a:rPr lang="en-US" sz="1920" b="0" i="0" kern="1200" dirty="0">
                <a:solidFill>
                  <a:schemeClr val="tx1"/>
                </a:solidFill>
                <a:effectLst/>
                <a:latin typeface="Amazon Ember Regular" charset="0"/>
                <a:ea typeface="+mn-ea"/>
                <a:cs typeface="+mn-cs"/>
              </a:rPr>
            </a:br>
            <a:r>
              <a:rPr lang="en-US" sz="1920" b="0" i="0" kern="1200" dirty="0">
                <a:solidFill>
                  <a:schemeClr val="tx1"/>
                </a:solidFill>
                <a:effectLst/>
                <a:latin typeface="Amazon Ember Regular" charset="0"/>
                <a:ea typeface="+mn-ea"/>
                <a:cs typeface="+mn-cs"/>
              </a:rPr>
              <a:t>• Read replicas for improved read performance</a:t>
            </a:r>
            <a:br>
              <a:rPr lang="en-US" sz="1920" b="0" i="0" kern="1200" dirty="0">
                <a:solidFill>
                  <a:schemeClr val="tx1"/>
                </a:solidFill>
                <a:effectLst/>
                <a:latin typeface="Amazon Ember Regular" charset="0"/>
                <a:ea typeface="+mn-ea"/>
                <a:cs typeface="+mn-cs"/>
              </a:rPr>
            </a:br>
            <a:r>
              <a:rPr lang="en-US" sz="1920" b="0" i="0" kern="1200" dirty="0">
                <a:solidFill>
                  <a:schemeClr val="tx1"/>
                </a:solidFill>
                <a:effectLst/>
                <a:latin typeface="Amazon Ember Regular" charset="0"/>
                <a:ea typeface="+mn-ea"/>
                <a:cs typeface="+mn-cs"/>
              </a:rPr>
              <a:t>• Multi AZ setup for DR (Disaster Recovery) </a:t>
            </a:r>
            <a:endParaRPr lang="en-US" dirty="0">
              <a:effectLst/>
            </a:endParaRPr>
          </a:p>
          <a:p>
            <a:r>
              <a:rPr lang="en-US" sz="1920" b="0" i="0" kern="1200" dirty="0">
                <a:solidFill>
                  <a:schemeClr val="tx1"/>
                </a:solidFill>
                <a:effectLst/>
                <a:latin typeface="Amazon Ember Regular" charset="0"/>
                <a:ea typeface="+mn-ea"/>
                <a:cs typeface="+mn-cs"/>
              </a:rPr>
              <a:t>• Maintenance windows for upgrades</a:t>
            </a:r>
            <a:br>
              <a:rPr lang="en-US" sz="1920" b="0" i="0" kern="1200" dirty="0">
                <a:solidFill>
                  <a:schemeClr val="tx1"/>
                </a:solidFill>
                <a:effectLst/>
                <a:latin typeface="Amazon Ember Regular" charset="0"/>
                <a:ea typeface="+mn-ea"/>
                <a:cs typeface="+mn-cs"/>
              </a:rPr>
            </a:br>
            <a:r>
              <a:rPr lang="en-US" sz="1920" b="0" i="0" kern="1200" dirty="0">
                <a:solidFill>
                  <a:schemeClr val="tx1"/>
                </a:solidFill>
                <a:effectLst/>
                <a:latin typeface="Amazon Ember Regular" charset="0"/>
                <a:ea typeface="+mn-ea"/>
                <a:cs typeface="+mn-cs"/>
              </a:rPr>
              <a:t>• Scaling capability (vertical and horizontal) • Storage backed by EBS (gp2 or io1) </a:t>
            </a:r>
          </a:p>
          <a:p>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RDS can have up to 15 read replicas and can be multi AZ</a:t>
            </a:r>
            <a:endParaRPr lang="en-US" dirty="0">
              <a:effectLst/>
            </a:endParaRPr>
          </a:p>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3034650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1236791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1" i="0" kern="1200" dirty="0">
                <a:solidFill>
                  <a:schemeClr val="tx1"/>
                </a:solidFill>
                <a:effectLst/>
                <a:latin typeface="Amazon Ember Regular" charset="0"/>
                <a:ea typeface="+mn-ea"/>
                <a:cs typeface="+mn-cs"/>
              </a:rPr>
              <a:t>Data warehouse is a type of data management system that is designed to enable and support BI activities, especially analytics</a:t>
            </a:r>
          </a:p>
        </p:txBody>
      </p:sp>
    </p:spTree>
    <p:extLst>
      <p:ext uri="{BB962C8B-B14F-4D97-AF65-F5344CB8AC3E}">
        <p14:creationId xmlns:p14="http://schemas.microsoft.com/office/powerpoint/2010/main" val="232508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783139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1" i="0" kern="1200" dirty="0">
                <a:solidFill>
                  <a:schemeClr val="tx1"/>
                </a:solidFill>
                <a:effectLst/>
                <a:latin typeface="Amazon Ember Regular" charset="0"/>
                <a:ea typeface="+mn-ea"/>
                <a:cs typeface="+mn-cs"/>
              </a:rPr>
              <a:t>Data warehouse is a type of data management system that is designed to enable and support BI activities, especially analytics</a:t>
            </a:r>
          </a:p>
        </p:txBody>
      </p:sp>
    </p:spTree>
    <p:extLst>
      <p:ext uri="{BB962C8B-B14F-4D97-AF65-F5344CB8AC3E}">
        <p14:creationId xmlns:p14="http://schemas.microsoft.com/office/powerpoint/2010/main" val="241999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24604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82472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200" b="0" i="0" kern="1200" baseline="0" dirty="0">
                <a:solidFill>
                  <a:schemeClr val="tx1"/>
                </a:solidFill>
                <a:effectLst/>
                <a:latin typeface="Amazon Ember Regular" charset="0"/>
                <a:ea typeface="+mn-ea"/>
                <a:cs typeface="+mn-cs"/>
              </a:rPr>
              <a:t>Storage Area Network: Servers connect to block storage hard drives using a SAN</a:t>
            </a:r>
          </a:p>
          <a:p>
            <a:r>
              <a:rPr lang="en-US" sz="1200" b="0" i="0" kern="1200" baseline="0" dirty="0">
                <a:solidFill>
                  <a:schemeClr val="tx1"/>
                </a:solidFill>
                <a:effectLst/>
                <a:latin typeface="Amazon Ember Regular" charset="0"/>
                <a:ea typeface="+mn-ea"/>
                <a:cs typeface="+mn-cs"/>
              </a:rPr>
              <a:t>Network Attached Storage: All servers and the storage are on a LAN</a:t>
            </a:r>
          </a:p>
          <a:p>
            <a:endParaRPr lang="en-US" sz="1920" b="1"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Block Storage</a:t>
            </a:r>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Traditionally when you think of a block storage, think of a hard drive with partitions. Each partition can store files on a filesystem like NTFS (windows), EXT4 (</a:t>
            </a:r>
            <a:r>
              <a:rPr lang="en-US" sz="1920" b="0" i="0" kern="1200" dirty="0" err="1">
                <a:solidFill>
                  <a:schemeClr val="tx1"/>
                </a:solidFill>
                <a:effectLst/>
                <a:latin typeface="Amazon Ember Regular" charset="0"/>
                <a:ea typeface="+mn-ea"/>
                <a:cs typeface="+mn-cs"/>
              </a:rPr>
              <a:t>linux</a:t>
            </a:r>
            <a:r>
              <a:rPr lang="en-US" sz="1920" b="0" i="0" kern="1200" dirty="0">
                <a:solidFill>
                  <a:schemeClr val="tx1"/>
                </a:solidFill>
                <a:effectLst/>
                <a:latin typeface="Amazon Ember Regular" charset="0"/>
                <a:ea typeface="+mn-ea"/>
                <a:cs typeface="+mn-cs"/>
              </a:rPr>
              <a:t>) etc. as 512 byte blocks. Advantage of blocks is that if you make changes in a file, only the blocks that are affected need to be changed.</a:t>
            </a:r>
          </a:p>
          <a:p>
            <a:r>
              <a:rPr lang="en-US" sz="1920" b="0" i="0" u="sng" kern="1200" dirty="0">
                <a:solidFill>
                  <a:schemeClr val="tx1"/>
                </a:solidFill>
                <a:effectLst/>
                <a:latin typeface="Amazon Ember Regular" charset="0"/>
                <a:ea typeface="+mn-ea"/>
                <a:cs typeface="+mn-cs"/>
              </a:rPr>
              <a:t>Storage Area Network:</a:t>
            </a:r>
            <a:r>
              <a:rPr lang="en-US" sz="1920" b="0" i="0" kern="1200" dirty="0">
                <a:solidFill>
                  <a:schemeClr val="tx1"/>
                </a:solidFill>
                <a:effectLst/>
                <a:latin typeface="Amazon Ember Regular" charset="0"/>
                <a:ea typeface="+mn-ea"/>
                <a:cs typeface="+mn-cs"/>
              </a:rPr>
              <a:t> In cloud computing SAN consists of a network of block storage devices. It is similar to NAS but SAN is more efficient because it is connected over optic </a:t>
            </a:r>
            <a:r>
              <a:rPr lang="en-US" sz="1920" b="0" i="0" kern="1200" dirty="0" err="1">
                <a:solidFill>
                  <a:schemeClr val="tx1"/>
                </a:solidFill>
                <a:effectLst/>
                <a:latin typeface="Amazon Ember Regular" charset="0"/>
                <a:ea typeface="+mn-ea"/>
                <a:cs typeface="+mn-cs"/>
              </a:rPr>
              <a:t>fibres</a:t>
            </a:r>
            <a:r>
              <a:rPr lang="en-US" sz="1920" b="0" i="0" kern="1200" dirty="0">
                <a:solidFill>
                  <a:schemeClr val="tx1"/>
                </a:solidFill>
                <a:effectLst/>
                <a:latin typeface="Amazon Ember Regular" charset="0"/>
                <a:ea typeface="+mn-ea"/>
                <a:cs typeface="+mn-cs"/>
              </a:rPr>
              <a:t> rather than a LAN.</a:t>
            </a:r>
          </a:p>
          <a:p>
            <a:endParaRPr lang="en-US" sz="1920" b="1"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Network Attached Storage (File based storage)</a:t>
            </a:r>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NAS devices are connected to a local area network. It is a collection of hard drives in a device which can have RAID configurations (for efficiency or replication). It is great for collaboration and centralized control of file network. It's a shared drive where if there is lot of traffic on the network, the performance of the shared drive can slow down. You don't need to size it. </a:t>
            </a:r>
          </a:p>
          <a:p>
            <a:r>
              <a:rPr lang="en-US" sz="1920" b="0" i="0" kern="1200" dirty="0">
                <a:solidFill>
                  <a:schemeClr val="tx1"/>
                </a:solidFill>
                <a:effectLst/>
                <a:latin typeface="Amazon Ember Regular" charset="0"/>
                <a:ea typeface="+mn-ea"/>
                <a:cs typeface="+mn-cs"/>
              </a:rPr>
              <a:t>Think Amazon EFS</a:t>
            </a:r>
          </a:p>
          <a:p>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Object Storage</a:t>
            </a:r>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Unlike a file, an object is a bunch of unstructured data which consists of an ID, Metadata and Blob. Every time you update an object you have to update the entire thing (object). This type of storage is good for write one, read many times type of data. With object storage data is requested using HTTP requests. </a:t>
            </a:r>
          </a:p>
          <a:p>
            <a:r>
              <a:rPr lang="en-US" sz="1920" b="0" i="0" kern="1200" dirty="0">
                <a:solidFill>
                  <a:schemeClr val="tx1"/>
                </a:solidFill>
                <a:effectLst/>
                <a:latin typeface="Amazon Ember Regular" charset="0"/>
                <a:ea typeface="+mn-ea"/>
                <a:cs typeface="+mn-cs"/>
              </a:rPr>
              <a:t>Think Amazon S3</a:t>
            </a:r>
          </a:p>
          <a:p>
            <a:endParaRPr lang="en-US" sz="1920" b="0" i="0" kern="1200" dirty="0">
              <a:solidFill>
                <a:schemeClr val="tx1"/>
              </a:solidFill>
              <a:effectLst/>
              <a:latin typeface="Amazon Ember Regular" charset="0"/>
              <a:ea typeface="+mn-ea"/>
              <a:cs typeface="+mn-cs"/>
            </a:endParaRPr>
          </a:p>
          <a:p>
            <a:endParaRPr lang="en-US" sz="1920" b="1" i="0" kern="1200" dirty="0">
              <a:solidFill>
                <a:schemeClr val="tx1"/>
              </a:solidFill>
              <a:effectLst/>
              <a:latin typeface="Amazon Ember Regular" charset="0"/>
              <a:ea typeface="+mn-ea"/>
              <a:cs typeface="+mn-cs"/>
            </a:endParaRPr>
          </a:p>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89512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b="1" dirty="0"/>
              <a:t>EFS is:</a:t>
            </a:r>
            <a:endParaRPr lang="en-US" dirty="0"/>
          </a:p>
          <a:p>
            <a:r>
              <a:rPr lang="en-US" dirty="0"/>
              <a:t>Network filesystem (that means it may have bigger latency but it can be shared across several instances; even between regions)</a:t>
            </a:r>
          </a:p>
          <a:p>
            <a:r>
              <a:rPr lang="en-US" dirty="0"/>
              <a:t>It is expensive compared to EBS (~10x more) but it gives extra features.</a:t>
            </a:r>
          </a:p>
          <a:p>
            <a:r>
              <a:rPr lang="en-US" dirty="0"/>
              <a:t>It's a highly available service.</a:t>
            </a:r>
          </a:p>
          <a:p>
            <a:r>
              <a:rPr lang="en-US" dirty="0"/>
              <a:t>It's a managed service (don't need to size it)</a:t>
            </a:r>
          </a:p>
          <a:p>
            <a:r>
              <a:rPr lang="en-US" dirty="0"/>
              <a:t>Can be accessed by multiple EC2 instances simultaneously</a:t>
            </a:r>
          </a:p>
          <a:p>
            <a:endParaRPr lang="en-US" b="1" dirty="0"/>
          </a:p>
          <a:p>
            <a:r>
              <a:rPr lang="en-US" b="1" dirty="0"/>
              <a:t>EBS is:</a:t>
            </a:r>
            <a:endParaRPr lang="en-US" dirty="0"/>
          </a:p>
          <a:p>
            <a:r>
              <a:rPr lang="en-US" dirty="0"/>
              <a:t>A block storage (so you need to format it). This means you are able to choose which type of file system you want.</a:t>
            </a:r>
          </a:p>
          <a:p>
            <a:r>
              <a:rPr lang="en-US" dirty="0"/>
              <a:t>It is really fast</a:t>
            </a:r>
          </a:p>
          <a:p>
            <a:r>
              <a:rPr lang="en-US" dirty="0"/>
              <a:t>It is relatively cheap</a:t>
            </a:r>
          </a:p>
          <a:p>
            <a:r>
              <a:rPr lang="en-US" dirty="0"/>
              <a:t>You can snapshot an EBS (while it's still running) for backup reasons</a:t>
            </a:r>
          </a:p>
          <a:p>
            <a:r>
              <a:rPr lang="en-US" dirty="0"/>
              <a:t>But it only exists in a particular region. Although you can migrate it to another region, you cannot just access it across regions</a:t>
            </a:r>
          </a:p>
          <a:p>
            <a:r>
              <a:rPr lang="en-US" dirty="0"/>
              <a:t>You can now increase volume size, adjust performance, or change the volume type while the volume is in use. You can continue to use your application while the change takes effect. </a:t>
            </a:r>
          </a:p>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346357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pPr marL="342900" indent="-342900">
              <a:buFontTx/>
              <a:buChar char="-"/>
            </a:pPr>
            <a:r>
              <a:rPr lang="en-US" sz="1920" b="1" i="0" kern="1200" dirty="0">
                <a:solidFill>
                  <a:schemeClr val="tx1"/>
                </a:solidFill>
                <a:effectLst/>
                <a:latin typeface="Amazon Ember Regular" charset="0"/>
                <a:ea typeface="+mn-ea"/>
                <a:cs typeface="+mn-cs"/>
              </a:rPr>
              <a:t>User based IAM policies</a:t>
            </a:r>
          </a:p>
          <a:p>
            <a:pPr marL="342900" indent="-342900">
              <a:buFontTx/>
              <a:buChar char="-"/>
            </a:pPr>
            <a:r>
              <a:rPr lang="en-US" sz="1920" b="1" i="0" kern="1200" dirty="0">
                <a:solidFill>
                  <a:schemeClr val="tx1"/>
                </a:solidFill>
                <a:effectLst/>
                <a:latin typeface="Amazon Ember Regular" charset="0"/>
                <a:ea typeface="+mn-ea"/>
                <a:cs typeface="+mn-cs"/>
              </a:rPr>
              <a:t>Resource based bucket policies</a:t>
            </a:r>
          </a:p>
          <a:p>
            <a:pPr marL="342900" indent="-342900">
              <a:buFontTx/>
              <a:buChar char="-"/>
            </a:pPr>
            <a:endParaRPr lang="en-US" sz="1920" b="1" i="0" kern="1200" dirty="0">
              <a:solidFill>
                <a:schemeClr val="tx1"/>
              </a:solidFill>
              <a:effectLst/>
              <a:latin typeface="Amazon Ember Regular" charset="0"/>
              <a:ea typeface="+mn-ea"/>
              <a:cs typeface="+mn-cs"/>
            </a:endParaRPr>
          </a:p>
          <a:p>
            <a:r>
              <a:rPr lang="en-US" b="1" dirty="0"/>
              <a:t>S3 is:</a:t>
            </a:r>
            <a:endParaRPr lang="en-US" dirty="0"/>
          </a:p>
          <a:p>
            <a:r>
              <a:rPr lang="en-US" dirty="0"/>
              <a:t>An object store (not a file system).</a:t>
            </a:r>
          </a:p>
          <a:p>
            <a:r>
              <a:rPr lang="en-US" dirty="0"/>
              <a:t>You can store files and "folders" but can't have locks, permissions </a:t>
            </a:r>
            <a:r>
              <a:rPr lang="en-US" dirty="0" err="1"/>
              <a:t>etc</a:t>
            </a:r>
            <a:r>
              <a:rPr lang="en-US" dirty="0"/>
              <a:t> like you would with a traditional file system</a:t>
            </a:r>
          </a:p>
          <a:p>
            <a:r>
              <a:rPr lang="en-US" dirty="0"/>
              <a:t>This means, by default you can't just mount S3 and use it as your webserver</a:t>
            </a:r>
          </a:p>
          <a:p>
            <a:r>
              <a:rPr lang="en-US" dirty="0"/>
              <a:t>But it's perfect for storing your images and videos for your website</a:t>
            </a:r>
          </a:p>
          <a:p>
            <a:r>
              <a:rPr lang="en-US" dirty="0"/>
              <a:t>Great for short term archiving (e.g. a few weeks). It's good for long term archiving too, but Glacier is more cost efficient.</a:t>
            </a:r>
          </a:p>
          <a:p>
            <a:r>
              <a:rPr lang="en-US" dirty="0"/>
              <a:t>Great for storing logs</a:t>
            </a:r>
          </a:p>
          <a:p>
            <a:r>
              <a:rPr lang="en-US" dirty="0"/>
              <a:t>You can access the data from every region (extra costs may apply)</a:t>
            </a:r>
          </a:p>
          <a:p>
            <a:r>
              <a:rPr lang="en-US" dirty="0"/>
              <a:t>Highly Available, Redundant. Basically data loss is not possible (99.999999999% durability, 99.9 uptime SLA)</a:t>
            </a:r>
          </a:p>
          <a:p>
            <a:r>
              <a:rPr lang="en-US" dirty="0"/>
              <a:t>Much cheaper than EBS.</a:t>
            </a:r>
          </a:p>
          <a:p>
            <a:r>
              <a:rPr lang="en-US" dirty="0"/>
              <a:t>You can serve the content directly to the internet, you can even have a full (static) website working direct from S3, without an EC2 instance</a:t>
            </a:r>
          </a:p>
          <a:p>
            <a:pPr marL="342900" indent="-342900">
              <a:buFontTx/>
              <a:buChar char="-"/>
            </a:pPr>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290899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174106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1" i="0" kern="1200" dirty="0">
                <a:solidFill>
                  <a:schemeClr val="tx1"/>
                </a:solidFill>
                <a:effectLst/>
                <a:latin typeface="Amazon Ember Regular" charset="0"/>
                <a:ea typeface="+mn-ea"/>
                <a:cs typeface="+mn-cs"/>
              </a:rPr>
              <a:t>Learn about the differences</a:t>
            </a:r>
          </a:p>
          <a:p>
            <a:r>
              <a:rPr lang="en-US" sz="1920" b="1" i="0" kern="1200" dirty="0">
                <a:solidFill>
                  <a:schemeClr val="tx1"/>
                </a:solidFill>
                <a:effectLst/>
                <a:latin typeface="Amazon Ember Regular" charset="0"/>
                <a:ea typeface="+mn-ea"/>
                <a:cs typeface="+mn-cs"/>
              </a:rPr>
              <a:t>Mention Snow Family of Devices</a:t>
            </a:r>
          </a:p>
          <a:p>
            <a:endParaRPr lang="en-US" sz="1920" b="1"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Standard – can sustain 2 concurrent facility failures, can retrieve data quickly</a:t>
            </a:r>
          </a:p>
          <a:p>
            <a:r>
              <a:rPr lang="en-US" sz="1920" b="0" i="0" kern="1200" dirty="0">
                <a:solidFill>
                  <a:schemeClr val="tx1"/>
                </a:solidFill>
                <a:effectLst/>
                <a:latin typeface="Amazon Ember Regular" charset="0"/>
                <a:ea typeface="+mn-ea"/>
                <a:cs typeface="+mn-cs"/>
              </a:rPr>
              <a:t>Standard IA – there are retrieval fees, same as standard</a:t>
            </a:r>
          </a:p>
          <a:p>
            <a:r>
              <a:rPr lang="en-US" sz="1920" b="0" i="0" kern="1200" dirty="0">
                <a:solidFill>
                  <a:schemeClr val="tx1"/>
                </a:solidFill>
                <a:effectLst/>
                <a:latin typeface="Amazon Ember Regular" charset="0"/>
                <a:ea typeface="+mn-ea"/>
                <a:cs typeface="+mn-cs"/>
              </a:rPr>
              <a:t>One Zone IA – Same as IA but stored in single AZ, good for secondary backup, or data which you can recreate</a:t>
            </a:r>
          </a:p>
          <a:p>
            <a:r>
              <a:rPr lang="en-US" sz="1920" b="0" i="0" kern="1200" dirty="0">
                <a:solidFill>
                  <a:schemeClr val="tx1"/>
                </a:solidFill>
                <a:effectLst/>
                <a:latin typeface="Amazon Ember Regular" charset="0"/>
                <a:ea typeface="+mn-ea"/>
                <a:cs typeface="+mn-cs"/>
              </a:rPr>
              <a:t>Amazon Glacier – cheap: </a:t>
            </a:r>
          </a:p>
          <a:p>
            <a:r>
              <a:rPr lang="en-US" sz="1920" b="0" i="0" kern="1200" dirty="0">
                <a:solidFill>
                  <a:schemeClr val="tx1"/>
                </a:solidFill>
                <a:effectLst/>
                <a:latin typeface="Amazon Ember Regular" charset="0"/>
                <a:ea typeface="+mn-ea"/>
                <a:cs typeface="+mn-cs"/>
              </a:rPr>
              <a:t>	• Expedited (1 to 5 minutes) </a:t>
            </a:r>
            <a:endParaRPr lang="en-US" dirty="0">
              <a:effectLst/>
            </a:endParaRPr>
          </a:p>
          <a:p>
            <a:r>
              <a:rPr lang="en-US" sz="1920" b="0" i="0" kern="1200" dirty="0">
                <a:solidFill>
                  <a:schemeClr val="tx1"/>
                </a:solidFill>
                <a:effectLst/>
                <a:latin typeface="Amazon Ember Regular" charset="0"/>
                <a:ea typeface="+mn-ea"/>
                <a:cs typeface="+mn-cs"/>
              </a:rPr>
              <a:t>	• Standard (3 to 5 hours) </a:t>
            </a:r>
          </a:p>
          <a:p>
            <a:r>
              <a:rPr lang="en-US" sz="1920" b="0" i="0" kern="1200" dirty="0">
                <a:solidFill>
                  <a:schemeClr val="tx1"/>
                </a:solidFill>
                <a:effectLst/>
                <a:latin typeface="Amazon Ember Regular" charset="0"/>
                <a:ea typeface="+mn-ea"/>
                <a:cs typeface="+mn-cs"/>
              </a:rPr>
              <a:t>	• Bulk (5 to 12 hours) </a:t>
            </a:r>
            <a:endParaRPr lang="en-US" dirty="0">
              <a:effectLst/>
            </a:endParaRPr>
          </a:p>
          <a:p>
            <a:r>
              <a:rPr lang="en-US" sz="1920" b="0" i="0" kern="1200" dirty="0">
                <a:solidFill>
                  <a:schemeClr val="tx1"/>
                </a:solidFill>
                <a:effectLst/>
                <a:latin typeface="Amazon Ember Regular" charset="0"/>
                <a:ea typeface="+mn-ea"/>
                <a:cs typeface="+mn-cs"/>
              </a:rPr>
              <a:t>Amazon Glacier Deep Archive – cheapest: </a:t>
            </a:r>
            <a:endParaRPr lang="en-US" dirty="0">
              <a:effectLst/>
            </a:endParaRPr>
          </a:p>
          <a:p>
            <a:r>
              <a:rPr lang="en-US" sz="1920" b="0" i="0" kern="1200" dirty="0">
                <a:solidFill>
                  <a:schemeClr val="tx1"/>
                </a:solidFill>
                <a:effectLst/>
                <a:latin typeface="Amazon Ember Regular" charset="0"/>
                <a:ea typeface="+mn-ea"/>
                <a:cs typeface="+mn-cs"/>
              </a:rPr>
              <a:t>	Standard (12 hours) </a:t>
            </a:r>
          </a:p>
          <a:p>
            <a:r>
              <a:rPr lang="en-US" sz="1920" b="0" i="0" kern="1200" dirty="0">
                <a:solidFill>
                  <a:schemeClr val="tx1"/>
                </a:solidFill>
                <a:effectLst/>
                <a:latin typeface="Amazon Ember Regular" charset="0"/>
                <a:ea typeface="+mn-ea"/>
                <a:cs typeface="+mn-cs"/>
              </a:rPr>
              <a:t>	Bulk (48 hours) </a:t>
            </a:r>
          </a:p>
        </p:txBody>
      </p:sp>
    </p:spTree>
    <p:extLst>
      <p:ext uri="{BB962C8B-B14F-4D97-AF65-F5344CB8AC3E}">
        <p14:creationId xmlns:p14="http://schemas.microsoft.com/office/powerpoint/2010/main" val="3810744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71619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2825246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normAutofit/>
          </a:bodyPr>
          <a:lstStyle/>
          <a:p>
            <a:r>
              <a:rPr lang="en-US" dirty="0"/>
              <a:t>Sid Pasumarthy</a:t>
            </a:r>
          </a:p>
          <a:p>
            <a:r>
              <a:rPr lang="en-US" dirty="0"/>
              <a:t>04/22/2021</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sz="6000" dirty="0"/>
              <a:t>Storage, Databases &amp; Analytics</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Relational Databases</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9" y="1425470"/>
            <a:ext cx="12837577"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Looks just like Excel spreadsheets, with links between them!</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Can use the SQL language to perform queries/lookups</a:t>
            </a:r>
          </a:p>
          <a:p>
            <a:pPr marL="571500" indent="-571500">
              <a:buFont typeface="Arial" panose="020B0604020202020204" pitchFamily="34" charset="0"/>
              <a:buChar char="•"/>
            </a:pPr>
            <a:endParaRPr lang="en-US" sz="3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 name="Picture 1">
            <a:extLst>
              <a:ext uri="{FF2B5EF4-FFF2-40B4-BE49-F238E27FC236}">
                <a16:creationId xmlns:a16="http://schemas.microsoft.com/office/drawing/2014/main" id="{A4E803CD-5772-5F4F-AA4F-345BBAB7F4FE}"/>
              </a:ext>
            </a:extLst>
          </p:cNvPr>
          <p:cNvPicPr>
            <a:picLocks noChangeAspect="1"/>
          </p:cNvPicPr>
          <p:nvPr/>
        </p:nvPicPr>
        <p:blipFill rotWithShape="1">
          <a:blip r:embed="rId3"/>
          <a:srcRect t="944"/>
          <a:stretch/>
        </p:blipFill>
        <p:spPr>
          <a:xfrm>
            <a:off x="1244183" y="3247053"/>
            <a:ext cx="11452485" cy="3900942"/>
          </a:xfrm>
          <a:prstGeom prst="rect">
            <a:avLst/>
          </a:prstGeom>
        </p:spPr>
      </p:pic>
    </p:spTree>
    <p:extLst>
      <p:ext uri="{BB962C8B-B14F-4D97-AF65-F5344CB8AC3E}">
        <p14:creationId xmlns:p14="http://schemas.microsoft.com/office/powerpoint/2010/main" val="52197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NoSQL Databases</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9" y="1425470"/>
            <a:ext cx="12837577"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NoSQL = non-SQL – non relational databases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Purpose built and have flexible schemas for building modern applications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Benefits: </a:t>
            </a:r>
          </a:p>
          <a:p>
            <a:pPr marL="1303020" lvl="1" indent="-571500">
              <a:buFont typeface="Arial" panose="020B0604020202020204" pitchFamily="34" charset="0"/>
              <a:buChar char="•"/>
            </a:pPr>
            <a:r>
              <a:rPr lang="en-US" sz="2080" dirty="0">
                <a:latin typeface="Amazon Ember Light" panose="020B0403020204020204" pitchFamily="34" charset="0"/>
                <a:ea typeface="Amazon Ember Light" panose="020B0403020204020204" pitchFamily="34" charset="0"/>
                <a:cs typeface="Amazon Ember Light" panose="020B0403020204020204" pitchFamily="34" charset="0"/>
              </a:rPr>
              <a:t>Flexibility: easy to evolve data model</a:t>
            </a:r>
          </a:p>
          <a:p>
            <a:pPr marL="1303020" lvl="1" indent="-571500">
              <a:buFont typeface="Arial" panose="020B0604020202020204" pitchFamily="34" charset="0"/>
              <a:buChar char="•"/>
            </a:pPr>
            <a:r>
              <a:rPr lang="en-US" sz="2080" dirty="0">
                <a:latin typeface="Amazon Ember Light" panose="020B0403020204020204" pitchFamily="34" charset="0"/>
                <a:ea typeface="Amazon Ember Light" panose="020B0403020204020204" pitchFamily="34" charset="0"/>
                <a:cs typeface="Amazon Ember Light" panose="020B0403020204020204" pitchFamily="34" charset="0"/>
              </a:rPr>
              <a:t>Scalability: designed to scale-out by using distributed clusters</a:t>
            </a:r>
          </a:p>
          <a:p>
            <a:pPr marL="1303020" lvl="1" indent="-571500">
              <a:buFont typeface="Arial" panose="020B0604020202020204" pitchFamily="34" charset="0"/>
              <a:buChar char="•"/>
            </a:pPr>
            <a:r>
              <a:rPr lang="en-US" sz="2080" dirty="0">
                <a:latin typeface="Amazon Ember Light" panose="020B0403020204020204" pitchFamily="34" charset="0"/>
                <a:ea typeface="Amazon Ember Light" panose="020B0403020204020204" pitchFamily="34" charset="0"/>
                <a:cs typeface="Amazon Ember Light" panose="020B0403020204020204" pitchFamily="34" charset="0"/>
              </a:rPr>
              <a:t>High-performance: optimized for a specific data model</a:t>
            </a:r>
          </a:p>
          <a:p>
            <a:pPr marL="1303020" lvl="1" indent="-571500">
              <a:buFont typeface="Arial" panose="020B0604020202020204" pitchFamily="34" charset="0"/>
              <a:buChar char="•"/>
            </a:pPr>
            <a:r>
              <a:rPr lang="en-US" sz="2080" dirty="0">
                <a:latin typeface="Amazon Ember Light" panose="020B0403020204020204" pitchFamily="34" charset="0"/>
                <a:ea typeface="Amazon Ember Light" panose="020B0403020204020204" pitchFamily="34" charset="0"/>
                <a:cs typeface="Amazon Ember Light" panose="020B0403020204020204" pitchFamily="34" charset="0"/>
              </a:rPr>
              <a:t>Able to process both unstructured and semi-structured data</a:t>
            </a:r>
          </a:p>
          <a:p>
            <a:pPr marL="1303020" lvl="1" indent="-571500">
              <a:buFont typeface="Arial" panose="020B0604020202020204" pitchFamily="34" charset="0"/>
              <a:buChar char="•"/>
            </a:pPr>
            <a:r>
              <a:rPr lang="en-US" sz="2080" dirty="0">
                <a:latin typeface="Amazon Ember Light" panose="020B0403020204020204" pitchFamily="34" charset="0"/>
                <a:ea typeface="Amazon Ember Light" panose="020B0403020204020204" pitchFamily="34" charset="0"/>
                <a:cs typeface="Amazon Ember Light" panose="020B0403020204020204" pitchFamily="34" charset="0"/>
              </a:rPr>
              <a:t>There are no complex relationships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Deduplication of data can occur</a:t>
            </a:r>
          </a:p>
          <a:p>
            <a:pPr marL="571500" indent="-571500">
              <a:buFont typeface="Arial" panose="020B0604020202020204" pitchFamily="34" charset="0"/>
              <a:buChar char="•"/>
            </a:pPr>
            <a:endParaRPr lang="en-US" sz="208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Examples: Key-value, document, graph, in-memory, search</a:t>
            </a:r>
          </a:p>
        </p:txBody>
      </p:sp>
    </p:spTree>
    <p:extLst>
      <p:ext uri="{BB962C8B-B14F-4D97-AF65-F5344CB8AC3E}">
        <p14:creationId xmlns:p14="http://schemas.microsoft.com/office/powerpoint/2010/main" val="280073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NoSQL Databases</a:t>
            </a:r>
            <a:endParaRPr sz="4400" dirty="0">
              <a:solidFill>
                <a:srgbClr val="FFC000"/>
              </a:solidFill>
            </a:endParaRPr>
          </a:p>
        </p:txBody>
      </p:sp>
      <p:pic>
        <p:nvPicPr>
          <p:cNvPr id="2" name="Picture 1">
            <a:extLst>
              <a:ext uri="{FF2B5EF4-FFF2-40B4-BE49-F238E27FC236}">
                <a16:creationId xmlns:a16="http://schemas.microsoft.com/office/drawing/2014/main" id="{4BB99854-FDAD-7C47-8B4B-F6AA6A1913D1}"/>
              </a:ext>
            </a:extLst>
          </p:cNvPr>
          <p:cNvPicPr>
            <a:picLocks noChangeAspect="1"/>
          </p:cNvPicPr>
          <p:nvPr/>
        </p:nvPicPr>
        <p:blipFill>
          <a:blip r:embed="rId3"/>
          <a:stretch>
            <a:fillRect/>
          </a:stretch>
        </p:blipFill>
        <p:spPr>
          <a:xfrm>
            <a:off x="615006" y="1451688"/>
            <a:ext cx="13400387" cy="5844850"/>
          </a:xfrm>
          <a:prstGeom prst="rect">
            <a:avLst/>
          </a:prstGeom>
        </p:spPr>
      </p:pic>
    </p:spTree>
    <p:extLst>
      <p:ext uri="{BB962C8B-B14F-4D97-AF65-F5344CB8AC3E}">
        <p14:creationId xmlns:p14="http://schemas.microsoft.com/office/powerpoint/2010/main" val="285624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CAP Theorem</a:t>
            </a:r>
            <a:endParaRPr sz="4400" dirty="0">
              <a:solidFill>
                <a:srgbClr val="FFC000"/>
              </a:solidFill>
            </a:endParaRPr>
          </a:p>
        </p:txBody>
      </p:sp>
      <p:pic>
        <p:nvPicPr>
          <p:cNvPr id="1026" name="Picture 2">
            <a:extLst>
              <a:ext uri="{FF2B5EF4-FFF2-40B4-BE49-F238E27FC236}">
                <a16:creationId xmlns:a16="http://schemas.microsoft.com/office/drawing/2014/main" id="{4B3E6E6B-4D85-6A4E-9E77-C396FF5E1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1918"/>
            <a:ext cx="14690035" cy="695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AWS RDS Overview</a:t>
            </a:r>
            <a:endParaRPr sz="4400" dirty="0">
              <a:solidFill>
                <a:srgbClr val="FFC000"/>
              </a:solidFill>
            </a:endParaRPr>
          </a:p>
        </p:txBody>
      </p:sp>
      <p:sp>
        <p:nvSpPr>
          <p:cNvPr id="4" name="Text Placeholder 2">
            <a:extLst>
              <a:ext uri="{FF2B5EF4-FFF2-40B4-BE49-F238E27FC236}">
                <a16:creationId xmlns:a16="http://schemas.microsoft.com/office/drawing/2014/main" id="{E55C316D-790D-5C47-A4AE-91C8EAAFB353}"/>
              </a:ext>
            </a:extLst>
          </p:cNvPr>
          <p:cNvSpPr txBox="1">
            <a:spLocks/>
          </p:cNvSpPr>
          <p:nvPr/>
        </p:nvSpPr>
        <p:spPr>
          <a:xfrm>
            <a:off x="548639" y="1425470"/>
            <a:ext cx="11301239"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RDS stands for Relational Database Service </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It allows you to create databases in the cloud that are managed by AWS </a:t>
            </a:r>
          </a:p>
          <a:p>
            <a:pPr marL="1303020" lvl="1" indent="-571500">
              <a:lnSpc>
                <a:spcPct val="150000"/>
              </a:lnSpc>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Postgres </a:t>
            </a:r>
          </a:p>
          <a:p>
            <a:pPr marL="1303020" lvl="1" indent="-5715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MySQL </a:t>
            </a:r>
          </a:p>
          <a:p>
            <a:pPr marL="1303020" lvl="1" indent="-5715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MariaDB </a:t>
            </a:r>
          </a:p>
          <a:p>
            <a:pPr marL="1303020" lvl="1" indent="-5715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Oracle </a:t>
            </a:r>
          </a:p>
          <a:p>
            <a:pPr marL="1303020" lvl="1" indent="-5715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Microsoft SQL Server </a:t>
            </a:r>
          </a:p>
          <a:p>
            <a:pPr marL="1303020" lvl="1" indent="-5715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Aurora (AWS Proprietary database which supports PostgreSQL and MySQL) </a:t>
            </a:r>
          </a:p>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78544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AWS DynamoDB Overview</a:t>
            </a:r>
            <a:endParaRPr sz="4400" dirty="0">
              <a:solidFill>
                <a:srgbClr val="FFC000"/>
              </a:solidFill>
            </a:endParaRPr>
          </a:p>
        </p:txBody>
      </p:sp>
      <p:sp>
        <p:nvSpPr>
          <p:cNvPr id="4" name="Text Placeholder 2">
            <a:extLst>
              <a:ext uri="{FF2B5EF4-FFF2-40B4-BE49-F238E27FC236}">
                <a16:creationId xmlns:a16="http://schemas.microsoft.com/office/drawing/2014/main" id="{E55C316D-790D-5C47-A4AE-91C8EAAFB353}"/>
              </a:ext>
            </a:extLst>
          </p:cNvPr>
          <p:cNvSpPr txBox="1">
            <a:spLocks/>
          </p:cNvSpPr>
          <p:nvPr/>
        </p:nvSpPr>
        <p:spPr>
          <a:xfrm>
            <a:off x="548639" y="1425470"/>
            <a:ext cx="11301239"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It is a fully managed key/value NoSQL database</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Scales to massive workloads, distributed database</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Millions of requests per second, trillions of rows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Has autoscaling capabilities</a:t>
            </a:r>
          </a:p>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 name="Picture 1">
            <a:extLst>
              <a:ext uri="{FF2B5EF4-FFF2-40B4-BE49-F238E27FC236}">
                <a16:creationId xmlns:a16="http://schemas.microsoft.com/office/drawing/2014/main" id="{CFB10D94-3632-B94E-AC67-78BD75E19D44}"/>
              </a:ext>
            </a:extLst>
          </p:cNvPr>
          <p:cNvPicPr>
            <a:picLocks noChangeAspect="1"/>
          </p:cNvPicPr>
          <p:nvPr/>
        </p:nvPicPr>
        <p:blipFill>
          <a:blip r:embed="rId3"/>
          <a:stretch>
            <a:fillRect/>
          </a:stretch>
        </p:blipFill>
        <p:spPr>
          <a:xfrm>
            <a:off x="1267149" y="4114800"/>
            <a:ext cx="6048051" cy="3386909"/>
          </a:xfrm>
          <a:prstGeom prst="rect">
            <a:avLst/>
          </a:prstGeom>
        </p:spPr>
      </p:pic>
    </p:spTree>
    <p:extLst>
      <p:ext uri="{BB962C8B-B14F-4D97-AF65-F5344CB8AC3E}">
        <p14:creationId xmlns:p14="http://schemas.microsoft.com/office/powerpoint/2010/main" val="368606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RedShift Overview</a:t>
            </a:r>
            <a:endParaRPr sz="4400" dirty="0">
              <a:solidFill>
                <a:srgbClr val="FFC000"/>
              </a:solidFill>
            </a:endParaRPr>
          </a:p>
        </p:txBody>
      </p:sp>
      <p:sp>
        <p:nvSpPr>
          <p:cNvPr id="4" name="Text Placeholder 2">
            <a:extLst>
              <a:ext uri="{FF2B5EF4-FFF2-40B4-BE49-F238E27FC236}">
                <a16:creationId xmlns:a16="http://schemas.microsoft.com/office/drawing/2014/main" id="{E55C316D-790D-5C47-A4AE-91C8EAAFB353}"/>
              </a:ext>
            </a:extLst>
          </p:cNvPr>
          <p:cNvSpPr txBox="1">
            <a:spLocks/>
          </p:cNvSpPr>
          <p:nvPr/>
        </p:nvSpPr>
        <p:spPr>
          <a:xfrm>
            <a:off x="548639" y="1425470"/>
            <a:ext cx="11301239"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Based on </a:t>
            </a:r>
            <a:r>
              <a:rPr lang="en-US" sz="3600" dirty="0" err="1">
                <a:latin typeface="Amazon Ember Light" panose="020B0403020204020204" pitchFamily="34" charset="0"/>
                <a:ea typeface="Amazon Ember Light" panose="020B0403020204020204" pitchFamily="34" charset="0"/>
                <a:cs typeface="Amazon Ember Light" panose="020B0403020204020204" pitchFamily="34" charset="0"/>
              </a:rPr>
              <a:t>PostgresSQL</a:t>
            </a: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 but not used for OLTP</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It’s OLAP – Online Analytical Processing</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Used as a data warehouse</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Columnar storage of data</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Massively Parallel Query Execution</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Load data once every hour, not every second</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Highly Available</a:t>
            </a:r>
          </a:p>
        </p:txBody>
      </p:sp>
    </p:spTree>
    <p:extLst>
      <p:ext uri="{BB962C8B-B14F-4D97-AF65-F5344CB8AC3E}">
        <p14:creationId xmlns:p14="http://schemas.microsoft.com/office/powerpoint/2010/main" val="415320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475921" y="2586109"/>
            <a:ext cx="9451849" cy="2209826"/>
          </a:xfrm>
        </p:spPr>
        <p:txBody>
          <a:bodyPr/>
          <a:lstStyle/>
          <a:p>
            <a:r>
              <a:rPr lang="en-US" sz="6000" dirty="0"/>
              <a:t>Homework</a:t>
            </a:r>
          </a:p>
          <a:p>
            <a:pPr marL="457200" indent="-457200">
              <a:lnSpc>
                <a:spcPct val="150000"/>
              </a:lnSpc>
              <a:buFont typeface="Arial" panose="020B0604020202020204" pitchFamily="34" charset="0"/>
              <a:buChar char="•"/>
            </a:pPr>
            <a:r>
              <a:rPr lang="en-US" sz="2800" b="0" dirty="0">
                <a:latin typeface="+mn-lt"/>
                <a:ea typeface="Amazon Ember Thin" panose="020B0303020204020204" pitchFamily="34" charset="0"/>
                <a:cs typeface="Amazon Ember Thin" panose="020B0303020204020204" pitchFamily="34" charset="0"/>
              </a:rPr>
              <a:t>In Memory Databases (</a:t>
            </a:r>
            <a:r>
              <a:rPr lang="en-US" sz="2800" b="0" dirty="0" err="1">
                <a:latin typeface="+mn-lt"/>
                <a:ea typeface="Amazon Ember Thin" panose="020B0303020204020204" pitchFamily="34" charset="0"/>
                <a:cs typeface="Amazon Ember Thin" panose="020B0303020204020204" pitchFamily="34" charset="0"/>
              </a:rPr>
              <a:t>Elasticache</a:t>
            </a:r>
            <a:r>
              <a:rPr lang="en-US" sz="2800" b="0" dirty="0">
                <a:latin typeface="+mn-lt"/>
                <a:ea typeface="Amazon Ember Thin" panose="020B0303020204020204" pitchFamily="34" charset="0"/>
                <a:cs typeface="Amazon Ember Thin" panose="020B0303020204020204" pitchFamily="34" charset="0"/>
              </a:rPr>
              <a:t>, DAX)</a:t>
            </a:r>
          </a:p>
          <a:p>
            <a:pPr marL="457200" indent="-457200">
              <a:lnSpc>
                <a:spcPct val="150000"/>
              </a:lnSpc>
              <a:buFont typeface="Arial" panose="020B0604020202020204" pitchFamily="34" charset="0"/>
              <a:buChar char="•"/>
            </a:pPr>
            <a:r>
              <a:rPr lang="en-US" sz="2800" b="0" dirty="0" err="1">
                <a:latin typeface="+mn-lt"/>
                <a:ea typeface="Amazon Ember Thin" panose="020B0303020204020204" pitchFamily="34" charset="0"/>
                <a:cs typeface="Amazon Ember Thin" panose="020B0303020204020204" pitchFamily="34" charset="0"/>
              </a:rPr>
              <a:t>DocumentDB</a:t>
            </a:r>
            <a:r>
              <a:rPr lang="en-US" sz="2800" b="0" dirty="0">
                <a:latin typeface="+mn-lt"/>
                <a:ea typeface="Amazon Ember Thin" panose="020B0303020204020204" pitchFamily="34" charset="0"/>
                <a:cs typeface="Amazon Ember Thin" panose="020B0303020204020204" pitchFamily="34" charset="0"/>
              </a:rPr>
              <a:t>, Neptune, QLDB, Managed Blockchain</a:t>
            </a:r>
          </a:p>
          <a:p>
            <a:pPr marL="457200" indent="-457200">
              <a:lnSpc>
                <a:spcPct val="150000"/>
              </a:lnSpc>
              <a:buFont typeface="Arial" panose="020B0604020202020204" pitchFamily="34" charset="0"/>
              <a:buChar char="•"/>
            </a:pPr>
            <a:endParaRPr lang="en-US" sz="2800" b="0" dirty="0">
              <a:latin typeface="+mn-lt"/>
              <a:ea typeface="Amazon Ember Thin" panose="020B0303020204020204" pitchFamily="34" charset="0"/>
              <a:cs typeface="Amazon Ember Thin" panose="020B0303020204020204" pitchFamily="34" charset="0"/>
            </a:endParaRPr>
          </a:p>
        </p:txBody>
      </p:sp>
    </p:spTree>
    <p:extLst>
      <p:ext uri="{BB962C8B-B14F-4D97-AF65-F5344CB8AC3E}">
        <p14:creationId xmlns:p14="http://schemas.microsoft.com/office/powerpoint/2010/main" val="425058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C282F-7CD1-3141-81CD-BD3B9A31C749}"/>
              </a:ext>
            </a:extLst>
          </p:cNvPr>
          <p:cNvPicPr>
            <a:picLocks noChangeAspect="1"/>
          </p:cNvPicPr>
          <p:nvPr/>
        </p:nvPicPr>
        <p:blipFill>
          <a:blip r:embed="rId3"/>
          <a:stretch>
            <a:fillRect/>
          </a:stretch>
        </p:blipFill>
        <p:spPr>
          <a:xfrm>
            <a:off x="332906" y="7241272"/>
            <a:ext cx="7387027" cy="622300"/>
          </a:xfrm>
          <a:prstGeom prst="rect">
            <a:avLst/>
          </a:prstGeom>
        </p:spPr>
      </p:pic>
      <p:sp>
        <p:nvSpPr>
          <p:cNvPr id="4790" name="Title 59"/>
          <p:cNvSpPr txBox="1">
            <a:spLocks noGrp="1"/>
          </p:cNvSpPr>
          <p:nvPr>
            <p:ph type="title"/>
          </p:nvPr>
        </p:nvSpPr>
        <p:spPr>
          <a:xfrm>
            <a:off x="332906" y="3662739"/>
            <a:ext cx="13514832" cy="904122"/>
          </a:xfrm>
          <a:prstGeom prst="rect">
            <a:avLst/>
          </a:prstGeom>
        </p:spPr>
        <p:txBody>
          <a:bodyPr/>
          <a:lstStyle>
            <a:lvl1pPr>
              <a:spcBef>
                <a:spcPts val="600"/>
              </a:spcBef>
              <a:defRPr b="0">
                <a:solidFill>
                  <a:srgbClr val="FFFFFF"/>
                </a:solidFill>
              </a:defRPr>
            </a:lvl1pPr>
          </a:lstStyle>
          <a:p>
            <a:r>
              <a:rPr lang="en-US" sz="4400" dirty="0">
                <a:solidFill>
                  <a:srgbClr val="FFC000"/>
                </a:solidFill>
              </a:rPr>
              <a:t>Analytics</a:t>
            </a:r>
            <a:endParaRPr sz="4400" dirty="0">
              <a:solidFill>
                <a:srgbClr val="FFC000"/>
              </a:solidFill>
            </a:endParaRPr>
          </a:p>
        </p:txBody>
      </p:sp>
      <p:pic>
        <p:nvPicPr>
          <p:cNvPr id="3074" name="Picture 2">
            <a:extLst>
              <a:ext uri="{FF2B5EF4-FFF2-40B4-BE49-F238E27FC236}">
                <a16:creationId xmlns:a16="http://schemas.microsoft.com/office/drawing/2014/main" id="{734B6C6F-AA1E-DB4C-AE7C-E461985894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963" y="0"/>
            <a:ext cx="1112043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5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475921" y="3616377"/>
            <a:ext cx="9451849" cy="996846"/>
          </a:xfrm>
        </p:spPr>
        <p:txBody>
          <a:bodyPr/>
          <a:lstStyle/>
          <a:p>
            <a:r>
              <a:rPr lang="en-US" sz="6000" dirty="0"/>
              <a:t>Questions</a:t>
            </a:r>
          </a:p>
        </p:txBody>
      </p:sp>
    </p:spTree>
    <p:extLst>
      <p:ext uri="{BB962C8B-B14F-4D97-AF65-F5344CB8AC3E}">
        <p14:creationId xmlns:p14="http://schemas.microsoft.com/office/powerpoint/2010/main" val="471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289310" y="3519170"/>
            <a:ext cx="3528685" cy="1191259"/>
          </a:xfrm>
        </p:spPr>
        <p:txBody>
          <a:bodyPr/>
          <a:lstStyle/>
          <a:p>
            <a:pPr algn="ctr"/>
            <a:r>
              <a:rPr lang="en-US" sz="6000" dirty="0"/>
              <a:t>Storage</a:t>
            </a:r>
          </a:p>
        </p:txBody>
      </p:sp>
    </p:spTree>
    <p:extLst>
      <p:ext uri="{BB962C8B-B14F-4D97-AF65-F5344CB8AC3E}">
        <p14:creationId xmlns:p14="http://schemas.microsoft.com/office/powerpoint/2010/main" val="371945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t>Types of </a:t>
            </a:r>
            <a:r>
              <a:rPr lang="en-US" sz="4400" dirty="0">
                <a:solidFill>
                  <a:srgbClr val="FFC000"/>
                </a:solidFill>
              </a:rPr>
              <a:t>Storage</a:t>
            </a:r>
            <a:endParaRPr sz="4400" dirty="0">
              <a:solidFill>
                <a:srgbClr val="FFC000"/>
              </a:solidFill>
            </a:endParaRPr>
          </a:p>
        </p:txBody>
      </p:sp>
      <p:pic>
        <p:nvPicPr>
          <p:cNvPr id="2" name="Picture 1">
            <a:extLst>
              <a:ext uri="{FF2B5EF4-FFF2-40B4-BE49-F238E27FC236}">
                <a16:creationId xmlns:a16="http://schemas.microsoft.com/office/drawing/2014/main" id="{612EE09F-D0E9-C140-BC13-5467AAE0FC25}"/>
              </a:ext>
            </a:extLst>
          </p:cNvPr>
          <p:cNvPicPr>
            <a:picLocks noChangeAspect="1"/>
          </p:cNvPicPr>
          <p:nvPr/>
        </p:nvPicPr>
        <p:blipFill>
          <a:blip r:embed="rId3"/>
          <a:stretch>
            <a:fillRect/>
          </a:stretch>
        </p:blipFill>
        <p:spPr>
          <a:xfrm>
            <a:off x="893636" y="1328238"/>
            <a:ext cx="12843128" cy="3449038"/>
          </a:xfrm>
          <a:prstGeom prst="rect">
            <a:avLst/>
          </a:prstGeom>
        </p:spPr>
      </p:pic>
      <p:sp>
        <p:nvSpPr>
          <p:cNvPr id="7" name="Text Placeholder 2">
            <a:extLst>
              <a:ext uri="{FF2B5EF4-FFF2-40B4-BE49-F238E27FC236}">
                <a16:creationId xmlns:a16="http://schemas.microsoft.com/office/drawing/2014/main" id="{E1DABD92-C91C-084E-8A5D-068C02AD305F}"/>
              </a:ext>
            </a:extLst>
          </p:cNvPr>
          <p:cNvSpPr txBox="1">
            <a:spLocks/>
          </p:cNvSpPr>
          <p:nvPr/>
        </p:nvSpPr>
        <p:spPr>
          <a:xfrm>
            <a:off x="893635" y="4994892"/>
            <a:ext cx="4760715" cy="2170764"/>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Storage Area Network</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Uses Optical Fiber</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Low Latency</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Highly Redundant</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One server one EBS volume</a:t>
            </a:r>
          </a:p>
        </p:txBody>
      </p:sp>
      <p:sp>
        <p:nvSpPr>
          <p:cNvPr id="8" name="Text Placeholder 2">
            <a:extLst>
              <a:ext uri="{FF2B5EF4-FFF2-40B4-BE49-F238E27FC236}">
                <a16:creationId xmlns:a16="http://schemas.microsoft.com/office/drawing/2014/main" id="{8469A648-4485-3440-BAB0-66040448400F}"/>
              </a:ext>
            </a:extLst>
          </p:cNvPr>
          <p:cNvSpPr txBox="1">
            <a:spLocks/>
          </p:cNvSpPr>
          <p:nvPr/>
        </p:nvSpPr>
        <p:spPr>
          <a:xfrm>
            <a:off x="5431424" y="5007234"/>
            <a:ext cx="4235090" cy="2170764"/>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Network Attached Storage</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Highly Scalable</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Multiple Users</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Simultaneous Read/Writes</a:t>
            </a:r>
          </a:p>
        </p:txBody>
      </p:sp>
      <p:sp>
        <p:nvSpPr>
          <p:cNvPr id="9" name="Text Placeholder 2">
            <a:extLst>
              <a:ext uri="{FF2B5EF4-FFF2-40B4-BE49-F238E27FC236}">
                <a16:creationId xmlns:a16="http://schemas.microsoft.com/office/drawing/2014/main" id="{25565AF1-9E6B-E446-978A-01B994B84D6F}"/>
              </a:ext>
            </a:extLst>
          </p:cNvPr>
          <p:cNvSpPr txBox="1">
            <a:spLocks/>
          </p:cNvSpPr>
          <p:nvPr/>
        </p:nvSpPr>
        <p:spPr>
          <a:xfrm>
            <a:off x="9334730" y="5019576"/>
            <a:ext cx="4402034" cy="2170764"/>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Store using REST APIs</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Highly Scalable</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Ideal for Unstructured Data</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Globally unique identifier</a:t>
            </a:r>
          </a:p>
          <a:p>
            <a:pPr marL="571500" indent="-5715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Durability</a:t>
            </a:r>
          </a:p>
        </p:txBody>
      </p:sp>
    </p:spTree>
    <p:extLst>
      <p:ext uri="{BB962C8B-B14F-4D97-AF65-F5344CB8AC3E}">
        <p14:creationId xmlns:p14="http://schemas.microsoft.com/office/powerpoint/2010/main" val="35721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AWS EC2 Instance Storage</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9" y="1321945"/>
            <a:ext cx="13510260" cy="2170764"/>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EBS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EFS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Instance Volume</a:t>
            </a:r>
          </a:p>
        </p:txBody>
      </p:sp>
      <p:pic>
        <p:nvPicPr>
          <p:cNvPr id="2" name="Picture 1">
            <a:extLst>
              <a:ext uri="{FF2B5EF4-FFF2-40B4-BE49-F238E27FC236}">
                <a16:creationId xmlns:a16="http://schemas.microsoft.com/office/drawing/2014/main" id="{DCB25632-1CFD-7F40-9DA8-FAF03365D42A}"/>
              </a:ext>
            </a:extLst>
          </p:cNvPr>
          <p:cNvPicPr>
            <a:picLocks noChangeAspect="1"/>
          </p:cNvPicPr>
          <p:nvPr/>
        </p:nvPicPr>
        <p:blipFill>
          <a:blip r:embed="rId3"/>
          <a:stretch>
            <a:fillRect/>
          </a:stretch>
        </p:blipFill>
        <p:spPr>
          <a:xfrm>
            <a:off x="4957648" y="1355157"/>
            <a:ext cx="9284468" cy="4742953"/>
          </a:xfrm>
          <a:prstGeom prst="rect">
            <a:avLst/>
          </a:prstGeom>
        </p:spPr>
      </p:pic>
    </p:spTree>
    <p:extLst>
      <p:ext uri="{BB962C8B-B14F-4D97-AF65-F5344CB8AC3E}">
        <p14:creationId xmlns:p14="http://schemas.microsoft.com/office/powerpoint/2010/main" val="276077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Amazon S3 Introduction</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8" y="1245590"/>
            <a:ext cx="14081761" cy="6264484"/>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An Object Store (Not a </a:t>
            </a:r>
            <a:r>
              <a:rPr lang="en-US" sz="3600" dirty="0" err="1">
                <a:latin typeface="Amazon Ember Light" panose="020B0403020204020204" pitchFamily="34" charset="0"/>
                <a:ea typeface="Amazon Ember Light" panose="020B0403020204020204" pitchFamily="34" charset="0"/>
                <a:cs typeface="Amazon Ember Light" panose="020B0403020204020204" pitchFamily="34" charset="0"/>
              </a:rPr>
              <a:t>FileSystem</a:t>
            </a: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t>
            </a:r>
          </a:p>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One of the main building blocks of AWS</a:t>
            </a: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Many websites use S3 as a backbone</a:t>
            </a: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S3 allows people to store objects (files) in “Buckets”</a:t>
            </a: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Buckets must have globally unique name</a:t>
            </a: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Objects have a key</a:t>
            </a:r>
          </a:p>
          <a:p>
            <a:pPr marL="1303020" lvl="1" indent="-571500">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s3://my-bucket/</a:t>
            </a:r>
            <a:r>
              <a:rPr lang="en-US" sz="2600" dirty="0" err="1">
                <a:latin typeface="Amazon Ember Light" panose="020B0403020204020204" pitchFamily="34" charset="0"/>
                <a:ea typeface="Amazon Ember Light" panose="020B0403020204020204" pitchFamily="34" charset="0"/>
                <a:cs typeface="Amazon Ember Light" panose="020B0403020204020204" pitchFamily="34" charset="0"/>
              </a:rPr>
              <a:t>my_file.txt</a:t>
            </a:r>
            <a:endParaRPr lang="en-US" sz="2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303020" lvl="1" indent="-571500">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s3://my-bucket/my_folder1/</a:t>
            </a:r>
            <a:r>
              <a:rPr lang="en-US" sz="2600" dirty="0" err="1">
                <a:latin typeface="Amazon Ember Light" panose="020B0403020204020204" pitchFamily="34" charset="0"/>
                <a:ea typeface="Amazon Ember Light" panose="020B0403020204020204" pitchFamily="34" charset="0"/>
                <a:cs typeface="Amazon Ember Light" panose="020B0403020204020204" pitchFamily="34" charset="0"/>
              </a:rPr>
              <a:t>another_folder</a:t>
            </a: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600" dirty="0" err="1">
                <a:latin typeface="Amazon Ember Light" panose="020B0403020204020204" pitchFamily="34" charset="0"/>
                <a:ea typeface="Amazon Ember Light" panose="020B0403020204020204" pitchFamily="34" charset="0"/>
                <a:cs typeface="Amazon Ember Light" panose="020B0403020204020204" pitchFamily="34" charset="0"/>
              </a:rPr>
              <a:t>my_file.txt</a:t>
            </a:r>
            <a:endParaRPr lang="en-US" sz="2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Max object size is 5TB. Use multi-part upload for more than 5GB</a:t>
            </a:r>
          </a:p>
          <a:p>
            <a:pPr marL="571500" indent="-571500">
              <a:lnSpc>
                <a:spcPct val="150000"/>
              </a:lnSpc>
              <a:buFont typeface="Arial" panose="020B0604020202020204" pitchFamily="34" charset="0"/>
              <a:buChar char="•"/>
            </a:pPr>
            <a:r>
              <a:rPr lang="en-US" sz="2600" dirty="0">
                <a:latin typeface="Amazon Ember Light" panose="020B0403020204020204" pitchFamily="34" charset="0"/>
                <a:ea typeface="Amazon Ember Light" panose="020B0403020204020204" pitchFamily="34" charset="0"/>
                <a:cs typeface="Amazon Ember Light" panose="020B0403020204020204" pitchFamily="34" charset="0"/>
              </a:rPr>
              <a:t>Objects in S3 can be encrypted</a:t>
            </a:r>
          </a:p>
          <a:p>
            <a:pPr marL="1303020" lvl="1" indent="-571500">
              <a:buFont typeface="Arial" panose="020B0604020202020204" pitchFamily="34" charset="0"/>
              <a:buChar char="•"/>
            </a:pPr>
            <a:endParaRPr lang="en-US" sz="208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40929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Amazon S3 Use Cases</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9" y="1425470"/>
            <a:ext cx="13510260"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Data lakes &amp; big data analytics </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Backup and Disaster Recovery</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Archive</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Hybrid Cloud storage (AWS Storage Gateway)</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Application hosting</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Media hosting</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Software Delivery</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Static website</a:t>
            </a:r>
          </a:p>
        </p:txBody>
      </p:sp>
    </p:spTree>
    <p:extLst>
      <p:ext uri="{BB962C8B-B14F-4D97-AF65-F5344CB8AC3E}">
        <p14:creationId xmlns:p14="http://schemas.microsoft.com/office/powerpoint/2010/main" val="319238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S3 Storage Classes</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9" y="1425470"/>
            <a:ext cx="11533433"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Amazon S3 Standard - General Purpose</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Amazon S3 Standard-Infrequent Access (IA)  </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Amazon S3 One Zone-Infrequent Access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Amazon S3 Intelligent Tiering</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Amazon Glacier</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Amazon Glacier Deep Archive </a:t>
            </a:r>
          </a:p>
          <a:p>
            <a:pPr marL="571500" indent="-571500">
              <a:buFont typeface="Arial" panose="020B0604020202020204" pitchFamily="34" charset="0"/>
              <a:buChar char="•"/>
            </a:pPr>
            <a:endParaRPr lang="en-US" sz="3600" dirty="0">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Can create lifecycle policies to transition objects between storage classes</a:t>
            </a:r>
          </a:p>
          <a:p>
            <a:pPr marL="571500" indent="-571500">
              <a:buFont typeface="Arial" panose="020B0604020202020204" pitchFamily="34" charset="0"/>
              <a:buChar char="•"/>
            </a:pPr>
            <a:endParaRPr lang="en-US" sz="3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51021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289310" y="3519170"/>
            <a:ext cx="4012867" cy="1191259"/>
          </a:xfrm>
        </p:spPr>
        <p:txBody>
          <a:bodyPr/>
          <a:lstStyle/>
          <a:p>
            <a:pPr algn="ctr"/>
            <a:r>
              <a:rPr lang="en-US" sz="6000" dirty="0"/>
              <a:t>Databases</a:t>
            </a:r>
          </a:p>
        </p:txBody>
      </p:sp>
    </p:spTree>
    <p:extLst>
      <p:ext uri="{BB962C8B-B14F-4D97-AF65-F5344CB8AC3E}">
        <p14:creationId xmlns:p14="http://schemas.microsoft.com/office/powerpoint/2010/main" val="403290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lang="en-US" sz="4400" dirty="0">
                <a:solidFill>
                  <a:srgbClr val="FFC000"/>
                </a:solidFill>
              </a:rPr>
              <a:t>Databases Introduction</a:t>
            </a:r>
            <a:endParaRPr sz="4400" dirty="0">
              <a:solidFill>
                <a:srgbClr val="FFC000"/>
              </a:solidFill>
            </a:endParaRPr>
          </a:p>
        </p:txBody>
      </p:sp>
      <p:sp>
        <p:nvSpPr>
          <p:cNvPr id="55" name="Text Placeholder 2">
            <a:extLst>
              <a:ext uri="{FF2B5EF4-FFF2-40B4-BE49-F238E27FC236}">
                <a16:creationId xmlns:a16="http://schemas.microsoft.com/office/drawing/2014/main" id="{2C82A3DE-222F-514F-88DE-E102AEA3724D}"/>
              </a:ext>
            </a:extLst>
          </p:cNvPr>
          <p:cNvSpPr txBox="1">
            <a:spLocks/>
          </p:cNvSpPr>
          <p:nvPr/>
        </p:nvSpPr>
        <p:spPr>
          <a:xfrm>
            <a:off x="548639" y="1425470"/>
            <a:ext cx="11533433" cy="5378659"/>
          </a:xfrm>
          <a:prstGeom prst="rect">
            <a:avLst/>
          </a:prstGeom>
        </p:spPr>
        <p:txBody>
          <a:bodyPr vert="horz" lIns="91440" tIns="45720" rIns="91440" bIns="45720" rtlCol="0" anchor="t">
            <a:noAutofit/>
          </a:bodyPr>
          <a:lstStyle>
            <a:lvl1pPr>
              <a:spcBef>
                <a:spcPts val="600"/>
              </a:spcBef>
              <a:buNone/>
              <a:defRPr sz="4400" b="0" i="0">
                <a:solidFill>
                  <a:srgbClr val="FFFFFF"/>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Storing data on disk (EFS, EBS, S3) can have its limits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Sometimes, you want to store data in a database</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You can structure the data</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You can build indexes to efficiently query/search</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You can define relationships between datasets</a:t>
            </a:r>
          </a:p>
          <a:p>
            <a:pPr marL="571500" indent="-571500">
              <a:buFont typeface="Arial" panose="020B0604020202020204" pitchFamily="34" charset="0"/>
              <a:buChar char="•"/>
            </a:pPr>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Databases are optimized for a purpose</a:t>
            </a:r>
          </a:p>
          <a:p>
            <a:pPr marL="571500" indent="-571500">
              <a:buFont typeface="Arial" panose="020B0604020202020204" pitchFamily="34" charset="0"/>
              <a:buChar char="•"/>
            </a:pPr>
            <a:endParaRPr lang="en-US" sz="3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571500" indent="-571500">
              <a:buFont typeface="Arial" panose="020B0604020202020204" pitchFamily="34" charset="0"/>
              <a:buChar char="•"/>
            </a:pPr>
            <a:endParaRPr lang="en-US" sz="3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203084858"/>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100393</TotalTime>
  <Words>1625</Words>
  <Application>Microsoft Macintosh PowerPoint</Application>
  <PresentationFormat>Custom</PresentationFormat>
  <Paragraphs>189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Amazon Ember</vt:lpstr>
      <vt:lpstr>Amazon Ember Light</vt:lpstr>
      <vt:lpstr>Amazon Ember Regular</vt:lpstr>
      <vt:lpstr>Arial</vt:lpstr>
      <vt:lpstr>Calibri</vt:lpstr>
      <vt:lpstr>DeckTemplate-AWS</vt:lpstr>
      <vt:lpstr>PowerPoint Presentation</vt:lpstr>
      <vt:lpstr>PowerPoint Presentation</vt:lpstr>
      <vt:lpstr>Types of Storage</vt:lpstr>
      <vt:lpstr>AWS EC2 Instance Storage</vt:lpstr>
      <vt:lpstr>Amazon S3 Introduction</vt:lpstr>
      <vt:lpstr>Amazon S3 Use Cases</vt:lpstr>
      <vt:lpstr>S3 Storage Classes</vt:lpstr>
      <vt:lpstr>PowerPoint Presentation</vt:lpstr>
      <vt:lpstr>Databases Introduction</vt:lpstr>
      <vt:lpstr>Relational Databases</vt:lpstr>
      <vt:lpstr>NoSQL Databases</vt:lpstr>
      <vt:lpstr>NoSQL Databases</vt:lpstr>
      <vt:lpstr>CAP Theorem</vt:lpstr>
      <vt:lpstr>AWS RDS Overview</vt:lpstr>
      <vt:lpstr>AWS DynamoDB Overview</vt:lpstr>
      <vt:lpstr>RedShift Overview</vt:lpstr>
      <vt:lpstr>PowerPoint Presentation</vt:lpstr>
      <vt:lpstr>Analytics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Sid Pasumarthy</cp:lastModifiedBy>
  <cp:revision>320</cp:revision>
  <dcterms:created xsi:type="dcterms:W3CDTF">2016-06-17T18:22:10Z</dcterms:created>
  <dcterms:modified xsi:type="dcterms:W3CDTF">2021-04-22T17:34:28Z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