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1" r:id="rId1"/>
  </p:sldMasterIdLst>
  <p:sldIdLst>
    <p:sldId id="256" r:id="rId2"/>
    <p:sldId id="257" r:id="rId3"/>
    <p:sldId id="258" r:id="rId4"/>
    <p:sldId id="259" r:id="rId5"/>
    <p:sldId id="272" r:id="rId6"/>
    <p:sldId id="268" r:id="rId7"/>
    <p:sldId id="260" r:id="rId8"/>
    <p:sldId id="267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64E65-A2BF-4A81-915A-5FDB2AE2D22A}" v="125" dt="2024-11-17T12:53:2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1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52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26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33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97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10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3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8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5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1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  <p:sldLayoutId id="2147484184" r:id="rId13"/>
    <p:sldLayoutId id="2147484185" r:id="rId14"/>
    <p:sldLayoutId id="2147484186" r:id="rId15"/>
    <p:sldLayoutId id="21474841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7792CED-2A31-1110-ACEE-BDF273E089A9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4731657" y="767921"/>
            <a:ext cx="6506870" cy="168499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SUPER MARKET SHOP</a:t>
            </a:r>
            <a:br>
              <a:rPr lang="en-IN" sz="4000" dirty="0">
                <a:solidFill>
                  <a:schemeClr val="accent6"/>
                </a:solidFill>
              </a:rPr>
            </a:br>
            <a:r>
              <a:rPr lang="en-IN" sz="4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B2C SALES REPORT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8B1F-E88D-AD26-B719-D029A63A770D}"/>
              </a:ext>
            </a:extLst>
          </p:cNvPr>
          <p:cNvSpPr txBox="1"/>
          <p:nvPr/>
        </p:nvSpPr>
        <p:spPr>
          <a:xfrm>
            <a:off x="609601" y="4659085"/>
            <a:ext cx="756194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PRESENTED BY </a:t>
            </a:r>
          </a:p>
          <a:p>
            <a:r>
              <a:rPr lang="en-US" sz="3200" dirty="0"/>
              <a:t>                           </a:t>
            </a:r>
            <a:r>
              <a:rPr lang="en-US" sz="32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VAISHNAVI</a:t>
            </a:r>
            <a:r>
              <a:rPr lang="en-US" sz="3200" dirty="0"/>
              <a:t> </a:t>
            </a:r>
            <a:r>
              <a:rPr lang="en-US" sz="3200" b="1" dirty="0"/>
              <a:t>BHUJBAL</a:t>
            </a:r>
            <a:r>
              <a:rPr lang="en-US" sz="3200" dirty="0"/>
              <a:t>.</a:t>
            </a:r>
          </a:p>
          <a:p>
            <a:r>
              <a:rPr lang="en-US" sz="3200" dirty="0"/>
              <a:t>                           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64B84B-131B-5F8A-912E-40B7E8682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4" y="622074"/>
            <a:ext cx="4304415" cy="3340326"/>
          </a:xfrm>
        </p:spPr>
      </p:pic>
    </p:spTree>
    <p:extLst>
      <p:ext uri="{BB962C8B-B14F-4D97-AF65-F5344CB8AC3E}">
        <p14:creationId xmlns:p14="http://schemas.microsoft.com/office/powerpoint/2010/main" val="1635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C42C0-86AB-05FD-BF3B-A4535762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28B9DF8-BE93-9C80-8353-9193D8F013E6}"/>
              </a:ext>
            </a:extLst>
          </p:cNvPr>
          <p:cNvSpPr txBox="1"/>
          <p:nvPr/>
        </p:nvSpPr>
        <p:spPr>
          <a:xfrm>
            <a:off x="1106903" y="833643"/>
            <a:ext cx="8172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4. 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Product Performance (Bar and Line Chart</a:t>
            </a:r>
            <a:r>
              <a:rPr lang="en-US" sz="2400" b="1" dirty="0"/>
              <a:t>)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CE967-30E5-EB91-422A-7C29FD043E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610546"/>
            <a:ext cx="5167086" cy="4637853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730E9B1-CEB7-0682-AB5D-90E82A36D8F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486400" y="1729255"/>
            <a:ext cx="6502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Sales volume (bar) and revenue (line) for individual products.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It’s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Highlights the best and worst-performing products.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Which products contribute the most to sales and  revenue?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Are certain products underperforming?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and line combination effectively compares volume and revenue performance for individual products. </a:t>
            </a:r>
          </a:p>
        </p:txBody>
      </p:sp>
    </p:spTree>
    <p:extLst>
      <p:ext uri="{BB962C8B-B14F-4D97-AF65-F5344CB8AC3E}">
        <p14:creationId xmlns:p14="http://schemas.microsoft.com/office/powerpoint/2010/main" val="419071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2BFDE-6FC5-B48E-9505-9ADA94F1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B79A81-99AD-1F91-31E1-2CEE050F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778" y="1537475"/>
            <a:ext cx="6461550" cy="49507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Day-wise sales performance for the month.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It’s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daily fluctuations and helps identify consistent or peak-performing days.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Are there specific days with higher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What are the sales patterns across days in a  month?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 chart is ideal for tracking trends and changes over continuous data (daily). </a:t>
            </a:r>
          </a:p>
          <a:p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9AC31-2100-6214-4AE8-5DBDBE9B8A40}"/>
              </a:ext>
            </a:extLst>
          </p:cNvPr>
          <p:cNvSpPr txBox="1"/>
          <p:nvPr/>
        </p:nvSpPr>
        <p:spPr>
          <a:xfrm>
            <a:off x="1155030" y="835967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5. </a:t>
            </a:r>
            <a:r>
              <a:rPr lang="en-IN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Daily Sales (Line Chart)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A5CD0-84D3-A1B2-4B31-B8D1499CD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2" y="1753849"/>
            <a:ext cx="4990935" cy="4268184"/>
          </a:xfrm>
        </p:spPr>
      </p:pic>
    </p:spTree>
    <p:extLst>
      <p:ext uri="{BB962C8B-B14F-4D97-AF65-F5344CB8AC3E}">
        <p14:creationId xmlns:p14="http://schemas.microsoft.com/office/powerpoint/2010/main" val="343613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28083-313C-B5F9-A076-9F07316AC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466BE7-77ED-92CF-DD44-6037C9FC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5768" y="1610546"/>
            <a:ext cx="6021788" cy="463785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Distribution of sales across Direct, Online, and Wholesale type.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It’s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Highlights which sales type contribute the most to overall revenue.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is the contribution of each sales type?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type should be prioritized for growth?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Doughnut chart is suitable for showing proportional contributions. </a:t>
            </a:r>
          </a:p>
          <a:p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F1192-123D-9E72-98EF-BF58650A90C3}"/>
              </a:ext>
            </a:extLst>
          </p:cNvPr>
          <p:cNvSpPr txBox="1"/>
          <p:nvPr/>
        </p:nvSpPr>
        <p:spPr>
          <a:xfrm>
            <a:off x="1155030" y="835967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6.  Sales Type (Doughnut Chart)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316FC-22B8-8CFC-557A-6D7EC9B228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741714"/>
            <a:ext cx="4659086" cy="4280319"/>
          </a:xfrm>
        </p:spPr>
      </p:pic>
    </p:spTree>
    <p:extLst>
      <p:ext uri="{BB962C8B-B14F-4D97-AF65-F5344CB8AC3E}">
        <p14:creationId xmlns:p14="http://schemas.microsoft.com/office/powerpoint/2010/main" val="742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CF50-9E71-DDDB-F676-A9A7E5BD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815B9F-98AF-B8DD-21AF-32CD040D8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2287" y="1610545"/>
            <a:ext cx="6830119" cy="4637853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Distribution of payments between cash and online modes.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It’s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assess customer payment preferences.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What percentage of customers prefer cash vs.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payments?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Should efforts be made to promote digital payments?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Doughnut chart simplifies the representation of two categories for comparison.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F1C26-6663-4970-0BCC-BA57763A8D7F}"/>
              </a:ext>
            </a:extLst>
          </p:cNvPr>
          <p:cNvSpPr txBox="1"/>
          <p:nvPr/>
        </p:nvSpPr>
        <p:spPr>
          <a:xfrm>
            <a:off x="1155030" y="835967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7.  Payment Mode (Pie Chart)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BB64F-BC1D-0035-CB1D-7BA6CBCA82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1" y="1610545"/>
            <a:ext cx="4452106" cy="4411487"/>
          </a:xfrm>
        </p:spPr>
      </p:pic>
    </p:spTree>
    <p:extLst>
      <p:ext uri="{BB962C8B-B14F-4D97-AF65-F5344CB8AC3E}">
        <p14:creationId xmlns:p14="http://schemas.microsoft.com/office/powerpoint/2010/main" val="343786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950A7-E381-8865-1588-7738D2AA1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EF5836-8AC8-27EC-FDBE-EF69A0274CB5}"/>
              </a:ext>
            </a:extLst>
          </p:cNvPr>
          <p:cNvSpPr txBox="1"/>
          <p:nvPr/>
        </p:nvSpPr>
        <p:spPr>
          <a:xfrm>
            <a:off x="1138990" y="8179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8. Category –Wise Sales (Tree Map)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A5434-293D-549E-9B3A-2F205A44B7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" y="1494970"/>
            <a:ext cx="4644572" cy="4637853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58BA9AB-6BF1-6AA5-5E17-197872356CA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245101" y="1729256"/>
            <a:ext cx="629732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Sales distribution across different categories, with larger sections representing higher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It’s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visual breakdown of category contributions to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Which categories generate the most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How balanced is the sales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categories?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Tree map effectively shows proportional data in a visually intuitive format. </a:t>
            </a:r>
          </a:p>
        </p:txBody>
      </p:sp>
    </p:spTree>
    <p:extLst>
      <p:ext uri="{BB962C8B-B14F-4D97-AF65-F5344CB8AC3E}">
        <p14:creationId xmlns:p14="http://schemas.microsoft.com/office/powerpoint/2010/main" val="21352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052BA-17AE-6991-C37E-6C9F16DC4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97AC-E56D-CAC6-9237-479707C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8286B0-E357-2DE1-1CF9-29C079E8A98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96913" y="974061"/>
            <a:ext cx="997981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peaked during specific months like January, August, and November, showing seasonality.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Product41 and Category04 are top performers, contributing significantly to revenue.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sales dominate (52%), followed by wholesale (33%) and online sales (15%).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preferences are nearly equal between cash and online, indicating diverse customer behaviors.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Category04 and Category05 generate the most revenue, while others show room for improvement. </a:t>
            </a:r>
          </a:p>
        </p:txBody>
      </p:sp>
    </p:spTree>
    <p:extLst>
      <p:ext uri="{BB962C8B-B14F-4D97-AF65-F5344CB8AC3E}">
        <p14:creationId xmlns:p14="http://schemas.microsoft.com/office/powerpoint/2010/main" val="18597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91620-91EA-BE31-B408-DB5A4F38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67D9-9442-24F5-C3DB-8EABABC2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5F42D-4204-1793-094D-C54389E8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379621"/>
            <a:ext cx="10050279" cy="47524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This dashboard provides a detailed analysis of monthly and daily sales trends, product and category performance, sales channel efficiency, and payment mode preferences.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The insights can be used to enhance product strategies, optimize underperforming categories, and strengthen sales channels.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By leveraging these findings, the business can improve profitability and align operations with customer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36502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60251-C13B-A40D-5C4A-4BDFED2E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1985-0A6C-91DE-22A8-E0EF73B2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46" y="2767263"/>
            <a:ext cx="9762933" cy="9144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072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20E6-6435-A895-31BC-C735A492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OF REPORT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6E2EA-1526-25EB-736C-CC7F860D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6716" y="1528009"/>
            <a:ext cx="9448800" cy="3797969"/>
          </a:xfrm>
        </p:spPr>
        <p:txBody>
          <a:bodyPr>
            <a:normAutofit fontScale="3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OBJECTIVE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ANALYSIS OF VISUAL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KAY BUSINESS QUESTIONS ANSWERED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SIGNIFICANCE OF VISUALS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INSIGHTS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5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AF3D-1518-62AB-9F15-A32E79E7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597E-8756-7F50-D898-EB0B80E3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77D3-17A7-16BB-47B8-3C7C0592F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860" y="1114926"/>
            <a:ext cx="9448800" cy="5685017"/>
          </a:xfrm>
        </p:spPr>
        <p:txBody>
          <a:bodyPr>
            <a:normAutofit lnSpcReduction="10000"/>
          </a:bodyPr>
          <a:lstStyle/>
          <a:p>
            <a:endParaRPr lang="en-US" sz="24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This </a:t>
            </a:r>
            <a:r>
              <a:rPr lang="en-US" sz="2800" b="1" dirty="0"/>
              <a:t>Sales Dashboard Report</a:t>
            </a:r>
            <a:r>
              <a:rPr lang="en-US" sz="2800" dirty="0"/>
              <a:t> provides an analysis of the supermarket's sales, profit, and performance metrics.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It highlights monthly and daily sales trends, top-performing products and categories, sales channels, and customer payment preferences.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The goal is to deliver actionable insights for improving revenue, optimizing operations, and identifying growth opportunities.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By focusing on data-driven analysis, the report helps evaluate business performance and guide strategic decision-making for sustainable success.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93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7BF74-3A48-C49B-CE52-595AA73BA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BEC1-0F7A-733B-6739-D595F42D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580554-1663-0D27-D51B-85188C0D23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97050" y="1543706"/>
            <a:ext cx="8999287" cy="43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objective of this project is to analyze sales and profitability data to: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Identify trends in monthly and daily sales.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Highlight top-performing products and categories.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Evaluate the performance of sales channels and payment modes.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Provide actionable insights to optimize revenue and business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0613-9B28-C2C4-1998-7FF254F1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577B18-8460-61EA-7D6A-3A027160A2F8}"/>
              </a:ext>
            </a:extLst>
          </p:cNvPr>
          <p:cNvSpPr txBox="1"/>
          <p:nvPr/>
        </p:nvSpPr>
        <p:spPr>
          <a:xfrm>
            <a:off x="304800" y="216568"/>
            <a:ext cx="115824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COMPLETE DASHBOARD </a:t>
            </a:r>
          </a:p>
          <a:p>
            <a:pPr algn="ctr"/>
            <a:r>
              <a:rPr lang="en-IN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B2C SALES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46124-4D89-8C78-446E-8921EB5307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109120"/>
            <a:ext cx="11582400" cy="5532312"/>
          </a:xfrm>
        </p:spPr>
      </p:pic>
    </p:spTree>
    <p:extLst>
      <p:ext uri="{BB962C8B-B14F-4D97-AF65-F5344CB8AC3E}">
        <p14:creationId xmlns:p14="http://schemas.microsoft.com/office/powerpoint/2010/main" val="15909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DEBF9-219B-4A9F-831B-9FBBB6C75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2DA8-0E4E-4865-2B6B-360A3415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259080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Analysis of Visual</a:t>
            </a:r>
            <a:b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 Business Questions Answered</a:t>
            </a:r>
            <a:b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Significance of Visuals</a:t>
            </a:r>
            <a:b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endParaRPr lang="en-IN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F681F5-6814-E32D-A885-59CAC430C0A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97050" y="3092848"/>
            <a:ext cx="899928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SLIDES WITH VISUAL</a:t>
            </a:r>
            <a:r>
              <a:rPr lang="en-US" altLang="en-US" sz="2800" dirty="0">
                <a:effectLst/>
                <a:latin typeface="Arial" panose="020B0604020202020204" pitchFamily="34" charset="0"/>
              </a:rPr>
              <a:t>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THE ABOVE POINTS :</a:t>
            </a:r>
          </a:p>
        </p:txBody>
      </p:sp>
    </p:spTree>
    <p:extLst>
      <p:ext uri="{BB962C8B-B14F-4D97-AF65-F5344CB8AC3E}">
        <p14:creationId xmlns:p14="http://schemas.microsoft.com/office/powerpoint/2010/main" val="121629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5E84441-9260-A074-BCAF-F87314FC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1662" y="1611084"/>
            <a:ext cx="6625389" cy="49530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an overview of the business's performance with ₹4,01,412 in total sales, ₹68,908 in profit, and a profit margin of 20.72%.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It’s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understand overall profitability and performance at a glance.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How much revenue and profit did the store generate?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What is the profit margin?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Numeric summary boxes are used for clarity and quick reference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56146-072B-081D-FDAC-353CEDAA35AB}"/>
              </a:ext>
            </a:extLst>
          </p:cNvPr>
          <p:cNvSpPr txBox="1"/>
          <p:nvPr/>
        </p:nvSpPr>
        <p:spPr>
          <a:xfrm>
            <a:off x="924441" y="820252"/>
            <a:ext cx="7653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1. Total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Sales, Profit, and Profit Percentage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1F95B-040C-8652-5B97-D9281FC294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3874640"/>
            <a:ext cx="3887210" cy="10832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3AF9B-05AC-F5F7-E7DB-1C6C67608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2754640"/>
            <a:ext cx="3887211" cy="11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1B970-EBB7-1565-DD67-9AF7C28F1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8" y="1611084"/>
            <a:ext cx="3887211" cy="1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4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8EBC1-5AB6-6F76-33FE-6D63806C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9D8F19-A25E-A3F0-760F-36E5C14C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3263" y="1295308"/>
            <a:ext cx="6952230" cy="495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the top-performing product (Product41) and category (Category04), along with their sales figures.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It’s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Quickly identifies the highest revenue generators.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best-performing products and   categories?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How much revenue do they generate?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Summary boxes provide concise, key metrics for quick reference. 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FAE75-B318-D11F-DF7B-590AFE61AB41}"/>
              </a:ext>
            </a:extLst>
          </p:cNvPr>
          <p:cNvSpPr txBox="1"/>
          <p:nvPr/>
        </p:nvSpPr>
        <p:spPr>
          <a:xfrm>
            <a:off x="924443" y="833644"/>
            <a:ext cx="861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2. Top Product and Category (Summary Boxes)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0E80B-D2CC-5975-0F49-1EA5746A4F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1538514"/>
            <a:ext cx="4189281" cy="3906005"/>
          </a:xfrm>
        </p:spPr>
      </p:pic>
    </p:spTree>
    <p:extLst>
      <p:ext uri="{BB962C8B-B14F-4D97-AF65-F5344CB8AC3E}">
        <p14:creationId xmlns:p14="http://schemas.microsoft.com/office/powerpoint/2010/main" val="39686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24C58-FFD7-18DA-35EB-1CD4EF6B8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80418F-F5FC-653C-B66E-D6C1F97B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5768" y="1295308"/>
            <a:ext cx="6021788" cy="49530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Monthly breakdown of sales and profit trends.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and profit are shown with bars, and profit percentage is shown as data labels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It’s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Identifies the peak-performing months and seasonal trends.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 Solved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When are the sales and profits the highest or lowest? How does seasonality affect the business? </a:t>
            </a:r>
          </a:p>
          <a:p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91E23-AC78-52A1-4CF7-02C5366B5006}"/>
              </a:ext>
            </a:extLst>
          </p:cNvPr>
          <p:cNvSpPr txBox="1"/>
          <p:nvPr/>
        </p:nvSpPr>
        <p:spPr>
          <a:xfrm>
            <a:off x="924444" y="833644"/>
            <a:ext cx="8204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3. Monthly Sales &amp; Profit (Stacked column 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02EC9-1D09-D5F7-27A3-6364887291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8" y="1538515"/>
            <a:ext cx="4882910" cy="4709884"/>
          </a:xfrm>
        </p:spPr>
      </p:pic>
    </p:spTree>
    <p:extLst>
      <p:ext uri="{BB962C8B-B14F-4D97-AF65-F5344CB8AC3E}">
        <p14:creationId xmlns:p14="http://schemas.microsoft.com/office/powerpoint/2010/main" val="167702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952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Trebuchet MS</vt:lpstr>
      <vt:lpstr>Wingdings</vt:lpstr>
      <vt:lpstr>Wingdings 3</vt:lpstr>
      <vt:lpstr>Facet</vt:lpstr>
      <vt:lpstr>SUPER MARKET SHOP B2C SALES REPORT</vt:lpstr>
      <vt:lpstr>AGENDA OF REPORT</vt:lpstr>
      <vt:lpstr>Introduction</vt:lpstr>
      <vt:lpstr>Objective</vt:lpstr>
      <vt:lpstr>PowerPoint Presentation</vt:lpstr>
      <vt:lpstr>Analysis of Visual Key Business Questions Answered Significance of Visuals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Bhujbal</dc:creator>
  <cp:lastModifiedBy>Vaishnavi Bhujbal</cp:lastModifiedBy>
  <cp:revision>2</cp:revision>
  <dcterms:created xsi:type="dcterms:W3CDTF">2024-11-17T07:06:59Z</dcterms:created>
  <dcterms:modified xsi:type="dcterms:W3CDTF">2024-11-17T12:55:13Z</dcterms:modified>
</cp:coreProperties>
</file>