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55" r:id="rId1"/>
  </p:sldMasterIdLst>
  <p:sldIdLst>
    <p:sldId id="256" r:id="rId2"/>
    <p:sldId id="257" r:id="rId3"/>
    <p:sldId id="258" r:id="rId4"/>
    <p:sldId id="259" r:id="rId5"/>
    <p:sldId id="272" r:id="rId6"/>
    <p:sldId id="267" r:id="rId7"/>
    <p:sldId id="260" r:id="rId8"/>
    <p:sldId id="274" r:id="rId9"/>
    <p:sldId id="275" r:id="rId10"/>
    <p:sldId id="276" r:id="rId11"/>
    <p:sldId id="261" r:id="rId12"/>
    <p:sldId id="262" r:id="rId13"/>
    <p:sldId id="277" r:id="rId14"/>
    <p:sldId id="263" r:id="rId15"/>
    <p:sldId id="264" r:id="rId16"/>
    <p:sldId id="265" r:id="rId17"/>
    <p:sldId id="266" r:id="rId18"/>
    <p:sldId id="273" r:id="rId19"/>
    <p:sldId id="278" r:id="rId20"/>
    <p:sldId id="279"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EFEC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64E65-A2BF-4A81-915A-5FDB2AE2D22A}" v="475" dt="2024-11-18T18:15:05.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95" autoAdjust="0"/>
  </p:normalViewPr>
  <p:slideViewPr>
    <p:cSldViewPr snapToGrid="0">
      <p:cViewPr varScale="1">
        <p:scale>
          <a:sx n="104" d="100"/>
          <a:sy n="104" d="100"/>
        </p:scale>
        <p:origin x="8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250337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327771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F7E3F80-FE29-4EBF-AEDB-1B349F7F581D}" type="datetimeFigureOut">
              <a:rPr lang="en-IN" smtClean="0"/>
              <a:t>19-11-2024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370610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7902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F7E3F80-FE29-4EBF-AEDB-1B349F7F581D}" type="datetimeFigureOut">
              <a:rPr lang="en-IN" smtClean="0"/>
              <a:t>19-11-2024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8D1FC8A-9CC3-4166-A07B-3326DF2770A3}" type="slidenum">
              <a:rPr lang="en-IN" smtClean="0"/>
              <a:t>‹#›</a:t>
            </a:fld>
            <a:endParaRPr lang="en-IN"/>
          </a:p>
        </p:txBody>
      </p:sp>
    </p:spTree>
    <p:extLst>
      <p:ext uri="{BB962C8B-B14F-4D97-AF65-F5344CB8AC3E}">
        <p14:creationId xmlns:p14="http://schemas.microsoft.com/office/powerpoint/2010/main" val="4182870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7E3F80-FE29-4EBF-AEDB-1B349F7F581D}"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395262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7E3F80-FE29-4EBF-AEDB-1B349F7F581D}"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56013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7E3F80-FE29-4EBF-AEDB-1B349F7F581D}"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165405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E3F80-FE29-4EBF-AEDB-1B349F7F581D}" type="datetimeFigureOut">
              <a:rPr lang="en-IN" smtClean="0"/>
              <a:t>19-11-2024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410300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7E3F80-FE29-4EBF-AEDB-1B349F7F581D}"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268270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7E3F80-FE29-4EBF-AEDB-1B349F7F581D}"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234570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F7E3F80-FE29-4EBF-AEDB-1B349F7F581D}" type="datetimeFigureOut">
              <a:rPr lang="en-IN" smtClean="0"/>
              <a:t>19-11-2024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8D1FC8A-9CC3-4166-A07B-3326DF2770A3}" type="slidenum">
              <a:rPr lang="en-IN" smtClean="0"/>
              <a:t>‹#›</a:t>
            </a:fld>
            <a:endParaRPr lang="en-IN"/>
          </a:p>
        </p:txBody>
      </p:sp>
    </p:spTree>
    <p:extLst>
      <p:ext uri="{BB962C8B-B14F-4D97-AF65-F5344CB8AC3E}">
        <p14:creationId xmlns:p14="http://schemas.microsoft.com/office/powerpoint/2010/main" val="2530500330"/>
      </p:ext>
    </p:extLst>
  </p:cSld>
  <p:clrMap bg1="dk1" tx1="lt1" bg2="dk2" tx2="lt2" accent1="accent1" accent2="accent2" accent3="accent3" accent4="accent4" accent5="accent5" accent6="accent6" hlink="hlink" folHlink="folHlink"/>
  <p:sldLayoutIdLst>
    <p:sldLayoutId id="2147484856" r:id="rId1"/>
    <p:sldLayoutId id="2147484857" r:id="rId2"/>
    <p:sldLayoutId id="2147484858" r:id="rId3"/>
    <p:sldLayoutId id="2147484859" r:id="rId4"/>
    <p:sldLayoutId id="2147484860" r:id="rId5"/>
    <p:sldLayoutId id="2147484861" r:id="rId6"/>
    <p:sldLayoutId id="2147484862" r:id="rId7"/>
    <p:sldLayoutId id="2147484863" r:id="rId8"/>
    <p:sldLayoutId id="2147484864" r:id="rId9"/>
    <p:sldLayoutId id="2147484865" r:id="rId10"/>
    <p:sldLayoutId id="214748486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7792CED-2A31-1110-ACEE-BDF273E089A9}"/>
              </a:ext>
            </a:extLst>
          </p:cNvPr>
          <p:cNvSpPr>
            <a:spLocks noGrp="1"/>
          </p:cNvSpPr>
          <p:nvPr>
            <p:ph type="title"/>
          </p:nvPr>
        </p:nvSpPr>
        <p:spPr bwMode="invGray">
          <a:xfrm>
            <a:off x="5113698" y="2078494"/>
            <a:ext cx="6506870" cy="1684994"/>
          </a:xfrm>
        </p:spPr>
        <p:txBody>
          <a:bodyPr>
            <a:normAutofit/>
          </a:bodyPr>
          <a:lstStyle/>
          <a:p>
            <a:pPr algn="ctr"/>
            <a:r>
              <a:rPr lang="en-IN" b="1" dirty="0">
                <a:solidFill>
                  <a:schemeClr val="accent1"/>
                </a:solidFill>
                <a:effectLst>
                  <a:outerShdw blurRad="38100" dist="38100" dir="2700000" algn="tl">
                    <a:srgbClr val="000000">
                      <a:alpha val="43137"/>
                    </a:srgbClr>
                  </a:outerShdw>
                </a:effectLst>
                <a:latin typeface="Arial Black" panose="020B0A04020102020204" pitchFamily="34" charset="0"/>
              </a:rPr>
              <a:t>EMPLOYEE DATA REPORT</a:t>
            </a:r>
            <a:endParaRPr lang="en-IN" sz="4000" dirty="0">
              <a:solidFill>
                <a:schemeClr val="accent1"/>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183161CF-13EC-AD42-3BE0-A1F0491813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3368" y="236648"/>
            <a:ext cx="3800475" cy="1508106"/>
          </a:xfrm>
        </p:spPr>
      </p:pic>
      <p:sp>
        <p:nvSpPr>
          <p:cNvPr id="25" name="TextBox 24">
            <a:extLst>
              <a:ext uri="{FF2B5EF4-FFF2-40B4-BE49-F238E27FC236}">
                <a16:creationId xmlns:a16="http://schemas.microsoft.com/office/drawing/2014/main" id="{A05D8B1F-E88D-AD26-B719-D029A63A770D}"/>
              </a:ext>
            </a:extLst>
          </p:cNvPr>
          <p:cNvSpPr txBox="1"/>
          <p:nvPr/>
        </p:nvSpPr>
        <p:spPr>
          <a:xfrm>
            <a:off x="1681019" y="5113247"/>
            <a:ext cx="7561942" cy="1508105"/>
          </a:xfrm>
          <a:prstGeom prst="rect">
            <a:avLst/>
          </a:prstGeom>
          <a:noFill/>
        </p:spPr>
        <p:txBody>
          <a:bodyPr wrap="square">
            <a:spAutoFit/>
          </a:bodyPr>
          <a:lstStyle/>
          <a:p>
            <a:r>
              <a:rPr lang="en-US" sz="2800" dirty="0"/>
              <a:t>PRESENTED BY </a:t>
            </a:r>
          </a:p>
          <a:p>
            <a:r>
              <a:rPr lang="en-US" sz="3200" dirty="0"/>
              <a:t>                           </a:t>
            </a:r>
            <a:r>
              <a:rPr lang="en-US" sz="3200" b="1" cap="all" dirty="0">
                <a:effectLst>
                  <a:outerShdw blurRad="50800" dist="63500" dir="2700000" algn="tl" rotWithShape="0">
                    <a:srgbClr val="000000">
                      <a:alpha val="48000"/>
                    </a:srgbClr>
                  </a:outerShdw>
                </a:effectLst>
                <a:latin typeface="+mj-lt"/>
                <a:ea typeface="+mj-ea"/>
                <a:cs typeface="+mj-cs"/>
              </a:rPr>
              <a:t>VAISHNAVI</a:t>
            </a:r>
            <a:r>
              <a:rPr lang="en-US" sz="3200" dirty="0"/>
              <a:t> </a:t>
            </a:r>
            <a:r>
              <a:rPr lang="en-US" sz="3200" b="1" dirty="0">
                <a:effectLst>
                  <a:outerShdw blurRad="38100" dist="38100" dir="2700000" algn="tl">
                    <a:srgbClr val="000000">
                      <a:alpha val="43137"/>
                    </a:srgbClr>
                  </a:outerShdw>
                </a:effectLst>
              </a:rPr>
              <a:t>BHUJBAL</a:t>
            </a:r>
            <a:r>
              <a:rPr lang="en-US" sz="3200" dirty="0"/>
              <a:t>.</a:t>
            </a:r>
          </a:p>
          <a:p>
            <a:r>
              <a:rPr lang="en-US" sz="3200" dirty="0"/>
              <a:t>                           </a:t>
            </a:r>
            <a:endParaRPr lang="en-IN" sz="3200" dirty="0"/>
          </a:p>
        </p:txBody>
      </p:sp>
    </p:spTree>
    <p:extLst>
      <p:ext uri="{BB962C8B-B14F-4D97-AF65-F5344CB8AC3E}">
        <p14:creationId xmlns:p14="http://schemas.microsoft.com/office/powerpoint/2010/main" val="163580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18DF9-0016-0D24-5F2C-8AF07EBABEBE}"/>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C01BE52A-A23F-6756-1949-8EC911B86374}"/>
              </a:ext>
            </a:extLst>
          </p:cNvPr>
          <p:cNvSpPr txBox="1"/>
          <p:nvPr/>
        </p:nvSpPr>
        <p:spPr>
          <a:xfrm>
            <a:off x="3628844" y="740846"/>
            <a:ext cx="7653501"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GENDER DISTRIBUTION</a:t>
            </a:r>
          </a:p>
        </p:txBody>
      </p:sp>
      <p:sp>
        <p:nvSpPr>
          <p:cNvPr id="11" name="Rectangle 1">
            <a:extLst>
              <a:ext uri="{FF2B5EF4-FFF2-40B4-BE49-F238E27FC236}">
                <a16:creationId xmlns:a16="http://schemas.microsoft.com/office/drawing/2014/main" id="{0DAC9EAD-26ED-EEE1-AD5C-F5D2FD66B4EB}"/>
              </a:ext>
            </a:extLst>
          </p:cNvPr>
          <p:cNvSpPr>
            <a:spLocks noGrp="1" noChangeArrowheads="1"/>
          </p:cNvSpPr>
          <p:nvPr>
            <p:ph sz="half" idx="2"/>
          </p:nvPr>
        </p:nvSpPr>
        <p:spPr bwMode="auto">
          <a:xfrm>
            <a:off x="4695773" y="2791207"/>
            <a:ext cx="5519645"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buFont typeface="+mj-lt"/>
              <a:buAutoNum type="arabicPeriod"/>
            </a:pPr>
            <a:r>
              <a:rPr lang="en-US" sz="2000" b="1" dirty="0"/>
              <a:t>Shows: Workforce divided by gender (e.g., 60% male, 40% female).</a:t>
            </a:r>
          </a:p>
          <a:p>
            <a:pPr marL="457200" indent="-457200">
              <a:buFont typeface="+mj-lt"/>
              <a:buAutoNum type="arabicPeriod"/>
            </a:pPr>
            <a:r>
              <a:rPr lang="en-US" sz="2000" b="1" dirty="0"/>
              <a:t>Purpose: Assesses gender diversity.</a:t>
            </a:r>
          </a:p>
          <a:p>
            <a:pPr marL="457200" indent="-457200">
              <a:buFont typeface="+mj-lt"/>
              <a:buAutoNum type="arabicPeriod"/>
            </a:pPr>
            <a:r>
              <a:rPr lang="en-US" sz="2000" b="1" dirty="0"/>
              <a:t>Key Insight: Moderate gender disparity exists.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id="{5DE34BFF-41B3-F736-0B94-640E796D4B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568" y="2542801"/>
            <a:ext cx="3543795" cy="2943636"/>
          </a:xfrm>
        </p:spPr>
      </p:pic>
    </p:spTree>
    <p:extLst>
      <p:ext uri="{BB962C8B-B14F-4D97-AF65-F5344CB8AC3E}">
        <p14:creationId xmlns:p14="http://schemas.microsoft.com/office/powerpoint/2010/main" val="224032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4C58-FFD7-18DA-35EB-1CD4EF6B801E}"/>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7C491E23-AC78-52A1-4CF7-02C5366B5006}"/>
              </a:ext>
            </a:extLst>
          </p:cNvPr>
          <p:cNvSpPr txBox="1"/>
          <p:nvPr/>
        </p:nvSpPr>
        <p:spPr>
          <a:xfrm>
            <a:off x="2750922" y="810310"/>
            <a:ext cx="8204566"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EDUCATION FIELD | EMPLOYEE COUNT</a:t>
            </a:r>
          </a:p>
        </p:txBody>
      </p:sp>
      <p:pic>
        <p:nvPicPr>
          <p:cNvPr id="5" name="Content Placeholder 4">
            <a:extLst>
              <a:ext uri="{FF2B5EF4-FFF2-40B4-BE49-F238E27FC236}">
                <a16:creationId xmlns:a16="http://schemas.microsoft.com/office/drawing/2014/main" id="{DB2C9952-F1B6-19D1-2C0E-52A022C44FF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3641" y="2263301"/>
            <a:ext cx="4754562" cy="3906590"/>
          </a:xfrm>
        </p:spPr>
      </p:pic>
      <p:sp>
        <p:nvSpPr>
          <p:cNvPr id="7" name="Rectangle 1">
            <a:extLst>
              <a:ext uri="{FF2B5EF4-FFF2-40B4-BE49-F238E27FC236}">
                <a16:creationId xmlns:a16="http://schemas.microsoft.com/office/drawing/2014/main" id="{835C442C-D138-FCA0-62C1-AC92A6457EFB}"/>
              </a:ext>
            </a:extLst>
          </p:cNvPr>
          <p:cNvSpPr>
            <a:spLocks noGrp="1" noChangeArrowheads="1"/>
          </p:cNvSpPr>
          <p:nvPr>
            <p:ph sz="half" idx="2"/>
          </p:nvPr>
        </p:nvSpPr>
        <p:spPr bwMode="auto">
          <a:xfrm>
            <a:off x="5320145" y="2127941"/>
            <a:ext cx="669636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Shows:</a:t>
            </a:r>
            <a:r>
              <a:rPr kumimoji="0" lang="en-US" altLang="en-US" sz="1800" b="0" i="0" u="none" strike="noStrike" cap="none" normalizeH="0" baseline="0" dirty="0">
                <a:ln>
                  <a:noFill/>
                </a:ln>
                <a:solidFill>
                  <a:schemeClr val="tx1"/>
                </a:solidFill>
                <a:effectLst/>
                <a:latin typeface="Arial" panose="020B0604020202020204" pitchFamily="34" charset="0"/>
              </a:rPr>
              <a:t> Distribution of employees by department and educational background (e.g., 440 R&amp;D employees have Life Sciences degrees).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Identifies how education fields align with department requirements.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Why Heat Map: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Highlights patterns and clusters in large datasets.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Arial" panose="020B0604020202020204" pitchFamily="34" charset="0"/>
              </a:rPr>
              <a:t>4.</a:t>
            </a:r>
            <a:r>
              <a:rPr kumimoji="0" lang="en-US" altLang="en-US" sz="1800" b="1" i="0" u="none" strike="noStrike" cap="none" normalizeH="0" baseline="0" dirty="0">
                <a:ln>
                  <a:noFill/>
                </a:ln>
                <a:solidFill>
                  <a:schemeClr val="tx1"/>
                </a:solidFill>
                <a:effectLst/>
                <a:latin typeface="Arial" panose="020B0604020202020204" pitchFamily="34" charset="0"/>
              </a:rPr>
              <a:t> Questions Answered:</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Are the right educational backgrounds allocated to the right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departments?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Is there diversity in educational qualifications within</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departments?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702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C42C0-86AB-05FD-BF3B-A45357625017}"/>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228B9DF8-BE93-9C80-8353-9193D8F013E6}"/>
              </a:ext>
            </a:extLst>
          </p:cNvPr>
          <p:cNvSpPr txBox="1"/>
          <p:nvPr/>
        </p:nvSpPr>
        <p:spPr>
          <a:xfrm>
            <a:off x="3572464" y="632704"/>
            <a:ext cx="8172007"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RATINGD | EDUCATION FIELDS</a:t>
            </a:r>
          </a:p>
        </p:txBody>
      </p:sp>
      <p:pic>
        <p:nvPicPr>
          <p:cNvPr id="5" name="Content Placeholder 4">
            <a:extLst>
              <a:ext uri="{FF2B5EF4-FFF2-40B4-BE49-F238E27FC236}">
                <a16:creationId xmlns:a16="http://schemas.microsoft.com/office/drawing/2014/main" id="{7D12BF42-3BD3-2EF5-F981-C926290A4A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3639" y="2309971"/>
            <a:ext cx="4789487" cy="4072356"/>
          </a:xfrm>
        </p:spPr>
      </p:pic>
      <p:sp>
        <p:nvSpPr>
          <p:cNvPr id="8" name="Rectangle 1">
            <a:extLst>
              <a:ext uri="{FF2B5EF4-FFF2-40B4-BE49-F238E27FC236}">
                <a16:creationId xmlns:a16="http://schemas.microsoft.com/office/drawing/2014/main" id="{1F198BB2-AD77-CAD9-7123-6049236AC453}"/>
              </a:ext>
            </a:extLst>
          </p:cNvPr>
          <p:cNvSpPr>
            <a:spLocks noGrp="1" noChangeArrowheads="1"/>
          </p:cNvSpPr>
          <p:nvPr>
            <p:ph sz="half" idx="2"/>
          </p:nvPr>
        </p:nvSpPr>
        <p:spPr bwMode="auto">
          <a:xfrm>
            <a:off x="5708507" y="2175301"/>
            <a:ext cx="603596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Shows:</a:t>
            </a:r>
            <a:r>
              <a:rPr kumimoji="0" lang="en-US" altLang="en-US" sz="1800" b="0" i="0" u="none" strike="noStrike" cap="none" normalizeH="0" baseline="0" dirty="0">
                <a:ln>
                  <a:noFill/>
                </a:ln>
                <a:solidFill>
                  <a:schemeClr val="tx1"/>
                </a:solidFill>
                <a:effectLst/>
                <a:latin typeface="Arial" panose="020B0604020202020204" pitchFamily="34" charset="0"/>
              </a:rPr>
              <a:t> Employee ratings (e.g., performance, satisfaction) grouped by education field.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Highlights variations in satisfaction and performance by educational background.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Why Star Chart: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Efficiently compares multiple attributes across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categories.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Questions Answered:</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Which education fields yield higher satisfaction or</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performance?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Are there disparities in satisfaction among different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education backgrounds?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0715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D0882-66A7-4B48-15BC-9D140DE320AD}"/>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AA545895-9B35-5E09-E424-F2D3F69549CE}"/>
              </a:ext>
            </a:extLst>
          </p:cNvPr>
          <p:cNvSpPr txBox="1"/>
          <p:nvPr/>
        </p:nvSpPr>
        <p:spPr>
          <a:xfrm>
            <a:off x="83127" y="650677"/>
            <a:ext cx="11582400" cy="830997"/>
          </a:xfrm>
          <a:prstGeom prst="rect">
            <a:avLst/>
          </a:prstGeom>
          <a:noFill/>
        </p:spPr>
        <p:txBody>
          <a:bodyPr wrap="square">
            <a:spAutoFit/>
          </a:bodyPr>
          <a:lstStyle/>
          <a:p>
            <a:pPr algn="ctr"/>
            <a:r>
              <a:rPr lang="en-IN" sz="2400" b="1" dirty="0">
                <a:solidFill>
                  <a:srgbClr val="336699"/>
                </a:solidFill>
                <a:latin typeface="Arial Black" panose="020B0A04020102020204" pitchFamily="34" charset="0"/>
              </a:rPr>
              <a:t>COMPLETE DASHBOARD </a:t>
            </a:r>
          </a:p>
          <a:p>
            <a:pPr algn="ctr"/>
            <a:r>
              <a:rPr lang="en-IN" sz="2400" b="1" dirty="0">
                <a:solidFill>
                  <a:srgbClr val="336699"/>
                </a:solidFill>
                <a:latin typeface="Arial Black" panose="020B0A04020102020204" pitchFamily="34" charset="0"/>
              </a:rPr>
              <a:t>IBM EMPLOYEE ANALYSIS -2</a:t>
            </a:r>
          </a:p>
        </p:txBody>
      </p:sp>
      <p:pic>
        <p:nvPicPr>
          <p:cNvPr id="6" name="Content Placeholder 5">
            <a:extLst>
              <a:ext uri="{FF2B5EF4-FFF2-40B4-BE49-F238E27FC236}">
                <a16:creationId xmlns:a16="http://schemas.microsoft.com/office/drawing/2014/main" id="{43A4B5AF-1446-7EDC-342E-6FCED9381A6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256" y="1967345"/>
            <a:ext cx="11877962" cy="4765964"/>
          </a:xfrm>
        </p:spPr>
      </p:pic>
    </p:spTree>
    <p:extLst>
      <p:ext uri="{BB962C8B-B14F-4D97-AF65-F5344CB8AC3E}">
        <p14:creationId xmlns:p14="http://schemas.microsoft.com/office/powerpoint/2010/main" val="266864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2BFDE-6FC5-B48E-9505-9ADA94F13E53}"/>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51A9AC31-2100-6214-4AE8-5DBDBE9B8A40}"/>
              </a:ext>
            </a:extLst>
          </p:cNvPr>
          <p:cNvSpPr txBox="1"/>
          <p:nvPr/>
        </p:nvSpPr>
        <p:spPr>
          <a:xfrm>
            <a:off x="3122008" y="723186"/>
            <a:ext cx="6695760"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YEARS IN CURRENT ROLE | JOB ROLE</a:t>
            </a:r>
          </a:p>
        </p:txBody>
      </p:sp>
      <p:pic>
        <p:nvPicPr>
          <p:cNvPr id="5" name="Content Placeholder 4">
            <a:extLst>
              <a:ext uri="{FF2B5EF4-FFF2-40B4-BE49-F238E27FC236}">
                <a16:creationId xmlns:a16="http://schemas.microsoft.com/office/drawing/2014/main" id="{EDB9992D-B10C-6577-9446-7F4D347BCA5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0093" y="2389293"/>
            <a:ext cx="4754562" cy="4057689"/>
          </a:xfrm>
        </p:spPr>
      </p:pic>
      <p:sp>
        <p:nvSpPr>
          <p:cNvPr id="8" name="Rectangle 1">
            <a:extLst>
              <a:ext uri="{FF2B5EF4-FFF2-40B4-BE49-F238E27FC236}">
                <a16:creationId xmlns:a16="http://schemas.microsoft.com/office/drawing/2014/main" id="{0FC69355-6CF3-C63B-08B6-F517C0029AA1}"/>
              </a:ext>
            </a:extLst>
          </p:cNvPr>
          <p:cNvSpPr>
            <a:spLocks noGrp="1" noChangeArrowheads="1"/>
          </p:cNvSpPr>
          <p:nvPr>
            <p:ph sz="half" idx="2"/>
          </p:nvPr>
        </p:nvSpPr>
        <p:spPr bwMode="auto">
          <a:xfrm>
            <a:off x="5468359" y="2294478"/>
            <a:ext cx="615098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Shows:</a:t>
            </a:r>
            <a:r>
              <a:rPr kumimoji="0" lang="en-US" altLang="en-US" sz="1800" b="0" i="0" u="none" strike="noStrike" cap="none" normalizeH="0" baseline="0" dirty="0">
                <a:ln>
                  <a:noFill/>
                </a:ln>
                <a:solidFill>
                  <a:schemeClr val="tx1"/>
                </a:solidFill>
                <a:effectLst/>
                <a:latin typeface="Arial" panose="020B0604020202020204" pitchFamily="34" charset="0"/>
              </a:rPr>
              <a:t> Average tenure of employees in their current roles (e.g., Laboratory Technicians: 6.45 years, Sales Executives: 3.01 years).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Highlights retention and potential stagnation in specific roles.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Why Line Chart: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Ideal for comparing trends across job roles.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Questions Answered: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Are employees staying in roles too long without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promotions?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Which roles experience the shortest retention periods?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613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28083-313C-B5F9-A076-9F07316AC439}"/>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A466BE7-77ED-92CF-DD44-6037C9FC98EC}"/>
              </a:ext>
            </a:extLst>
          </p:cNvPr>
          <p:cNvSpPr>
            <a:spLocks noGrp="1"/>
          </p:cNvSpPr>
          <p:nvPr>
            <p:ph sz="half" idx="2"/>
          </p:nvPr>
        </p:nvSpPr>
        <p:spPr>
          <a:xfrm>
            <a:off x="5306827" y="2161308"/>
            <a:ext cx="6571137" cy="4637853"/>
          </a:xfrm>
        </p:spPr>
        <p:txBody>
          <a:bodyPr>
            <a:normAutofit lnSpcReduction="10000"/>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Shows:</a:t>
            </a:r>
            <a:r>
              <a:rPr kumimoji="0" lang="en-US" altLang="en-US" sz="2000" b="0" i="0" u="none" strike="noStrike" cap="none" normalizeH="0" baseline="0" dirty="0">
                <a:ln>
                  <a:noFill/>
                </a:ln>
                <a:solidFill>
                  <a:schemeClr val="tx1"/>
                </a:solidFill>
                <a:effectLst/>
                <a:latin typeface="Arial" panose="020B0604020202020204" pitchFamily="34" charset="0"/>
              </a:rPr>
              <a:t> Average total working experience of employees in various roles (e.g., Manufacturing Directors: 21.4 years).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Reveals the level of experience in each job role.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Why Line Chart: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Effectively illustrates variation in experience across</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job categories.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4.   Questions Answered: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Are experienced employees concentrated in</a:t>
            </a:r>
          </a:p>
          <a:p>
            <a:pPr marL="0" marR="0" lvl="0" indent="0"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leadership roles?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Is there a lack of seasoned talent in any roles?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b="1" dirty="0"/>
          </a:p>
        </p:txBody>
      </p:sp>
      <p:sp>
        <p:nvSpPr>
          <p:cNvPr id="16" name="TextBox 15">
            <a:extLst>
              <a:ext uri="{FF2B5EF4-FFF2-40B4-BE49-F238E27FC236}">
                <a16:creationId xmlns:a16="http://schemas.microsoft.com/office/drawing/2014/main" id="{844F1192-123D-9E72-98EF-BF58650A90C3}"/>
              </a:ext>
            </a:extLst>
          </p:cNvPr>
          <p:cNvSpPr txBox="1"/>
          <p:nvPr/>
        </p:nvSpPr>
        <p:spPr>
          <a:xfrm>
            <a:off x="3570713" y="732423"/>
            <a:ext cx="6952230"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AVG. WORKING YEARS | JOB ROLE</a:t>
            </a:r>
            <a:endParaRPr lang="en-US" sz="2400" b="1" dirty="0">
              <a:solidFill>
                <a:schemeClr val="accent6">
                  <a:lumMod val="20000"/>
                  <a:lumOff val="80000"/>
                </a:schemeClr>
              </a:solidFill>
              <a:latin typeface="Arial Black" panose="020B0A04020102020204" pitchFamily="34" charset="0"/>
            </a:endParaRPr>
          </a:p>
        </p:txBody>
      </p:sp>
      <p:pic>
        <p:nvPicPr>
          <p:cNvPr id="5" name="Content Placeholder 4">
            <a:extLst>
              <a:ext uri="{FF2B5EF4-FFF2-40B4-BE49-F238E27FC236}">
                <a16:creationId xmlns:a16="http://schemas.microsoft.com/office/drawing/2014/main" id="{7002BDB9-7D1E-E4A7-CC7B-FD366C4AA5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2733" y="2161308"/>
            <a:ext cx="4542612" cy="4294909"/>
          </a:xfrm>
        </p:spPr>
      </p:pic>
    </p:spTree>
    <p:extLst>
      <p:ext uri="{BB962C8B-B14F-4D97-AF65-F5344CB8AC3E}">
        <p14:creationId xmlns:p14="http://schemas.microsoft.com/office/powerpoint/2010/main" val="7428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CCF50-9E71-DDDB-F676-A9A7E5BDAAF4}"/>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003F1C26-6663-4970-0BCC-BA57763A8D7F}"/>
              </a:ext>
            </a:extLst>
          </p:cNvPr>
          <p:cNvSpPr txBox="1"/>
          <p:nvPr/>
        </p:nvSpPr>
        <p:spPr>
          <a:xfrm>
            <a:off x="4156362" y="696076"/>
            <a:ext cx="6952230"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AVG. YEARS AT COMAPNY</a:t>
            </a:r>
          </a:p>
        </p:txBody>
      </p:sp>
      <p:sp>
        <p:nvSpPr>
          <p:cNvPr id="7" name="Rectangle 1">
            <a:extLst>
              <a:ext uri="{FF2B5EF4-FFF2-40B4-BE49-F238E27FC236}">
                <a16:creationId xmlns:a16="http://schemas.microsoft.com/office/drawing/2014/main" id="{AEA9C43D-7034-4B43-EB52-463E44BA383E}"/>
              </a:ext>
            </a:extLst>
          </p:cNvPr>
          <p:cNvSpPr>
            <a:spLocks noGrp="1" noChangeArrowheads="1"/>
          </p:cNvSpPr>
          <p:nvPr>
            <p:ph sz="half" idx="2"/>
          </p:nvPr>
        </p:nvSpPr>
        <p:spPr bwMode="auto">
          <a:xfrm>
            <a:off x="5129909" y="4020063"/>
            <a:ext cx="66644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id="{E0F97034-7F36-5DB9-9F1D-88C006F644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5347" y="2193294"/>
            <a:ext cx="4344435" cy="4299870"/>
          </a:xfrm>
        </p:spPr>
      </p:pic>
      <p:sp>
        <p:nvSpPr>
          <p:cNvPr id="12" name="TextBox 11">
            <a:extLst>
              <a:ext uri="{FF2B5EF4-FFF2-40B4-BE49-F238E27FC236}">
                <a16:creationId xmlns:a16="http://schemas.microsoft.com/office/drawing/2014/main" id="{5C047949-36B9-1C93-DD19-5E0CF64273AE}"/>
              </a:ext>
            </a:extLst>
          </p:cNvPr>
          <p:cNvSpPr txBox="1"/>
          <p:nvPr/>
        </p:nvSpPr>
        <p:spPr>
          <a:xfrm>
            <a:off x="5285032" y="2358069"/>
            <a:ext cx="6096000" cy="3970318"/>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Shows:</a:t>
            </a:r>
            <a:r>
              <a:rPr kumimoji="0" lang="en-US" altLang="en-US" sz="1800" b="0" i="0" u="none" strike="noStrike" cap="none" normalizeH="0" baseline="0" dirty="0">
                <a:ln>
                  <a:noFill/>
                </a:ln>
                <a:solidFill>
                  <a:schemeClr val="tx1"/>
                </a:solidFill>
                <a:effectLst/>
                <a:latin typeface="Arial" panose="020B0604020202020204" pitchFamily="34" charset="0"/>
              </a:rPr>
              <a:t> Average tenure at the company by job role (e.g., Managers: 7.6 years, Laboratory Technicians: 14.4 years).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Identifies roles with high loyalty or high turnover.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Why Line Chart: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Clearly compares tenure trends across roles.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Questions Answered: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Which roles foster the longest employee loyalty?</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Are certain roles prone to early attrition?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7867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950A7-E381-8865-1588-7738D2AA1D0F}"/>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62EF5836-8AC8-27EC-FDBE-EF69A0274CB5}"/>
              </a:ext>
            </a:extLst>
          </p:cNvPr>
          <p:cNvSpPr txBox="1"/>
          <p:nvPr/>
        </p:nvSpPr>
        <p:spPr>
          <a:xfrm>
            <a:off x="3597321" y="741644"/>
            <a:ext cx="6096000" cy="461665"/>
          </a:xfrm>
          <a:prstGeom prst="rect">
            <a:avLst/>
          </a:prstGeom>
          <a:noFill/>
        </p:spPr>
        <p:txBody>
          <a:bodyPr wrap="square">
            <a:spAutoFit/>
          </a:bodyPr>
          <a:lstStyle/>
          <a:p>
            <a:r>
              <a:rPr lang="en-IN" sz="2400" b="1" dirty="0">
                <a:solidFill>
                  <a:srgbClr val="336699"/>
                </a:solidFill>
                <a:latin typeface="Arial Black" panose="020B0A04020102020204" pitchFamily="34" charset="0"/>
              </a:rPr>
              <a:t>DEPARTMENT | EMPLOYEE COUNT</a:t>
            </a:r>
          </a:p>
        </p:txBody>
      </p:sp>
      <p:pic>
        <p:nvPicPr>
          <p:cNvPr id="5" name="Content Placeholder 4">
            <a:extLst>
              <a:ext uri="{FF2B5EF4-FFF2-40B4-BE49-F238E27FC236}">
                <a16:creationId xmlns:a16="http://schemas.microsoft.com/office/drawing/2014/main" id="{36EB5A15-B162-0676-EEFF-8C7F068163A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9427" y="2182813"/>
            <a:ext cx="4121752" cy="3311751"/>
          </a:xfrm>
        </p:spPr>
      </p:pic>
      <p:sp>
        <p:nvSpPr>
          <p:cNvPr id="7" name="Rectangle 1">
            <a:extLst>
              <a:ext uri="{FF2B5EF4-FFF2-40B4-BE49-F238E27FC236}">
                <a16:creationId xmlns:a16="http://schemas.microsoft.com/office/drawing/2014/main" id="{A16F08D6-3E96-EDBB-DC8A-CDA0E5EA6C6F}"/>
              </a:ext>
            </a:extLst>
          </p:cNvPr>
          <p:cNvSpPr>
            <a:spLocks noGrp="1" noChangeArrowheads="1"/>
          </p:cNvSpPr>
          <p:nvPr>
            <p:ph sz="half" idx="2"/>
          </p:nvPr>
        </p:nvSpPr>
        <p:spPr bwMode="auto">
          <a:xfrm>
            <a:off x="4934640" y="2182813"/>
            <a:ext cx="522695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Shows:</a:t>
            </a:r>
            <a:r>
              <a:rPr kumimoji="0" lang="en-US" altLang="en-US" sz="2000" b="0" i="0" u="none" strike="noStrike" cap="none" normalizeH="0" baseline="0" dirty="0">
                <a:ln>
                  <a:noFill/>
                </a:ln>
                <a:solidFill>
                  <a:schemeClr val="tx1"/>
                </a:solidFill>
                <a:effectLst/>
                <a:latin typeface="Arial" panose="020B0604020202020204" pitchFamily="34" charset="0"/>
              </a:rPr>
              <a:t> Workforce distribution across departments and genders.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Evaluates diversity and staffing.</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Key Insight:</a:t>
            </a:r>
            <a:r>
              <a:rPr kumimoji="0" lang="en-US" altLang="en-US" sz="2000" b="0" i="0" u="none" strike="noStrike" cap="none" normalizeH="0" baseline="0" dirty="0">
                <a:ln>
                  <a:noFill/>
                </a:ln>
                <a:solidFill>
                  <a:schemeClr val="tx1"/>
                </a:solidFill>
                <a:effectLst/>
                <a:latin typeface="Arial" panose="020B0604020202020204" pitchFamily="34" charset="0"/>
              </a:rPr>
              <a:t> R&amp;D has a gender disparity, with males dominating technical roles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52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0F4F1-8B5B-452C-D56C-2E247D275D66}"/>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DDBB4A20-71DF-36BA-6757-09A570ED7F81}"/>
              </a:ext>
            </a:extLst>
          </p:cNvPr>
          <p:cNvSpPr txBox="1"/>
          <p:nvPr/>
        </p:nvSpPr>
        <p:spPr>
          <a:xfrm>
            <a:off x="2951260" y="734838"/>
            <a:ext cx="7508191" cy="461665"/>
          </a:xfrm>
          <a:prstGeom prst="rect">
            <a:avLst/>
          </a:prstGeom>
          <a:noFill/>
        </p:spPr>
        <p:txBody>
          <a:bodyPr wrap="square">
            <a:spAutoFit/>
          </a:bodyPr>
          <a:lstStyle/>
          <a:p>
            <a:r>
              <a:rPr lang="en-IN" sz="2400" b="1" dirty="0">
                <a:solidFill>
                  <a:srgbClr val="336699"/>
                </a:solidFill>
                <a:latin typeface="Arial Black" panose="020B0A04020102020204" pitchFamily="34" charset="0"/>
              </a:rPr>
              <a:t>DEPARTMENT | AVG. MONTHLY INCOME</a:t>
            </a:r>
          </a:p>
        </p:txBody>
      </p:sp>
      <p:sp>
        <p:nvSpPr>
          <p:cNvPr id="7" name="Rectangle 1">
            <a:extLst>
              <a:ext uri="{FF2B5EF4-FFF2-40B4-BE49-F238E27FC236}">
                <a16:creationId xmlns:a16="http://schemas.microsoft.com/office/drawing/2014/main" id="{84F0E7C6-DD6C-4EF7-9988-DFD8AFA7AC11}"/>
              </a:ext>
            </a:extLst>
          </p:cNvPr>
          <p:cNvSpPr>
            <a:spLocks noGrp="1" noChangeArrowheads="1"/>
          </p:cNvSpPr>
          <p:nvPr>
            <p:ph sz="half" idx="2"/>
          </p:nvPr>
        </p:nvSpPr>
        <p:spPr bwMode="auto">
          <a:xfrm>
            <a:off x="5345379" y="2245180"/>
            <a:ext cx="522737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Shows:</a:t>
            </a:r>
            <a:r>
              <a:rPr kumimoji="0" lang="en-US" altLang="en-US" sz="2000" b="0" i="0" u="none" strike="noStrike" cap="none" normalizeH="0" baseline="0" dirty="0">
                <a:ln>
                  <a:noFill/>
                </a:ln>
                <a:solidFill>
                  <a:schemeClr val="tx1"/>
                </a:solidFill>
                <a:effectLst/>
                <a:latin typeface="Arial" panose="020B0604020202020204" pitchFamily="34" charset="0"/>
              </a:rPr>
              <a:t> Income trends across roles (e.g., Research Directors are highest paid).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Assesses pay equity.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Key Insight:</a:t>
            </a:r>
            <a:r>
              <a:rPr kumimoji="0" lang="en-US" altLang="en-US" sz="2000" b="0" i="0" u="none" strike="noStrike" cap="none" normalizeH="0" baseline="0" dirty="0">
                <a:ln>
                  <a:noFill/>
                </a:ln>
                <a:solidFill>
                  <a:schemeClr val="tx1"/>
                </a:solidFill>
                <a:effectLst/>
                <a:latin typeface="Arial" panose="020B0604020202020204" pitchFamily="34" charset="0"/>
              </a:rPr>
              <a:t> Significant salary variations exist between roles.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6" name="Content Placeholder 5">
            <a:extLst>
              <a:ext uri="{FF2B5EF4-FFF2-40B4-BE49-F238E27FC236}">
                <a16:creationId xmlns:a16="http://schemas.microsoft.com/office/drawing/2014/main" id="{A4E6A3A3-673A-C3B8-746C-C38B1C77B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6256" y="2245180"/>
            <a:ext cx="4333330" cy="3877982"/>
          </a:xfrm>
        </p:spPr>
      </p:pic>
    </p:spTree>
    <p:extLst>
      <p:ext uri="{BB962C8B-B14F-4D97-AF65-F5344CB8AC3E}">
        <p14:creationId xmlns:p14="http://schemas.microsoft.com/office/powerpoint/2010/main" val="227299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EDC4C-0251-2A2A-8E91-0A0716A6EC5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18498D03-5EE3-1103-47BB-55D76D3662D2}"/>
              </a:ext>
            </a:extLst>
          </p:cNvPr>
          <p:cNvSpPr txBox="1"/>
          <p:nvPr/>
        </p:nvSpPr>
        <p:spPr>
          <a:xfrm>
            <a:off x="4154419" y="823093"/>
            <a:ext cx="6096000" cy="461665"/>
          </a:xfrm>
          <a:prstGeom prst="rect">
            <a:avLst/>
          </a:prstGeom>
          <a:noFill/>
        </p:spPr>
        <p:txBody>
          <a:bodyPr wrap="square">
            <a:spAutoFit/>
          </a:bodyPr>
          <a:lstStyle/>
          <a:p>
            <a:r>
              <a:rPr lang="en-IN" sz="2400" b="1" dirty="0">
                <a:solidFill>
                  <a:srgbClr val="336699"/>
                </a:solidFill>
                <a:latin typeface="Arial Black" panose="020B0A04020102020204" pitchFamily="34" charset="0"/>
              </a:rPr>
              <a:t>WORK RATE BY ROLE</a:t>
            </a:r>
          </a:p>
        </p:txBody>
      </p:sp>
      <p:sp>
        <p:nvSpPr>
          <p:cNvPr id="7" name="Rectangle 1">
            <a:extLst>
              <a:ext uri="{FF2B5EF4-FFF2-40B4-BE49-F238E27FC236}">
                <a16:creationId xmlns:a16="http://schemas.microsoft.com/office/drawing/2014/main" id="{6BBC7B70-973B-46B0-54C4-B55F4F18EAA7}"/>
              </a:ext>
            </a:extLst>
          </p:cNvPr>
          <p:cNvSpPr>
            <a:spLocks noGrp="1" noChangeArrowheads="1"/>
          </p:cNvSpPr>
          <p:nvPr>
            <p:ph sz="half" idx="2"/>
          </p:nvPr>
        </p:nvSpPr>
        <p:spPr bwMode="auto">
          <a:xfrm>
            <a:off x="5598472" y="2741698"/>
            <a:ext cx="616626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Font typeface="+mj-lt"/>
              <a:buAutoNum type="arabicPeriod"/>
            </a:pPr>
            <a:r>
              <a:rPr lang="en-US" altLang="en-US" sz="1600" b="1" dirty="0">
                <a:latin typeface="Arial" panose="020B0604020202020204" pitchFamily="34" charset="0"/>
              </a:rPr>
              <a:t>Shows:</a:t>
            </a:r>
            <a:r>
              <a:rPr lang="en-US" altLang="en-US" sz="1600" dirty="0">
                <a:latin typeface="Arial" panose="020B0604020202020204" pitchFamily="34" charset="0"/>
              </a:rPr>
              <a:t> Daily, hourly, and monthly rates for each job role, represented as bubbles of varying sizes.</a:t>
            </a:r>
          </a:p>
          <a:p>
            <a:pPr marL="342900" lvl="0" indent="-342900" eaLnBrk="0" fontAlgn="base" hangingPunct="0">
              <a:lnSpc>
                <a:spcPct val="100000"/>
              </a:lnSpc>
              <a:spcBef>
                <a:spcPct val="0"/>
              </a:spcBef>
              <a:spcAft>
                <a:spcPct val="0"/>
              </a:spcAft>
              <a:buClrTx/>
              <a:buFont typeface="+mj-lt"/>
              <a:buAutoNum type="arabicPeriod"/>
            </a:pPr>
            <a:endParaRPr lang="en-US" altLang="en-US" sz="1600" dirty="0">
              <a:latin typeface="Arial" panose="020B0604020202020204" pitchFamily="34" charset="0"/>
            </a:endParaRPr>
          </a:p>
          <a:p>
            <a:pPr marL="342900" lvl="0" indent="-342900" eaLnBrk="0" fontAlgn="base" hangingPunct="0">
              <a:lnSpc>
                <a:spcPct val="100000"/>
              </a:lnSpc>
              <a:spcBef>
                <a:spcPct val="0"/>
              </a:spcBef>
              <a:spcAft>
                <a:spcPct val="0"/>
              </a:spcAft>
              <a:buClrTx/>
              <a:buFont typeface="+mj-lt"/>
              <a:buAutoNum type="arabicPeriod"/>
            </a:pPr>
            <a:r>
              <a:rPr lang="en-US" altLang="en-US" sz="1600" b="1" dirty="0">
                <a:latin typeface="Arial" panose="020B0604020202020204" pitchFamily="34" charset="0"/>
              </a:rPr>
              <a:t>Purpose:</a:t>
            </a:r>
            <a:r>
              <a:rPr lang="en-US" altLang="en-US" sz="1600" dirty="0">
                <a:latin typeface="Arial" panose="020B0604020202020204" pitchFamily="34" charset="0"/>
              </a:rPr>
              <a:t> Provides a comparative view of pay rates by job role, helping assess the value of roles within the organization.</a:t>
            </a:r>
          </a:p>
          <a:p>
            <a:pPr marL="342900" lvl="0" indent="-342900" eaLnBrk="0" fontAlgn="base" hangingPunct="0">
              <a:lnSpc>
                <a:spcPct val="100000"/>
              </a:lnSpc>
              <a:spcBef>
                <a:spcPct val="0"/>
              </a:spcBef>
              <a:spcAft>
                <a:spcPct val="0"/>
              </a:spcAft>
              <a:buClrTx/>
              <a:buFont typeface="+mj-lt"/>
              <a:buAutoNum type="arabicPeriod"/>
            </a:pPr>
            <a:endParaRPr lang="en-US" altLang="en-US" sz="1600" dirty="0">
              <a:latin typeface="Arial" panose="020B0604020202020204" pitchFamily="34" charset="0"/>
            </a:endParaRPr>
          </a:p>
          <a:p>
            <a:pPr marL="342900" lvl="0" indent="-342900" eaLnBrk="0" fontAlgn="base" hangingPunct="0">
              <a:lnSpc>
                <a:spcPct val="100000"/>
              </a:lnSpc>
              <a:spcBef>
                <a:spcPct val="0"/>
              </a:spcBef>
              <a:spcAft>
                <a:spcPct val="0"/>
              </a:spcAft>
              <a:buClrTx/>
              <a:buFont typeface="+mj-lt"/>
              <a:buAutoNum type="arabicPeriod"/>
            </a:pPr>
            <a:r>
              <a:rPr lang="en-US" altLang="en-US" sz="1600" b="1" dirty="0">
                <a:latin typeface="Arial" panose="020B0604020202020204" pitchFamily="34" charset="0"/>
              </a:rPr>
              <a:t>Why Bubble Chart:</a:t>
            </a: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ClrTx/>
              <a:buNone/>
            </a:pPr>
            <a:r>
              <a:rPr lang="en-US" altLang="en-US" sz="1600" dirty="0">
                <a:latin typeface="Arial" panose="020B0604020202020204" pitchFamily="34" charset="0"/>
              </a:rPr>
              <a:t>      Allows simultaneous comparison of multiple metrics (e.g.,</a:t>
            </a:r>
          </a:p>
          <a:p>
            <a:pPr marL="0" lvl="0" indent="0" eaLnBrk="0" fontAlgn="base" hangingPunct="0">
              <a:lnSpc>
                <a:spcPct val="100000"/>
              </a:lnSpc>
              <a:spcBef>
                <a:spcPct val="0"/>
              </a:spcBef>
              <a:spcAft>
                <a:spcPct val="0"/>
              </a:spcAft>
              <a:buClrTx/>
              <a:buNone/>
            </a:pPr>
            <a:r>
              <a:rPr lang="en-US" altLang="en-US" sz="1600" dirty="0">
                <a:latin typeface="Arial" panose="020B0604020202020204" pitchFamily="34" charset="0"/>
              </a:rPr>
              <a:t>      daily, hourly, and monthly rates) for different job roles.</a:t>
            </a:r>
          </a:p>
          <a:p>
            <a:pPr marL="0" lvl="0" indent="0" eaLnBrk="0" fontAlgn="base" hangingPunct="0">
              <a:lnSpc>
                <a:spcPct val="100000"/>
              </a:lnSpc>
              <a:spcBef>
                <a:spcPct val="0"/>
              </a:spcBef>
              <a:spcAft>
                <a:spcPct val="0"/>
              </a:spcAft>
              <a:buClrTx/>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ClrTx/>
              <a:buNone/>
            </a:pPr>
            <a:r>
              <a:rPr lang="en-US" altLang="en-US" sz="1600" b="1" dirty="0">
                <a:latin typeface="Arial" panose="020B0604020202020204" pitchFamily="34" charset="0"/>
              </a:rPr>
              <a:t>4.   Business Questions Solved:</a:t>
            </a: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ClrTx/>
              <a:buNone/>
            </a:pPr>
            <a:r>
              <a:rPr lang="en-US" altLang="en-US" sz="1600" dirty="0">
                <a:latin typeface="Arial" panose="020B0604020202020204" pitchFamily="34" charset="0"/>
              </a:rPr>
              <a:t>      Which roles contribute the most value in terms of pay rates?</a:t>
            </a:r>
          </a:p>
          <a:p>
            <a:pPr marL="0" lvl="0" indent="0" eaLnBrk="0" fontAlgn="base" hangingPunct="0">
              <a:lnSpc>
                <a:spcPct val="100000"/>
              </a:lnSpc>
              <a:spcBef>
                <a:spcPct val="0"/>
              </a:spcBef>
              <a:spcAft>
                <a:spcPct val="0"/>
              </a:spcAft>
              <a:buClrTx/>
              <a:buNone/>
            </a:pPr>
            <a:r>
              <a:rPr lang="en-US" altLang="en-US" sz="1600" dirty="0">
                <a:latin typeface="Arial" panose="020B0604020202020204" pitchFamily="34" charset="0"/>
              </a:rPr>
              <a:t>      Are pay rates proportional to experience or job demands?</a:t>
            </a:r>
          </a:p>
        </p:txBody>
      </p:sp>
      <p:pic>
        <p:nvPicPr>
          <p:cNvPr id="5" name="Content Placeholder 4">
            <a:extLst>
              <a:ext uri="{FF2B5EF4-FFF2-40B4-BE49-F238E27FC236}">
                <a16:creationId xmlns:a16="http://schemas.microsoft.com/office/drawing/2014/main" id="{1C0E64D5-668F-7528-C651-DC6EBEDF0FD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8677" y="2277836"/>
            <a:ext cx="4754562" cy="4220935"/>
          </a:xfrm>
        </p:spPr>
      </p:pic>
    </p:spTree>
    <p:extLst>
      <p:ext uri="{BB962C8B-B14F-4D97-AF65-F5344CB8AC3E}">
        <p14:creationId xmlns:p14="http://schemas.microsoft.com/office/powerpoint/2010/main" val="317897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20E6-6435-A895-31BC-C735A492F828}"/>
              </a:ext>
            </a:extLst>
          </p:cNvPr>
          <p:cNvSpPr>
            <a:spLocks noGrp="1"/>
          </p:cNvSpPr>
          <p:nvPr>
            <p:ph type="title"/>
          </p:nvPr>
        </p:nvSpPr>
        <p:spPr>
          <a:xfrm>
            <a:off x="913794" y="200526"/>
            <a:ext cx="9762933" cy="914400"/>
          </a:xfrm>
        </p:spPr>
        <p:txBody>
          <a:bodyPr>
            <a:normAutofit/>
          </a:bodyPr>
          <a:lstStyle/>
          <a:p>
            <a:r>
              <a:rPr lang="en-IN" sz="3600" b="1" dirty="0">
                <a:solidFill>
                  <a:schemeClr val="bg1"/>
                </a:solidFill>
                <a:effectLst>
                  <a:outerShdw blurRad="38100" dist="38100" dir="2700000" algn="tl">
                    <a:srgbClr val="000000">
                      <a:alpha val="43137"/>
                    </a:srgbClr>
                  </a:outerShdw>
                </a:effectLst>
              </a:rPr>
              <a:t>AGENDA OF REPORT</a:t>
            </a:r>
          </a:p>
        </p:txBody>
      </p:sp>
      <p:sp>
        <p:nvSpPr>
          <p:cNvPr id="4" name="Text Placeholder 3">
            <a:extLst>
              <a:ext uri="{FF2B5EF4-FFF2-40B4-BE49-F238E27FC236}">
                <a16:creationId xmlns:a16="http://schemas.microsoft.com/office/drawing/2014/main" id="{5226E2EA-1526-25EB-736C-CC7F860D7E2A}"/>
              </a:ext>
            </a:extLst>
          </p:cNvPr>
          <p:cNvSpPr>
            <a:spLocks noGrp="1"/>
          </p:cNvSpPr>
          <p:nvPr>
            <p:ph type="body" sz="half" idx="2"/>
          </p:nvPr>
        </p:nvSpPr>
        <p:spPr>
          <a:xfrm>
            <a:off x="1750534" y="2156082"/>
            <a:ext cx="9448800" cy="3797969"/>
          </a:xfrm>
        </p:spPr>
        <p:txBody>
          <a:bodyPr>
            <a:normAutofit fontScale="40000" lnSpcReduction="20000"/>
          </a:bodyPr>
          <a:lstStyle/>
          <a:p>
            <a:pPr marL="342900" indent="-342900" algn="l">
              <a:buFont typeface="Wingdings" panose="05000000000000000000" pitchFamily="2" charset="2"/>
              <a:buChar char="v"/>
            </a:pPr>
            <a:r>
              <a:rPr lang="en-IN" sz="9600" dirty="0"/>
              <a:t>INTRODUCTION</a:t>
            </a:r>
          </a:p>
          <a:p>
            <a:pPr marL="342900" indent="-342900" algn="l">
              <a:buFont typeface="Wingdings" panose="05000000000000000000" pitchFamily="2" charset="2"/>
              <a:buChar char="v"/>
            </a:pPr>
            <a:r>
              <a:rPr lang="en-IN" sz="9600" dirty="0"/>
              <a:t>OBJECTIVE</a:t>
            </a:r>
          </a:p>
          <a:p>
            <a:pPr marL="342900" indent="-342900" algn="l">
              <a:buFont typeface="Wingdings" panose="05000000000000000000" pitchFamily="2" charset="2"/>
              <a:buChar char="v"/>
            </a:pPr>
            <a:r>
              <a:rPr lang="en-IN" sz="9600" dirty="0"/>
              <a:t>ANALYSIS OF VISUAL</a:t>
            </a:r>
          </a:p>
          <a:p>
            <a:pPr marL="342900" indent="-342900" algn="l">
              <a:buFont typeface="Wingdings" panose="05000000000000000000" pitchFamily="2" charset="2"/>
              <a:buChar char="v"/>
            </a:pPr>
            <a:r>
              <a:rPr lang="en-IN" sz="9600" dirty="0"/>
              <a:t>KEY BUSINESS QUESTIONS ANSWERED</a:t>
            </a:r>
          </a:p>
          <a:p>
            <a:pPr marL="342900" indent="-342900" algn="l">
              <a:buFont typeface="Wingdings" panose="05000000000000000000" pitchFamily="2" charset="2"/>
              <a:buChar char="v"/>
            </a:pPr>
            <a:r>
              <a:rPr lang="en-IN" sz="9600" dirty="0"/>
              <a:t>INSIGHTS</a:t>
            </a:r>
          </a:p>
          <a:p>
            <a:pPr marL="342900" indent="-342900" algn="l">
              <a:buFont typeface="Wingdings" panose="05000000000000000000" pitchFamily="2" charset="2"/>
              <a:buChar char="v"/>
            </a:pPr>
            <a:r>
              <a:rPr lang="en-IN" sz="9600" dirty="0"/>
              <a:t>CONCLUSION</a:t>
            </a:r>
          </a:p>
          <a:p>
            <a:pPr marL="342900" indent="-342900">
              <a:buFont typeface="+mj-lt"/>
              <a:buAutoNum type="arabicPeriod"/>
            </a:pPr>
            <a:endParaRPr lang="en-IN" dirty="0"/>
          </a:p>
        </p:txBody>
      </p:sp>
    </p:spTree>
    <p:extLst>
      <p:ext uri="{BB962C8B-B14F-4D97-AF65-F5344CB8AC3E}">
        <p14:creationId xmlns:p14="http://schemas.microsoft.com/office/powerpoint/2010/main" val="212758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8E70D-274A-CC53-44B5-ADCDD3D18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0E7A3-5348-52F7-8F64-7C7CA9D8D373}"/>
              </a:ext>
            </a:extLst>
          </p:cNvPr>
          <p:cNvSpPr>
            <a:spLocks noGrp="1"/>
          </p:cNvSpPr>
          <p:nvPr>
            <p:ph type="title"/>
          </p:nvPr>
        </p:nvSpPr>
        <p:spPr>
          <a:xfrm>
            <a:off x="913794" y="543426"/>
            <a:ext cx="9762933" cy="914400"/>
          </a:xfrm>
        </p:spPr>
        <p:txBody>
          <a:bodyPr>
            <a:normAutofit/>
          </a:bodyPr>
          <a:lstStyle/>
          <a:p>
            <a:pPr algn="l"/>
            <a:r>
              <a:rPr lang="en-IN" sz="3600" b="1" dirty="0">
                <a:solidFill>
                  <a:schemeClr val="bg1"/>
                </a:solidFill>
                <a:effectLst>
                  <a:outerShdw blurRad="38100" dist="38100" dir="2700000" algn="tl">
                    <a:srgbClr val="000000">
                      <a:alpha val="43137"/>
                    </a:srgbClr>
                  </a:outerShdw>
                </a:effectLst>
              </a:rPr>
              <a:t>INSIGHTS</a:t>
            </a:r>
          </a:p>
        </p:txBody>
      </p:sp>
      <p:sp>
        <p:nvSpPr>
          <p:cNvPr id="8" name="Rectangle 5">
            <a:extLst>
              <a:ext uri="{FF2B5EF4-FFF2-40B4-BE49-F238E27FC236}">
                <a16:creationId xmlns:a16="http://schemas.microsoft.com/office/drawing/2014/main" id="{8BD70B91-A81A-05BD-95EF-93B55B77004B}"/>
              </a:ext>
            </a:extLst>
          </p:cNvPr>
          <p:cNvSpPr>
            <a:spLocks noGrp="1" noChangeArrowheads="1"/>
          </p:cNvSpPr>
          <p:nvPr>
            <p:ph type="body" sz="half" idx="2"/>
          </p:nvPr>
        </p:nvSpPr>
        <p:spPr bwMode="auto">
          <a:xfrm>
            <a:off x="434110" y="1877150"/>
            <a:ext cx="11232654" cy="51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Ø"/>
            </a:pPr>
            <a:r>
              <a:rPr lang="en-US" sz="1600" b="1" dirty="0"/>
              <a:t>Retention Patterns:</a:t>
            </a:r>
            <a:endParaRPr lang="en-US" sz="1600" dirty="0"/>
          </a:p>
          <a:p>
            <a:pPr marL="742950" lvl="1" indent="-285750">
              <a:buFont typeface="Wingdings" panose="05000000000000000000" pitchFamily="2" charset="2"/>
              <a:buChar char="Ø"/>
            </a:pPr>
            <a:r>
              <a:rPr lang="en-US" sz="1600" dirty="0"/>
              <a:t>Roles like Laboratory Technicians and Research Scientists exhibit longer retention, suggesting satisfaction or limited career progression.</a:t>
            </a:r>
          </a:p>
          <a:p>
            <a:pPr marL="742950" lvl="1" indent="-285750">
              <a:buFont typeface="Wingdings" panose="05000000000000000000" pitchFamily="2" charset="2"/>
              <a:buChar char="Ø"/>
            </a:pPr>
            <a:r>
              <a:rPr lang="en-US" sz="1600" dirty="0"/>
              <a:t>Lower tenure for roles like Sales Representatives may indicate high turnover rates.</a:t>
            </a:r>
          </a:p>
          <a:p>
            <a:pPr marL="285750" indent="-285750">
              <a:buFont typeface="Wingdings" panose="05000000000000000000" pitchFamily="2" charset="2"/>
              <a:buChar char="Ø"/>
            </a:pPr>
            <a:r>
              <a:rPr lang="en-US" sz="1600" b="1" dirty="0"/>
              <a:t>Workforce Allocation:</a:t>
            </a:r>
            <a:endParaRPr lang="en-US" sz="1600" dirty="0"/>
          </a:p>
          <a:p>
            <a:pPr marL="742950" lvl="1" indent="-285750">
              <a:buFont typeface="Wingdings" panose="05000000000000000000" pitchFamily="2" charset="2"/>
              <a:buChar char="Ø"/>
            </a:pPr>
            <a:r>
              <a:rPr lang="en-US" sz="1600" dirty="0"/>
              <a:t>R&amp;D dominates the workforce with a significant gender disparity in technical roles.</a:t>
            </a:r>
          </a:p>
          <a:p>
            <a:pPr marL="742950" lvl="1" indent="-285750">
              <a:buFont typeface="Wingdings" panose="05000000000000000000" pitchFamily="2" charset="2"/>
              <a:buChar char="Ø"/>
            </a:pPr>
            <a:r>
              <a:rPr lang="en-US" sz="1600" dirty="0"/>
              <a:t>Sales Executives show a balanced gender distribution but face shorter tenure on average.</a:t>
            </a:r>
          </a:p>
          <a:p>
            <a:pPr marL="285750" indent="-285750">
              <a:buFont typeface="Wingdings" panose="05000000000000000000" pitchFamily="2" charset="2"/>
              <a:buChar char="Ø"/>
            </a:pPr>
            <a:r>
              <a:rPr lang="en-US" sz="1600" b="1" dirty="0"/>
              <a:t>Compensation Trends:</a:t>
            </a:r>
            <a:endParaRPr lang="en-US" sz="1600" dirty="0"/>
          </a:p>
          <a:p>
            <a:pPr marL="742950" lvl="1" indent="-285750">
              <a:buFont typeface="Wingdings" panose="05000000000000000000" pitchFamily="2" charset="2"/>
              <a:buChar char="Ø"/>
            </a:pPr>
            <a:r>
              <a:rPr lang="en-US" sz="1600" dirty="0"/>
              <a:t>High-paying roles like Research Directors and Manufacturing Directors align with their high experience levels.</a:t>
            </a:r>
          </a:p>
          <a:p>
            <a:pPr marL="742950" lvl="1" indent="-285750">
              <a:buFont typeface="Wingdings" panose="05000000000000000000" pitchFamily="2" charset="2"/>
              <a:buChar char="Ø"/>
            </a:pPr>
            <a:r>
              <a:rPr lang="en-US" sz="1600" dirty="0"/>
              <a:t>Pay disparities could be addressed in roles with similar requirements but lower compensation.</a:t>
            </a:r>
          </a:p>
          <a:p>
            <a:pPr marL="285750" indent="-285750">
              <a:buFont typeface="Wingdings" panose="05000000000000000000" pitchFamily="2" charset="2"/>
              <a:buChar char="Ø"/>
            </a:pPr>
            <a:r>
              <a:rPr lang="en-US" sz="1600" b="1" dirty="0"/>
              <a:t>Diversity:</a:t>
            </a:r>
            <a:endParaRPr lang="en-US" sz="1600" dirty="0"/>
          </a:p>
          <a:p>
            <a:pPr marL="742950" lvl="1" indent="-285750">
              <a:buFont typeface="Wingdings" panose="05000000000000000000" pitchFamily="2" charset="2"/>
              <a:buChar char="Ø"/>
            </a:pPr>
            <a:r>
              <a:rPr lang="en-US" sz="1600" dirty="0"/>
              <a:t>Gender imbalance exists in leadership roles, with fewer females occupying managerial positions.</a:t>
            </a:r>
          </a:p>
          <a:p>
            <a:pPr marL="742950" lvl="1" indent="-285750">
              <a:buFont typeface="Wingdings" panose="05000000000000000000" pitchFamily="2" charset="2"/>
              <a:buChar char="Ø"/>
            </a:pPr>
            <a:r>
              <a:rPr lang="en-US" sz="1600" dirty="0"/>
              <a:t>Departments like Sales show better gender parity compared to R&amp;D.</a:t>
            </a:r>
          </a:p>
          <a:p>
            <a:pPr marL="285750" indent="-285750">
              <a:buFont typeface="Wingdings" panose="05000000000000000000" pitchFamily="2" charset="2"/>
              <a:buChar char="Ø"/>
            </a:pPr>
            <a:r>
              <a:rPr lang="en-US" sz="1600" b="1" dirty="0"/>
              <a:t>Experience Levels:</a:t>
            </a:r>
            <a:endParaRPr lang="en-US" sz="1600" dirty="0"/>
          </a:p>
          <a:p>
            <a:pPr marL="742950" lvl="1" indent="-285750">
              <a:buFont typeface="Wingdings" panose="05000000000000000000" pitchFamily="2" charset="2"/>
              <a:buChar char="Ø"/>
            </a:pPr>
            <a:r>
              <a:rPr lang="en-US" sz="1600" dirty="0"/>
              <a:t>Roles requiring high expertise, like Research Directors, attract experienced professionals with longer working years.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9401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60251-C13B-A40D-5C4A-4BDFED2EC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A1985-0A6C-91DE-22A8-E0EF73B2D861}"/>
              </a:ext>
            </a:extLst>
          </p:cNvPr>
          <p:cNvSpPr>
            <a:spLocks noGrp="1"/>
          </p:cNvSpPr>
          <p:nvPr>
            <p:ph type="title"/>
          </p:nvPr>
        </p:nvSpPr>
        <p:spPr>
          <a:xfrm>
            <a:off x="1423081" y="3104147"/>
            <a:ext cx="9762933" cy="914400"/>
          </a:xfrm>
        </p:spPr>
        <p:txBody>
          <a:bodyPr>
            <a:noAutofit/>
          </a:bodyPr>
          <a:lstStyle/>
          <a:p>
            <a:pPr algn="ctr"/>
            <a:r>
              <a:rPr lang="en-IN" sz="6000" b="1" cap="none" dirty="0">
                <a:solidFill>
                  <a:schemeClr val="bg1">
                    <a:lumMod val="95000"/>
                    <a:lumOff val="5000"/>
                  </a:schemeClr>
                </a:solidFill>
                <a:effectLst>
                  <a:outerShdw blurRad="38100" dist="38100" dir="2700000" algn="tl">
                    <a:srgbClr val="000000">
                      <a:alpha val="43137"/>
                    </a:srgbClr>
                  </a:outerShdw>
                </a:effectLst>
                <a:latin typeface="Algerian" panose="04020705040A02060702" pitchFamily="82" charset="0"/>
              </a:rPr>
              <a:t>THANK YOU </a:t>
            </a:r>
          </a:p>
        </p:txBody>
      </p:sp>
    </p:spTree>
    <p:extLst>
      <p:ext uri="{BB962C8B-B14F-4D97-AF65-F5344CB8AC3E}">
        <p14:creationId xmlns:p14="http://schemas.microsoft.com/office/powerpoint/2010/main" val="7072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CAF3D-1518-62AB-9F15-A32E79E7C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E597E-8756-7F50-D898-EB0B80E3ED2D}"/>
              </a:ext>
            </a:extLst>
          </p:cNvPr>
          <p:cNvSpPr>
            <a:spLocks noGrp="1"/>
          </p:cNvSpPr>
          <p:nvPr>
            <p:ph type="title"/>
          </p:nvPr>
        </p:nvSpPr>
        <p:spPr>
          <a:xfrm>
            <a:off x="913794" y="200526"/>
            <a:ext cx="9762933" cy="914400"/>
          </a:xfrm>
        </p:spPr>
        <p:txBody>
          <a:bodyPr>
            <a:normAutofit/>
          </a:bodyPr>
          <a:lstStyle/>
          <a:p>
            <a:pPr algn="l"/>
            <a:r>
              <a:rPr lang="en-IN" sz="3600" b="1" dirty="0">
                <a:solidFill>
                  <a:schemeClr val="bg1"/>
                </a:solidFill>
                <a:effectLst>
                  <a:outerShdw blurRad="38100" dist="38100" dir="2700000" algn="tl">
                    <a:srgbClr val="000000">
                      <a:alpha val="43137"/>
                    </a:srgbClr>
                  </a:outerShdw>
                </a:effectLst>
              </a:rPr>
              <a:t>Introduction</a:t>
            </a:r>
          </a:p>
        </p:txBody>
      </p:sp>
      <p:sp>
        <p:nvSpPr>
          <p:cNvPr id="4" name="Text Placeholder 3">
            <a:extLst>
              <a:ext uri="{FF2B5EF4-FFF2-40B4-BE49-F238E27FC236}">
                <a16:creationId xmlns:a16="http://schemas.microsoft.com/office/drawing/2014/main" id="{D6DF77D3-17A7-16BB-47B8-3C7C0592F024}"/>
              </a:ext>
            </a:extLst>
          </p:cNvPr>
          <p:cNvSpPr>
            <a:spLocks noGrp="1"/>
          </p:cNvSpPr>
          <p:nvPr>
            <p:ph type="body" sz="half" idx="2"/>
          </p:nvPr>
        </p:nvSpPr>
        <p:spPr>
          <a:xfrm>
            <a:off x="1070860" y="2260235"/>
            <a:ext cx="9448800" cy="3687983"/>
          </a:xfrm>
        </p:spPr>
        <p:txBody>
          <a:bodyPr>
            <a:normAutofit fontScale="92500" lnSpcReduction="10000"/>
          </a:bodyPr>
          <a:lstStyle/>
          <a:p>
            <a:pPr marL="342900" indent="-342900">
              <a:buFont typeface="Wingdings" panose="05000000000000000000" pitchFamily="2" charset="2"/>
              <a:buChar char="Ø"/>
            </a:pPr>
            <a:r>
              <a:rPr lang="en-US" sz="2000" dirty="0"/>
              <a:t>The two dashboards provide a comprehensive analysis of employee data, focusing on key aspects such as workforce distribution, retention, compensation, job roles, education, and performance. Together, they offer actionable insights into organizational dynamics to help HR teams optimize resource allocation, improve retention, promote diversity, and ensure equitable compensation.</a:t>
            </a:r>
          </a:p>
          <a:p>
            <a:pPr marL="342900" indent="-342900">
              <a:buFont typeface="Wingdings" panose="05000000000000000000" pitchFamily="2" charset="2"/>
              <a:buChar char="Ø"/>
            </a:pPr>
            <a:r>
              <a:rPr lang="en-US" sz="2000" dirty="0"/>
              <a:t>The first dashboard primarily examines high-level workforce trends, including attrition, travel patterns, gender diversity, department distribution, and education fields. It highlights factors influencing job satisfaction, such as ratings by education and compensation benchmarks.</a:t>
            </a:r>
          </a:p>
          <a:p>
            <a:pPr marL="342900" indent="-342900">
              <a:buFont typeface="Wingdings" panose="05000000000000000000" pitchFamily="2" charset="2"/>
              <a:buChar char="Ø"/>
            </a:pPr>
            <a:r>
              <a:rPr lang="en-US" sz="2000" dirty="0"/>
              <a:t>The second dashboard delves deeper into employee tenure, working experience, and compensation trends by job role and department. It further evaluates gender representation, workforce distribution, and pay equity across roles, providing a detailed breakdown of organizational dynamics.</a:t>
            </a:r>
          </a:p>
          <a:p>
            <a:pPr marL="342900" indent="-342900">
              <a:buFont typeface="Wingdings" panose="05000000000000000000" pitchFamily="2" charset="2"/>
              <a:buChar char="Ø"/>
            </a:pPr>
            <a:endParaRPr lang="en-IN" sz="2000" dirty="0"/>
          </a:p>
        </p:txBody>
      </p:sp>
    </p:spTree>
    <p:extLst>
      <p:ext uri="{BB962C8B-B14F-4D97-AF65-F5344CB8AC3E}">
        <p14:creationId xmlns:p14="http://schemas.microsoft.com/office/powerpoint/2010/main" val="329193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7BF74-3A48-C49B-CE52-595AA73BA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20BEC1-0F7A-733B-6739-D595F42DD4A6}"/>
              </a:ext>
            </a:extLst>
          </p:cNvPr>
          <p:cNvSpPr>
            <a:spLocks noGrp="1"/>
          </p:cNvSpPr>
          <p:nvPr>
            <p:ph type="title"/>
          </p:nvPr>
        </p:nvSpPr>
        <p:spPr>
          <a:xfrm>
            <a:off x="913794" y="200526"/>
            <a:ext cx="9762933" cy="914400"/>
          </a:xfrm>
        </p:spPr>
        <p:txBody>
          <a:bodyPr>
            <a:normAutofit/>
          </a:bodyPr>
          <a:lstStyle/>
          <a:p>
            <a:pPr algn="l"/>
            <a:r>
              <a:rPr lang="en-IN" sz="3600" b="1" dirty="0">
                <a:solidFill>
                  <a:schemeClr val="bg1"/>
                </a:solidFill>
                <a:effectLst>
                  <a:outerShdw blurRad="38100" dist="38100" dir="2700000" algn="tl">
                    <a:srgbClr val="000000">
                      <a:alpha val="43137"/>
                    </a:srgbClr>
                  </a:outerShdw>
                </a:effectLst>
              </a:rPr>
              <a:t>Objective</a:t>
            </a:r>
          </a:p>
        </p:txBody>
      </p:sp>
      <p:sp>
        <p:nvSpPr>
          <p:cNvPr id="8" name="Rectangle 5">
            <a:extLst>
              <a:ext uri="{FF2B5EF4-FFF2-40B4-BE49-F238E27FC236}">
                <a16:creationId xmlns:a16="http://schemas.microsoft.com/office/drawing/2014/main" id="{5D580554-1663-0D27-D51B-85188C0D2385}"/>
              </a:ext>
            </a:extLst>
          </p:cNvPr>
          <p:cNvSpPr>
            <a:spLocks noGrp="1" noChangeArrowheads="1"/>
          </p:cNvSpPr>
          <p:nvPr>
            <p:ph type="body" sz="half" idx="2"/>
          </p:nvPr>
        </p:nvSpPr>
        <p:spPr bwMode="auto">
          <a:xfrm>
            <a:off x="434110" y="2056686"/>
            <a:ext cx="1175789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effectLst/>
                <a:latin typeface="Arial" panose="020B0604020202020204" pitchFamily="34" charset="0"/>
              </a:rPr>
              <a:t>understand employee retention</a:t>
            </a:r>
            <a:r>
              <a:rPr kumimoji="0" lang="en-US" altLang="en-US" sz="1600" b="0" i="0" u="none" strike="noStrike" cap="none" normalizeH="0" baseline="0" dirty="0">
                <a:ln>
                  <a:noFill/>
                </a:ln>
                <a:effectLst/>
                <a:latin typeface="Arial" panose="020B0604020202020204" pitchFamily="34" charset="0"/>
              </a:rPr>
              <a:t>:</a:t>
            </a:r>
            <a:br>
              <a:rPr kumimoji="0" lang="en-US" altLang="en-US" sz="1600" b="0" i="0" u="none" strike="noStrike" cap="none" normalizeH="0" baseline="0" dirty="0">
                <a:ln>
                  <a:noFill/>
                </a:ln>
                <a:effectLst/>
                <a:latin typeface="Arial" panose="020B0604020202020204" pitchFamily="34" charset="0"/>
              </a:rPr>
            </a:br>
            <a:r>
              <a:rPr kumimoji="0" lang="en-US" altLang="en-US" sz="1600" b="0" i="0" u="none" strike="noStrike" cap="none" normalizeH="0" baseline="0" dirty="0">
                <a:ln>
                  <a:noFill/>
                </a:ln>
                <a:effectLst/>
                <a:latin typeface="Arial" panose="020B0604020202020204" pitchFamily="34" charset="0"/>
              </a:rPr>
              <a:t>identify factors contributing to employee attrition, such as overtime, tenure, and job roles, to implement strategies for improving retention.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Assess Workforce Distribution</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Examine department-wise and role-wise distribution of employees to ensure optimal allocation of resources and identify gaps in staffing.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Evaluate Diversity and Inclusion</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Analyze gender and education representation across departments and roles to promote diversity and equality within the organization.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Analyze Compensation Trends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Assess salary distribution, work rates, and pay equity across roles and departments to maintain competitive and fair compensation structures.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Measure Employee Satisfaction</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Use ratings related to job performance, satisfaction, and work environment to identify areas for improvement in employee engagement.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Provide Data-Driven Insights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Equip HR and management teams with actionable insights to develop strategies that enhance productivity, employee well-being, and organizational efficiency</a:t>
            </a: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5536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C0613-9B28-C2C4-1998-7FF254F1722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E4577B18-8460-61EA-7D6A-3A027160A2F8}"/>
              </a:ext>
            </a:extLst>
          </p:cNvPr>
          <p:cNvSpPr txBox="1"/>
          <p:nvPr/>
        </p:nvSpPr>
        <p:spPr>
          <a:xfrm>
            <a:off x="83127" y="650677"/>
            <a:ext cx="11582400" cy="830997"/>
          </a:xfrm>
          <a:prstGeom prst="rect">
            <a:avLst/>
          </a:prstGeom>
          <a:noFill/>
        </p:spPr>
        <p:txBody>
          <a:bodyPr wrap="square">
            <a:spAutoFit/>
          </a:bodyPr>
          <a:lstStyle/>
          <a:p>
            <a:pPr algn="ctr"/>
            <a:r>
              <a:rPr lang="en-IN" sz="2400" b="1" dirty="0">
                <a:solidFill>
                  <a:srgbClr val="336699"/>
                </a:solidFill>
                <a:latin typeface="Arial Black" panose="020B0A04020102020204" pitchFamily="34" charset="0"/>
              </a:rPr>
              <a:t>COMPLETE DASHBOARD </a:t>
            </a:r>
          </a:p>
          <a:p>
            <a:pPr algn="ctr"/>
            <a:r>
              <a:rPr lang="en-IN" sz="2400" b="1" dirty="0">
                <a:solidFill>
                  <a:srgbClr val="336699"/>
                </a:solidFill>
                <a:latin typeface="Arial Black" panose="020B0A04020102020204" pitchFamily="34" charset="0"/>
              </a:rPr>
              <a:t>IBM EMPLOYEE ANALYSIS -1</a:t>
            </a:r>
          </a:p>
        </p:txBody>
      </p:sp>
      <p:pic>
        <p:nvPicPr>
          <p:cNvPr id="5" name="Content Placeholder 4">
            <a:extLst>
              <a:ext uri="{FF2B5EF4-FFF2-40B4-BE49-F238E27FC236}">
                <a16:creationId xmlns:a16="http://schemas.microsoft.com/office/drawing/2014/main" id="{8D38FD04-D547-9F45-1597-66A8EA2ABC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127" y="1911927"/>
            <a:ext cx="12025746" cy="4858327"/>
          </a:xfrm>
        </p:spPr>
      </p:pic>
    </p:spTree>
    <p:extLst>
      <p:ext uri="{BB962C8B-B14F-4D97-AF65-F5344CB8AC3E}">
        <p14:creationId xmlns:p14="http://schemas.microsoft.com/office/powerpoint/2010/main" val="159098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8EBC1-5AB6-6F76-33FE-6D63806C93C3}"/>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19D8F19-A25E-A3F0-760F-36E5C14C2F41}"/>
              </a:ext>
            </a:extLst>
          </p:cNvPr>
          <p:cNvSpPr>
            <a:spLocks noGrp="1"/>
          </p:cNvSpPr>
          <p:nvPr>
            <p:ph sz="half" idx="2"/>
          </p:nvPr>
        </p:nvSpPr>
        <p:spPr>
          <a:xfrm>
            <a:off x="5587998" y="1960327"/>
            <a:ext cx="6528329" cy="4625201"/>
          </a:xfrm>
        </p:spPr>
        <p:txBody>
          <a:bodyPr>
            <a:normAutofit fontScale="92500" lnSpcReduction="10000"/>
          </a:bodyPr>
          <a:lstStyle/>
          <a:p>
            <a:pPr marL="457200" indent="-457200">
              <a:buFont typeface="+mj-lt"/>
              <a:buAutoNum type="arabicPeriod"/>
            </a:pPr>
            <a:r>
              <a:rPr lang="en-US" b="1" dirty="0"/>
              <a:t>Employee Count:</a:t>
            </a:r>
            <a:r>
              <a:rPr lang="en-US" dirty="0"/>
              <a:t> 1,470 employees.</a:t>
            </a:r>
          </a:p>
          <a:p>
            <a:pPr marL="457200" indent="-457200">
              <a:buFont typeface="+mj-lt"/>
              <a:buAutoNum type="arabicPeriod"/>
            </a:pPr>
            <a:r>
              <a:rPr lang="en-US" b="1" dirty="0"/>
              <a:t>Average Monthly Income:</a:t>
            </a:r>
            <a:r>
              <a:rPr lang="en-US" dirty="0"/>
              <a:t> $6,503.</a:t>
            </a:r>
          </a:p>
          <a:p>
            <a:pPr marL="457200" indent="-457200">
              <a:buFont typeface="+mj-lt"/>
              <a:buAutoNum type="arabicPeriod"/>
            </a:pPr>
            <a:r>
              <a:rPr lang="en-US" b="1" dirty="0"/>
              <a:t>Average Daily Rate:</a:t>
            </a:r>
            <a:r>
              <a:rPr lang="en-US" dirty="0"/>
              <a:t> $802.</a:t>
            </a:r>
          </a:p>
          <a:p>
            <a:pPr marL="457200" indent="-457200">
              <a:buFont typeface="+mj-lt"/>
              <a:buAutoNum type="arabicPeriod"/>
            </a:pPr>
            <a:r>
              <a:rPr lang="en-US" b="1" dirty="0"/>
              <a:t>Average Hourly Rate:</a:t>
            </a:r>
            <a:r>
              <a:rPr lang="en-US" dirty="0"/>
              <a:t> $66.</a:t>
            </a:r>
          </a:p>
          <a:p>
            <a:pPr marL="457200" indent="-457200">
              <a:buFont typeface="+mj-lt"/>
              <a:buAutoNum type="arabicPeriod"/>
            </a:pPr>
            <a:r>
              <a:rPr lang="en-US" b="1" dirty="0"/>
              <a:t>Average Monthly Rate:</a:t>
            </a:r>
            <a:r>
              <a:rPr lang="en-US" dirty="0"/>
              <a:t> $14,313.</a:t>
            </a:r>
          </a:p>
          <a:p>
            <a:pPr marL="457200" indent="-457200">
              <a:buFont typeface="+mj-lt"/>
              <a:buAutoNum type="arabicPeriod"/>
            </a:pPr>
            <a:r>
              <a:rPr lang="en-US" b="1" dirty="0"/>
              <a:t>Purpose:</a:t>
            </a:r>
            <a:r>
              <a:rPr lang="en-US" dirty="0"/>
              <a:t> Provides a snapshot of overall employee compensation and workforce size.</a:t>
            </a:r>
          </a:p>
          <a:p>
            <a:pPr marL="457200" indent="-457200">
              <a:buFont typeface="+mj-lt"/>
              <a:buAutoNum type="arabicPeriod"/>
            </a:pPr>
            <a:r>
              <a:rPr lang="en-US" b="1" dirty="0"/>
              <a:t>Questions Answered:</a:t>
            </a:r>
          </a:p>
          <a:p>
            <a:pPr marL="0" indent="0">
              <a:buNone/>
            </a:pPr>
            <a:r>
              <a:rPr lang="en-US" dirty="0"/>
              <a:t>         What is the average cost per employee?</a:t>
            </a:r>
          </a:p>
          <a:p>
            <a:pPr marL="0" indent="0">
              <a:buNone/>
            </a:pPr>
            <a:r>
              <a:rPr lang="en-US" dirty="0"/>
              <a:t>         Are compensation levels competitive across roles</a:t>
            </a:r>
          </a:p>
          <a:p>
            <a:pPr marL="0" indent="0">
              <a:buNone/>
            </a:pPr>
            <a:r>
              <a:rPr lang="en-US" dirty="0"/>
              <a:t>         and departments?</a:t>
            </a:r>
          </a:p>
          <a:p>
            <a:endParaRPr lang="en-IN" dirty="0"/>
          </a:p>
        </p:txBody>
      </p:sp>
      <p:sp>
        <p:nvSpPr>
          <p:cNvPr id="16" name="TextBox 15">
            <a:extLst>
              <a:ext uri="{FF2B5EF4-FFF2-40B4-BE49-F238E27FC236}">
                <a16:creationId xmlns:a16="http://schemas.microsoft.com/office/drawing/2014/main" id="{58EFAE75-B318-D11F-DF7B-590AFE61AB41}"/>
              </a:ext>
            </a:extLst>
          </p:cNvPr>
          <p:cNvSpPr txBox="1"/>
          <p:nvPr/>
        </p:nvSpPr>
        <p:spPr>
          <a:xfrm>
            <a:off x="4027860" y="706657"/>
            <a:ext cx="3952357" cy="461665"/>
          </a:xfrm>
          <a:prstGeom prst="rect">
            <a:avLst/>
          </a:prstGeom>
          <a:noFill/>
        </p:spPr>
        <p:txBody>
          <a:bodyPr wrap="square" anchor="ctr">
            <a:spAutoFit/>
          </a:bodyPr>
          <a:lstStyle/>
          <a:p>
            <a:r>
              <a:rPr lang="en-US" sz="2400" b="1" dirty="0">
                <a:solidFill>
                  <a:srgbClr val="336699"/>
                </a:solidFill>
                <a:latin typeface="Arial Black" panose="020B0A04020102020204" pitchFamily="34" charset="0"/>
              </a:rPr>
              <a:t>Key matrix Analysis</a:t>
            </a:r>
          </a:p>
        </p:txBody>
      </p:sp>
      <p:pic>
        <p:nvPicPr>
          <p:cNvPr id="13" name="Picture 12">
            <a:extLst>
              <a:ext uri="{FF2B5EF4-FFF2-40B4-BE49-F238E27FC236}">
                <a16:creationId xmlns:a16="http://schemas.microsoft.com/office/drawing/2014/main" id="{3F41F727-97E0-C89D-5305-E771C4980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84" y="3783273"/>
            <a:ext cx="4791891" cy="1278253"/>
          </a:xfrm>
          <a:prstGeom prst="rect">
            <a:avLst/>
          </a:prstGeom>
        </p:spPr>
      </p:pic>
      <p:pic>
        <p:nvPicPr>
          <p:cNvPr id="15" name="Picture 14">
            <a:extLst>
              <a:ext uri="{FF2B5EF4-FFF2-40B4-BE49-F238E27FC236}">
                <a16:creationId xmlns:a16="http://schemas.microsoft.com/office/drawing/2014/main" id="{94C2BE6A-DF85-9CBA-2486-EDE8F458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84" y="2352907"/>
            <a:ext cx="4706961" cy="1095528"/>
          </a:xfrm>
          <a:prstGeom prst="rect">
            <a:avLst/>
          </a:prstGeom>
        </p:spPr>
      </p:pic>
    </p:spTree>
    <p:extLst>
      <p:ext uri="{BB962C8B-B14F-4D97-AF65-F5344CB8AC3E}">
        <p14:creationId xmlns:p14="http://schemas.microsoft.com/office/powerpoint/2010/main" val="396863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C56146-072B-081D-FDAC-353CEDAA35AB}"/>
              </a:ext>
            </a:extLst>
          </p:cNvPr>
          <p:cNvSpPr txBox="1"/>
          <p:nvPr/>
        </p:nvSpPr>
        <p:spPr>
          <a:xfrm>
            <a:off x="2986050" y="740015"/>
            <a:ext cx="7653501"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Business Travel &amp; Employee %</a:t>
            </a:r>
          </a:p>
        </p:txBody>
      </p:sp>
      <p:sp>
        <p:nvSpPr>
          <p:cNvPr id="11" name="Rectangle 1">
            <a:extLst>
              <a:ext uri="{FF2B5EF4-FFF2-40B4-BE49-F238E27FC236}">
                <a16:creationId xmlns:a16="http://schemas.microsoft.com/office/drawing/2014/main" id="{C025A6E7-CC06-5505-9441-1F80089FCBA2}"/>
              </a:ext>
            </a:extLst>
          </p:cNvPr>
          <p:cNvSpPr>
            <a:spLocks noGrp="1" noChangeArrowheads="1"/>
          </p:cNvSpPr>
          <p:nvPr>
            <p:ph sz="half" idx="2"/>
          </p:nvPr>
        </p:nvSpPr>
        <p:spPr bwMode="auto">
          <a:xfrm>
            <a:off x="4516564" y="2444959"/>
            <a:ext cx="6122987"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mj-lt"/>
              <a:buAutoNum type="arabicPeriod"/>
            </a:pPr>
            <a:r>
              <a:rPr lang="en-US" sz="2000" b="1" dirty="0"/>
              <a:t>Shows:</a:t>
            </a:r>
            <a:r>
              <a:rPr lang="en-US" sz="2000" dirty="0"/>
              <a:t> Travel frequency among employees (e.g., 70.95% travel rarely).</a:t>
            </a:r>
          </a:p>
          <a:p>
            <a:pPr marL="342900" indent="-342900">
              <a:buFont typeface="+mj-lt"/>
              <a:buAutoNum type="arabicPeriod"/>
            </a:pPr>
            <a:r>
              <a:rPr lang="en-US" sz="2000" b="1" dirty="0"/>
              <a:t>Purpose:</a:t>
            </a:r>
            <a:r>
              <a:rPr lang="en-US" sz="2000" dirty="0"/>
              <a:t> Understands travel demands and their potential impact on work-life balance.</a:t>
            </a:r>
          </a:p>
          <a:p>
            <a:pPr marL="342900" indent="-342900">
              <a:buFont typeface="+mj-lt"/>
              <a:buAutoNum type="arabicPeriod"/>
            </a:pPr>
            <a:r>
              <a:rPr lang="en-US" sz="2000" b="1" dirty="0"/>
              <a:t>Key Insight:</a:t>
            </a:r>
            <a:r>
              <a:rPr lang="en-US" sz="2000" dirty="0"/>
              <a:t> Most employees travel rarely, reducing the likelihood of travel-related burnout.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id="{2ED178B8-C265-03D6-8A6D-ABBC8A8BF2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0154" y="2319296"/>
            <a:ext cx="3572374" cy="2667372"/>
          </a:xfrm>
        </p:spPr>
      </p:pic>
    </p:spTree>
    <p:extLst>
      <p:ext uri="{BB962C8B-B14F-4D97-AF65-F5344CB8AC3E}">
        <p14:creationId xmlns:p14="http://schemas.microsoft.com/office/powerpoint/2010/main" val="298394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3A565-CE78-F1DA-7CC4-D0F138840448}"/>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310E6D54-93E0-C0F5-4B1D-9193550B6621}"/>
              </a:ext>
            </a:extLst>
          </p:cNvPr>
          <p:cNvSpPr txBox="1"/>
          <p:nvPr/>
        </p:nvSpPr>
        <p:spPr>
          <a:xfrm>
            <a:off x="3064043" y="402159"/>
            <a:ext cx="8687908" cy="830997"/>
          </a:xfrm>
          <a:prstGeom prst="rect">
            <a:avLst/>
          </a:prstGeom>
          <a:noFill/>
        </p:spPr>
        <p:txBody>
          <a:bodyPr wrap="square">
            <a:spAutoFit/>
          </a:bodyPr>
          <a:lstStyle/>
          <a:p>
            <a:r>
              <a:rPr lang="en-US" sz="2400" b="1" dirty="0">
                <a:solidFill>
                  <a:srgbClr val="336699"/>
                </a:solidFill>
                <a:latin typeface="Arial Black" panose="020B0A04020102020204" pitchFamily="34" charset="0"/>
              </a:rPr>
              <a:t> </a:t>
            </a:r>
            <a:endParaRPr lang="en-US" sz="2400" b="1" dirty="0">
              <a:solidFill>
                <a:schemeClr val="bg1">
                  <a:lumMod val="85000"/>
                  <a:lumOff val="15000"/>
                </a:schemeClr>
              </a:solidFill>
            </a:endParaRPr>
          </a:p>
          <a:p>
            <a:r>
              <a:rPr lang="en-US" sz="2400" b="1" dirty="0">
                <a:solidFill>
                  <a:srgbClr val="336699"/>
                </a:solidFill>
                <a:latin typeface="Arial Black" panose="020B0A04020102020204" pitchFamily="34" charset="0"/>
              </a:rPr>
              <a:t>ATTRITION &amp; OVER-TIME %</a:t>
            </a:r>
          </a:p>
        </p:txBody>
      </p:sp>
      <p:pic>
        <p:nvPicPr>
          <p:cNvPr id="6" name="Content Placeholder 5">
            <a:extLst>
              <a:ext uri="{FF2B5EF4-FFF2-40B4-BE49-F238E27FC236}">
                <a16:creationId xmlns:a16="http://schemas.microsoft.com/office/drawing/2014/main" id="{0BCEA419-401B-FD2E-C660-09642E0D561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9023" y="2005781"/>
            <a:ext cx="3229426" cy="2151103"/>
          </a:xfrm>
        </p:spPr>
      </p:pic>
      <p:sp>
        <p:nvSpPr>
          <p:cNvPr id="7" name="Rectangle 1">
            <a:extLst>
              <a:ext uri="{FF2B5EF4-FFF2-40B4-BE49-F238E27FC236}">
                <a16:creationId xmlns:a16="http://schemas.microsoft.com/office/drawing/2014/main" id="{94F4C3A8-A92D-D4AF-84FD-3C83973964D9}"/>
              </a:ext>
            </a:extLst>
          </p:cNvPr>
          <p:cNvSpPr>
            <a:spLocks noGrp="1" noChangeArrowheads="1"/>
          </p:cNvSpPr>
          <p:nvPr>
            <p:ph sz="half" idx="2"/>
          </p:nvPr>
        </p:nvSpPr>
        <p:spPr bwMode="auto">
          <a:xfrm>
            <a:off x="4695773" y="2529597"/>
            <a:ext cx="61610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eaLnBrk="0" fontAlgn="base" hangingPunct="0">
              <a:lnSpc>
                <a:spcPct val="100000"/>
              </a:lnSpc>
              <a:spcBef>
                <a:spcPct val="0"/>
              </a:spcBef>
              <a:spcAft>
                <a:spcPct val="0"/>
              </a:spcAft>
              <a:buClrTx/>
              <a:buFont typeface="+mj-lt"/>
              <a:buAutoNum type="arabicPeriod"/>
            </a:pPr>
            <a:r>
              <a:rPr kumimoji="0" lang="en-US" altLang="en-US" sz="2000" b="1" i="0" u="none" strike="noStrike" cap="none" normalizeH="0" baseline="0" dirty="0">
                <a:ln>
                  <a:noFill/>
                </a:ln>
                <a:solidFill>
                  <a:schemeClr val="tx1"/>
                </a:solidFill>
                <a:effectLst/>
                <a:latin typeface="Arial" panose="020B0604020202020204" pitchFamily="34" charset="0"/>
              </a:rPr>
              <a:t>Shows:</a:t>
            </a:r>
            <a:r>
              <a:rPr kumimoji="0" lang="en-US" altLang="en-US" sz="2000" b="0" i="0" u="none" strike="noStrike" cap="none" normalizeH="0" baseline="0" dirty="0">
                <a:ln>
                  <a:noFill/>
                </a:ln>
                <a:solidFill>
                  <a:schemeClr val="tx1"/>
                </a:solidFill>
                <a:effectLst/>
                <a:latin typeface="Arial" panose="020B0604020202020204" pitchFamily="34" charset="0"/>
              </a:rPr>
              <a:t> Attrition (16.12%) and employees working overtime (28.3%).</a:t>
            </a:r>
          </a:p>
          <a:p>
            <a:pPr marL="457200" indent="-457200" eaLnBrk="0" fontAlgn="base" hangingPunct="0">
              <a:lnSpc>
                <a:spcPct val="100000"/>
              </a:lnSpc>
              <a:spcBef>
                <a:spcPct val="0"/>
              </a:spcBef>
              <a:spcAft>
                <a:spcPct val="0"/>
              </a:spcAft>
              <a:buClrTx/>
              <a:buFont typeface="+mj-lt"/>
              <a:buAutoNum type="arabicPeriod"/>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indent="-457200" eaLnBrk="0" fontAlgn="base" hangingPunct="0">
              <a:lnSpc>
                <a:spcPct val="100000"/>
              </a:lnSpc>
              <a:spcBef>
                <a:spcPct val="0"/>
              </a:spcBef>
              <a:spcAft>
                <a:spcPct val="0"/>
              </a:spcAft>
              <a:buClrTx/>
              <a:buFont typeface="+mj-lt"/>
              <a:buAutoNum type="arabicPeriod"/>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Links overtime and attrition trends.</a:t>
            </a:r>
          </a:p>
          <a:p>
            <a:pPr marL="457200" indent="-457200" eaLnBrk="0" fontAlgn="base" hangingPunct="0">
              <a:lnSpc>
                <a:spcPct val="100000"/>
              </a:lnSpc>
              <a:spcBef>
                <a:spcPct val="0"/>
              </a:spcBef>
              <a:spcAft>
                <a:spcPct val="0"/>
              </a:spcAft>
              <a:buClrTx/>
              <a:buFont typeface="+mj-lt"/>
              <a:buAutoNum type="arabicPeriod"/>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indent="-457200" eaLnBrk="0" fontAlgn="base" hangingPunct="0">
              <a:lnSpc>
                <a:spcPct val="100000"/>
              </a:lnSpc>
              <a:spcBef>
                <a:spcPct val="0"/>
              </a:spcBef>
              <a:spcAft>
                <a:spcPct val="0"/>
              </a:spcAft>
              <a:buClrTx/>
              <a:buFont typeface="+mj-lt"/>
              <a:buAutoNum type="arabicPeriod"/>
            </a:pPr>
            <a:r>
              <a:rPr kumimoji="0" lang="en-US" altLang="en-US" sz="2000" b="1" i="0" u="none" strike="noStrike" cap="none" normalizeH="0" baseline="0" dirty="0">
                <a:ln>
                  <a:noFill/>
                </a:ln>
                <a:solidFill>
                  <a:schemeClr val="tx1"/>
                </a:solidFill>
                <a:effectLst/>
                <a:latin typeface="Arial" panose="020B0604020202020204" pitchFamily="34" charset="0"/>
              </a:rPr>
              <a:t>Key Insight:</a:t>
            </a:r>
            <a:r>
              <a:rPr kumimoji="0" lang="en-US" altLang="en-US" sz="2000" b="0" i="0" u="none" strike="noStrike" cap="none" normalizeH="0" baseline="0" dirty="0">
                <a:ln>
                  <a:noFill/>
                </a:ln>
                <a:solidFill>
                  <a:schemeClr val="tx1"/>
                </a:solidFill>
                <a:effectLst/>
                <a:latin typeface="Arial" panose="020B0604020202020204" pitchFamily="34" charset="0"/>
              </a:rPr>
              <a:t> High overtime percentages could contribute to attrition </a:t>
            </a:r>
          </a:p>
        </p:txBody>
      </p:sp>
      <p:pic>
        <p:nvPicPr>
          <p:cNvPr id="13" name="Picture 12">
            <a:extLst>
              <a:ext uri="{FF2B5EF4-FFF2-40B4-BE49-F238E27FC236}">
                <a16:creationId xmlns:a16="http://schemas.microsoft.com/office/drawing/2014/main" id="{9D5694EA-3090-CD4B-DFFD-2662F837B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023" y="4416162"/>
            <a:ext cx="3229426" cy="2246769"/>
          </a:xfrm>
          <a:prstGeom prst="rect">
            <a:avLst/>
          </a:prstGeom>
        </p:spPr>
      </p:pic>
    </p:spTree>
    <p:extLst>
      <p:ext uri="{BB962C8B-B14F-4D97-AF65-F5344CB8AC3E}">
        <p14:creationId xmlns:p14="http://schemas.microsoft.com/office/powerpoint/2010/main" val="96287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F473A-C7A9-C4B3-671A-CCD77AA4F2EE}"/>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C2B40806-B6D9-E0C2-E1F8-EAC015262B83}"/>
              </a:ext>
            </a:extLst>
          </p:cNvPr>
          <p:cNvSpPr txBox="1"/>
          <p:nvPr/>
        </p:nvSpPr>
        <p:spPr>
          <a:xfrm>
            <a:off x="3456177" y="845403"/>
            <a:ext cx="7653501" cy="830997"/>
          </a:xfrm>
          <a:prstGeom prst="rect">
            <a:avLst/>
          </a:prstGeom>
          <a:noFill/>
        </p:spPr>
        <p:txBody>
          <a:bodyPr wrap="square">
            <a:spAutoFit/>
          </a:bodyPr>
          <a:lstStyle/>
          <a:p>
            <a:r>
              <a:rPr lang="en-US" sz="2400" b="1" dirty="0">
                <a:solidFill>
                  <a:srgbClr val="336699"/>
                </a:solidFill>
                <a:latin typeface="Arial Black" panose="020B0A04020102020204" pitchFamily="34" charset="0"/>
              </a:rPr>
              <a:t>DEPARTMENT DISTRIBUTION</a:t>
            </a:r>
          </a:p>
          <a:p>
            <a:endParaRPr lang="en-US" sz="2400" b="1" dirty="0">
              <a:solidFill>
                <a:srgbClr val="336699"/>
              </a:solidFill>
              <a:latin typeface="Arial Black" panose="020B0A04020102020204" pitchFamily="34" charset="0"/>
            </a:endParaRPr>
          </a:p>
        </p:txBody>
      </p:sp>
      <p:sp>
        <p:nvSpPr>
          <p:cNvPr id="11" name="Rectangle 1">
            <a:extLst>
              <a:ext uri="{FF2B5EF4-FFF2-40B4-BE49-F238E27FC236}">
                <a16:creationId xmlns:a16="http://schemas.microsoft.com/office/drawing/2014/main" id="{B32B8672-F547-1B4E-E59F-3DBAF9500F05}"/>
              </a:ext>
            </a:extLst>
          </p:cNvPr>
          <p:cNvSpPr>
            <a:spLocks noGrp="1" noChangeArrowheads="1"/>
          </p:cNvSpPr>
          <p:nvPr>
            <p:ph sz="half" idx="2"/>
          </p:nvPr>
        </p:nvSpPr>
        <p:spPr bwMode="auto">
          <a:xfrm>
            <a:off x="4695773" y="2444959"/>
            <a:ext cx="612298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Shows:</a:t>
            </a:r>
            <a:r>
              <a:rPr kumimoji="0" lang="en-US" altLang="en-US" sz="2000" b="0" i="0" u="none" strike="noStrike" cap="none" normalizeH="0" baseline="0" dirty="0">
                <a:ln>
                  <a:noFill/>
                </a:ln>
                <a:solidFill>
                  <a:schemeClr val="tx1"/>
                </a:solidFill>
                <a:effectLst/>
                <a:latin typeface="Arial" panose="020B0604020202020204" pitchFamily="34" charset="0"/>
              </a:rPr>
              <a:t> Employee percentage by department (e.g., R&amp;D: 65.37%).</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Evaluates workforce distribution across departments.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Key Insight:</a:t>
            </a:r>
            <a:r>
              <a:rPr kumimoji="0" lang="en-US" altLang="en-US" sz="2000" b="0" i="0" u="none" strike="noStrike" cap="none" normalizeH="0" baseline="0" dirty="0">
                <a:ln>
                  <a:noFill/>
                </a:ln>
                <a:solidFill>
                  <a:schemeClr val="tx1"/>
                </a:solidFill>
                <a:effectLst/>
                <a:latin typeface="Arial" panose="020B0604020202020204" pitchFamily="34" charset="0"/>
              </a:rPr>
              <a:t> R&amp;D dominates the workforce; HR has the lowest representation.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BC45FEC9-E7FE-4593-1A1E-DA49447A3E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733" y="2444959"/>
            <a:ext cx="3543795" cy="2736641"/>
          </a:xfrm>
        </p:spPr>
      </p:pic>
    </p:spTree>
    <p:extLst>
      <p:ext uri="{BB962C8B-B14F-4D97-AF65-F5344CB8AC3E}">
        <p14:creationId xmlns:p14="http://schemas.microsoft.com/office/powerpoint/2010/main" val="699310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473</TotalTime>
  <Words>1315</Words>
  <Application>Microsoft Office PowerPoint</Application>
  <PresentationFormat>Widescreen</PresentationFormat>
  <Paragraphs>169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Arial Black</vt:lpstr>
      <vt:lpstr>Corbel</vt:lpstr>
      <vt:lpstr>Wingdings</vt:lpstr>
      <vt:lpstr>Banded</vt:lpstr>
      <vt:lpstr>EMPLOYEE DATA REPORT</vt:lpstr>
      <vt:lpstr>AGENDA OF REPORT</vt:lpstr>
      <vt:lpstr>Introduction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Bhujbal</dc:creator>
  <cp:lastModifiedBy>Vaishnavi Bhujbal</cp:lastModifiedBy>
  <cp:revision>2</cp:revision>
  <dcterms:created xsi:type="dcterms:W3CDTF">2024-11-17T07:06:59Z</dcterms:created>
  <dcterms:modified xsi:type="dcterms:W3CDTF">2024-11-18T18:35:10Z</dcterms:modified>
</cp:coreProperties>
</file>