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9" r:id="rId1"/>
  </p:sldMasterIdLst>
  <p:sldIdLst>
    <p:sldId id="256" r:id="rId2"/>
    <p:sldId id="257" r:id="rId3"/>
    <p:sldId id="258" r:id="rId4"/>
    <p:sldId id="259" r:id="rId5"/>
    <p:sldId id="272" r:id="rId6"/>
    <p:sldId id="268" r:id="rId7"/>
    <p:sldId id="260" r:id="rId8"/>
    <p:sldId id="267" r:id="rId9"/>
    <p:sldId id="261" r:id="rId10"/>
    <p:sldId id="262" r:id="rId11"/>
    <p:sldId id="263" r:id="rId12"/>
    <p:sldId id="264" r:id="rId13"/>
    <p:sldId id="265" r:id="rId14"/>
    <p:sldId id="266" r:id="rId15"/>
    <p:sldId id="273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EF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64E65-A2BF-4A81-915A-5FDB2AE2D22A}" v="268" dt="2024-11-17T17:53:26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91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79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663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8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2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00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10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61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76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79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46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3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7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6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66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0" r:id="rId1"/>
    <p:sldLayoutId id="2147484691" r:id="rId2"/>
    <p:sldLayoutId id="2147484692" r:id="rId3"/>
    <p:sldLayoutId id="2147484693" r:id="rId4"/>
    <p:sldLayoutId id="2147484694" r:id="rId5"/>
    <p:sldLayoutId id="2147484695" r:id="rId6"/>
    <p:sldLayoutId id="2147484696" r:id="rId7"/>
    <p:sldLayoutId id="2147484697" r:id="rId8"/>
    <p:sldLayoutId id="2147484698" r:id="rId9"/>
    <p:sldLayoutId id="2147484699" r:id="rId10"/>
    <p:sldLayoutId id="2147484700" r:id="rId11"/>
    <p:sldLayoutId id="2147484701" r:id="rId12"/>
    <p:sldLayoutId id="2147484702" r:id="rId13"/>
    <p:sldLayoutId id="2147484703" r:id="rId14"/>
    <p:sldLayoutId id="2147484704" r:id="rId15"/>
    <p:sldLayoutId id="2147484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7792CED-2A31-1110-ACEE-BDF273E089A9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4731657" y="767921"/>
            <a:ext cx="6506870" cy="168499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RETAIL STORE </a:t>
            </a:r>
            <a:br>
              <a:rPr lang="en-IN" sz="40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0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SALES REPORT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8B1F-E88D-AD26-B719-D029A63A770D}"/>
              </a:ext>
            </a:extLst>
          </p:cNvPr>
          <p:cNvSpPr txBox="1"/>
          <p:nvPr/>
        </p:nvSpPr>
        <p:spPr>
          <a:xfrm>
            <a:off x="2974110" y="4215739"/>
            <a:ext cx="756194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PRESENTED BY </a:t>
            </a:r>
          </a:p>
          <a:p>
            <a:r>
              <a:rPr lang="en-US" sz="3200" dirty="0"/>
              <a:t>                           </a:t>
            </a:r>
            <a:r>
              <a:rPr lang="en-US" sz="32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VAISHNAVI</a:t>
            </a:r>
            <a:r>
              <a:rPr lang="en-US" sz="3200" dirty="0"/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BHUJBAL</a:t>
            </a:r>
            <a:r>
              <a:rPr lang="en-US" sz="3200" dirty="0"/>
              <a:t>.</a:t>
            </a:r>
          </a:p>
          <a:p>
            <a:r>
              <a:rPr lang="en-US" sz="3200" dirty="0"/>
              <a:t>                           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66B3C-9962-2396-BE65-4D84B2DB8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22" y="581718"/>
            <a:ext cx="4049733" cy="2373918"/>
          </a:xfrm>
        </p:spPr>
      </p:pic>
    </p:spTree>
    <p:extLst>
      <p:ext uri="{BB962C8B-B14F-4D97-AF65-F5344CB8AC3E}">
        <p14:creationId xmlns:p14="http://schemas.microsoft.com/office/powerpoint/2010/main" val="16358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C42C0-86AB-05FD-BF3B-A4535762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28B9DF8-BE93-9C80-8353-9193D8F013E6}"/>
              </a:ext>
            </a:extLst>
          </p:cNvPr>
          <p:cNvSpPr txBox="1"/>
          <p:nvPr/>
        </p:nvSpPr>
        <p:spPr>
          <a:xfrm>
            <a:off x="1702054" y="777083"/>
            <a:ext cx="81720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99"/>
                </a:solidFill>
                <a:latin typeface="Arial Black" panose="020B0A04020102020204" pitchFamily="34" charset="0"/>
              </a:rPr>
              <a:t>4.WEEK DAY WISE SALE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D1A944-CA5D-9937-682B-917782079B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9" y="1753386"/>
            <a:ext cx="3991728" cy="3091991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F4AB36F-A9AF-6F70-2214-6873C489110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 rot="10800000" flipV="1">
            <a:off x="5486398" y="1697642"/>
            <a:ext cx="599544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sales trends across the week.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Provided: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Identifies high and low sales days, enabling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optimized operational planning and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Which days see the highest and lowest sales?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When should promotional campaigns be launched?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 type (Line Chart)?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Line charts highlight trends over a sequence (days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week).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1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2BFDE-6FC5-B48E-9505-9ADA94F1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1A9AC31-2100-6214-4AE8-5DBDBE9B8A40}"/>
              </a:ext>
            </a:extLst>
          </p:cNvPr>
          <p:cNvSpPr txBox="1"/>
          <p:nvPr/>
        </p:nvSpPr>
        <p:spPr>
          <a:xfrm>
            <a:off x="1646135" y="771312"/>
            <a:ext cx="34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99"/>
                </a:solidFill>
                <a:latin typeface="Arial Black" panose="020B0A04020102020204" pitchFamily="34" charset="0"/>
              </a:rPr>
              <a:t>5.MONTHLY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63C924-ECD3-2AEF-20E4-8E7A945E88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10" y="1874843"/>
            <a:ext cx="4277322" cy="3029666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4EA9FE7-EB35-4965-AE24-0B75137E4C9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144655" y="1874843"/>
            <a:ext cx="640431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monthly sales performance throughout the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Provided: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Seasonal trends in sales can be identified.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Helps in financial forecasting and inventory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Which months generate peak sales?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How should inventory be managed for seasonal demand?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 type (Line Chart)?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Line charts efficiently represent trends over time (months).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3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28083-313C-B5F9-A076-9F07316AC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466BE7-77ED-92CF-DD44-6037C9FC9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7295" y="1320646"/>
            <a:ext cx="6826160" cy="463785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Compares sales by customer qualification level and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gender.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Provided: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Provides demographic insights on education level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contributions.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How do education levels influence purchasing behavior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across genders?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Should campaigns target specific education levels?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 type (Bar Chart)?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Bar charts clearly compare categorical data across multiple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dimensions (qualification and gender).</a:t>
            </a:r>
          </a:p>
          <a:p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F1192-123D-9E72-98EF-BF58650A90C3}"/>
              </a:ext>
            </a:extLst>
          </p:cNvPr>
          <p:cNvSpPr txBox="1"/>
          <p:nvPr/>
        </p:nvSpPr>
        <p:spPr>
          <a:xfrm>
            <a:off x="1629619" y="780549"/>
            <a:ext cx="6952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99"/>
                </a:solidFill>
                <a:latin typeface="Arial Black" panose="020B0A04020102020204" pitchFamily="34" charset="0"/>
              </a:rPr>
              <a:t>6. QUALIFICATION VS. GENDER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28ACC9-1701-5EEC-E7EA-B631A6756E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7" y="1754909"/>
            <a:ext cx="4313237" cy="3454399"/>
          </a:xfrm>
        </p:spPr>
      </p:pic>
    </p:spTree>
    <p:extLst>
      <p:ext uri="{BB962C8B-B14F-4D97-AF65-F5344CB8AC3E}">
        <p14:creationId xmlns:p14="http://schemas.microsoft.com/office/powerpoint/2010/main" val="742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CCF50-9E71-DDDB-F676-A9A7E5BD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03F1C26-6663-4970-0BCC-BA57763A8D7F}"/>
              </a:ext>
            </a:extLst>
          </p:cNvPr>
          <p:cNvSpPr txBox="1"/>
          <p:nvPr/>
        </p:nvSpPr>
        <p:spPr>
          <a:xfrm>
            <a:off x="1653794" y="752840"/>
            <a:ext cx="6952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99"/>
                </a:solidFill>
                <a:latin typeface="Arial Black" panose="020B0A04020102020204" pitchFamily="34" charset="0"/>
              </a:rPr>
              <a:t>7. PAYMENT METHOD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F4EE30-07F2-C754-8CE0-AB32EEE086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9" y="1690256"/>
            <a:ext cx="3435443" cy="3140362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EA9C43D-7034-4B43-EB52-463E44BA383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816330" y="1691297"/>
            <a:ext cx="666446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Illustrates the proportion of sales by payment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Provided: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Shows customer preferences for payment modes.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Helps in deciding whether to expand payment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Which payment methods are most popular?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Should any payment methods be incentivized or promoted?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 type (Pie Chart)?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Pie charts are intuitive for visualizing proportions of a whole.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6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950A7-E381-8865-1588-7738D2AA1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EF5836-8AC8-27EC-FDBE-EF69A0274CB5}"/>
              </a:ext>
            </a:extLst>
          </p:cNvPr>
          <p:cNvSpPr txBox="1"/>
          <p:nvPr/>
        </p:nvSpPr>
        <p:spPr>
          <a:xfrm>
            <a:off x="1656227" y="7256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336699"/>
                </a:solidFill>
                <a:latin typeface="Arial Black" panose="020B0A04020102020204" pitchFamily="34" charset="0"/>
              </a:rPr>
              <a:t>8. PRODUCT CATEGORY VS.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4EFA1C-E333-5C7C-9C87-D88849C575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6" y="1809123"/>
            <a:ext cx="4313237" cy="3731735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68538F9-9406-C4E9-C242-9C4A89258D2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518870" y="1809123"/>
            <a:ext cx="626370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Shows the revenue contribution of different product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Provided: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Helps in identifying the most and least profitable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Which categories should be promoted or discontinued?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How can resources be distributed across categories?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 type (Tree map)?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Tree maps visualize hierarchical data proportionally,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easier to understand sales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0F4F1-8B5B-452C-D56C-2E247D275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BB4A20-71DF-36BA-6757-09A570ED7F81}"/>
              </a:ext>
            </a:extLst>
          </p:cNvPr>
          <p:cNvSpPr txBox="1"/>
          <p:nvPr/>
        </p:nvSpPr>
        <p:spPr>
          <a:xfrm>
            <a:off x="1683935" y="73483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336699"/>
                </a:solidFill>
                <a:latin typeface="Arial Black" panose="020B0A04020102020204" pitchFamily="34" charset="0"/>
              </a:rPr>
              <a:t>9. STORE LOCATION VS.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12201-6B7C-D8D1-16F4-F9A3588A72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37" y="1738257"/>
            <a:ext cx="4313237" cy="3517233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4F0E7C6-DD6C-4EF7-9988-DFD8AFA7AC1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476009" y="1599758"/>
            <a:ext cx="596833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sales performance across store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Provided: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Identifies the best and worst-performing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Which locations generate the highest sales?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Should resources be shifted to underperforming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locations?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 type (Tree Maps)?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Tree maps visualize hierarchical data proportionally,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easier to understand sales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27299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052BA-17AE-6991-C37E-6C9F16DC4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97AC-E56D-CAC6-9237-479707CD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ACTIONABLE INSIGHTS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FF871E-D4A1-DD40-D211-00B69CBC623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976072" y="1562002"/>
            <a:ext cx="870065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Demographics: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marketing campaigns on employed women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customers with Master’s or PhD qualifications.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Underperforming Areas: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Address the low performance of the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Toys 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unlock additional revenue potential.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and Daily Promotions: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Schedule campaigns during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June, November, Wednesdays, and Fridays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maximize returns.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 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online channels for products performing well digitally, while maintaining in-store efficiency.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Incentives: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Encourage mobile payments and credit card usage with offers like discounts or cashback. </a:t>
            </a:r>
          </a:p>
        </p:txBody>
      </p:sp>
    </p:spTree>
    <p:extLst>
      <p:ext uri="{BB962C8B-B14F-4D97-AF65-F5344CB8AC3E}">
        <p14:creationId xmlns:p14="http://schemas.microsoft.com/office/powerpoint/2010/main" val="18597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91620-91EA-BE31-B408-DB5A4F38C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67D9-9442-24F5-C3DB-8EABABC2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5F42D-4204-1793-094D-C54389E8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45672" y="1458738"/>
            <a:ext cx="9560146" cy="3940524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Retail Sales Dashboard provides critical insights into the business’s performance across demographics, products, time periods, store locations, and payment methods.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It highlights strengths such as strong sales from employed women, Master’s degree holders, and top-performing products like Product B and Groceries.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It also identifies improvement areas, such as underperforming categories like Toys, lower sales in Location B, and opportunities to incentivize preferred payment methods.</a:t>
            </a:r>
          </a:p>
        </p:txBody>
      </p:sp>
    </p:spTree>
    <p:extLst>
      <p:ext uri="{BB962C8B-B14F-4D97-AF65-F5344CB8AC3E}">
        <p14:creationId xmlns:p14="http://schemas.microsoft.com/office/powerpoint/2010/main" val="336502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60251-C13B-A40D-5C4A-4BDFED2EC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1985-0A6C-91DE-22A8-E0EF73B2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46" y="2767263"/>
            <a:ext cx="9762933" cy="914400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072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20E6-6435-A895-31BC-C735A492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OF REPORT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6E2EA-1526-25EB-736C-CC7F860D7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6716" y="1528009"/>
            <a:ext cx="9448800" cy="3797969"/>
          </a:xfrm>
        </p:spPr>
        <p:txBody>
          <a:bodyPr>
            <a:normAutofit fontScale="3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OBJECTIVE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ANALYSIS OF VISUAL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KEY BUSINESS QUESTIONS ANSWERED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SIGNIFICANCE OF VISUALS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INSIGHTS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5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CAF3D-1518-62AB-9F15-A32E79E7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597E-8756-7F50-D898-EB0B80E3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77D3-17A7-16BB-47B8-3C7C0592F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5187" y="1816889"/>
            <a:ext cx="9448800" cy="368798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project focuses on analyzing retail sales data through a comprehensive dashboard to uncover actionable insights.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The dashboard highlights key metrics such as sales performance, customer demographics, product trends, store locations, and payment preferences.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It simplifies complex data to identify patterns, improve decision-making, and optimize marketing, inventory, and operations.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By leveraging these insights, businesses can drive growth, enhance customer satisfaction, and strengthen their competitive position.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9193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7BF74-3A48-C49B-CE52-595AA73BA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BEC1-0F7A-733B-6739-D595F42D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D580554-1663-0D27-D51B-85188C0D23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972540" y="1462158"/>
            <a:ext cx="9369714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objective of this project is to analyze retail sales data to uncover actionable insights that support informed business decisions. Key goals include: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Identifying high-performing customer demographics.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Evaluating product, category, and store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Understanding sales trends over time for better planning.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Optimizing online vs. in-store sales strategies.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Analyzing payment preferences to enhance customer experience.</a:t>
            </a:r>
          </a:p>
          <a:p>
            <a:r>
              <a:rPr lang="en-US" sz="2000" dirty="0"/>
              <a:t>This ensures data-driven strategies to boost revenue, streamline operations, and improve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6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C0613-9B28-C2C4-1998-7FF254F1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577B18-8460-61EA-7D6A-3A027160A2F8}"/>
              </a:ext>
            </a:extLst>
          </p:cNvPr>
          <p:cNvSpPr txBox="1"/>
          <p:nvPr/>
        </p:nvSpPr>
        <p:spPr>
          <a:xfrm>
            <a:off x="304800" y="216568"/>
            <a:ext cx="115824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336699"/>
                </a:solidFill>
                <a:latin typeface="Arial Black" panose="020B0A04020102020204" pitchFamily="34" charset="0"/>
              </a:rPr>
              <a:t>COMPLETE DASHBOARD </a:t>
            </a:r>
          </a:p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RETAIL SALES REPORT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5813D2-3D10-A684-3036-46377CE7F2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5" y="1200727"/>
            <a:ext cx="11665527" cy="5514109"/>
          </a:xfrm>
        </p:spPr>
      </p:pic>
    </p:spTree>
    <p:extLst>
      <p:ext uri="{BB962C8B-B14F-4D97-AF65-F5344CB8AC3E}">
        <p14:creationId xmlns:p14="http://schemas.microsoft.com/office/powerpoint/2010/main" val="15909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DEBF9-219B-4A9F-831B-9FBBB6C75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2DA8-0E4E-4865-2B6B-360A3415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2590800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Analysis of Visual</a:t>
            </a:r>
            <a:b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 Business Questions Answered</a:t>
            </a:r>
            <a:b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Significance of Visuals</a:t>
            </a:r>
            <a:b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endParaRPr lang="en-IN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F681F5-6814-E32D-A885-59CAC430C0A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797050" y="3092848"/>
            <a:ext cx="899928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SLIDES WITH VISUAL</a:t>
            </a:r>
            <a:r>
              <a:rPr lang="en-US" altLang="en-US" sz="2800" dirty="0">
                <a:effectLst/>
                <a:latin typeface="Arial" panose="020B0604020202020204" pitchFamily="34" charset="0"/>
              </a:rPr>
              <a:t>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THE ABOVE POINTS :</a:t>
            </a:r>
          </a:p>
        </p:txBody>
      </p:sp>
    </p:spTree>
    <p:extLst>
      <p:ext uri="{BB962C8B-B14F-4D97-AF65-F5344CB8AC3E}">
        <p14:creationId xmlns:p14="http://schemas.microsoft.com/office/powerpoint/2010/main" val="121629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0C56146-072B-081D-FDAC-353CEDAA35AB}"/>
              </a:ext>
            </a:extLst>
          </p:cNvPr>
          <p:cNvSpPr txBox="1"/>
          <p:nvPr/>
        </p:nvSpPr>
        <p:spPr>
          <a:xfrm>
            <a:off x="1783423" y="737125"/>
            <a:ext cx="7653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99"/>
                </a:solidFill>
                <a:latin typeface="Arial Black" panose="020B0A04020102020204" pitchFamily="34" charset="0"/>
              </a:rPr>
              <a:t>1. KEY MATRIX PANELS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0B2EA0-7096-4EA1-9E95-42C7529E9C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40" y="2815933"/>
            <a:ext cx="3191320" cy="216246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9524A3-7E9C-2E3A-FC97-EAB7F3459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40" y="1733030"/>
            <a:ext cx="3191319" cy="95263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C025A6E7-CC06-5505-9441-1F80089FCBA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932201" y="1733030"/>
            <a:ext cx="612298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Display KPIs such as total sales, quantity sold,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category, and top product.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Provided: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Offers a quick overview of overall performance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top performers.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What are the current top products and categories?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What is the total revenue and quantity sold?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format?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KPI panels are concise and highlight the most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metrics at a glance.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4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8EBC1-5AB6-6F76-33FE-6D63806C9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9D8F19-A25E-A3F0-760F-36E5C14C2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7163" y="1295308"/>
            <a:ext cx="6528329" cy="4625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Compares sales performance across different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occupations (employed, self-employed, retired,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unemployed) and genders (female, male, other).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Provided: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Helps identify which gender-occupation groups contribute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to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Useful for targeted marketing or promotional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Which gender and occupation groups generate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highest revenue?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Should campaigns focus on a specific demographic?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 type (Bar Chart)?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Bar charts effectively compare categorical data across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categories (gender and occupation)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EFAE75-B318-D11F-DF7B-590AFE61AB41}"/>
              </a:ext>
            </a:extLst>
          </p:cNvPr>
          <p:cNvSpPr txBox="1"/>
          <p:nvPr/>
        </p:nvSpPr>
        <p:spPr>
          <a:xfrm>
            <a:off x="1691061" y="706658"/>
            <a:ext cx="861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99"/>
                </a:solidFill>
                <a:latin typeface="Arial Black" panose="020B0A04020102020204" pitchFamily="34" charset="0"/>
              </a:rPr>
              <a:t>2. OCCUPATION VS. GENDER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0559AE-5306-A0F2-1921-3E0C1080D1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82" y="1709836"/>
            <a:ext cx="4151617" cy="3796144"/>
          </a:xfrm>
        </p:spPr>
      </p:pic>
    </p:spTree>
    <p:extLst>
      <p:ext uri="{BB962C8B-B14F-4D97-AF65-F5344CB8AC3E}">
        <p14:creationId xmlns:p14="http://schemas.microsoft.com/office/powerpoint/2010/main" val="396863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24C58-FFD7-18DA-35EB-1CD4EF6B8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D80418F-F5FC-653C-B66E-D6C1F97B0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5767" y="1654920"/>
            <a:ext cx="6779977" cy="3822244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Analyzes total sales (online vs in-store) for different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Provided: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Identifies the most sold products and their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in online and in-store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Guides inventory and marketing strategies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underperforming channels.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Which products are selling better online or in-store?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How can resources be allocated to improve channel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-specific sales?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 type (Bar Chart with Line)?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Bar charts show the breakdown of online/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sales, while the line helps track overall trends.</a:t>
            </a:r>
          </a:p>
          <a:p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91E23-AC78-52A1-4CF7-02C5366B5006}"/>
              </a:ext>
            </a:extLst>
          </p:cNvPr>
          <p:cNvSpPr txBox="1"/>
          <p:nvPr/>
        </p:nvSpPr>
        <p:spPr>
          <a:xfrm>
            <a:off x="1663353" y="778225"/>
            <a:ext cx="8204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99"/>
                </a:solidFill>
                <a:latin typeface="Arial Black" panose="020B0A04020102020204" pitchFamily="34" charset="0"/>
              </a:rPr>
              <a:t>3. PRODUCT PURCHASE QUANTITY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2CE6C1-9699-FA10-EDF6-22EBCF6C3A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5" y="1654919"/>
            <a:ext cx="4164792" cy="3452790"/>
          </a:xfrm>
        </p:spPr>
      </p:pic>
    </p:spTree>
    <p:extLst>
      <p:ext uri="{BB962C8B-B14F-4D97-AF65-F5344CB8AC3E}">
        <p14:creationId xmlns:p14="http://schemas.microsoft.com/office/powerpoint/2010/main" val="1677023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382</TotalTime>
  <Words>1174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Century Gothic</vt:lpstr>
      <vt:lpstr>Wingdings</vt:lpstr>
      <vt:lpstr>Wingdings 3</vt:lpstr>
      <vt:lpstr>Wisp</vt:lpstr>
      <vt:lpstr>RETAIL STORE   SALES REPORT</vt:lpstr>
      <vt:lpstr>AGENDA OF REPORT</vt:lpstr>
      <vt:lpstr>Introduction</vt:lpstr>
      <vt:lpstr>Objective</vt:lpstr>
      <vt:lpstr>PowerPoint Presentation</vt:lpstr>
      <vt:lpstr>Analysis of Visual Key Business Questions Answered Significance of Visuals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ACTIONABLE INSIGHTS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Bhujbal</dc:creator>
  <cp:lastModifiedBy>Vaishnavi Bhujbal</cp:lastModifiedBy>
  <cp:revision>2</cp:revision>
  <dcterms:created xsi:type="dcterms:W3CDTF">2024-11-17T07:06:59Z</dcterms:created>
  <dcterms:modified xsi:type="dcterms:W3CDTF">2024-11-17T18:02:57Z</dcterms:modified>
</cp:coreProperties>
</file>