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5028" r:id="rId1"/>
  </p:sldMasterIdLst>
  <p:sldIdLst>
    <p:sldId id="256" r:id="rId2"/>
    <p:sldId id="257" r:id="rId3"/>
    <p:sldId id="258" r:id="rId4"/>
    <p:sldId id="280" r:id="rId5"/>
    <p:sldId id="272" r:id="rId6"/>
    <p:sldId id="281" r:id="rId7"/>
    <p:sldId id="267" r:id="rId8"/>
    <p:sldId id="260" r:id="rId9"/>
    <p:sldId id="274" r:id="rId10"/>
    <p:sldId id="275" r:id="rId11"/>
    <p:sldId id="276" r:id="rId12"/>
    <p:sldId id="261" r:id="rId13"/>
    <p:sldId id="262" r:id="rId14"/>
    <p:sldId id="277" r:id="rId15"/>
    <p:sldId id="263" r:id="rId16"/>
    <p:sldId id="264" r:id="rId17"/>
    <p:sldId id="265" r:id="rId18"/>
    <p:sldId id="266" r:id="rId19"/>
    <p:sldId id="273" r:id="rId20"/>
    <p:sldId id="278" r:id="rId21"/>
    <p:sldId id="279" r:id="rId22"/>
    <p:sldId id="271"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6699"/>
    <a:srgbClr val="EFECE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8F64E65-A2BF-4A81-915A-5FDB2AE2D22A}" v="544" dt="2024-11-19T13:30:15.98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095" autoAdjust="0"/>
  </p:normalViewPr>
  <p:slideViewPr>
    <p:cSldViewPr snapToGrid="0">
      <p:cViewPr varScale="1">
        <p:scale>
          <a:sx n="104" d="100"/>
          <a:sy n="104" d="100"/>
        </p:scale>
        <p:origin x="870"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F7E3F80-FE29-4EBF-AEDB-1B349F7F581D}" type="datetimeFigureOut">
              <a:rPr lang="en-IN" smtClean="0"/>
              <a:t>19-11-2024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8D1FC8A-9CC3-4166-A07B-3326DF2770A3}"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875408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F7E3F80-FE29-4EBF-AEDB-1B349F7F581D}" type="datetimeFigureOut">
              <a:rPr lang="en-IN" smtClean="0"/>
              <a:t>19-11-2024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8D1FC8A-9CC3-4166-A07B-3326DF2770A3}" type="slidenum">
              <a:rPr lang="en-IN" smtClean="0"/>
              <a:t>‹#›</a:t>
            </a:fld>
            <a:endParaRPr lang="en-IN"/>
          </a:p>
        </p:txBody>
      </p:sp>
    </p:spTree>
    <p:extLst>
      <p:ext uri="{BB962C8B-B14F-4D97-AF65-F5344CB8AC3E}">
        <p14:creationId xmlns:p14="http://schemas.microsoft.com/office/powerpoint/2010/main" val="5342494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F7E3F80-FE29-4EBF-AEDB-1B349F7F581D}" type="datetimeFigureOut">
              <a:rPr lang="en-IN" smtClean="0"/>
              <a:t>19-11-2024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8D1FC8A-9CC3-4166-A07B-3326DF2770A3}" type="slidenum">
              <a:rPr lang="en-IN" smtClean="0"/>
              <a:t>‹#›</a:t>
            </a:fld>
            <a:endParaRPr lang="en-IN"/>
          </a:p>
        </p:txBody>
      </p:sp>
    </p:spTree>
    <p:extLst>
      <p:ext uri="{BB962C8B-B14F-4D97-AF65-F5344CB8AC3E}">
        <p14:creationId xmlns:p14="http://schemas.microsoft.com/office/powerpoint/2010/main" val="32948402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F7E3F80-FE29-4EBF-AEDB-1B349F7F581D}" type="datetimeFigureOut">
              <a:rPr lang="en-IN" smtClean="0"/>
              <a:t>19-11-2024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8D1FC8A-9CC3-4166-A07B-3326DF2770A3}" type="slidenum">
              <a:rPr lang="en-IN" smtClean="0"/>
              <a:t>‹#›</a:t>
            </a:fld>
            <a:endParaRPr lang="en-IN"/>
          </a:p>
        </p:txBody>
      </p:sp>
    </p:spTree>
    <p:extLst>
      <p:ext uri="{BB962C8B-B14F-4D97-AF65-F5344CB8AC3E}">
        <p14:creationId xmlns:p14="http://schemas.microsoft.com/office/powerpoint/2010/main" val="14999557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F7E3F80-FE29-4EBF-AEDB-1B349F7F581D}" type="datetimeFigureOut">
              <a:rPr lang="en-IN" smtClean="0"/>
              <a:t>19-11-2024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8D1FC8A-9CC3-4166-A07B-3326DF2770A3}"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548540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F7E3F80-FE29-4EBF-AEDB-1B349F7F581D}" type="datetimeFigureOut">
              <a:rPr lang="en-IN" smtClean="0"/>
              <a:t>19-11-2024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8D1FC8A-9CC3-4166-A07B-3326DF2770A3}" type="slidenum">
              <a:rPr lang="en-IN" smtClean="0"/>
              <a:t>‹#›</a:t>
            </a:fld>
            <a:endParaRPr lang="en-IN"/>
          </a:p>
        </p:txBody>
      </p:sp>
    </p:spTree>
    <p:extLst>
      <p:ext uri="{BB962C8B-B14F-4D97-AF65-F5344CB8AC3E}">
        <p14:creationId xmlns:p14="http://schemas.microsoft.com/office/powerpoint/2010/main" val="18312758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7E3F80-FE29-4EBF-AEDB-1B349F7F581D}" type="datetimeFigureOut">
              <a:rPr lang="en-IN" smtClean="0"/>
              <a:t>19-11-2024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8D1FC8A-9CC3-4166-A07B-3326DF2770A3}" type="slidenum">
              <a:rPr lang="en-IN" smtClean="0"/>
              <a:t>‹#›</a:t>
            </a:fld>
            <a:endParaRPr lang="en-IN"/>
          </a:p>
        </p:txBody>
      </p:sp>
    </p:spTree>
    <p:extLst>
      <p:ext uri="{BB962C8B-B14F-4D97-AF65-F5344CB8AC3E}">
        <p14:creationId xmlns:p14="http://schemas.microsoft.com/office/powerpoint/2010/main" val="10292198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F7E3F80-FE29-4EBF-AEDB-1B349F7F581D}" type="datetimeFigureOut">
              <a:rPr lang="en-IN" smtClean="0"/>
              <a:t>19-11-2024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8D1FC8A-9CC3-4166-A07B-3326DF2770A3}" type="slidenum">
              <a:rPr lang="en-IN" smtClean="0"/>
              <a:t>‹#›</a:t>
            </a:fld>
            <a:endParaRPr lang="en-IN"/>
          </a:p>
        </p:txBody>
      </p:sp>
    </p:spTree>
    <p:extLst>
      <p:ext uri="{BB962C8B-B14F-4D97-AF65-F5344CB8AC3E}">
        <p14:creationId xmlns:p14="http://schemas.microsoft.com/office/powerpoint/2010/main" val="35162808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5F7E3F80-FE29-4EBF-AEDB-1B349F7F581D}" type="datetimeFigureOut">
              <a:rPr lang="en-IN" smtClean="0"/>
              <a:t>19-11-2024</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A8D1FC8A-9CC3-4166-A07B-3326DF2770A3}" type="slidenum">
              <a:rPr lang="en-IN" smtClean="0"/>
              <a:t>‹#›</a:t>
            </a:fld>
            <a:endParaRPr lang="en-IN"/>
          </a:p>
        </p:txBody>
      </p:sp>
    </p:spTree>
    <p:extLst>
      <p:ext uri="{BB962C8B-B14F-4D97-AF65-F5344CB8AC3E}">
        <p14:creationId xmlns:p14="http://schemas.microsoft.com/office/powerpoint/2010/main" val="22843574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5F7E3F80-FE29-4EBF-AEDB-1B349F7F581D}" type="datetimeFigureOut">
              <a:rPr lang="en-IN" smtClean="0"/>
              <a:t>19-11-2024</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A8D1FC8A-9CC3-4166-A07B-3326DF2770A3}" type="slidenum">
              <a:rPr lang="en-IN" smtClean="0"/>
              <a:t>‹#›</a:t>
            </a:fld>
            <a:endParaRPr lang="en-IN"/>
          </a:p>
        </p:txBody>
      </p:sp>
    </p:spTree>
    <p:extLst>
      <p:ext uri="{BB962C8B-B14F-4D97-AF65-F5344CB8AC3E}">
        <p14:creationId xmlns:p14="http://schemas.microsoft.com/office/powerpoint/2010/main" val="41366669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F7E3F80-FE29-4EBF-AEDB-1B349F7F581D}" type="datetimeFigureOut">
              <a:rPr lang="en-IN" smtClean="0"/>
              <a:t>19-11-2024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8D1FC8A-9CC3-4166-A07B-3326DF2770A3}" type="slidenum">
              <a:rPr lang="en-IN" smtClean="0"/>
              <a:t>‹#›</a:t>
            </a:fld>
            <a:endParaRPr lang="en-IN"/>
          </a:p>
        </p:txBody>
      </p:sp>
    </p:spTree>
    <p:extLst>
      <p:ext uri="{BB962C8B-B14F-4D97-AF65-F5344CB8AC3E}">
        <p14:creationId xmlns:p14="http://schemas.microsoft.com/office/powerpoint/2010/main" val="22120099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5F7E3F80-FE29-4EBF-AEDB-1B349F7F581D}" type="datetimeFigureOut">
              <a:rPr lang="en-IN" smtClean="0"/>
              <a:t>19-11-2024</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A8D1FC8A-9CC3-4166-A07B-3326DF2770A3}"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16552761"/>
      </p:ext>
    </p:extLst>
  </p:cSld>
  <p:clrMap bg1="lt1" tx1="dk1" bg2="lt2" tx2="dk2" accent1="accent1" accent2="accent2" accent3="accent3" accent4="accent4" accent5="accent5" accent6="accent6" hlink="hlink" folHlink="folHlink"/>
  <p:sldLayoutIdLst>
    <p:sldLayoutId id="2147485029" r:id="rId1"/>
    <p:sldLayoutId id="2147485030" r:id="rId2"/>
    <p:sldLayoutId id="2147485031" r:id="rId3"/>
    <p:sldLayoutId id="2147485032" r:id="rId4"/>
    <p:sldLayoutId id="2147485033" r:id="rId5"/>
    <p:sldLayoutId id="2147485034" r:id="rId6"/>
    <p:sldLayoutId id="2147485035" r:id="rId7"/>
    <p:sldLayoutId id="2147485036" r:id="rId8"/>
    <p:sldLayoutId id="2147485037" r:id="rId9"/>
    <p:sldLayoutId id="2147485038" r:id="rId10"/>
    <p:sldLayoutId id="2147485039"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a:extLst>
              <a:ext uri="{FF2B5EF4-FFF2-40B4-BE49-F238E27FC236}">
                <a16:creationId xmlns:a16="http://schemas.microsoft.com/office/drawing/2014/main" id="{A7792CED-2A31-1110-ACEE-BDF273E089A9}"/>
              </a:ext>
            </a:extLst>
          </p:cNvPr>
          <p:cNvSpPr>
            <a:spLocks noGrp="1"/>
          </p:cNvSpPr>
          <p:nvPr>
            <p:ph type="title"/>
          </p:nvPr>
        </p:nvSpPr>
        <p:spPr bwMode="invGray">
          <a:xfrm>
            <a:off x="4008582" y="286603"/>
            <a:ext cx="7147098" cy="1450757"/>
          </a:xfrm>
        </p:spPr>
        <p:txBody>
          <a:bodyPr>
            <a:normAutofit/>
          </a:bodyPr>
          <a:lstStyle/>
          <a:p>
            <a:pPr algn="ctr"/>
            <a:r>
              <a:rPr lang="en-IN" b="1" dirty="0">
                <a:solidFill>
                  <a:schemeClr val="accent1"/>
                </a:solidFill>
                <a:effectLst>
                  <a:outerShdw blurRad="38100" dist="38100" dir="2700000" algn="tl">
                    <a:srgbClr val="000000">
                      <a:alpha val="43137"/>
                    </a:srgbClr>
                  </a:outerShdw>
                </a:effectLst>
                <a:latin typeface="Arial Black" panose="020B0A04020102020204" pitchFamily="34" charset="0"/>
              </a:rPr>
              <a:t>ROAD ACCIDENT REPORT</a:t>
            </a:r>
            <a:endParaRPr lang="en-IN" sz="4000" dirty="0">
              <a:solidFill>
                <a:schemeClr val="accent1"/>
              </a:solidFill>
              <a:effectLst>
                <a:outerShdw blurRad="38100" dist="38100" dir="2700000" algn="tl">
                  <a:srgbClr val="000000">
                    <a:alpha val="43137"/>
                  </a:srgbClr>
                </a:outerShdw>
              </a:effectLst>
            </a:endParaRPr>
          </a:p>
        </p:txBody>
      </p:sp>
      <p:pic>
        <p:nvPicPr>
          <p:cNvPr id="8" name="Content Placeholder 7">
            <a:extLst>
              <a:ext uri="{FF2B5EF4-FFF2-40B4-BE49-F238E27FC236}">
                <a16:creationId xmlns:a16="http://schemas.microsoft.com/office/drawing/2014/main" id="{8AE042DD-8D6E-A1E9-A6FA-387B15D8B70C}"/>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036320" y="445943"/>
            <a:ext cx="2486025" cy="2057400"/>
          </a:xfrm>
        </p:spPr>
      </p:pic>
      <p:pic>
        <p:nvPicPr>
          <p:cNvPr id="10" name="Content Placeholder 9">
            <a:extLst>
              <a:ext uri="{FF2B5EF4-FFF2-40B4-BE49-F238E27FC236}">
                <a16:creationId xmlns:a16="http://schemas.microsoft.com/office/drawing/2014/main" id="{EFE3E6C1-8B62-600F-490A-1C554D161C48}"/>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9184005" y="3946525"/>
            <a:ext cx="1971675" cy="2057400"/>
          </a:xfrm>
        </p:spPr>
      </p:pic>
      <p:sp>
        <p:nvSpPr>
          <p:cNvPr id="25" name="TextBox 24">
            <a:extLst>
              <a:ext uri="{FF2B5EF4-FFF2-40B4-BE49-F238E27FC236}">
                <a16:creationId xmlns:a16="http://schemas.microsoft.com/office/drawing/2014/main" id="{A05D8B1F-E88D-AD26-B719-D029A63A770D}"/>
              </a:ext>
            </a:extLst>
          </p:cNvPr>
          <p:cNvSpPr txBox="1"/>
          <p:nvPr/>
        </p:nvSpPr>
        <p:spPr>
          <a:xfrm>
            <a:off x="2900219" y="2674947"/>
            <a:ext cx="7561942" cy="1508105"/>
          </a:xfrm>
          <a:prstGeom prst="rect">
            <a:avLst/>
          </a:prstGeom>
          <a:noFill/>
        </p:spPr>
        <p:txBody>
          <a:bodyPr wrap="square">
            <a:spAutoFit/>
          </a:bodyPr>
          <a:lstStyle/>
          <a:p>
            <a:r>
              <a:rPr lang="en-US" sz="2800" dirty="0"/>
              <a:t>PRESENTED BY </a:t>
            </a:r>
          </a:p>
          <a:p>
            <a:r>
              <a:rPr lang="en-US" sz="3200" dirty="0"/>
              <a:t>                           </a:t>
            </a:r>
            <a:r>
              <a:rPr lang="en-US" sz="3200" b="1" cap="all" dirty="0">
                <a:effectLst>
                  <a:outerShdw blurRad="50800" dist="63500" dir="2700000" algn="tl" rotWithShape="0">
                    <a:srgbClr val="000000">
                      <a:alpha val="48000"/>
                    </a:srgbClr>
                  </a:outerShdw>
                </a:effectLst>
                <a:latin typeface="+mj-lt"/>
                <a:ea typeface="+mj-ea"/>
                <a:cs typeface="+mj-cs"/>
              </a:rPr>
              <a:t>VAISHNAVI</a:t>
            </a:r>
            <a:r>
              <a:rPr lang="en-US" sz="3200" dirty="0"/>
              <a:t> </a:t>
            </a:r>
            <a:r>
              <a:rPr lang="en-US" sz="3200" b="1" dirty="0">
                <a:effectLst>
                  <a:outerShdw blurRad="38100" dist="38100" dir="2700000" algn="tl">
                    <a:srgbClr val="000000">
                      <a:alpha val="43137"/>
                    </a:srgbClr>
                  </a:outerShdw>
                </a:effectLst>
              </a:rPr>
              <a:t>BHUJBAL</a:t>
            </a:r>
            <a:r>
              <a:rPr lang="en-US" sz="3200" dirty="0"/>
              <a:t>.</a:t>
            </a:r>
          </a:p>
          <a:p>
            <a:r>
              <a:rPr lang="en-US" sz="3200" dirty="0"/>
              <a:t>                           </a:t>
            </a:r>
            <a:endParaRPr lang="en-IN" sz="3200" dirty="0"/>
          </a:p>
        </p:txBody>
      </p:sp>
    </p:spTree>
    <p:extLst>
      <p:ext uri="{BB962C8B-B14F-4D97-AF65-F5344CB8AC3E}">
        <p14:creationId xmlns:p14="http://schemas.microsoft.com/office/powerpoint/2010/main" val="16358038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FF473A-C7A9-C4B3-671A-CCD77AA4F2EE}"/>
            </a:ext>
          </a:extLst>
        </p:cNvPr>
        <p:cNvGrpSpPr/>
        <p:nvPr/>
      </p:nvGrpSpPr>
      <p:grpSpPr>
        <a:xfrm>
          <a:off x="0" y="0"/>
          <a:ext cx="0" cy="0"/>
          <a:chOff x="0" y="0"/>
          <a:chExt cx="0" cy="0"/>
        </a:xfrm>
      </p:grpSpPr>
      <p:sp>
        <p:nvSpPr>
          <p:cNvPr id="16" name="TextBox 15">
            <a:extLst>
              <a:ext uri="{FF2B5EF4-FFF2-40B4-BE49-F238E27FC236}">
                <a16:creationId xmlns:a16="http://schemas.microsoft.com/office/drawing/2014/main" id="{C2B40806-B6D9-E0C2-E1F8-EAC015262B83}"/>
              </a:ext>
            </a:extLst>
          </p:cNvPr>
          <p:cNvSpPr txBox="1"/>
          <p:nvPr/>
        </p:nvSpPr>
        <p:spPr>
          <a:xfrm>
            <a:off x="3456177" y="845403"/>
            <a:ext cx="7653501" cy="830997"/>
          </a:xfrm>
          <a:prstGeom prst="rect">
            <a:avLst/>
          </a:prstGeom>
          <a:noFill/>
        </p:spPr>
        <p:txBody>
          <a:bodyPr wrap="square">
            <a:spAutoFit/>
          </a:bodyPr>
          <a:lstStyle/>
          <a:p>
            <a:r>
              <a:rPr lang="en-US" sz="2400" b="1" dirty="0">
                <a:solidFill>
                  <a:srgbClr val="336699"/>
                </a:solidFill>
                <a:latin typeface="Arial Black" panose="020B0A04020102020204" pitchFamily="34" charset="0"/>
              </a:rPr>
              <a:t>DEPARTMENT DISTRIBUTION</a:t>
            </a:r>
          </a:p>
          <a:p>
            <a:endParaRPr lang="en-US" sz="2400" b="1" dirty="0">
              <a:solidFill>
                <a:srgbClr val="336699"/>
              </a:solidFill>
              <a:latin typeface="Arial Black" panose="020B0A04020102020204" pitchFamily="34" charset="0"/>
            </a:endParaRPr>
          </a:p>
        </p:txBody>
      </p:sp>
      <p:pic>
        <p:nvPicPr>
          <p:cNvPr id="6" name="Content Placeholder 5">
            <a:extLst>
              <a:ext uri="{FF2B5EF4-FFF2-40B4-BE49-F238E27FC236}">
                <a16:creationId xmlns:a16="http://schemas.microsoft.com/office/drawing/2014/main" id="{BC45FEC9-E7FE-4593-1A1E-DA49447A3E40}"/>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658733" y="2444959"/>
            <a:ext cx="3543795" cy="2736641"/>
          </a:xfrm>
        </p:spPr>
      </p:pic>
      <p:sp>
        <p:nvSpPr>
          <p:cNvPr id="11" name="Rectangle 1">
            <a:extLst>
              <a:ext uri="{FF2B5EF4-FFF2-40B4-BE49-F238E27FC236}">
                <a16:creationId xmlns:a16="http://schemas.microsoft.com/office/drawing/2014/main" id="{B32B8672-F547-1B4E-E59F-3DBAF9500F05}"/>
              </a:ext>
            </a:extLst>
          </p:cNvPr>
          <p:cNvSpPr>
            <a:spLocks noGrp="1" noChangeArrowheads="1"/>
          </p:cNvSpPr>
          <p:nvPr>
            <p:ph sz="half" idx="2"/>
          </p:nvPr>
        </p:nvSpPr>
        <p:spPr bwMode="auto">
          <a:xfrm>
            <a:off x="4695773" y="2444959"/>
            <a:ext cx="6122987"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000" b="1" i="0" u="none" strike="noStrike" cap="none" normalizeH="0" baseline="0" dirty="0">
                <a:ln>
                  <a:noFill/>
                </a:ln>
                <a:solidFill>
                  <a:schemeClr val="tx1"/>
                </a:solidFill>
                <a:effectLst/>
                <a:latin typeface="Arial" panose="020B0604020202020204" pitchFamily="34" charset="0"/>
              </a:rPr>
              <a:t>Shows:</a:t>
            </a:r>
            <a:r>
              <a:rPr kumimoji="0" lang="en-US" altLang="en-US" sz="2000" b="0" i="0" u="none" strike="noStrike" cap="none" normalizeH="0" baseline="0" dirty="0">
                <a:ln>
                  <a:noFill/>
                </a:ln>
                <a:solidFill>
                  <a:schemeClr val="tx1"/>
                </a:solidFill>
                <a:effectLst/>
                <a:latin typeface="Arial" panose="020B0604020202020204" pitchFamily="34" charset="0"/>
              </a:rPr>
              <a:t> Employee percentage by department (e.g., R&amp;D: 65.37%).</a:t>
            </a: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000" b="1" i="0" u="none" strike="noStrike" cap="none" normalizeH="0" baseline="0" dirty="0">
                <a:ln>
                  <a:noFill/>
                </a:ln>
                <a:solidFill>
                  <a:schemeClr val="tx1"/>
                </a:solidFill>
                <a:effectLst/>
                <a:latin typeface="Arial" panose="020B0604020202020204" pitchFamily="34" charset="0"/>
              </a:rPr>
              <a:t>Purpose:</a:t>
            </a:r>
            <a:r>
              <a:rPr kumimoji="0" lang="en-US" altLang="en-US" sz="2000" b="0" i="0" u="none" strike="noStrike" cap="none" normalizeH="0" baseline="0" dirty="0">
                <a:ln>
                  <a:noFill/>
                </a:ln>
                <a:solidFill>
                  <a:schemeClr val="tx1"/>
                </a:solidFill>
                <a:effectLst/>
                <a:latin typeface="Arial" panose="020B0604020202020204" pitchFamily="34" charset="0"/>
              </a:rPr>
              <a:t> Evaluates workforce distribution across departments.</a:t>
            </a: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000" b="1" i="0" u="none" strike="noStrike" cap="none" normalizeH="0" baseline="0" dirty="0">
                <a:ln>
                  <a:noFill/>
                </a:ln>
                <a:solidFill>
                  <a:schemeClr val="tx1"/>
                </a:solidFill>
                <a:effectLst/>
                <a:latin typeface="Arial" panose="020B0604020202020204" pitchFamily="34" charset="0"/>
              </a:rPr>
              <a:t>Key Insight:</a:t>
            </a:r>
            <a:r>
              <a:rPr kumimoji="0" lang="en-US" altLang="en-US" sz="2000" b="0" i="0" u="none" strike="noStrike" cap="none" normalizeH="0" baseline="0" dirty="0">
                <a:ln>
                  <a:noFill/>
                </a:ln>
                <a:solidFill>
                  <a:schemeClr val="tx1"/>
                </a:solidFill>
                <a:effectLst/>
                <a:latin typeface="Arial" panose="020B0604020202020204" pitchFamily="34" charset="0"/>
              </a:rPr>
              <a:t> R&amp;D dominates the workforce; HR has the lowest representation. </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993103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318DF9-0016-0D24-5F2C-8AF07EBABEBE}"/>
            </a:ext>
          </a:extLst>
        </p:cNvPr>
        <p:cNvGrpSpPr/>
        <p:nvPr/>
      </p:nvGrpSpPr>
      <p:grpSpPr>
        <a:xfrm>
          <a:off x="0" y="0"/>
          <a:ext cx="0" cy="0"/>
          <a:chOff x="0" y="0"/>
          <a:chExt cx="0" cy="0"/>
        </a:xfrm>
      </p:grpSpPr>
      <p:sp>
        <p:nvSpPr>
          <p:cNvPr id="16" name="TextBox 15">
            <a:extLst>
              <a:ext uri="{FF2B5EF4-FFF2-40B4-BE49-F238E27FC236}">
                <a16:creationId xmlns:a16="http://schemas.microsoft.com/office/drawing/2014/main" id="{C01BE52A-A23F-6756-1949-8EC911B86374}"/>
              </a:ext>
            </a:extLst>
          </p:cNvPr>
          <p:cNvSpPr txBox="1"/>
          <p:nvPr/>
        </p:nvSpPr>
        <p:spPr>
          <a:xfrm>
            <a:off x="3628844" y="740846"/>
            <a:ext cx="7653501" cy="461665"/>
          </a:xfrm>
          <a:prstGeom prst="rect">
            <a:avLst/>
          </a:prstGeom>
          <a:noFill/>
        </p:spPr>
        <p:txBody>
          <a:bodyPr wrap="square">
            <a:spAutoFit/>
          </a:bodyPr>
          <a:lstStyle/>
          <a:p>
            <a:r>
              <a:rPr lang="en-US" sz="2400" b="1" dirty="0">
                <a:solidFill>
                  <a:srgbClr val="336699"/>
                </a:solidFill>
                <a:latin typeface="Arial Black" panose="020B0A04020102020204" pitchFamily="34" charset="0"/>
              </a:rPr>
              <a:t>GENDER DISTRIBUTION</a:t>
            </a:r>
          </a:p>
        </p:txBody>
      </p:sp>
      <p:pic>
        <p:nvPicPr>
          <p:cNvPr id="5" name="Content Placeholder 4">
            <a:extLst>
              <a:ext uri="{FF2B5EF4-FFF2-40B4-BE49-F238E27FC236}">
                <a16:creationId xmlns:a16="http://schemas.microsoft.com/office/drawing/2014/main" id="{5DE34BFF-41B3-F736-0B94-640E796D4B70}"/>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609568" y="2542801"/>
            <a:ext cx="3543795" cy="2943636"/>
          </a:xfrm>
        </p:spPr>
      </p:pic>
      <p:sp>
        <p:nvSpPr>
          <p:cNvPr id="11" name="Rectangle 1">
            <a:extLst>
              <a:ext uri="{FF2B5EF4-FFF2-40B4-BE49-F238E27FC236}">
                <a16:creationId xmlns:a16="http://schemas.microsoft.com/office/drawing/2014/main" id="{0DAC9EAD-26ED-EEE1-AD5C-F5D2FD66B4EB}"/>
              </a:ext>
            </a:extLst>
          </p:cNvPr>
          <p:cNvSpPr>
            <a:spLocks noGrp="1" noChangeArrowheads="1"/>
          </p:cNvSpPr>
          <p:nvPr>
            <p:ph sz="half" idx="2"/>
          </p:nvPr>
        </p:nvSpPr>
        <p:spPr bwMode="auto">
          <a:xfrm>
            <a:off x="4695773" y="2791207"/>
            <a:ext cx="5519645" cy="24468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457200" indent="-457200">
              <a:buFont typeface="+mj-lt"/>
              <a:buAutoNum type="arabicPeriod"/>
            </a:pPr>
            <a:r>
              <a:rPr lang="en-US" sz="2000" b="1" dirty="0"/>
              <a:t>Shows: Workforce divided by gender (e.g., 60% male, 40% female).</a:t>
            </a:r>
          </a:p>
          <a:p>
            <a:pPr marL="457200" indent="-457200">
              <a:buFont typeface="+mj-lt"/>
              <a:buAutoNum type="arabicPeriod"/>
            </a:pPr>
            <a:r>
              <a:rPr lang="en-US" sz="2000" b="1" dirty="0"/>
              <a:t>Purpose: Assesses gender diversity.</a:t>
            </a:r>
          </a:p>
          <a:p>
            <a:pPr marL="457200" indent="-457200">
              <a:buFont typeface="+mj-lt"/>
              <a:buAutoNum type="arabicPeriod"/>
            </a:pPr>
            <a:r>
              <a:rPr lang="en-US" sz="2000" b="1" dirty="0"/>
              <a:t>Key Insight: Moderate gender disparity exists.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403296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024C58-FFD7-18DA-35EB-1CD4EF6B801E}"/>
            </a:ext>
          </a:extLst>
        </p:cNvPr>
        <p:cNvGrpSpPr/>
        <p:nvPr/>
      </p:nvGrpSpPr>
      <p:grpSpPr>
        <a:xfrm>
          <a:off x="0" y="0"/>
          <a:ext cx="0" cy="0"/>
          <a:chOff x="0" y="0"/>
          <a:chExt cx="0" cy="0"/>
        </a:xfrm>
      </p:grpSpPr>
      <p:sp>
        <p:nvSpPr>
          <p:cNvPr id="16" name="TextBox 15">
            <a:extLst>
              <a:ext uri="{FF2B5EF4-FFF2-40B4-BE49-F238E27FC236}">
                <a16:creationId xmlns:a16="http://schemas.microsoft.com/office/drawing/2014/main" id="{7C491E23-AC78-52A1-4CF7-02C5366B5006}"/>
              </a:ext>
            </a:extLst>
          </p:cNvPr>
          <p:cNvSpPr txBox="1"/>
          <p:nvPr/>
        </p:nvSpPr>
        <p:spPr>
          <a:xfrm>
            <a:off x="2750922" y="810310"/>
            <a:ext cx="8204566" cy="461665"/>
          </a:xfrm>
          <a:prstGeom prst="rect">
            <a:avLst/>
          </a:prstGeom>
          <a:noFill/>
        </p:spPr>
        <p:txBody>
          <a:bodyPr wrap="square">
            <a:spAutoFit/>
          </a:bodyPr>
          <a:lstStyle/>
          <a:p>
            <a:r>
              <a:rPr lang="en-US" sz="2400" b="1" dirty="0">
                <a:solidFill>
                  <a:srgbClr val="336699"/>
                </a:solidFill>
                <a:latin typeface="Arial Black" panose="020B0A04020102020204" pitchFamily="34" charset="0"/>
              </a:rPr>
              <a:t>EDUCATION FIELD | EMPLOYEE COUNT</a:t>
            </a:r>
          </a:p>
        </p:txBody>
      </p:sp>
      <p:pic>
        <p:nvPicPr>
          <p:cNvPr id="5" name="Content Placeholder 4">
            <a:extLst>
              <a:ext uri="{FF2B5EF4-FFF2-40B4-BE49-F238E27FC236}">
                <a16:creationId xmlns:a16="http://schemas.microsoft.com/office/drawing/2014/main" id="{DB2C9952-F1B6-19D1-2C0E-52A022C44FF3}"/>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373641" y="2263301"/>
            <a:ext cx="4754562" cy="3906590"/>
          </a:xfrm>
        </p:spPr>
      </p:pic>
      <p:sp>
        <p:nvSpPr>
          <p:cNvPr id="7" name="Rectangle 1">
            <a:extLst>
              <a:ext uri="{FF2B5EF4-FFF2-40B4-BE49-F238E27FC236}">
                <a16:creationId xmlns:a16="http://schemas.microsoft.com/office/drawing/2014/main" id="{835C442C-D138-FCA0-62C1-AC92A6457EFB}"/>
              </a:ext>
            </a:extLst>
          </p:cNvPr>
          <p:cNvSpPr>
            <a:spLocks noGrp="1" noChangeArrowheads="1"/>
          </p:cNvSpPr>
          <p:nvPr>
            <p:ph sz="half" idx="2"/>
          </p:nvPr>
        </p:nvSpPr>
        <p:spPr bwMode="auto">
          <a:xfrm>
            <a:off x="5320145" y="2127941"/>
            <a:ext cx="6696364"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1" i="0" u="none" strike="noStrike" cap="none" normalizeH="0" baseline="0" dirty="0">
                <a:ln>
                  <a:noFill/>
                </a:ln>
                <a:solidFill>
                  <a:schemeClr val="tx1"/>
                </a:solidFill>
                <a:effectLst/>
                <a:latin typeface="Arial" panose="020B0604020202020204" pitchFamily="34" charset="0"/>
              </a:rPr>
              <a:t>Shows:</a:t>
            </a:r>
            <a:r>
              <a:rPr kumimoji="0" lang="en-US" altLang="en-US" sz="1800" b="0" i="0" u="none" strike="noStrike" cap="none" normalizeH="0" baseline="0" dirty="0">
                <a:ln>
                  <a:noFill/>
                </a:ln>
                <a:solidFill>
                  <a:schemeClr val="tx1"/>
                </a:solidFill>
                <a:effectLst/>
                <a:latin typeface="Arial" panose="020B0604020202020204" pitchFamily="34" charset="0"/>
              </a:rPr>
              <a:t> Distribution of employees by department and educational background (e.g., 440 R&amp;D employees have Life Sciences degrees).</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1" i="0" u="none" strike="noStrike" cap="none" normalizeH="0" baseline="0" dirty="0">
                <a:ln>
                  <a:noFill/>
                </a:ln>
                <a:solidFill>
                  <a:schemeClr val="tx1"/>
                </a:solidFill>
                <a:effectLst/>
                <a:latin typeface="Arial" panose="020B0604020202020204" pitchFamily="34" charset="0"/>
              </a:rPr>
              <a:t>Purpose:</a:t>
            </a:r>
            <a:r>
              <a:rPr kumimoji="0" lang="en-US" altLang="en-US" sz="1800" b="0" i="0" u="none" strike="noStrike" cap="none" normalizeH="0" baseline="0" dirty="0">
                <a:ln>
                  <a:noFill/>
                </a:ln>
                <a:solidFill>
                  <a:schemeClr val="tx1"/>
                </a:solidFill>
                <a:effectLst/>
                <a:latin typeface="Arial" panose="020B0604020202020204" pitchFamily="34" charset="0"/>
              </a:rPr>
              <a:t> Identifies how education fields align with department requirements.</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1" i="0" u="none" strike="noStrike" cap="none" normalizeH="0" baseline="0" dirty="0">
                <a:ln>
                  <a:noFill/>
                </a:ln>
                <a:solidFill>
                  <a:schemeClr val="tx1"/>
                </a:solidFill>
                <a:effectLst/>
                <a:latin typeface="Arial" panose="020B0604020202020204" pitchFamily="34" charset="0"/>
              </a:rPr>
              <a:t>Why Heat Map:</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Highlights patterns and clusters in large datasets.</a:t>
            </a:r>
          </a:p>
          <a:p>
            <a:pPr marL="0" marR="0" lvl="0" indent="0" algn="l" defTabSz="914400" rtl="0" eaLnBrk="0" fontAlgn="base" latinLnBrk="0" hangingPunct="0">
              <a:lnSpc>
                <a:spcPct val="100000"/>
              </a:lnSpc>
              <a:spcBef>
                <a:spcPct val="0"/>
              </a:spcBef>
              <a:spcAft>
                <a:spcPct val="0"/>
              </a:spcAft>
              <a:buClrTx/>
              <a:buSzTx/>
              <a:buNone/>
              <a:tabLst/>
            </a:pPr>
            <a:endParaRPr lang="en-US" altLang="en-US" sz="18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lang="en-US" altLang="en-US" sz="1800" b="1" dirty="0">
                <a:latin typeface="Arial" panose="020B0604020202020204" pitchFamily="34" charset="0"/>
              </a:rPr>
              <a:t>4.</a:t>
            </a:r>
            <a:r>
              <a:rPr kumimoji="0" lang="en-US" altLang="en-US" sz="1800" b="1" i="0" u="none" strike="noStrike" cap="none" normalizeH="0" baseline="0" dirty="0">
                <a:ln>
                  <a:noFill/>
                </a:ln>
                <a:solidFill>
                  <a:schemeClr val="tx1"/>
                </a:solidFill>
                <a:effectLst/>
                <a:latin typeface="Arial" panose="020B0604020202020204" pitchFamily="34" charset="0"/>
              </a:rPr>
              <a:t> Questions Answered:</a:t>
            </a:r>
            <a:endParaRPr lang="en-US" altLang="en-US" sz="18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Are the right educational backgrounds allocated to the right</a:t>
            </a:r>
          </a:p>
          <a:p>
            <a:pPr marL="0" marR="0" lvl="0" indent="0" algn="l" defTabSz="914400" rtl="0" eaLnBrk="0" fontAlgn="base" latinLnBrk="0" hangingPunct="0">
              <a:lnSpc>
                <a:spcPct val="100000"/>
              </a:lnSpc>
              <a:spcBef>
                <a:spcPct val="0"/>
              </a:spcBef>
              <a:spcAft>
                <a:spcPct val="0"/>
              </a:spcAft>
              <a:buClrTx/>
              <a:buSzTx/>
              <a:buNone/>
              <a:tabLst/>
            </a:pPr>
            <a:r>
              <a:rPr lang="en-US" altLang="en-US" sz="1800" dirty="0">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rPr>
              <a:t> departments?</a:t>
            </a:r>
          </a:p>
          <a:p>
            <a:pPr marL="0" marR="0" lvl="0" indent="0" algn="l" defTabSz="914400" rtl="0" eaLnBrk="0" fontAlgn="base" latinLnBrk="0" hangingPunct="0">
              <a:lnSpc>
                <a:spcPct val="100000"/>
              </a:lnSpc>
              <a:spcBef>
                <a:spcPct val="0"/>
              </a:spcBef>
              <a:spcAft>
                <a:spcPct val="0"/>
              </a:spcAft>
              <a:buClrTx/>
              <a:buSzTx/>
              <a:buNone/>
              <a:tabLst/>
            </a:pPr>
            <a:r>
              <a:rPr lang="en-US" altLang="en-US" sz="1800" dirty="0">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rPr>
              <a:t>Is there diversity in educational qualifications within</a:t>
            </a:r>
          </a:p>
          <a:p>
            <a:pPr marL="0" marR="0" lvl="0" indent="0" algn="l" defTabSz="914400" rtl="0" eaLnBrk="0" fontAlgn="base" latinLnBrk="0" hangingPunct="0">
              <a:lnSpc>
                <a:spcPct val="100000"/>
              </a:lnSpc>
              <a:spcBef>
                <a:spcPct val="0"/>
              </a:spcBef>
              <a:spcAft>
                <a:spcPct val="0"/>
              </a:spcAft>
              <a:buClrTx/>
              <a:buSzTx/>
              <a:buNone/>
              <a:tabLst/>
            </a:pPr>
            <a:r>
              <a:rPr lang="en-US" altLang="en-US" sz="1800" dirty="0">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rPr>
              <a:t> departments?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77023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6C42C0-86AB-05FD-BF3B-A45357625017}"/>
            </a:ext>
          </a:extLst>
        </p:cNvPr>
        <p:cNvGrpSpPr/>
        <p:nvPr/>
      </p:nvGrpSpPr>
      <p:grpSpPr>
        <a:xfrm>
          <a:off x="0" y="0"/>
          <a:ext cx="0" cy="0"/>
          <a:chOff x="0" y="0"/>
          <a:chExt cx="0" cy="0"/>
        </a:xfrm>
      </p:grpSpPr>
      <p:sp>
        <p:nvSpPr>
          <p:cNvPr id="16" name="TextBox 15">
            <a:extLst>
              <a:ext uri="{FF2B5EF4-FFF2-40B4-BE49-F238E27FC236}">
                <a16:creationId xmlns:a16="http://schemas.microsoft.com/office/drawing/2014/main" id="{228B9DF8-BE93-9C80-8353-9193D8F013E6}"/>
              </a:ext>
            </a:extLst>
          </p:cNvPr>
          <p:cNvSpPr txBox="1"/>
          <p:nvPr/>
        </p:nvSpPr>
        <p:spPr>
          <a:xfrm>
            <a:off x="3572464" y="632704"/>
            <a:ext cx="8172007" cy="461665"/>
          </a:xfrm>
          <a:prstGeom prst="rect">
            <a:avLst/>
          </a:prstGeom>
          <a:noFill/>
        </p:spPr>
        <p:txBody>
          <a:bodyPr wrap="square">
            <a:spAutoFit/>
          </a:bodyPr>
          <a:lstStyle/>
          <a:p>
            <a:r>
              <a:rPr lang="en-US" sz="2400" b="1" dirty="0">
                <a:solidFill>
                  <a:srgbClr val="336699"/>
                </a:solidFill>
                <a:latin typeface="Arial Black" panose="020B0A04020102020204" pitchFamily="34" charset="0"/>
              </a:rPr>
              <a:t>RATINGD | EDUCATION FIELDS</a:t>
            </a:r>
          </a:p>
        </p:txBody>
      </p:sp>
      <p:pic>
        <p:nvPicPr>
          <p:cNvPr id="5" name="Content Placeholder 4">
            <a:extLst>
              <a:ext uri="{FF2B5EF4-FFF2-40B4-BE49-F238E27FC236}">
                <a16:creationId xmlns:a16="http://schemas.microsoft.com/office/drawing/2014/main" id="{7D12BF42-3BD3-2EF5-F981-C926290A4A17}"/>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373639" y="2309971"/>
            <a:ext cx="4789487" cy="4072356"/>
          </a:xfrm>
        </p:spPr>
      </p:pic>
      <p:sp>
        <p:nvSpPr>
          <p:cNvPr id="8" name="Rectangle 1">
            <a:extLst>
              <a:ext uri="{FF2B5EF4-FFF2-40B4-BE49-F238E27FC236}">
                <a16:creationId xmlns:a16="http://schemas.microsoft.com/office/drawing/2014/main" id="{1F198BB2-AD77-CAD9-7123-6049236AC453}"/>
              </a:ext>
            </a:extLst>
          </p:cNvPr>
          <p:cNvSpPr>
            <a:spLocks noGrp="1" noChangeArrowheads="1"/>
          </p:cNvSpPr>
          <p:nvPr>
            <p:ph sz="half" idx="2"/>
          </p:nvPr>
        </p:nvSpPr>
        <p:spPr bwMode="auto">
          <a:xfrm>
            <a:off x="5708507" y="2175301"/>
            <a:ext cx="6035964"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1" i="0" u="none" strike="noStrike" cap="none" normalizeH="0" baseline="0" dirty="0">
                <a:ln>
                  <a:noFill/>
                </a:ln>
                <a:solidFill>
                  <a:schemeClr val="tx1"/>
                </a:solidFill>
                <a:effectLst/>
                <a:latin typeface="Arial" panose="020B0604020202020204" pitchFamily="34" charset="0"/>
              </a:rPr>
              <a:t>Shows:</a:t>
            </a:r>
            <a:r>
              <a:rPr kumimoji="0" lang="en-US" altLang="en-US" sz="1800" b="0" i="0" u="none" strike="noStrike" cap="none" normalizeH="0" baseline="0" dirty="0">
                <a:ln>
                  <a:noFill/>
                </a:ln>
                <a:solidFill>
                  <a:schemeClr val="tx1"/>
                </a:solidFill>
                <a:effectLst/>
                <a:latin typeface="Arial" panose="020B0604020202020204" pitchFamily="34" charset="0"/>
              </a:rPr>
              <a:t> Employee ratings (e.g., performance, satisfaction) grouped by education field.</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1" i="0" u="none" strike="noStrike" cap="none" normalizeH="0" baseline="0" dirty="0">
                <a:ln>
                  <a:noFill/>
                </a:ln>
                <a:solidFill>
                  <a:schemeClr val="tx1"/>
                </a:solidFill>
                <a:effectLst/>
                <a:latin typeface="Arial" panose="020B0604020202020204" pitchFamily="34" charset="0"/>
              </a:rPr>
              <a:t>Purpose:</a:t>
            </a:r>
            <a:r>
              <a:rPr kumimoji="0" lang="en-US" altLang="en-US" sz="1800" b="0" i="0" u="none" strike="noStrike" cap="none" normalizeH="0" baseline="0" dirty="0">
                <a:ln>
                  <a:noFill/>
                </a:ln>
                <a:solidFill>
                  <a:schemeClr val="tx1"/>
                </a:solidFill>
                <a:effectLst/>
                <a:latin typeface="Arial" panose="020B0604020202020204" pitchFamily="34" charset="0"/>
              </a:rPr>
              <a:t> Highlights variations in satisfaction and performance by educational background.</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1" i="0" u="none" strike="noStrike" cap="none" normalizeH="0" baseline="0" dirty="0">
                <a:ln>
                  <a:noFill/>
                </a:ln>
                <a:solidFill>
                  <a:schemeClr val="tx1"/>
                </a:solidFill>
                <a:effectLst/>
                <a:latin typeface="Arial" panose="020B0604020202020204" pitchFamily="34" charset="0"/>
              </a:rPr>
              <a:t>Why Star Chart:</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Efficiently compares multiple attributes across</a:t>
            </a:r>
          </a:p>
          <a:p>
            <a:pPr marL="0" marR="0" lvl="0" indent="0" algn="l" defTabSz="914400" rtl="0" eaLnBrk="0" fontAlgn="base" latinLnBrk="0" hangingPunct="0">
              <a:lnSpc>
                <a:spcPct val="100000"/>
              </a:lnSpc>
              <a:spcBef>
                <a:spcPct val="0"/>
              </a:spcBef>
              <a:spcAft>
                <a:spcPct val="0"/>
              </a:spcAft>
              <a:buClrTx/>
              <a:buSzTx/>
              <a:buNone/>
              <a:tabLst/>
            </a:pPr>
            <a:r>
              <a:rPr lang="en-US" altLang="en-US" sz="1800" dirty="0">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rPr>
              <a:t> categories.</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AutoNum type="arabicPeriod" startAt="4"/>
              <a:tabLst/>
            </a:pPr>
            <a:r>
              <a:rPr kumimoji="0" lang="en-US" altLang="en-US" sz="1800" b="1" i="0" u="none" strike="noStrike" cap="none" normalizeH="0" baseline="0" dirty="0">
                <a:ln>
                  <a:noFill/>
                </a:ln>
                <a:solidFill>
                  <a:schemeClr val="tx1"/>
                </a:solidFill>
                <a:effectLst/>
                <a:latin typeface="Arial" panose="020B0604020202020204" pitchFamily="34" charset="0"/>
              </a:rPr>
              <a:t>Questions Answered:</a:t>
            </a:r>
            <a:endParaRPr lang="en-US" altLang="en-US" sz="18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Which education fields yield higher satisfaction or</a:t>
            </a:r>
          </a:p>
          <a:p>
            <a:pPr marL="0" marR="0" lvl="0" indent="0" algn="l" defTabSz="914400" rtl="0" eaLnBrk="0" fontAlgn="base" latinLnBrk="0" hangingPunct="0">
              <a:lnSpc>
                <a:spcPct val="100000"/>
              </a:lnSpc>
              <a:spcBef>
                <a:spcPct val="0"/>
              </a:spcBef>
              <a:spcAft>
                <a:spcPct val="0"/>
              </a:spcAft>
              <a:buClrTx/>
              <a:buSzTx/>
              <a:buNone/>
              <a:tabLst/>
            </a:pPr>
            <a:r>
              <a:rPr lang="en-US" altLang="en-US" sz="1800" dirty="0">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rPr>
              <a:t> performance?</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Are there disparities in satisfaction among different</a:t>
            </a:r>
          </a:p>
          <a:p>
            <a:pPr marL="0" marR="0" lvl="0" indent="0" algn="l" defTabSz="914400" rtl="0" eaLnBrk="0" fontAlgn="base" latinLnBrk="0" hangingPunct="0">
              <a:lnSpc>
                <a:spcPct val="100000"/>
              </a:lnSpc>
              <a:spcBef>
                <a:spcPct val="0"/>
              </a:spcBef>
              <a:spcAft>
                <a:spcPct val="0"/>
              </a:spcAft>
              <a:buClrTx/>
              <a:buSzTx/>
              <a:buNone/>
              <a:tabLst/>
            </a:pPr>
            <a:r>
              <a:rPr lang="en-US" altLang="en-US" sz="1800" dirty="0">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rPr>
              <a:t> education backgrounds?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907154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5D0882-66A7-4B48-15BC-9D140DE320AD}"/>
            </a:ext>
          </a:extLst>
        </p:cNvPr>
        <p:cNvGrpSpPr/>
        <p:nvPr/>
      </p:nvGrpSpPr>
      <p:grpSpPr>
        <a:xfrm>
          <a:off x="0" y="0"/>
          <a:ext cx="0" cy="0"/>
          <a:chOff x="0" y="0"/>
          <a:chExt cx="0" cy="0"/>
        </a:xfrm>
      </p:grpSpPr>
      <p:sp>
        <p:nvSpPr>
          <p:cNvPr id="10" name="TextBox 9">
            <a:extLst>
              <a:ext uri="{FF2B5EF4-FFF2-40B4-BE49-F238E27FC236}">
                <a16:creationId xmlns:a16="http://schemas.microsoft.com/office/drawing/2014/main" id="{AA545895-9B35-5E09-E424-F2D3F69549CE}"/>
              </a:ext>
            </a:extLst>
          </p:cNvPr>
          <p:cNvSpPr txBox="1"/>
          <p:nvPr/>
        </p:nvSpPr>
        <p:spPr>
          <a:xfrm>
            <a:off x="83127" y="650677"/>
            <a:ext cx="11582400" cy="830997"/>
          </a:xfrm>
          <a:prstGeom prst="rect">
            <a:avLst/>
          </a:prstGeom>
          <a:noFill/>
        </p:spPr>
        <p:txBody>
          <a:bodyPr wrap="square">
            <a:spAutoFit/>
          </a:bodyPr>
          <a:lstStyle/>
          <a:p>
            <a:pPr algn="ctr"/>
            <a:r>
              <a:rPr lang="en-IN" sz="2400" b="1" dirty="0">
                <a:solidFill>
                  <a:srgbClr val="336699"/>
                </a:solidFill>
                <a:latin typeface="Arial Black" panose="020B0A04020102020204" pitchFamily="34" charset="0"/>
              </a:rPr>
              <a:t>COMPLETE DASHBOARD </a:t>
            </a:r>
          </a:p>
          <a:p>
            <a:pPr algn="ctr"/>
            <a:r>
              <a:rPr lang="en-IN" sz="2400" b="1" dirty="0">
                <a:solidFill>
                  <a:srgbClr val="336699"/>
                </a:solidFill>
                <a:latin typeface="Arial Black" panose="020B0A04020102020204" pitchFamily="34" charset="0"/>
              </a:rPr>
              <a:t>IBM EMPLOYEE ANALYSIS -2</a:t>
            </a:r>
          </a:p>
        </p:txBody>
      </p:sp>
      <p:pic>
        <p:nvPicPr>
          <p:cNvPr id="6" name="Content Placeholder 5">
            <a:extLst>
              <a:ext uri="{FF2B5EF4-FFF2-40B4-BE49-F238E27FC236}">
                <a16:creationId xmlns:a16="http://schemas.microsoft.com/office/drawing/2014/main" id="{43A4B5AF-1446-7EDC-342E-6FCED9381A67}"/>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096963" y="2562987"/>
            <a:ext cx="4938712" cy="2589277"/>
          </a:xfrm>
        </p:spPr>
      </p:pic>
    </p:spTree>
    <p:extLst>
      <p:ext uri="{BB962C8B-B14F-4D97-AF65-F5344CB8AC3E}">
        <p14:creationId xmlns:p14="http://schemas.microsoft.com/office/powerpoint/2010/main" val="26686447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C2BFDE-6FC5-B48E-9505-9ADA94F13E53}"/>
            </a:ext>
          </a:extLst>
        </p:cNvPr>
        <p:cNvGrpSpPr/>
        <p:nvPr/>
      </p:nvGrpSpPr>
      <p:grpSpPr>
        <a:xfrm>
          <a:off x="0" y="0"/>
          <a:ext cx="0" cy="0"/>
          <a:chOff x="0" y="0"/>
          <a:chExt cx="0" cy="0"/>
        </a:xfrm>
      </p:grpSpPr>
      <p:sp>
        <p:nvSpPr>
          <p:cNvPr id="16" name="TextBox 15">
            <a:extLst>
              <a:ext uri="{FF2B5EF4-FFF2-40B4-BE49-F238E27FC236}">
                <a16:creationId xmlns:a16="http://schemas.microsoft.com/office/drawing/2014/main" id="{51A9AC31-2100-6214-4AE8-5DBDBE9B8A40}"/>
              </a:ext>
            </a:extLst>
          </p:cNvPr>
          <p:cNvSpPr txBox="1"/>
          <p:nvPr/>
        </p:nvSpPr>
        <p:spPr>
          <a:xfrm>
            <a:off x="3122008" y="723186"/>
            <a:ext cx="6695760" cy="461665"/>
          </a:xfrm>
          <a:prstGeom prst="rect">
            <a:avLst/>
          </a:prstGeom>
          <a:noFill/>
        </p:spPr>
        <p:txBody>
          <a:bodyPr wrap="square">
            <a:spAutoFit/>
          </a:bodyPr>
          <a:lstStyle/>
          <a:p>
            <a:r>
              <a:rPr lang="en-US" sz="2400" b="1" dirty="0">
                <a:solidFill>
                  <a:srgbClr val="336699"/>
                </a:solidFill>
                <a:latin typeface="Arial Black" panose="020B0A04020102020204" pitchFamily="34" charset="0"/>
              </a:rPr>
              <a:t>YEARS IN CURRENT ROLE | JOB ROLE</a:t>
            </a:r>
          </a:p>
        </p:txBody>
      </p:sp>
      <p:pic>
        <p:nvPicPr>
          <p:cNvPr id="5" name="Content Placeholder 4">
            <a:extLst>
              <a:ext uri="{FF2B5EF4-FFF2-40B4-BE49-F238E27FC236}">
                <a16:creationId xmlns:a16="http://schemas.microsoft.com/office/drawing/2014/main" id="{EDB9992D-B10C-6577-9446-7F4D347BCA59}"/>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390093" y="2389293"/>
            <a:ext cx="4754562" cy="4057689"/>
          </a:xfrm>
        </p:spPr>
      </p:pic>
      <p:sp>
        <p:nvSpPr>
          <p:cNvPr id="8" name="Rectangle 1">
            <a:extLst>
              <a:ext uri="{FF2B5EF4-FFF2-40B4-BE49-F238E27FC236}">
                <a16:creationId xmlns:a16="http://schemas.microsoft.com/office/drawing/2014/main" id="{0FC69355-6CF3-C63B-08B6-F517C0029AA1}"/>
              </a:ext>
            </a:extLst>
          </p:cNvPr>
          <p:cNvSpPr>
            <a:spLocks noGrp="1" noChangeArrowheads="1"/>
          </p:cNvSpPr>
          <p:nvPr>
            <p:ph sz="half" idx="2"/>
          </p:nvPr>
        </p:nvSpPr>
        <p:spPr bwMode="auto">
          <a:xfrm>
            <a:off x="5468359" y="2294478"/>
            <a:ext cx="6150986" cy="4247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1" i="0" u="none" strike="noStrike" cap="none" normalizeH="0" baseline="0" dirty="0">
                <a:ln>
                  <a:noFill/>
                </a:ln>
                <a:solidFill>
                  <a:schemeClr val="tx1"/>
                </a:solidFill>
                <a:effectLst/>
                <a:latin typeface="Arial" panose="020B0604020202020204" pitchFamily="34" charset="0"/>
              </a:rPr>
              <a:t>Shows:</a:t>
            </a:r>
            <a:r>
              <a:rPr kumimoji="0" lang="en-US" altLang="en-US" sz="1800" b="0" i="0" u="none" strike="noStrike" cap="none" normalizeH="0" baseline="0" dirty="0">
                <a:ln>
                  <a:noFill/>
                </a:ln>
                <a:solidFill>
                  <a:schemeClr val="tx1"/>
                </a:solidFill>
                <a:effectLst/>
                <a:latin typeface="Arial" panose="020B0604020202020204" pitchFamily="34" charset="0"/>
              </a:rPr>
              <a:t> Average tenure of employees in their current roles (e.g., Laboratory Technicians: 6.45 years, Sales Executives: 3.01 years).</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1" i="0" u="none" strike="noStrike" cap="none" normalizeH="0" baseline="0" dirty="0">
                <a:ln>
                  <a:noFill/>
                </a:ln>
                <a:solidFill>
                  <a:schemeClr val="tx1"/>
                </a:solidFill>
                <a:effectLst/>
                <a:latin typeface="Arial" panose="020B0604020202020204" pitchFamily="34" charset="0"/>
              </a:rPr>
              <a:t>Purpose:</a:t>
            </a:r>
            <a:r>
              <a:rPr kumimoji="0" lang="en-US" altLang="en-US" sz="1800" b="0" i="0" u="none" strike="noStrike" cap="none" normalizeH="0" baseline="0" dirty="0">
                <a:ln>
                  <a:noFill/>
                </a:ln>
                <a:solidFill>
                  <a:schemeClr val="tx1"/>
                </a:solidFill>
                <a:effectLst/>
                <a:latin typeface="Arial" panose="020B0604020202020204" pitchFamily="34" charset="0"/>
              </a:rPr>
              <a:t> Highlights retention and potential stagnation in specific roles.</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1" i="0" u="none" strike="noStrike" cap="none" normalizeH="0" baseline="0" dirty="0">
                <a:ln>
                  <a:noFill/>
                </a:ln>
                <a:solidFill>
                  <a:schemeClr val="tx1"/>
                </a:solidFill>
                <a:effectLst/>
                <a:latin typeface="Arial" panose="020B0604020202020204" pitchFamily="34" charset="0"/>
              </a:rPr>
              <a:t>Why Line Chart:</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Ideal for comparing trends across job roles.</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Arial" panose="020B0604020202020204" pitchFamily="34" charset="0"/>
              </a:rPr>
              <a:t>4.  Questions Answered:</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Are employees staying in roles too long without</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promotions?</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Which roles experience the shortest retention periods?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361370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E28083-313C-B5F9-A076-9F07316AC439}"/>
            </a:ext>
          </a:extLst>
        </p:cNvPr>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7002BDB9-7D1E-E4A7-CC7B-FD366C4AA55C}"/>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472733" y="2161308"/>
            <a:ext cx="4542612" cy="4294909"/>
          </a:xfrm>
        </p:spPr>
      </p:pic>
      <p:sp>
        <p:nvSpPr>
          <p:cNvPr id="12" name="Content Placeholder 11">
            <a:extLst>
              <a:ext uri="{FF2B5EF4-FFF2-40B4-BE49-F238E27FC236}">
                <a16:creationId xmlns:a16="http://schemas.microsoft.com/office/drawing/2014/main" id="{1A466BE7-77ED-92CF-DD44-6037C9FC98EC}"/>
              </a:ext>
            </a:extLst>
          </p:cNvPr>
          <p:cNvSpPr>
            <a:spLocks noGrp="1"/>
          </p:cNvSpPr>
          <p:nvPr>
            <p:ph sz="half" idx="2"/>
          </p:nvPr>
        </p:nvSpPr>
        <p:spPr>
          <a:xfrm>
            <a:off x="5306827" y="2161308"/>
            <a:ext cx="6571137" cy="4637853"/>
          </a:xfrm>
        </p:spPr>
        <p:txBody>
          <a:bodyPr>
            <a:normAutofit lnSpcReduction="10000"/>
          </a:bodyPr>
          <a:lstStyle/>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000" b="0" i="0" u="none" strike="noStrike" cap="none" normalizeH="0" baseline="0" dirty="0">
                <a:ln>
                  <a:noFill/>
                </a:ln>
                <a:solidFill>
                  <a:schemeClr val="tx1"/>
                </a:solidFill>
                <a:effectLst/>
                <a:latin typeface="Arial" panose="020B0604020202020204" pitchFamily="34" charset="0"/>
              </a:rPr>
              <a:t> </a:t>
            </a:r>
            <a:r>
              <a:rPr kumimoji="0" lang="en-US" altLang="en-US" sz="2000" b="1" i="0" u="none" strike="noStrike" cap="none" normalizeH="0" baseline="0" dirty="0">
                <a:ln>
                  <a:noFill/>
                </a:ln>
                <a:solidFill>
                  <a:schemeClr val="tx1"/>
                </a:solidFill>
                <a:effectLst/>
                <a:latin typeface="Arial" panose="020B0604020202020204" pitchFamily="34" charset="0"/>
              </a:rPr>
              <a:t>Shows:</a:t>
            </a:r>
            <a:r>
              <a:rPr kumimoji="0" lang="en-US" altLang="en-US" sz="2000" b="0" i="0" u="none" strike="noStrike" cap="none" normalizeH="0" baseline="0" dirty="0">
                <a:ln>
                  <a:noFill/>
                </a:ln>
                <a:solidFill>
                  <a:schemeClr val="tx1"/>
                </a:solidFill>
                <a:effectLst/>
                <a:latin typeface="Arial" panose="020B0604020202020204" pitchFamily="34" charset="0"/>
              </a:rPr>
              <a:t> Average total working experience of employees in various roles (e.g., Manufacturing Directors: 21.4 years).</a:t>
            </a: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000" b="1" i="0" u="none" strike="noStrike" cap="none" normalizeH="0" baseline="0" dirty="0">
                <a:ln>
                  <a:noFill/>
                </a:ln>
                <a:solidFill>
                  <a:schemeClr val="tx1"/>
                </a:solidFill>
                <a:effectLst/>
                <a:latin typeface="Arial" panose="020B0604020202020204" pitchFamily="34" charset="0"/>
              </a:rPr>
              <a:t>Purpose:</a:t>
            </a:r>
            <a:r>
              <a:rPr kumimoji="0" lang="en-US" altLang="en-US" sz="2000" b="0" i="0" u="none" strike="noStrike" cap="none" normalizeH="0" baseline="0" dirty="0">
                <a:ln>
                  <a:noFill/>
                </a:ln>
                <a:solidFill>
                  <a:schemeClr val="tx1"/>
                </a:solidFill>
                <a:effectLst/>
                <a:latin typeface="Arial" panose="020B0604020202020204" pitchFamily="34" charset="0"/>
              </a:rPr>
              <a:t> Reveals the level of experience in each job role.</a:t>
            </a: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000" b="1" i="0" u="none" strike="noStrike" cap="none" normalizeH="0" baseline="0" dirty="0">
                <a:ln>
                  <a:noFill/>
                </a:ln>
                <a:solidFill>
                  <a:schemeClr val="tx1"/>
                </a:solidFill>
                <a:effectLst/>
                <a:latin typeface="Arial" panose="020B0604020202020204" pitchFamily="34" charset="0"/>
              </a:rPr>
              <a:t>Why Line Chart:</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0" i="0" u="none" strike="noStrike" cap="none" normalizeH="0" baseline="0" dirty="0">
                <a:ln>
                  <a:noFill/>
                </a:ln>
                <a:solidFill>
                  <a:schemeClr val="tx1"/>
                </a:solidFill>
                <a:effectLst/>
                <a:latin typeface="Arial" panose="020B0604020202020204" pitchFamily="34" charset="0"/>
              </a:rPr>
              <a:t>       Effectively illustrates variation in experience across</a:t>
            </a:r>
          </a:p>
          <a:p>
            <a:pPr marL="0" marR="0" lvl="0" indent="0" algn="l" defTabSz="914400" rtl="0" eaLnBrk="0" fontAlgn="base" latinLnBrk="0" hangingPunct="0">
              <a:lnSpc>
                <a:spcPct val="100000"/>
              </a:lnSpc>
              <a:spcBef>
                <a:spcPct val="0"/>
              </a:spcBef>
              <a:spcAft>
                <a:spcPct val="0"/>
              </a:spcAft>
              <a:buClrTx/>
              <a:buSzTx/>
              <a:buNone/>
              <a:tabLst/>
            </a:pPr>
            <a:r>
              <a:rPr lang="en-US" altLang="en-US" sz="2000" dirty="0">
                <a:latin typeface="Arial" panose="020B0604020202020204" pitchFamily="34" charset="0"/>
              </a:rPr>
              <a:t>      </a:t>
            </a:r>
            <a:r>
              <a:rPr kumimoji="0" lang="en-US" altLang="en-US" sz="2000" b="0" i="0" u="none" strike="noStrike" cap="none" normalizeH="0" baseline="0" dirty="0">
                <a:ln>
                  <a:noFill/>
                </a:ln>
                <a:solidFill>
                  <a:schemeClr val="tx1"/>
                </a:solidFill>
                <a:effectLst/>
                <a:latin typeface="Arial" panose="020B0604020202020204" pitchFamily="34" charset="0"/>
              </a:rPr>
              <a:t> job categories.</a:t>
            </a: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1" i="0" u="none" strike="noStrike" cap="none" normalizeH="0" baseline="0" dirty="0">
                <a:ln>
                  <a:noFill/>
                </a:ln>
                <a:solidFill>
                  <a:schemeClr val="tx1"/>
                </a:solidFill>
                <a:effectLst/>
                <a:latin typeface="Arial" panose="020B0604020202020204" pitchFamily="34" charset="0"/>
              </a:rPr>
              <a:t>4.   Questions Answered:</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defTabSz="914400" rtl="0" eaLnBrk="0" fontAlgn="base" latinLnBrk="0" hangingPunct="0">
              <a:lnSpc>
                <a:spcPct val="100000"/>
              </a:lnSpc>
              <a:spcBef>
                <a:spcPct val="0"/>
              </a:spcBef>
              <a:spcAft>
                <a:spcPct val="0"/>
              </a:spcAft>
              <a:buClrTx/>
              <a:buSzTx/>
              <a:buNone/>
              <a:tabLst/>
            </a:pPr>
            <a:r>
              <a:rPr kumimoji="0" lang="en-US" altLang="en-US" sz="2000" b="0" i="0" u="none" strike="noStrike" cap="none" normalizeH="0" baseline="0" dirty="0">
                <a:ln>
                  <a:noFill/>
                </a:ln>
                <a:solidFill>
                  <a:schemeClr val="tx1"/>
                </a:solidFill>
                <a:effectLst/>
                <a:latin typeface="Arial" panose="020B0604020202020204" pitchFamily="34" charset="0"/>
              </a:rPr>
              <a:t>       Are experienced employees concentrated in</a:t>
            </a:r>
          </a:p>
          <a:p>
            <a:pPr marL="0" marR="0" lvl="0" indent="0" defTabSz="914400" rtl="0" eaLnBrk="0" fontAlgn="base" latinLnBrk="0" hangingPunct="0">
              <a:lnSpc>
                <a:spcPct val="100000"/>
              </a:lnSpc>
              <a:spcBef>
                <a:spcPct val="0"/>
              </a:spcBef>
              <a:spcAft>
                <a:spcPct val="0"/>
              </a:spcAft>
              <a:buClrTx/>
              <a:buSzTx/>
              <a:buNone/>
              <a:tabLst/>
            </a:pPr>
            <a:r>
              <a:rPr lang="en-US" altLang="en-US" sz="2000" dirty="0">
                <a:latin typeface="Arial" panose="020B0604020202020204" pitchFamily="34" charset="0"/>
              </a:rPr>
              <a:t>      </a:t>
            </a:r>
            <a:r>
              <a:rPr kumimoji="0" lang="en-US" altLang="en-US" sz="2000" b="0" i="0" u="none" strike="noStrike" cap="none" normalizeH="0" baseline="0" dirty="0">
                <a:ln>
                  <a:noFill/>
                </a:ln>
                <a:solidFill>
                  <a:schemeClr val="tx1"/>
                </a:solidFill>
                <a:effectLst/>
                <a:latin typeface="Arial" panose="020B0604020202020204" pitchFamily="34" charset="0"/>
              </a:rPr>
              <a:t> leadership roles?</a:t>
            </a:r>
          </a:p>
          <a:p>
            <a:pPr marL="0" marR="0" lvl="0" indent="0" defTabSz="914400" rtl="0" eaLnBrk="0" fontAlgn="base" latinLnBrk="0" hangingPunct="0">
              <a:lnSpc>
                <a:spcPct val="100000"/>
              </a:lnSpc>
              <a:spcBef>
                <a:spcPct val="0"/>
              </a:spcBef>
              <a:spcAft>
                <a:spcPct val="0"/>
              </a:spcAft>
              <a:buClrTx/>
              <a:buSzTx/>
              <a:buNone/>
              <a:tabLst/>
            </a:pPr>
            <a:r>
              <a:rPr kumimoji="0" lang="en-US" altLang="en-US" sz="2000" b="0" i="0" u="none" strike="noStrike" cap="none" normalizeH="0" baseline="0" dirty="0">
                <a:ln>
                  <a:noFill/>
                </a:ln>
                <a:solidFill>
                  <a:schemeClr val="tx1"/>
                </a:solidFill>
                <a:effectLst/>
                <a:latin typeface="Arial" panose="020B0604020202020204" pitchFamily="34" charset="0"/>
              </a:rPr>
              <a:t>       Is there a lack of seasoned talent in any roles?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endParaRPr lang="en-IN" b="1" dirty="0"/>
          </a:p>
        </p:txBody>
      </p:sp>
      <p:sp>
        <p:nvSpPr>
          <p:cNvPr id="16" name="TextBox 15">
            <a:extLst>
              <a:ext uri="{FF2B5EF4-FFF2-40B4-BE49-F238E27FC236}">
                <a16:creationId xmlns:a16="http://schemas.microsoft.com/office/drawing/2014/main" id="{844F1192-123D-9E72-98EF-BF58650A90C3}"/>
              </a:ext>
            </a:extLst>
          </p:cNvPr>
          <p:cNvSpPr txBox="1"/>
          <p:nvPr/>
        </p:nvSpPr>
        <p:spPr>
          <a:xfrm>
            <a:off x="3570713" y="732423"/>
            <a:ext cx="6952230" cy="461665"/>
          </a:xfrm>
          <a:prstGeom prst="rect">
            <a:avLst/>
          </a:prstGeom>
          <a:noFill/>
        </p:spPr>
        <p:txBody>
          <a:bodyPr wrap="square">
            <a:spAutoFit/>
          </a:bodyPr>
          <a:lstStyle/>
          <a:p>
            <a:r>
              <a:rPr lang="en-US" sz="2400" b="1" dirty="0">
                <a:solidFill>
                  <a:srgbClr val="336699"/>
                </a:solidFill>
                <a:latin typeface="Arial Black" panose="020B0A04020102020204" pitchFamily="34" charset="0"/>
              </a:rPr>
              <a:t>AVG. WORKING YEARS | JOB ROLE</a:t>
            </a:r>
            <a:endParaRPr lang="en-US" sz="2400" b="1" dirty="0">
              <a:solidFill>
                <a:schemeClr val="accent6">
                  <a:lumMod val="20000"/>
                  <a:lumOff val="80000"/>
                </a:schemeClr>
              </a:solidFill>
              <a:latin typeface="Arial Black" panose="020B0A04020102020204" pitchFamily="34" charset="0"/>
            </a:endParaRPr>
          </a:p>
        </p:txBody>
      </p:sp>
    </p:spTree>
    <p:extLst>
      <p:ext uri="{BB962C8B-B14F-4D97-AF65-F5344CB8AC3E}">
        <p14:creationId xmlns:p14="http://schemas.microsoft.com/office/powerpoint/2010/main" val="74282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ECCF50-9E71-DDDB-F676-A9A7E5BDAAF4}"/>
            </a:ext>
          </a:extLst>
        </p:cNvPr>
        <p:cNvGrpSpPr/>
        <p:nvPr/>
      </p:nvGrpSpPr>
      <p:grpSpPr>
        <a:xfrm>
          <a:off x="0" y="0"/>
          <a:ext cx="0" cy="0"/>
          <a:chOff x="0" y="0"/>
          <a:chExt cx="0" cy="0"/>
        </a:xfrm>
      </p:grpSpPr>
      <p:sp>
        <p:nvSpPr>
          <p:cNvPr id="16" name="TextBox 15">
            <a:extLst>
              <a:ext uri="{FF2B5EF4-FFF2-40B4-BE49-F238E27FC236}">
                <a16:creationId xmlns:a16="http://schemas.microsoft.com/office/drawing/2014/main" id="{003F1C26-6663-4970-0BCC-BA57763A8D7F}"/>
              </a:ext>
            </a:extLst>
          </p:cNvPr>
          <p:cNvSpPr txBox="1"/>
          <p:nvPr/>
        </p:nvSpPr>
        <p:spPr>
          <a:xfrm>
            <a:off x="4156362" y="696076"/>
            <a:ext cx="6952230" cy="461665"/>
          </a:xfrm>
          <a:prstGeom prst="rect">
            <a:avLst/>
          </a:prstGeom>
          <a:noFill/>
        </p:spPr>
        <p:txBody>
          <a:bodyPr wrap="square">
            <a:spAutoFit/>
          </a:bodyPr>
          <a:lstStyle/>
          <a:p>
            <a:r>
              <a:rPr lang="en-US" sz="2400" b="1" dirty="0">
                <a:solidFill>
                  <a:srgbClr val="336699"/>
                </a:solidFill>
                <a:latin typeface="Arial Black" panose="020B0A04020102020204" pitchFamily="34" charset="0"/>
              </a:rPr>
              <a:t>AVG. YEARS AT COMAPNY</a:t>
            </a:r>
          </a:p>
        </p:txBody>
      </p:sp>
      <p:pic>
        <p:nvPicPr>
          <p:cNvPr id="5" name="Content Placeholder 4">
            <a:extLst>
              <a:ext uri="{FF2B5EF4-FFF2-40B4-BE49-F238E27FC236}">
                <a16:creationId xmlns:a16="http://schemas.microsoft.com/office/drawing/2014/main" id="{E0F97034-7F36-5DB9-9F1D-88C006F64471}"/>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375347" y="2193294"/>
            <a:ext cx="4344435" cy="4299870"/>
          </a:xfrm>
        </p:spPr>
      </p:pic>
      <p:sp>
        <p:nvSpPr>
          <p:cNvPr id="7" name="Rectangle 1">
            <a:extLst>
              <a:ext uri="{FF2B5EF4-FFF2-40B4-BE49-F238E27FC236}">
                <a16:creationId xmlns:a16="http://schemas.microsoft.com/office/drawing/2014/main" id="{AEA9C43D-7034-4B43-EB52-463E44BA383E}"/>
              </a:ext>
            </a:extLst>
          </p:cNvPr>
          <p:cNvSpPr>
            <a:spLocks noGrp="1" noChangeArrowheads="1"/>
          </p:cNvSpPr>
          <p:nvPr>
            <p:ph sz="half" idx="2"/>
          </p:nvPr>
        </p:nvSpPr>
        <p:spPr bwMode="auto">
          <a:xfrm>
            <a:off x="5129909" y="4020063"/>
            <a:ext cx="6664469"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2" name="TextBox 11">
            <a:extLst>
              <a:ext uri="{FF2B5EF4-FFF2-40B4-BE49-F238E27FC236}">
                <a16:creationId xmlns:a16="http://schemas.microsoft.com/office/drawing/2014/main" id="{5C047949-36B9-1C93-DD19-5E0CF64273AE}"/>
              </a:ext>
            </a:extLst>
          </p:cNvPr>
          <p:cNvSpPr txBox="1"/>
          <p:nvPr/>
        </p:nvSpPr>
        <p:spPr>
          <a:xfrm>
            <a:off x="5285032" y="2358069"/>
            <a:ext cx="6096000" cy="3970318"/>
          </a:xfrm>
          <a:prstGeom prst="rect">
            <a:avLst/>
          </a:prstGeom>
          <a:noFill/>
        </p:spPr>
        <p:txBody>
          <a:bodyPr wrap="square">
            <a:spAutoFit/>
          </a:bodyPr>
          <a:lstStyle/>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1" i="0" u="none" strike="noStrike" cap="none" normalizeH="0" baseline="0" dirty="0">
                <a:ln>
                  <a:noFill/>
                </a:ln>
                <a:solidFill>
                  <a:schemeClr val="tx1"/>
                </a:solidFill>
                <a:effectLst/>
                <a:latin typeface="Arial" panose="020B0604020202020204" pitchFamily="34" charset="0"/>
              </a:rPr>
              <a:t>Shows:</a:t>
            </a:r>
            <a:r>
              <a:rPr kumimoji="0" lang="en-US" altLang="en-US" sz="1800" b="0" i="0" u="none" strike="noStrike" cap="none" normalizeH="0" baseline="0" dirty="0">
                <a:ln>
                  <a:noFill/>
                </a:ln>
                <a:solidFill>
                  <a:schemeClr val="tx1"/>
                </a:solidFill>
                <a:effectLst/>
                <a:latin typeface="Arial" panose="020B0604020202020204" pitchFamily="34" charset="0"/>
              </a:rPr>
              <a:t> Average tenure at the company by job role (e.g., Managers: 7.6 years, Laboratory Technicians: 14.4 years).</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1" i="0" u="none" strike="noStrike" cap="none" normalizeH="0" baseline="0" dirty="0">
                <a:ln>
                  <a:noFill/>
                </a:ln>
                <a:solidFill>
                  <a:schemeClr val="tx1"/>
                </a:solidFill>
                <a:effectLst/>
                <a:latin typeface="Arial" panose="020B0604020202020204" pitchFamily="34" charset="0"/>
              </a:rPr>
              <a:t>Purpose:</a:t>
            </a:r>
            <a:r>
              <a:rPr kumimoji="0" lang="en-US" altLang="en-US" sz="1800" b="0" i="0" u="none" strike="noStrike" cap="none" normalizeH="0" baseline="0" dirty="0">
                <a:ln>
                  <a:noFill/>
                </a:ln>
                <a:solidFill>
                  <a:schemeClr val="tx1"/>
                </a:solidFill>
                <a:effectLst/>
                <a:latin typeface="Arial" panose="020B0604020202020204" pitchFamily="34" charset="0"/>
              </a:rPr>
              <a:t> Identifies roles with high loyalty or high turnover.</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1" i="0" u="none" strike="noStrike" cap="none" normalizeH="0" baseline="0" dirty="0">
                <a:ln>
                  <a:noFill/>
                </a:ln>
                <a:solidFill>
                  <a:schemeClr val="tx1"/>
                </a:solidFill>
                <a:effectLst/>
                <a:latin typeface="Arial" panose="020B0604020202020204" pitchFamily="34" charset="0"/>
              </a:rPr>
              <a:t>Why Line Chart:</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      Clearly compares tenure trends across roles.</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4.   Questions Answered:</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      Which roles foster the longest employee loyalty?</a:t>
            </a:r>
          </a:p>
          <a:p>
            <a:pPr marR="0" lvl="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      Are certain roles prone to early attrition?</a:t>
            </a:r>
          </a:p>
          <a:p>
            <a:pPr marL="0" marR="0" lvl="0" indent="0"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378671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2950A7-E381-8865-1588-7738D2AA1D0F}"/>
            </a:ext>
          </a:extLst>
        </p:cNvPr>
        <p:cNvGrpSpPr/>
        <p:nvPr/>
      </p:nvGrpSpPr>
      <p:grpSpPr>
        <a:xfrm>
          <a:off x="0" y="0"/>
          <a:ext cx="0" cy="0"/>
          <a:chOff x="0" y="0"/>
          <a:chExt cx="0" cy="0"/>
        </a:xfrm>
      </p:grpSpPr>
      <p:sp>
        <p:nvSpPr>
          <p:cNvPr id="10" name="TextBox 9">
            <a:extLst>
              <a:ext uri="{FF2B5EF4-FFF2-40B4-BE49-F238E27FC236}">
                <a16:creationId xmlns:a16="http://schemas.microsoft.com/office/drawing/2014/main" id="{62EF5836-8AC8-27EC-FDBE-EF69A0274CB5}"/>
              </a:ext>
            </a:extLst>
          </p:cNvPr>
          <p:cNvSpPr txBox="1"/>
          <p:nvPr/>
        </p:nvSpPr>
        <p:spPr>
          <a:xfrm>
            <a:off x="3597321" y="741644"/>
            <a:ext cx="6096000" cy="461665"/>
          </a:xfrm>
          <a:prstGeom prst="rect">
            <a:avLst/>
          </a:prstGeom>
          <a:noFill/>
        </p:spPr>
        <p:txBody>
          <a:bodyPr wrap="square">
            <a:spAutoFit/>
          </a:bodyPr>
          <a:lstStyle/>
          <a:p>
            <a:r>
              <a:rPr lang="en-IN" sz="2400" b="1" dirty="0">
                <a:solidFill>
                  <a:srgbClr val="336699"/>
                </a:solidFill>
                <a:latin typeface="Arial Black" panose="020B0A04020102020204" pitchFamily="34" charset="0"/>
              </a:rPr>
              <a:t>DEPARTMENT | EMPLOYEE COUNT</a:t>
            </a:r>
          </a:p>
        </p:txBody>
      </p:sp>
      <p:pic>
        <p:nvPicPr>
          <p:cNvPr id="5" name="Content Placeholder 4">
            <a:extLst>
              <a:ext uri="{FF2B5EF4-FFF2-40B4-BE49-F238E27FC236}">
                <a16:creationId xmlns:a16="http://schemas.microsoft.com/office/drawing/2014/main" id="{36EB5A15-B162-0676-EEFF-8C7F068163AA}"/>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409427" y="2182813"/>
            <a:ext cx="4121752" cy="3311751"/>
          </a:xfrm>
        </p:spPr>
      </p:pic>
      <p:sp>
        <p:nvSpPr>
          <p:cNvPr id="7" name="Rectangle 1">
            <a:extLst>
              <a:ext uri="{FF2B5EF4-FFF2-40B4-BE49-F238E27FC236}">
                <a16:creationId xmlns:a16="http://schemas.microsoft.com/office/drawing/2014/main" id="{A16F08D6-3E96-EDBB-DC8A-CDA0E5EA6C6F}"/>
              </a:ext>
            </a:extLst>
          </p:cNvPr>
          <p:cNvSpPr>
            <a:spLocks noGrp="1" noChangeArrowheads="1"/>
          </p:cNvSpPr>
          <p:nvPr>
            <p:ph sz="half" idx="2"/>
          </p:nvPr>
        </p:nvSpPr>
        <p:spPr bwMode="auto">
          <a:xfrm>
            <a:off x="4934640" y="2182813"/>
            <a:ext cx="5226957" cy="4247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000" b="1" i="0" u="none" strike="noStrike" cap="none" normalizeH="0" baseline="0" dirty="0">
                <a:ln>
                  <a:noFill/>
                </a:ln>
                <a:solidFill>
                  <a:schemeClr val="tx1"/>
                </a:solidFill>
                <a:effectLst/>
                <a:latin typeface="Arial" panose="020B0604020202020204" pitchFamily="34" charset="0"/>
              </a:rPr>
              <a:t>Shows:</a:t>
            </a:r>
            <a:r>
              <a:rPr kumimoji="0" lang="en-US" altLang="en-US" sz="2000" b="0" i="0" u="none" strike="noStrike" cap="none" normalizeH="0" baseline="0" dirty="0">
                <a:ln>
                  <a:noFill/>
                </a:ln>
                <a:solidFill>
                  <a:schemeClr val="tx1"/>
                </a:solidFill>
                <a:effectLst/>
                <a:latin typeface="Arial" panose="020B0604020202020204" pitchFamily="34" charset="0"/>
              </a:rPr>
              <a:t> Workforce distribution across departments and genders.</a:t>
            </a: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000" b="1" i="0" u="none" strike="noStrike" cap="none" normalizeH="0" baseline="0" dirty="0">
                <a:ln>
                  <a:noFill/>
                </a:ln>
                <a:solidFill>
                  <a:schemeClr val="tx1"/>
                </a:solidFill>
                <a:effectLst/>
                <a:latin typeface="Arial" panose="020B0604020202020204" pitchFamily="34" charset="0"/>
              </a:rPr>
              <a:t>Purpose:</a:t>
            </a:r>
            <a:r>
              <a:rPr kumimoji="0" lang="en-US" altLang="en-US" sz="2000" b="0" i="0" u="none" strike="noStrike" cap="none" normalizeH="0" baseline="0" dirty="0">
                <a:ln>
                  <a:noFill/>
                </a:ln>
                <a:solidFill>
                  <a:schemeClr val="tx1"/>
                </a:solidFill>
                <a:effectLst/>
                <a:latin typeface="Arial" panose="020B0604020202020204" pitchFamily="34" charset="0"/>
              </a:rPr>
              <a:t> Evaluates diversity and staffing.</a:t>
            </a: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000" b="1" i="0" u="none" strike="noStrike" cap="none" normalizeH="0" baseline="0" dirty="0">
                <a:ln>
                  <a:noFill/>
                </a:ln>
                <a:solidFill>
                  <a:schemeClr val="tx1"/>
                </a:solidFill>
                <a:effectLst/>
                <a:latin typeface="Arial" panose="020B0604020202020204" pitchFamily="34" charset="0"/>
              </a:rPr>
              <a:t>Key Insight:</a:t>
            </a:r>
            <a:r>
              <a:rPr kumimoji="0" lang="en-US" altLang="en-US" sz="2000" b="0" i="0" u="none" strike="noStrike" cap="none" normalizeH="0" baseline="0" dirty="0">
                <a:ln>
                  <a:noFill/>
                </a:ln>
                <a:solidFill>
                  <a:schemeClr val="tx1"/>
                </a:solidFill>
                <a:effectLst/>
                <a:latin typeface="Arial" panose="020B0604020202020204" pitchFamily="34" charset="0"/>
              </a:rPr>
              <a:t> R&amp;D has a gender disparity, with males dominating technical roles</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8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8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35251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A0F4F1-8B5B-452C-D56C-2E247D275D66}"/>
            </a:ext>
          </a:extLst>
        </p:cNvPr>
        <p:cNvGrpSpPr/>
        <p:nvPr/>
      </p:nvGrpSpPr>
      <p:grpSpPr>
        <a:xfrm>
          <a:off x="0" y="0"/>
          <a:ext cx="0" cy="0"/>
          <a:chOff x="0" y="0"/>
          <a:chExt cx="0" cy="0"/>
        </a:xfrm>
      </p:grpSpPr>
      <p:sp>
        <p:nvSpPr>
          <p:cNvPr id="10" name="TextBox 9">
            <a:extLst>
              <a:ext uri="{FF2B5EF4-FFF2-40B4-BE49-F238E27FC236}">
                <a16:creationId xmlns:a16="http://schemas.microsoft.com/office/drawing/2014/main" id="{DDBB4A20-71DF-36BA-6757-09A570ED7F81}"/>
              </a:ext>
            </a:extLst>
          </p:cNvPr>
          <p:cNvSpPr txBox="1"/>
          <p:nvPr/>
        </p:nvSpPr>
        <p:spPr>
          <a:xfrm>
            <a:off x="2951260" y="734838"/>
            <a:ext cx="7508191" cy="461665"/>
          </a:xfrm>
          <a:prstGeom prst="rect">
            <a:avLst/>
          </a:prstGeom>
          <a:noFill/>
        </p:spPr>
        <p:txBody>
          <a:bodyPr wrap="square">
            <a:spAutoFit/>
          </a:bodyPr>
          <a:lstStyle/>
          <a:p>
            <a:r>
              <a:rPr lang="en-IN" sz="2400" b="1" dirty="0">
                <a:solidFill>
                  <a:srgbClr val="336699"/>
                </a:solidFill>
                <a:latin typeface="Arial Black" panose="020B0A04020102020204" pitchFamily="34" charset="0"/>
              </a:rPr>
              <a:t>DEPARTMENT | AVG. MONTHLY INCOME</a:t>
            </a:r>
          </a:p>
        </p:txBody>
      </p:sp>
      <p:pic>
        <p:nvPicPr>
          <p:cNvPr id="6" name="Content Placeholder 5">
            <a:extLst>
              <a:ext uri="{FF2B5EF4-FFF2-40B4-BE49-F238E27FC236}">
                <a16:creationId xmlns:a16="http://schemas.microsoft.com/office/drawing/2014/main" id="{A4E6A3A3-673A-C3B8-746C-C38B1C77BD2B}"/>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516256" y="2245180"/>
            <a:ext cx="4333330" cy="3877982"/>
          </a:xfrm>
        </p:spPr>
      </p:pic>
      <p:sp>
        <p:nvSpPr>
          <p:cNvPr id="7" name="Rectangle 1">
            <a:extLst>
              <a:ext uri="{FF2B5EF4-FFF2-40B4-BE49-F238E27FC236}">
                <a16:creationId xmlns:a16="http://schemas.microsoft.com/office/drawing/2014/main" id="{84F0E7C6-DD6C-4EF7-9988-DFD8AFA7AC11}"/>
              </a:ext>
            </a:extLst>
          </p:cNvPr>
          <p:cNvSpPr>
            <a:spLocks noGrp="1" noChangeArrowheads="1"/>
          </p:cNvSpPr>
          <p:nvPr>
            <p:ph sz="half" idx="2"/>
          </p:nvPr>
        </p:nvSpPr>
        <p:spPr bwMode="auto">
          <a:xfrm>
            <a:off x="5345379" y="2245180"/>
            <a:ext cx="5227370" cy="3077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000" b="1" i="0" u="none" strike="noStrike" cap="none" normalizeH="0" baseline="0" dirty="0">
                <a:ln>
                  <a:noFill/>
                </a:ln>
                <a:solidFill>
                  <a:schemeClr val="tx1"/>
                </a:solidFill>
                <a:effectLst/>
                <a:latin typeface="Arial" panose="020B0604020202020204" pitchFamily="34" charset="0"/>
              </a:rPr>
              <a:t>Shows:</a:t>
            </a:r>
            <a:r>
              <a:rPr kumimoji="0" lang="en-US" altLang="en-US" sz="2000" b="0" i="0" u="none" strike="noStrike" cap="none" normalizeH="0" baseline="0" dirty="0">
                <a:ln>
                  <a:noFill/>
                </a:ln>
                <a:solidFill>
                  <a:schemeClr val="tx1"/>
                </a:solidFill>
                <a:effectLst/>
                <a:latin typeface="Arial" panose="020B0604020202020204" pitchFamily="34" charset="0"/>
              </a:rPr>
              <a:t> Income trends across roles (e.g., Research Directors are highest paid).</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000" b="1" i="0" u="none" strike="noStrike" cap="none" normalizeH="0" baseline="0" dirty="0">
                <a:ln>
                  <a:noFill/>
                </a:ln>
                <a:solidFill>
                  <a:schemeClr val="tx1"/>
                </a:solidFill>
                <a:effectLst/>
                <a:latin typeface="Arial" panose="020B0604020202020204" pitchFamily="34" charset="0"/>
              </a:rPr>
              <a:t>Purpose:</a:t>
            </a:r>
            <a:r>
              <a:rPr kumimoji="0" lang="en-US" altLang="en-US" sz="2000" b="0" i="0" u="none" strike="noStrike" cap="none" normalizeH="0" baseline="0" dirty="0">
                <a:ln>
                  <a:noFill/>
                </a:ln>
                <a:solidFill>
                  <a:schemeClr val="tx1"/>
                </a:solidFill>
                <a:effectLst/>
                <a:latin typeface="Arial" panose="020B0604020202020204" pitchFamily="34" charset="0"/>
              </a:rPr>
              <a:t> Assesses pay equity.</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000" b="1" i="0" u="none" strike="noStrike" cap="none" normalizeH="0" baseline="0" dirty="0">
                <a:ln>
                  <a:noFill/>
                </a:ln>
                <a:solidFill>
                  <a:schemeClr val="tx1"/>
                </a:solidFill>
                <a:effectLst/>
                <a:latin typeface="Arial" panose="020B0604020202020204" pitchFamily="34" charset="0"/>
              </a:rPr>
              <a:t>Key Insight:</a:t>
            </a:r>
            <a:r>
              <a:rPr kumimoji="0" lang="en-US" altLang="en-US" sz="2000" b="0" i="0" u="none" strike="noStrike" cap="none" normalizeH="0" baseline="0" dirty="0">
                <a:ln>
                  <a:noFill/>
                </a:ln>
                <a:solidFill>
                  <a:schemeClr val="tx1"/>
                </a:solidFill>
                <a:effectLst/>
                <a:latin typeface="Arial" panose="020B0604020202020204" pitchFamily="34" charset="0"/>
              </a:rPr>
              <a:t> Significant salary variations exist between roles. </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a:t>
            </a:r>
          </a:p>
        </p:txBody>
      </p:sp>
    </p:spTree>
    <p:extLst>
      <p:ext uri="{BB962C8B-B14F-4D97-AF65-F5344CB8AC3E}">
        <p14:creationId xmlns:p14="http://schemas.microsoft.com/office/powerpoint/2010/main" val="22729984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BA20E6-6435-A895-31BC-C735A492F828}"/>
              </a:ext>
            </a:extLst>
          </p:cNvPr>
          <p:cNvSpPr>
            <a:spLocks noGrp="1"/>
          </p:cNvSpPr>
          <p:nvPr>
            <p:ph type="title"/>
          </p:nvPr>
        </p:nvSpPr>
        <p:spPr>
          <a:xfrm>
            <a:off x="913794" y="200526"/>
            <a:ext cx="9762933" cy="584565"/>
          </a:xfrm>
        </p:spPr>
        <p:txBody>
          <a:bodyPr>
            <a:normAutofit/>
          </a:bodyPr>
          <a:lstStyle/>
          <a:p>
            <a:r>
              <a:rPr lang="en-IN" sz="3600" b="1" dirty="0">
                <a:solidFill>
                  <a:schemeClr val="accent2"/>
                </a:solidFill>
                <a:effectLst>
                  <a:outerShdw blurRad="38100" dist="38100" dir="2700000" algn="tl">
                    <a:srgbClr val="000000">
                      <a:alpha val="43137"/>
                    </a:srgbClr>
                  </a:outerShdw>
                </a:effectLst>
              </a:rPr>
              <a:t>AGENDA OF REPORT</a:t>
            </a:r>
          </a:p>
        </p:txBody>
      </p:sp>
      <p:sp>
        <p:nvSpPr>
          <p:cNvPr id="4" name="Text Placeholder 3">
            <a:extLst>
              <a:ext uri="{FF2B5EF4-FFF2-40B4-BE49-F238E27FC236}">
                <a16:creationId xmlns:a16="http://schemas.microsoft.com/office/drawing/2014/main" id="{5226E2EA-1526-25EB-736C-CC7F860D7E2A}"/>
              </a:ext>
            </a:extLst>
          </p:cNvPr>
          <p:cNvSpPr>
            <a:spLocks noGrp="1"/>
          </p:cNvSpPr>
          <p:nvPr>
            <p:ph type="body" sz="half" idx="2"/>
          </p:nvPr>
        </p:nvSpPr>
        <p:spPr>
          <a:xfrm>
            <a:off x="1796716" y="2017536"/>
            <a:ext cx="9448800" cy="3797969"/>
          </a:xfrm>
        </p:spPr>
        <p:txBody>
          <a:bodyPr>
            <a:normAutofit fontScale="40000" lnSpcReduction="20000"/>
          </a:bodyPr>
          <a:lstStyle/>
          <a:p>
            <a:pPr marL="342900" indent="-342900" algn="l">
              <a:buFont typeface="Wingdings" panose="05000000000000000000" pitchFamily="2" charset="2"/>
              <a:buChar char="v"/>
            </a:pPr>
            <a:r>
              <a:rPr lang="en-IN" sz="9600" dirty="0">
                <a:solidFill>
                  <a:schemeClr val="tx1"/>
                </a:solidFill>
              </a:rPr>
              <a:t>INTRODUCTION</a:t>
            </a:r>
          </a:p>
          <a:p>
            <a:pPr marL="342900" indent="-342900" algn="l">
              <a:buFont typeface="Wingdings" panose="05000000000000000000" pitchFamily="2" charset="2"/>
              <a:buChar char="v"/>
            </a:pPr>
            <a:r>
              <a:rPr lang="en-IN" sz="9600" dirty="0">
                <a:solidFill>
                  <a:schemeClr val="tx1"/>
                </a:solidFill>
              </a:rPr>
              <a:t>OBJECTIVE</a:t>
            </a:r>
          </a:p>
          <a:p>
            <a:pPr marL="342900" indent="-342900" algn="l">
              <a:buFont typeface="Wingdings" panose="05000000000000000000" pitchFamily="2" charset="2"/>
              <a:buChar char="v"/>
            </a:pPr>
            <a:r>
              <a:rPr lang="en-IN" sz="9600" dirty="0">
                <a:solidFill>
                  <a:schemeClr val="tx1"/>
                </a:solidFill>
              </a:rPr>
              <a:t>ANALYSIS OF VISUAL</a:t>
            </a:r>
          </a:p>
          <a:p>
            <a:pPr marL="342900" indent="-342900" algn="l">
              <a:buFont typeface="Wingdings" panose="05000000000000000000" pitchFamily="2" charset="2"/>
              <a:buChar char="v"/>
            </a:pPr>
            <a:r>
              <a:rPr lang="en-IN" sz="9600" dirty="0">
                <a:solidFill>
                  <a:schemeClr val="tx1"/>
                </a:solidFill>
              </a:rPr>
              <a:t>INSIGHTS</a:t>
            </a:r>
          </a:p>
          <a:p>
            <a:pPr marL="342900" indent="-342900">
              <a:buFont typeface="Wingdings" panose="05000000000000000000" pitchFamily="2" charset="2"/>
              <a:buChar char="v"/>
            </a:pPr>
            <a:r>
              <a:rPr lang="en-IN" sz="9600" dirty="0">
                <a:solidFill>
                  <a:schemeClr val="tx1"/>
                </a:solidFill>
              </a:rPr>
              <a:t>KEY BUSINESS QUESTIONS ANSWERED</a:t>
            </a:r>
          </a:p>
          <a:p>
            <a:pPr marL="342900" indent="-342900">
              <a:buFont typeface="Wingdings" panose="05000000000000000000" pitchFamily="2" charset="2"/>
              <a:buChar char="v"/>
            </a:pPr>
            <a:r>
              <a:rPr lang="en-IN" sz="9600" dirty="0">
                <a:solidFill>
                  <a:schemeClr val="tx1"/>
                </a:solidFill>
              </a:rPr>
              <a:t>CONCLUSION</a:t>
            </a:r>
          </a:p>
          <a:p>
            <a:pPr marL="342900" indent="-342900">
              <a:buFont typeface="+mj-lt"/>
              <a:buAutoNum type="arabicPeriod"/>
            </a:pPr>
            <a:endParaRPr lang="en-IN" dirty="0"/>
          </a:p>
        </p:txBody>
      </p:sp>
    </p:spTree>
    <p:extLst>
      <p:ext uri="{BB962C8B-B14F-4D97-AF65-F5344CB8AC3E}">
        <p14:creationId xmlns:p14="http://schemas.microsoft.com/office/powerpoint/2010/main" val="2127589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4EDC4C-0251-2A2A-8E91-0A0716A6EC5A}"/>
            </a:ext>
          </a:extLst>
        </p:cNvPr>
        <p:cNvGrpSpPr/>
        <p:nvPr/>
      </p:nvGrpSpPr>
      <p:grpSpPr>
        <a:xfrm>
          <a:off x="0" y="0"/>
          <a:ext cx="0" cy="0"/>
          <a:chOff x="0" y="0"/>
          <a:chExt cx="0" cy="0"/>
        </a:xfrm>
      </p:grpSpPr>
      <p:sp>
        <p:nvSpPr>
          <p:cNvPr id="10" name="TextBox 9">
            <a:extLst>
              <a:ext uri="{FF2B5EF4-FFF2-40B4-BE49-F238E27FC236}">
                <a16:creationId xmlns:a16="http://schemas.microsoft.com/office/drawing/2014/main" id="{18498D03-5EE3-1103-47BB-55D76D3662D2}"/>
              </a:ext>
            </a:extLst>
          </p:cNvPr>
          <p:cNvSpPr txBox="1"/>
          <p:nvPr/>
        </p:nvSpPr>
        <p:spPr>
          <a:xfrm>
            <a:off x="4154419" y="823093"/>
            <a:ext cx="6096000" cy="461665"/>
          </a:xfrm>
          <a:prstGeom prst="rect">
            <a:avLst/>
          </a:prstGeom>
          <a:noFill/>
        </p:spPr>
        <p:txBody>
          <a:bodyPr wrap="square">
            <a:spAutoFit/>
          </a:bodyPr>
          <a:lstStyle/>
          <a:p>
            <a:r>
              <a:rPr lang="en-IN" sz="2400" b="1" dirty="0">
                <a:solidFill>
                  <a:srgbClr val="336699"/>
                </a:solidFill>
                <a:latin typeface="Arial Black" panose="020B0A04020102020204" pitchFamily="34" charset="0"/>
              </a:rPr>
              <a:t>WORK RATE BY ROLE</a:t>
            </a:r>
          </a:p>
        </p:txBody>
      </p:sp>
      <p:pic>
        <p:nvPicPr>
          <p:cNvPr id="5" name="Content Placeholder 4">
            <a:extLst>
              <a:ext uri="{FF2B5EF4-FFF2-40B4-BE49-F238E27FC236}">
                <a16:creationId xmlns:a16="http://schemas.microsoft.com/office/drawing/2014/main" id="{1C0E64D5-668F-7528-C651-DC6EBEDF0FD7}"/>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298677" y="2277836"/>
            <a:ext cx="4754562" cy="4220935"/>
          </a:xfrm>
        </p:spPr>
      </p:pic>
      <p:sp>
        <p:nvSpPr>
          <p:cNvPr id="7" name="Rectangle 1">
            <a:extLst>
              <a:ext uri="{FF2B5EF4-FFF2-40B4-BE49-F238E27FC236}">
                <a16:creationId xmlns:a16="http://schemas.microsoft.com/office/drawing/2014/main" id="{6BBC7B70-973B-46B0-54C4-B55F4F18EAA7}"/>
              </a:ext>
            </a:extLst>
          </p:cNvPr>
          <p:cNvSpPr>
            <a:spLocks noGrp="1" noChangeArrowheads="1"/>
          </p:cNvSpPr>
          <p:nvPr>
            <p:ph sz="half" idx="2"/>
          </p:nvPr>
        </p:nvSpPr>
        <p:spPr bwMode="auto">
          <a:xfrm>
            <a:off x="5598472" y="2741698"/>
            <a:ext cx="6166264" cy="32932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lvl="0" indent="-342900" eaLnBrk="0" fontAlgn="base" hangingPunct="0">
              <a:lnSpc>
                <a:spcPct val="100000"/>
              </a:lnSpc>
              <a:spcBef>
                <a:spcPct val="0"/>
              </a:spcBef>
              <a:spcAft>
                <a:spcPct val="0"/>
              </a:spcAft>
              <a:buClrTx/>
              <a:buFont typeface="+mj-lt"/>
              <a:buAutoNum type="arabicPeriod"/>
            </a:pPr>
            <a:r>
              <a:rPr lang="en-US" altLang="en-US" sz="1600" b="1" dirty="0">
                <a:latin typeface="Arial" panose="020B0604020202020204" pitchFamily="34" charset="0"/>
              </a:rPr>
              <a:t>Shows:</a:t>
            </a:r>
            <a:r>
              <a:rPr lang="en-US" altLang="en-US" sz="1600" dirty="0">
                <a:latin typeface="Arial" panose="020B0604020202020204" pitchFamily="34" charset="0"/>
              </a:rPr>
              <a:t> Daily, hourly, and monthly rates for each job role, represented as bubbles of varying sizes.</a:t>
            </a:r>
          </a:p>
          <a:p>
            <a:pPr marL="342900" lvl="0" indent="-342900" eaLnBrk="0" fontAlgn="base" hangingPunct="0">
              <a:lnSpc>
                <a:spcPct val="100000"/>
              </a:lnSpc>
              <a:spcBef>
                <a:spcPct val="0"/>
              </a:spcBef>
              <a:spcAft>
                <a:spcPct val="0"/>
              </a:spcAft>
              <a:buClrTx/>
              <a:buFont typeface="+mj-lt"/>
              <a:buAutoNum type="arabicPeriod"/>
            </a:pPr>
            <a:endParaRPr lang="en-US" altLang="en-US" sz="1600" dirty="0">
              <a:latin typeface="Arial" panose="020B0604020202020204" pitchFamily="34" charset="0"/>
            </a:endParaRPr>
          </a:p>
          <a:p>
            <a:pPr marL="342900" lvl="0" indent="-342900" eaLnBrk="0" fontAlgn="base" hangingPunct="0">
              <a:lnSpc>
                <a:spcPct val="100000"/>
              </a:lnSpc>
              <a:spcBef>
                <a:spcPct val="0"/>
              </a:spcBef>
              <a:spcAft>
                <a:spcPct val="0"/>
              </a:spcAft>
              <a:buClrTx/>
              <a:buFont typeface="+mj-lt"/>
              <a:buAutoNum type="arabicPeriod"/>
            </a:pPr>
            <a:r>
              <a:rPr lang="en-US" altLang="en-US" sz="1600" b="1" dirty="0">
                <a:latin typeface="Arial" panose="020B0604020202020204" pitchFamily="34" charset="0"/>
              </a:rPr>
              <a:t>Purpose:</a:t>
            </a:r>
            <a:r>
              <a:rPr lang="en-US" altLang="en-US" sz="1600" dirty="0">
                <a:latin typeface="Arial" panose="020B0604020202020204" pitchFamily="34" charset="0"/>
              </a:rPr>
              <a:t> Provides a comparative view of pay rates by job role, helping assess the value of roles within the organization.</a:t>
            </a:r>
          </a:p>
          <a:p>
            <a:pPr marL="342900" lvl="0" indent="-342900" eaLnBrk="0" fontAlgn="base" hangingPunct="0">
              <a:lnSpc>
                <a:spcPct val="100000"/>
              </a:lnSpc>
              <a:spcBef>
                <a:spcPct val="0"/>
              </a:spcBef>
              <a:spcAft>
                <a:spcPct val="0"/>
              </a:spcAft>
              <a:buClrTx/>
              <a:buFont typeface="+mj-lt"/>
              <a:buAutoNum type="arabicPeriod"/>
            </a:pPr>
            <a:endParaRPr lang="en-US" altLang="en-US" sz="1600" dirty="0">
              <a:latin typeface="Arial" panose="020B0604020202020204" pitchFamily="34" charset="0"/>
            </a:endParaRPr>
          </a:p>
          <a:p>
            <a:pPr marL="342900" lvl="0" indent="-342900" eaLnBrk="0" fontAlgn="base" hangingPunct="0">
              <a:lnSpc>
                <a:spcPct val="100000"/>
              </a:lnSpc>
              <a:spcBef>
                <a:spcPct val="0"/>
              </a:spcBef>
              <a:spcAft>
                <a:spcPct val="0"/>
              </a:spcAft>
              <a:buClrTx/>
              <a:buFont typeface="+mj-lt"/>
              <a:buAutoNum type="arabicPeriod"/>
            </a:pPr>
            <a:r>
              <a:rPr lang="en-US" altLang="en-US" sz="1600" b="1" dirty="0">
                <a:latin typeface="Arial" panose="020B0604020202020204" pitchFamily="34" charset="0"/>
              </a:rPr>
              <a:t>Why Bubble Chart:</a:t>
            </a:r>
            <a:endParaRPr lang="en-US" altLang="en-US" sz="1600" dirty="0">
              <a:latin typeface="Arial" panose="020B0604020202020204" pitchFamily="34" charset="0"/>
            </a:endParaRPr>
          </a:p>
          <a:p>
            <a:pPr marL="0" lvl="0" indent="0" eaLnBrk="0" fontAlgn="base" hangingPunct="0">
              <a:lnSpc>
                <a:spcPct val="100000"/>
              </a:lnSpc>
              <a:spcBef>
                <a:spcPct val="0"/>
              </a:spcBef>
              <a:spcAft>
                <a:spcPct val="0"/>
              </a:spcAft>
              <a:buClrTx/>
              <a:buNone/>
            </a:pPr>
            <a:r>
              <a:rPr lang="en-US" altLang="en-US" sz="1600" dirty="0">
                <a:latin typeface="Arial" panose="020B0604020202020204" pitchFamily="34" charset="0"/>
              </a:rPr>
              <a:t>      Allows simultaneous comparison of multiple metrics (e.g.,</a:t>
            </a:r>
          </a:p>
          <a:p>
            <a:pPr marL="0" lvl="0" indent="0" eaLnBrk="0" fontAlgn="base" hangingPunct="0">
              <a:lnSpc>
                <a:spcPct val="100000"/>
              </a:lnSpc>
              <a:spcBef>
                <a:spcPct val="0"/>
              </a:spcBef>
              <a:spcAft>
                <a:spcPct val="0"/>
              </a:spcAft>
              <a:buClrTx/>
              <a:buNone/>
            </a:pPr>
            <a:r>
              <a:rPr lang="en-US" altLang="en-US" sz="1600" dirty="0">
                <a:latin typeface="Arial" panose="020B0604020202020204" pitchFamily="34" charset="0"/>
              </a:rPr>
              <a:t>      daily, hourly, and monthly rates) for different job roles.</a:t>
            </a:r>
          </a:p>
          <a:p>
            <a:pPr marL="0" lvl="0" indent="0" eaLnBrk="0" fontAlgn="base" hangingPunct="0">
              <a:lnSpc>
                <a:spcPct val="100000"/>
              </a:lnSpc>
              <a:spcBef>
                <a:spcPct val="0"/>
              </a:spcBef>
              <a:spcAft>
                <a:spcPct val="0"/>
              </a:spcAft>
              <a:buClrTx/>
              <a:buNone/>
            </a:pPr>
            <a:endParaRPr lang="en-US" altLang="en-US" sz="1600" dirty="0">
              <a:latin typeface="Arial" panose="020B0604020202020204" pitchFamily="34" charset="0"/>
            </a:endParaRPr>
          </a:p>
          <a:p>
            <a:pPr marL="0" lvl="0" indent="0" eaLnBrk="0" fontAlgn="base" hangingPunct="0">
              <a:lnSpc>
                <a:spcPct val="100000"/>
              </a:lnSpc>
              <a:spcBef>
                <a:spcPct val="0"/>
              </a:spcBef>
              <a:spcAft>
                <a:spcPct val="0"/>
              </a:spcAft>
              <a:buClrTx/>
              <a:buNone/>
            </a:pPr>
            <a:r>
              <a:rPr lang="en-US" altLang="en-US" sz="1600" b="1" dirty="0">
                <a:latin typeface="Arial" panose="020B0604020202020204" pitchFamily="34" charset="0"/>
              </a:rPr>
              <a:t>4.   Business Questions Solved:</a:t>
            </a:r>
            <a:endParaRPr lang="en-US" altLang="en-US" sz="1600" dirty="0">
              <a:latin typeface="Arial" panose="020B0604020202020204" pitchFamily="34" charset="0"/>
            </a:endParaRPr>
          </a:p>
          <a:p>
            <a:pPr marL="0" lvl="0" indent="0" eaLnBrk="0" fontAlgn="base" hangingPunct="0">
              <a:lnSpc>
                <a:spcPct val="100000"/>
              </a:lnSpc>
              <a:spcBef>
                <a:spcPct val="0"/>
              </a:spcBef>
              <a:spcAft>
                <a:spcPct val="0"/>
              </a:spcAft>
              <a:buClrTx/>
              <a:buNone/>
            </a:pPr>
            <a:r>
              <a:rPr lang="en-US" altLang="en-US" sz="1600" dirty="0">
                <a:latin typeface="Arial" panose="020B0604020202020204" pitchFamily="34" charset="0"/>
              </a:rPr>
              <a:t>      Which roles contribute the most value in terms of pay rates?</a:t>
            </a:r>
          </a:p>
          <a:p>
            <a:pPr marL="0" lvl="0" indent="0" eaLnBrk="0" fontAlgn="base" hangingPunct="0">
              <a:lnSpc>
                <a:spcPct val="100000"/>
              </a:lnSpc>
              <a:spcBef>
                <a:spcPct val="0"/>
              </a:spcBef>
              <a:spcAft>
                <a:spcPct val="0"/>
              </a:spcAft>
              <a:buClrTx/>
              <a:buNone/>
            </a:pPr>
            <a:r>
              <a:rPr lang="en-US" altLang="en-US" sz="1600" dirty="0">
                <a:latin typeface="Arial" panose="020B0604020202020204" pitchFamily="34" charset="0"/>
              </a:rPr>
              <a:t>      Are pay rates proportional to experience or job demands?</a:t>
            </a:r>
          </a:p>
        </p:txBody>
      </p:sp>
    </p:spTree>
    <p:extLst>
      <p:ext uri="{BB962C8B-B14F-4D97-AF65-F5344CB8AC3E}">
        <p14:creationId xmlns:p14="http://schemas.microsoft.com/office/powerpoint/2010/main" val="31789710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98E70D-274A-CC53-44B5-ADCDD3D1811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A20E7A3-5348-52F7-8F64-7C7CA9D8D373}"/>
              </a:ext>
            </a:extLst>
          </p:cNvPr>
          <p:cNvSpPr>
            <a:spLocks noGrp="1"/>
          </p:cNvSpPr>
          <p:nvPr>
            <p:ph type="title"/>
          </p:nvPr>
        </p:nvSpPr>
        <p:spPr>
          <a:xfrm>
            <a:off x="913794" y="543426"/>
            <a:ext cx="9762933" cy="914400"/>
          </a:xfrm>
        </p:spPr>
        <p:txBody>
          <a:bodyPr>
            <a:normAutofit/>
          </a:bodyPr>
          <a:lstStyle/>
          <a:p>
            <a:pPr algn="l"/>
            <a:r>
              <a:rPr lang="en-IN" sz="3600" b="1" dirty="0">
                <a:solidFill>
                  <a:schemeClr val="bg1"/>
                </a:solidFill>
                <a:effectLst>
                  <a:outerShdw blurRad="38100" dist="38100" dir="2700000" algn="tl">
                    <a:srgbClr val="000000">
                      <a:alpha val="43137"/>
                    </a:srgbClr>
                  </a:outerShdw>
                </a:effectLst>
              </a:rPr>
              <a:t>INSIGHTS</a:t>
            </a:r>
          </a:p>
        </p:txBody>
      </p:sp>
      <p:sp>
        <p:nvSpPr>
          <p:cNvPr id="8" name="Rectangle 5">
            <a:extLst>
              <a:ext uri="{FF2B5EF4-FFF2-40B4-BE49-F238E27FC236}">
                <a16:creationId xmlns:a16="http://schemas.microsoft.com/office/drawing/2014/main" id="{8BD70B91-A81A-05BD-95EF-93B55B77004B}"/>
              </a:ext>
            </a:extLst>
          </p:cNvPr>
          <p:cNvSpPr>
            <a:spLocks noGrp="1" noChangeArrowheads="1"/>
          </p:cNvSpPr>
          <p:nvPr>
            <p:ph type="body" sz="half" idx="2"/>
          </p:nvPr>
        </p:nvSpPr>
        <p:spPr bwMode="auto">
          <a:xfrm>
            <a:off x="434110" y="1877150"/>
            <a:ext cx="11232654" cy="5160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indent="-285750">
              <a:buFont typeface="Wingdings" panose="05000000000000000000" pitchFamily="2" charset="2"/>
              <a:buChar char="Ø"/>
            </a:pPr>
            <a:r>
              <a:rPr lang="en-US" sz="1600" b="1" dirty="0"/>
              <a:t>Retention Patterns:</a:t>
            </a:r>
            <a:endParaRPr lang="en-US" sz="1600" dirty="0"/>
          </a:p>
          <a:p>
            <a:pPr marL="742950" lvl="1" indent="-285750">
              <a:buFont typeface="Wingdings" panose="05000000000000000000" pitchFamily="2" charset="2"/>
              <a:buChar char="Ø"/>
            </a:pPr>
            <a:r>
              <a:rPr lang="en-US" sz="1600" dirty="0"/>
              <a:t>Roles like Laboratory Technicians and Research Scientists exhibit longer retention, suggesting satisfaction or limited career progression.</a:t>
            </a:r>
          </a:p>
          <a:p>
            <a:pPr marL="742950" lvl="1" indent="-285750">
              <a:buFont typeface="Wingdings" panose="05000000000000000000" pitchFamily="2" charset="2"/>
              <a:buChar char="Ø"/>
            </a:pPr>
            <a:r>
              <a:rPr lang="en-US" sz="1600" dirty="0"/>
              <a:t>Lower tenure for roles like Sales Representatives may indicate high turnover rates.</a:t>
            </a:r>
          </a:p>
          <a:p>
            <a:pPr marL="285750" indent="-285750">
              <a:buFont typeface="Wingdings" panose="05000000000000000000" pitchFamily="2" charset="2"/>
              <a:buChar char="Ø"/>
            </a:pPr>
            <a:r>
              <a:rPr lang="en-US" sz="1600" b="1" dirty="0"/>
              <a:t>Workforce Allocation:</a:t>
            </a:r>
            <a:endParaRPr lang="en-US" sz="1600" dirty="0"/>
          </a:p>
          <a:p>
            <a:pPr marL="742950" lvl="1" indent="-285750">
              <a:buFont typeface="Wingdings" panose="05000000000000000000" pitchFamily="2" charset="2"/>
              <a:buChar char="Ø"/>
            </a:pPr>
            <a:r>
              <a:rPr lang="en-US" sz="1600" dirty="0"/>
              <a:t>R&amp;D dominates the workforce with a significant gender disparity in technical roles.</a:t>
            </a:r>
          </a:p>
          <a:p>
            <a:pPr marL="742950" lvl="1" indent="-285750">
              <a:buFont typeface="Wingdings" panose="05000000000000000000" pitchFamily="2" charset="2"/>
              <a:buChar char="Ø"/>
            </a:pPr>
            <a:r>
              <a:rPr lang="en-US" sz="1600" dirty="0"/>
              <a:t>Sales Executives show a balanced gender distribution but face shorter tenure on average.</a:t>
            </a:r>
          </a:p>
          <a:p>
            <a:pPr marL="285750" indent="-285750">
              <a:buFont typeface="Wingdings" panose="05000000000000000000" pitchFamily="2" charset="2"/>
              <a:buChar char="Ø"/>
            </a:pPr>
            <a:r>
              <a:rPr lang="en-US" sz="1600" b="1" dirty="0"/>
              <a:t>Compensation Trends:</a:t>
            </a:r>
            <a:endParaRPr lang="en-US" sz="1600" dirty="0"/>
          </a:p>
          <a:p>
            <a:pPr marL="742950" lvl="1" indent="-285750">
              <a:buFont typeface="Wingdings" panose="05000000000000000000" pitchFamily="2" charset="2"/>
              <a:buChar char="Ø"/>
            </a:pPr>
            <a:r>
              <a:rPr lang="en-US" sz="1600" dirty="0"/>
              <a:t>High-paying roles like Research Directors and Manufacturing Directors align with their high experience levels.</a:t>
            </a:r>
          </a:p>
          <a:p>
            <a:pPr marL="742950" lvl="1" indent="-285750">
              <a:buFont typeface="Wingdings" panose="05000000000000000000" pitchFamily="2" charset="2"/>
              <a:buChar char="Ø"/>
            </a:pPr>
            <a:r>
              <a:rPr lang="en-US" sz="1600" dirty="0"/>
              <a:t>Pay disparities could be addressed in roles with similar requirements but lower compensation.</a:t>
            </a:r>
          </a:p>
          <a:p>
            <a:pPr marL="285750" indent="-285750">
              <a:buFont typeface="Wingdings" panose="05000000000000000000" pitchFamily="2" charset="2"/>
              <a:buChar char="Ø"/>
            </a:pPr>
            <a:r>
              <a:rPr lang="en-US" sz="1600" b="1" dirty="0"/>
              <a:t>Diversity:</a:t>
            </a:r>
            <a:endParaRPr lang="en-US" sz="1600" dirty="0"/>
          </a:p>
          <a:p>
            <a:pPr marL="742950" lvl="1" indent="-285750">
              <a:buFont typeface="Wingdings" panose="05000000000000000000" pitchFamily="2" charset="2"/>
              <a:buChar char="Ø"/>
            </a:pPr>
            <a:r>
              <a:rPr lang="en-US" sz="1600" dirty="0"/>
              <a:t>Gender imbalance exists in leadership roles, with fewer females occupying managerial positions.</a:t>
            </a:r>
          </a:p>
          <a:p>
            <a:pPr marL="742950" lvl="1" indent="-285750">
              <a:buFont typeface="Wingdings" panose="05000000000000000000" pitchFamily="2" charset="2"/>
              <a:buChar char="Ø"/>
            </a:pPr>
            <a:r>
              <a:rPr lang="en-US" sz="1600" dirty="0"/>
              <a:t>Departments like Sales show better gender parity compared to R&amp;D.</a:t>
            </a:r>
          </a:p>
          <a:p>
            <a:pPr marL="285750" indent="-285750">
              <a:buFont typeface="Wingdings" panose="05000000000000000000" pitchFamily="2" charset="2"/>
              <a:buChar char="Ø"/>
            </a:pPr>
            <a:r>
              <a:rPr lang="en-US" sz="1600" b="1" dirty="0"/>
              <a:t>Experience Levels:</a:t>
            </a:r>
            <a:endParaRPr lang="en-US" sz="1600" dirty="0"/>
          </a:p>
          <a:p>
            <a:pPr marL="742950" lvl="1" indent="-285750">
              <a:buFont typeface="Wingdings" panose="05000000000000000000" pitchFamily="2" charset="2"/>
              <a:buChar char="Ø"/>
            </a:pPr>
            <a:r>
              <a:rPr lang="en-US" sz="1600" dirty="0"/>
              <a:t>Roles requiring high expertise, like Research Directors, attract experienced professionals with longer working years.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panose="020B0604020202020204" pitchFamily="34" charset="0"/>
              </a:rPr>
              <a:t>    </a:t>
            </a:r>
          </a:p>
        </p:txBody>
      </p:sp>
    </p:spTree>
    <p:extLst>
      <p:ext uri="{BB962C8B-B14F-4D97-AF65-F5344CB8AC3E}">
        <p14:creationId xmlns:p14="http://schemas.microsoft.com/office/powerpoint/2010/main" val="32940160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660251-C13B-A40D-5C4A-4BDFED2EC2D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97A1985-0A6C-91DE-22A8-E0EF73B2D861}"/>
              </a:ext>
            </a:extLst>
          </p:cNvPr>
          <p:cNvSpPr>
            <a:spLocks noGrp="1"/>
          </p:cNvSpPr>
          <p:nvPr>
            <p:ph type="title"/>
          </p:nvPr>
        </p:nvSpPr>
        <p:spPr>
          <a:xfrm>
            <a:off x="1423081" y="3104147"/>
            <a:ext cx="9762933" cy="914400"/>
          </a:xfrm>
        </p:spPr>
        <p:txBody>
          <a:bodyPr>
            <a:noAutofit/>
          </a:bodyPr>
          <a:lstStyle/>
          <a:p>
            <a:pPr algn="ctr"/>
            <a:r>
              <a:rPr lang="en-IN" sz="6000" b="1" cap="none" dirty="0">
                <a:solidFill>
                  <a:schemeClr val="bg1">
                    <a:lumMod val="95000"/>
                    <a:lumOff val="5000"/>
                  </a:schemeClr>
                </a:solidFill>
                <a:effectLst>
                  <a:outerShdw blurRad="38100" dist="38100" dir="2700000" algn="tl">
                    <a:srgbClr val="000000">
                      <a:alpha val="43137"/>
                    </a:srgbClr>
                  </a:outerShdw>
                </a:effectLst>
                <a:latin typeface="Algerian" panose="04020705040A02060702" pitchFamily="82" charset="0"/>
              </a:rPr>
              <a:t>THANK YOU </a:t>
            </a:r>
          </a:p>
        </p:txBody>
      </p:sp>
    </p:spTree>
    <p:extLst>
      <p:ext uri="{BB962C8B-B14F-4D97-AF65-F5344CB8AC3E}">
        <p14:creationId xmlns:p14="http://schemas.microsoft.com/office/powerpoint/2010/main" val="707215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3CAF3D-1518-62AB-9F15-A32E79E7C0D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CCE597E-8756-7F50-D898-EB0B80E3ED2D}"/>
              </a:ext>
            </a:extLst>
          </p:cNvPr>
          <p:cNvSpPr>
            <a:spLocks noGrp="1"/>
          </p:cNvSpPr>
          <p:nvPr>
            <p:ph type="title"/>
          </p:nvPr>
        </p:nvSpPr>
        <p:spPr>
          <a:xfrm>
            <a:off x="756727" y="163581"/>
            <a:ext cx="9762933" cy="464492"/>
          </a:xfrm>
        </p:spPr>
        <p:txBody>
          <a:bodyPr>
            <a:normAutofit fontScale="90000"/>
          </a:bodyPr>
          <a:lstStyle/>
          <a:p>
            <a:pPr algn="l"/>
            <a:r>
              <a:rPr lang="en-IN" sz="3600" b="1" dirty="0">
                <a:solidFill>
                  <a:schemeClr val="accent2">
                    <a:lumMod val="60000"/>
                    <a:lumOff val="40000"/>
                  </a:schemeClr>
                </a:solidFill>
                <a:effectLst>
                  <a:outerShdw blurRad="38100" dist="38100" dir="2700000" algn="tl">
                    <a:srgbClr val="000000">
                      <a:alpha val="43137"/>
                    </a:srgbClr>
                  </a:outerShdw>
                </a:effectLst>
              </a:rPr>
              <a:t>Introduction</a:t>
            </a:r>
          </a:p>
        </p:txBody>
      </p:sp>
      <p:sp>
        <p:nvSpPr>
          <p:cNvPr id="4" name="Text Placeholder 3">
            <a:extLst>
              <a:ext uri="{FF2B5EF4-FFF2-40B4-BE49-F238E27FC236}">
                <a16:creationId xmlns:a16="http://schemas.microsoft.com/office/drawing/2014/main" id="{D6DF77D3-17A7-16BB-47B8-3C7C0592F024}"/>
              </a:ext>
            </a:extLst>
          </p:cNvPr>
          <p:cNvSpPr>
            <a:spLocks noGrp="1"/>
          </p:cNvSpPr>
          <p:nvPr>
            <p:ph type="body" sz="half" idx="2"/>
          </p:nvPr>
        </p:nvSpPr>
        <p:spPr>
          <a:xfrm>
            <a:off x="1108364" y="1256145"/>
            <a:ext cx="10076872" cy="4378037"/>
          </a:xfrm>
        </p:spPr>
        <p:txBody>
          <a:bodyPr>
            <a:normAutofit fontScale="92500" lnSpcReduction="10000"/>
          </a:bodyPr>
          <a:lstStyle/>
          <a:p>
            <a:pPr marL="342900" indent="-342900">
              <a:buFont typeface="Wingdings" panose="05000000000000000000" pitchFamily="2" charset="2"/>
              <a:buChar char="Ø"/>
            </a:pPr>
            <a:r>
              <a:rPr lang="en-US" sz="1900" dirty="0">
                <a:solidFill>
                  <a:schemeClr val="tx1"/>
                </a:solidFill>
              </a:rPr>
              <a:t>Road accidents are a critical concern worldwide, leading to substantial loss of life, injuries, and economic costs. Understanding the factors contributing to accidents and their severity is essential for formulating effective safety measures and policies. This project explores a comprehensive </a:t>
            </a:r>
            <a:r>
              <a:rPr lang="en-US" sz="1900" b="1" dirty="0">
                <a:solidFill>
                  <a:schemeClr val="tx1"/>
                </a:solidFill>
              </a:rPr>
              <a:t>Road Accident Dashboard</a:t>
            </a:r>
            <a:r>
              <a:rPr lang="en-US" sz="1900" dirty="0">
                <a:solidFill>
                  <a:schemeClr val="tx1"/>
                </a:solidFill>
              </a:rPr>
              <a:t>, designed to provide insights into key accident metrics such as total accidents, casualties, and their severity, while analyzing contributing factors such as vehicle type, road conditions, and weather.</a:t>
            </a:r>
          </a:p>
          <a:p>
            <a:pPr marL="342900" indent="-342900">
              <a:buFont typeface="Wingdings" panose="05000000000000000000" pitchFamily="2" charset="2"/>
              <a:buChar char="Ø"/>
            </a:pPr>
            <a:endParaRPr lang="en-US" sz="1900" dirty="0">
              <a:solidFill>
                <a:schemeClr val="tx1"/>
              </a:solidFill>
            </a:endParaRPr>
          </a:p>
          <a:p>
            <a:pPr marL="342900" indent="-342900">
              <a:buFont typeface="Wingdings" panose="05000000000000000000" pitchFamily="2" charset="2"/>
              <a:buChar char="Ø"/>
            </a:pPr>
            <a:r>
              <a:rPr lang="en-US" sz="1900" dirty="0">
                <a:solidFill>
                  <a:schemeClr val="tx1"/>
                </a:solidFill>
              </a:rPr>
              <a:t>The dashboard utilizes real-time filtering to focus on specific accident severity levels (e.g., Serious, Fatal, or Slight casualties), allowing targeted analysis of different datasets. By leveraging interactive visualizations like line charts, pie charts, bar charts, and geographical heatmaps, it enables stakeholders to:</a:t>
            </a:r>
          </a:p>
          <a:p>
            <a:pPr marL="342900" indent="-342900">
              <a:buFont typeface="Wingdings" panose="05000000000000000000" pitchFamily="2" charset="2"/>
              <a:buChar char="ü"/>
            </a:pPr>
            <a:endParaRPr lang="en-US" sz="1900" dirty="0">
              <a:solidFill>
                <a:schemeClr val="tx1"/>
              </a:solidFill>
            </a:endParaRPr>
          </a:p>
          <a:p>
            <a:pPr marL="342900" indent="-342900">
              <a:buFont typeface="Wingdings" panose="05000000000000000000" pitchFamily="2" charset="2"/>
              <a:buChar char="ü"/>
            </a:pPr>
            <a:r>
              <a:rPr lang="en-US" sz="1900" dirty="0">
                <a:solidFill>
                  <a:schemeClr val="tx1"/>
                </a:solidFill>
              </a:rPr>
              <a:t>Identify trends in accidents and casualties.</a:t>
            </a:r>
          </a:p>
          <a:p>
            <a:pPr marL="342900" indent="-342900">
              <a:buFont typeface="Wingdings" panose="05000000000000000000" pitchFamily="2" charset="2"/>
              <a:buChar char="ü"/>
            </a:pPr>
            <a:r>
              <a:rPr lang="en-US" sz="1900" dirty="0">
                <a:solidFill>
                  <a:schemeClr val="tx1"/>
                </a:solidFill>
              </a:rPr>
              <a:t>Pinpoint high-risk vehicle types and road conditions.</a:t>
            </a:r>
          </a:p>
          <a:p>
            <a:pPr marL="342900" indent="-342900">
              <a:buFont typeface="Wingdings" panose="05000000000000000000" pitchFamily="2" charset="2"/>
              <a:buChar char="ü"/>
            </a:pPr>
            <a:r>
              <a:rPr lang="en-US" sz="1900" dirty="0">
                <a:solidFill>
                  <a:schemeClr val="tx1"/>
                </a:solidFill>
              </a:rPr>
              <a:t>Assess the impact of weather and road surfaces on accident severity.</a:t>
            </a:r>
          </a:p>
          <a:p>
            <a:pPr marL="342900" indent="-342900">
              <a:buFont typeface="Wingdings" panose="05000000000000000000" pitchFamily="2" charset="2"/>
              <a:buChar char="ü"/>
            </a:pPr>
            <a:r>
              <a:rPr lang="en-US" sz="1900" dirty="0">
                <a:solidFill>
                  <a:schemeClr val="tx1"/>
                </a:solidFill>
              </a:rPr>
              <a:t>Recognize regions with the highest accident concentrations for targeted interventions.</a:t>
            </a:r>
          </a:p>
          <a:p>
            <a:endParaRPr lang="en-IN" sz="2000" dirty="0"/>
          </a:p>
        </p:txBody>
      </p:sp>
    </p:spTree>
    <p:extLst>
      <p:ext uri="{BB962C8B-B14F-4D97-AF65-F5344CB8AC3E}">
        <p14:creationId xmlns:p14="http://schemas.microsoft.com/office/powerpoint/2010/main" val="32919369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89A2EA-E857-2592-0292-5EB8D9FBA5F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68AEDBB-120C-0D9A-AE69-523508F1306C}"/>
              </a:ext>
            </a:extLst>
          </p:cNvPr>
          <p:cNvSpPr>
            <a:spLocks noGrp="1"/>
          </p:cNvSpPr>
          <p:nvPr>
            <p:ph type="title"/>
          </p:nvPr>
        </p:nvSpPr>
        <p:spPr>
          <a:xfrm>
            <a:off x="756727" y="163581"/>
            <a:ext cx="9762933" cy="464492"/>
          </a:xfrm>
        </p:spPr>
        <p:txBody>
          <a:bodyPr>
            <a:normAutofit fontScale="90000"/>
          </a:bodyPr>
          <a:lstStyle/>
          <a:p>
            <a:pPr algn="l"/>
            <a:r>
              <a:rPr lang="en-IN" b="1" dirty="0">
                <a:solidFill>
                  <a:schemeClr val="accent2">
                    <a:lumMod val="60000"/>
                    <a:lumOff val="40000"/>
                  </a:schemeClr>
                </a:solidFill>
                <a:effectLst>
                  <a:outerShdw blurRad="38100" dist="38100" dir="2700000" algn="tl">
                    <a:srgbClr val="000000">
                      <a:alpha val="43137"/>
                    </a:srgbClr>
                  </a:outerShdw>
                </a:effectLst>
              </a:rPr>
              <a:t>Objective</a:t>
            </a:r>
            <a:endParaRPr lang="en-IN" sz="3600" b="1" dirty="0">
              <a:solidFill>
                <a:schemeClr val="accent2">
                  <a:lumMod val="60000"/>
                  <a:lumOff val="40000"/>
                </a:schemeClr>
              </a:solidFill>
              <a:effectLst>
                <a:outerShdw blurRad="38100" dist="38100" dir="2700000" algn="tl">
                  <a:srgbClr val="000000">
                    <a:alpha val="43137"/>
                  </a:srgbClr>
                </a:outerShdw>
              </a:effectLst>
            </a:endParaRPr>
          </a:p>
        </p:txBody>
      </p:sp>
      <p:sp>
        <p:nvSpPr>
          <p:cNvPr id="4" name="Text Placeholder 3">
            <a:extLst>
              <a:ext uri="{FF2B5EF4-FFF2-40B4-BE49-F238E27FC236}">
                <a16:creationId xmlns:a16="http://schemas.microsoft.com/office/drawing/2014/main" id="{DDE3C95C-6F38-4FDE-6B80-B6D5A9EF2A61}"/>
              </a:ext>
            </a:extLst>
          </p:cNvPr>
          <p:cNvSpPr>
            <a:spLocks noGrp="1"/>
          </p:cNvSpPr>
          <p:nvPr>
            <p:ph type="body" sz="half" idx="2"/>
          </p:nvPr>
        </p:nvSpPr>
        <p:spPr>
          <a:xfrm>
            <a:off x="849744" y="942109"/>
            <a:ext cx="11028219" cy="4959927"/>
          </a:xfrm>
        </p:spPr>
        <p:txBody>
          <a:bodyPr>
            <a:normAutofit fontScale="85000" lnSpcReduction="10000"/>
          </a:bodyPr>
          <a:lstStyle/>
          <a:p>
            <a:pPr marL="285750" indent="-285750">
              <a:buFont typeface="Wingdings" panose="05000000000000000000" pitchFamily="2" charset="2"/>
              <a:buChar char="Ø"/>
            </a:pPr>
            <a:r>
              <a:rPr lang="en-US" sz="2100" dirty="0">
                <a:solidFill>
                  <a:schemeClr val="tx1"/>
                </a:solidFill>
              </a:rPr>
              <a:t>primary objective of this project is to analyze and interpret the data presented in the </a:t>
            </a:r>
            <a:r>
              <a:rPr lang="en-US" sz="2100" b="1" dirty="0">
                <a:solidFill>
                  <a:schemeClr val="tx1"/>
                </a:solidFill>
              </a:rPr>
              <a:t>Road Accident Dashboard</a:t>
            </a:r>
            <a:r>
              <a:rPr lang="en-US" sz="2100" dirty="0">
                <a:solidFill>
                  <a:schemeClr val="tx1"/>
                </a:solidFill>
              </a:rPr>
              <a:t> to gain actionable insights into the causes and patterns of road accidents. The key goals are as follows:</a:t>
            </a:r>
          </a:p>
          <a:p>
            <a:pPr marL="285750" indent="-285750">
              <a:buFont typeface="Wingdings" panose="05000000000000000000" pitchFamily="2" charset="2"/>
              <a:buChar char="ü"/>
            </a:pPr>
            <a:endParaRPr lang="en-US" sz="2100" dirty="0">
              <a:solidFill>
                <a:schemeClr val="tx1"/>
              </a:solidFill>
            </a:endParaRPr>
          </a:p>
          <a:p>
            <a:pPr marL="285750" indent="-285750">
              <a:buFont typeface="Wingdings" panose="05000000000000000000" pitchFamily="2" charset="2"/>
              <a:buChar char="ü"/>
            </a:pPr>
            <a:r>
              <a:rPr lang="en-US" sz="2100" b="1" dirty="0">
                <a:solidFill>
                  <a:schemeClr val="tx1"/>
                </a:solidFill>
              </a:rPr>
              <a:t>Understand Accident Trends</a:t>
            </a:r>
            <a:r>
              <a:rPr lang="en-US" sz="2100" dirty="0">
                <a:solidFill>
                  <a:schemeClr val="tx1"/>
                </a:solidFill>
              </a:rPr>
              <a:t>: Identify yearly and monthly trends in road accidents and casualties to determine peak periods of risk.</a:t>
            </a:r>
          </a:p>
          <a:p>
            <a:pPr marL="285750" indent="-285750">
              <a:buFont typeface="Wingdings" panose="05000000000000000000" pitchFamily="2" charset="2"/>
              <a:buChar char="ü"/>
            </a:pPr>
            <a:r>
              <a:rPr lang="en-US" sz="2100" b="1" dirty="0">
                <a:solidFill>
                  <a:schemeClr val="tx1"/>
                </a:solidFill>
              </a:rPr>
              <a:t>Analyze Casualty Severity</a:t>
            </a:r>
            <a:r>
              <a:rPr lang="en-US" sz="2100" dirty="0">
                <a:solidFill>
                  <a:schemeClr val="tx1"/>
                </a:solidFill>
              </a:rPr>
              <a:t>: Examine the distribution of fatal, serious, and slight casualties to assess the severity and its contributing factors.</a:t>
            </a:r>
          </a:p>
          <a:p>
            <a:pPr marL="285750" indent="-285750">
              <a:buFont typeface="Wingdings" panose="05000000000000000000" pitchFamily="2" charset="2"/>
              <a:buChar char="ü"/>
            </a:pPr>
            <a:r>
              <a:rPr lang="en-US" sz="2100" b="1" dirty="0">
                <a:solidFill>
                  <a:schemeClr val="tx1"/>
                </a:solidFill>
              </a:rPr>
              <a:t>Identify High-Risk Factors</a:t>
            </a:r>
            <a:r>
              <a:rPr lang="en-US" sz="2100" dirty="0">
                <a:solidFill>
                  <a:schemeClr val="tx1"/>
                </a:solidFill>
              </a:rPr>
              <a:t>:</a:t>
            </a:r>
          </a:p>
          <a:p>
            <a:pPr marL="742950" lvl="1" indent="-285750">
              <a:buFont typeface="Wingdings" panose="05000000000000000000" pitchFamily="2" charset="2"/>
              <a:buChar char="ü"/>
            </a:pPr>
            <a:r>
              <a:rPr lang="en-US" sz="2100" dirty="0">
                <a:solidFill>
                  <a:schemeClr val="tx1"/>
                </a:solidFill>
              </a:rPr>
              <a:t>Determine which vehicle types contribute most to serious casualties.</a:t>
            </a:r>
          </a:p>
          <a:p>
            <a:pPr marL="742950" lvl="1" indent="-285750">
              <a:buFont typeface="Wingdings" panose="05000000000000000000" pitchFamily="2" charset="2"/>
              <a:buChar char="ü"/>
            </a:pPr>
            <a:r>
              <a:rPr lang="en-US" sz="2100" dirty="0">
                <a:solidFill>
                  <a:schemeClr val="tx1"/>
                </a:solidFill>
              </a:rPr>
              <a:t>Understand how weather, road conditions, and road types influence accident severity.</a:t>
            </a:r>
          </a:p>
          <a:p>
            <a:pPr marL="285750" indent="-285750">
              <a:buFont typeface="Wingdings" panose="05000000000000000000" pitchFamily="2" charset="2"/>
              <a:buChar char="ü"/>
            </a:pPr>
            <a:r>
              <a:rPr lang="en-US" sz="2100" b="1" dirty="0">
                <a:solidFill>
                  <a:schemeClr val="tx1"/>
                </a:solidFill>
              </a:rPr>
              <a:t>Geographical Analysis</a:t>
            </a:r>
            <a:r>
              <a:rPr lang="en-US" sz="2100" dirty="0">
                <a:solidFill>
                  <a:schemeClr val="tx1"/>
                </a:solidFill>
              </a:rPr>
              <a:t>: Pinpoint accident-prone locations and regions with higher casualty rates to help prioritize safety measures.</a:t>
            </a:r>
          </a:p>
          <a:p>
            <a:pPr marL="285750" indent="-285750">
              <a:buFont typeface="Wingdings" panose="05000000000000000000" pitchFamily="2" charset="2"/>
              <a:buChar char="ü"/>
            </a:pPr>
            <a:r>
              <a:rPr lang="en-US" sz="2100" b="1" dirty="0">
                <a:solidFill>
                  <a:schemeClr val="tx1"/>
                </a:solidFill>
              </a:rPr>
              <a:t>Evaluate Year-Over-Year (YoY) Changes</a:t>
            </a:r>
            <a:r>
              <a:rPr lang="en-US" sz="2100" dirty="0">
                <a:solidFill>
                  <a:schemeClr val="tx1"/>
                </a:solidFill>
              </a:rPr>
              <a:t>: Assess YoY trends to measure improvements or declines in road safety.</a:t>
            </a:r>
          </a:p>
          <a:p>
            <a:pPr marL="285750" indent="-285750">
              <a:buFont typeface="Wingdings" panose="05000000000000000000" pitchFamily="2" charset="2"/>
              <a:buChar char="ü"/>
            </a:pPr>
            <a:r>
              <a:rPr lang="en-US" sz="2100" b="1" dirty="0">
                <a:solidFill>
                  <a:schemeClr val="tx1"/>
                </a:solidFill>
              </a:rPr>
              <a:t>Provide Data-Driven Recommendations</a:t>
            </a:r>
            <a:r>
              <a:rPr lang="en-US" sz="2100" dirty="0">
                <a:solidFill>
                  <a:schemeClr val="tx1"/>
                </a:solidFill>
              </a:rPr>
              <a:t>: Use the insights to propose strategies for reducing accidents and minimizing casualties.</a:t>
            </a:r>
          </a:p>
          <a:p>
            <a:pPr marL="285750" indent="-285750">
              <a:buFont typeface="Wingdings" panose="05000000000000000000" pitchFamily="2" charset="2"/>
              <a:buChar char="Ø"/>
            </a:pPr>
            <a:endParaRPr lang="en-US" sz="2100" dirty="0">
              <a:solidFill>
                <a:schemeClr val="tx1"/>
              </a:solidFill>
            </a:endParaRPr>
          </a:p>
          <a:p>
            <a:pPr marL="285750" indent="-285750">
              <a:buFont typeface="Wingdings" panose="05000000000000000000" pitchFamily="2" charset="2"/>
              <a:buChar char="Ø"/>
            </a:pPr>
            <a:r>
              <a:rPr lang="en-US" sz="2100" dirty="0">
                <a:solidFill>
                  <a:schemeClr val="tx1"/>
                </a:solidFill>
              </a:rPr>
              <a:t>This analysis will serve as a foundation for developing targeted interventions to improve road safety and optimize resource allocation for traffic management and infrastructure development.</a:t>
            </a:r>
          </a:p>
          <a:p>
            <a:pPr marL="342900" indent="-342900">
              <a:buFont typeface="Wingdings" panose="05000000000000000000" pitchFamily="2" charset="2"/>
              <a:buChar char="Ø"/>
            </a:pPr>
            <a:endParaRPr lang="en-IN" sz="2000" dirty="0"/>
          </a:p>
        </p:txBody>
      </p:sp>
    </p:spTree>
    <p:extLst>
      <p:ext uri="{BB962C8B-B14F-4D97-AF65-F5344CB8AC3E}">
        <p14:creationId xmlns:p14="http://schemas.microsoft.com/office/powerpoint/2010/main" val="38185944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0C0613-9B28-C2C4-1998-7FF254F1722C}"/>
            </a:ext>
          </a:extLst>
        </p:cNvPr>
        <p:cNvGrpSpPr/>
        <p:nvPr/>
      </p:nvGrpSpPr>
      <p:grpSpPr>
        <a:xfrm>
          <a:off x="0" y="0"/>
          <a:ext cx="0" cy="0"/>
          <a:chOff x="0" y="0"/>
          <a:chExt cx="0" cy="0"/>
        </a:xfrm>
      </p:grpSpPr>
      <p:sp>
        <p:nvSpPr>
          <p:cNvPr id="10" name="TextBox 9">
            <a:extLst>
              <a:ext uri="{FF2B5EF4-FFF2-40B4-BE49-F238E27FC236}">
                <a16:creationId xmlns:a16="http://schemas.microsoft.com/office/drawing/2014/main" id="{E4577B18-8460-61EA-7D6A-3A027160A2F8}"/>
              </a:ext>
            </a:extLst>
          </p:cNvPr>
          <p:cNvSpPr txBox="1"/>
          <p:nvPr/>
        </p:nvSpPr>
        <p:spPr>
          <a:xfrm>
            <a:off x="83126" y="106219"/>
            <a:ext cx="11582400" cy="830997"/>
          </a:xfrm>
          <a:prstGeom prst="rect">
            <a:avLst/>
          </a:prstGeom>
          <a:noFill/>
        </p:spPr>
        <p:txBody>
          <a:bodyPr wrap="square">
            <a:spAutoFit/>
          </a:bodyPr>
          <a:lstStyle/>
          <a:p>
            <a:pPr algn="ctr"/>
            <a:r>
              <a:rPr lang="en-IN" sz="2400" b="1" dirty="0">
                <a:latin typeface="Arial Black" panose="020B0A04020102020204" pitchFamily="34" charset="0"/>
              </a:rPr>
              <a:t>COMPLETE DASHBOARD</a:t>
            </a:r>
          </a:p>
          <a:p>
            <a:pPr algn="ctr"/>
            <a:r>
              <a:rPr lang="en-IN" sz="2400" b="1" dirty="0">
                <a:solidFill>
                  <a:schemeClr val="accent1"/>
                </a:solidFill>
                <a:latin typeface="Arial Black" panose="020B0A04020102020204" pitchFamily="34" charset="0"/>
              </a:rPr>
              <a:t>ROAD ACCIDENT </a:t>
            </a:r>
          </a:p>
        </p:txBody>
      </p:sp>
      <p:pic>
        <p:nvPicPr>
          <p:cNvPr id="6" name="Content Placeholder 5">
            <a:extLst>
              <a:ext uri="{FF2B5EF4-FFF2-40B4-BE49-F238E27FC236}">
                <a16:creationId xmlns:a16="http://schemas.microsoft.com/office/drawing/2014/main" id="{77469EE0-C73D-0092-D442-B52FB1A31E3C}"/>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83126" y="1117600"/>
            <a:ext cx="11998037" cy="5634181"/>
          </a:xfrm>
        </p:spPr>
      </p:pic>
    </p:spTree>
    <p:extLst>
      <p:ext uri="{BB962C8B-B14F-4D97-AF65-F5344CB8AC3E}">
        <p14:creationId xmlns:p14="http://schemas.microsoft.com/office/powerpoint/2010/main" val="15909833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28DF18-DB7A-9B70-1F18-ED8F5C9DA44D}"/>
            </a:ext>
          </a:extLst>
        </p:cNvPr>
        <p:cNvGrpSpPr/>
        <p:nvPr/>
      </p:nvGrpSpPr>
      <p:grpSpPr>
        <a:xfrm>
          <a:off x="0" y="0"/>
          <a:ext cx="0" cy="0"/>
          <a:chOff x="0" y="0"/>
          <a:chExt cx="0" cy="0"/>
        </a:xfrm>
      </p:grpSpPr>
      <p:sp>
        <p:nvSpPr>
          <p:cNvPr id="16" name="Title 15">
            <a:extLst>
              <a:ext uri="{FF2B5EF4-FFF2-40B4-BE49-F238E27FC236}">
                <a16:creationId xmlns:a16="http://schemas.microsoft.com/office/drawing/2014/main" id="{5D37E641-04F8-E144-3FDE-5EF6B08193AD}"/>
              </a:ext>
            </a:extLst>
          </p:cNvPr>
          <p:cNvSpPr>
            <a:spLocks noGrp="1"/>
          </p:cNvSpPr>
          <p:nvPr>
            <p:ph type="title"/>
          </p:nvPr>
        </p:nvSpPr>
        <p:spPr bwMode="invGray">
          <a:xfrm>
            <a:off x="1097279" y="299002"/>
            <a:ext cx="9502371" cy="584776"/>
          </a:xfrm>
        </p:spPr>
        <p:txBody>
          <a:bodyPr>
            <a:normAutofit/>
          </a:bodyPr>
          <a:lstStyle/>
          <a:p>
            <a:pPr algn="ctr"/>
            <a:r>
              <a:rPr lang="en-IN" sz="2400" b="1" dirty="0">
                <a:solidFill>
                  <a:schemeClr val="accent2">
                    <a:lumMod val="60000"/>
                    <a:lumOff val="40000"/>
                  </a:schemeClr>
                </a:solidFill>
                <a:effectLst>
                  <a:outerShdw blurRad="38100" dist="38100" dir="2700000" algn="tl">
                    <a:srgbClr val="000000">
                      <a:alpha val="43137"/>
                    </a:srgbClr>
                  </a:outerShdw>
                </a:effectLst>
                <a:latin typeface="Arial Black" panose="020B0A04020102020204" pitchFamily="34" charset="0"/>
              </a:rPr>
              <a:t>ROAD ACCIDENT REPORT</a:t>
            </a:r>
            <a:endParaRPr lang="en-IN" sz="2400" dirty="0">
              <a:solidFill>
                <a:schemeClr val="accent2">
                  <a:lumMod val="60000"/>
                  <a:lumOff val="40000"/>
                </a:schemeClr>
              </a:solidFill>
              <a:effectLst>
                <a:outerShdw blurRad="38100" dist="38100" dir="2700000" algn="tl">
                  <a:srgbClr val="000000">
                    <a:alpha val="43137"/>
                  </a:srgbClr>
                </a:outerShdw>
              </a:effectLst>
            </a:endParaRPr>
          </a:p>
        </p:txBody>
      </p:sp>
      <p:sp>
        <p:nvSpPr>
          <p:cNvPr id="25" name="TextBox 24">
            <a:extLst>
              <a:ext uri="{FF2B5EF4-FFF2-40B4-BE49-F238E27FC236}">
                <a16:creationId xmlns:a16="http://schemas.microsoft.com/office/drawing/2014/main" id="{67DDA448-C827-25E3-2DD7-00449B84BC95}"/>
              </a:ext>
            </a:extLst>
          </p:cNvPr>
          <p:cNvSpPr txBox="1"/>
          <p:nvPr/>
        </p:nvSpPr>
        <p:spPr>
          <a:xfrm>
            <a:off x="2900219" y="2674947"/>
            <a:ext cx="7561942" cy="584775"/>
          </a:xfrm>
          <a:prstGeom prst="rect">
            <a:avLst/>
          </a:prstGeom>
          <a:noFill/>
        </p:spPr>
        <p:txBody>
          <a:bodyPr wrap="square">
            <a:spAutoFit/>
          </a:bodyPr>
          <a:lstStyle/>
          <a:p>
            <a:r>
              <a:rPr lang="en-US" sz="3200" dirty="0"/>
              <a:t>                       </a:t>
            </a:r>
            <a:endParaRPr lang="en-IN" sz="3200" dirty="0"/>
          </a:p>
        </p:txBody>
      </p:sp>
      <p:sp>
        <p:nvSpPr>
          <p:cNvPr id="3" name="Content Placeholder 2">
            <a:extLst>
              <a:ext uri="{FF2B5EF4-FFF2-40B4-BE49-F238E27FC236}">
                <a16:creationId xmlns:a16="http://schemas.microsoft.com/office/drawing/2014/main" id="{E16E47A2-D7A0-CA3A-A8FB-A6697BB20AD2}"/>
              </a:ext>
            </a:extLst>
          </p:cNvPr>
          <p:cNvSpPr>
            <a:spLocks noGrp="1"/>
          </p:cNvSpPr>
          <p:nvPr>
            <p:ph sz="half" idx="1"/>
          </p:nvPr>
        </p:nvSpPr>
        <p:spPr/>
        <p:txBody>
          <a:bodyPr/>
          <a:lstStyle/>
          <a:p>
            <a:endParaRPr lang="en-IN" dirty="0"/>
          </a:p>
        </p:txBody>
      </p:sp>
      <p:sp>
        <p:nvSpPr>
          <p:cNvPr id="5" name="Content Placeholder 4">
            <a:extLst>
              <a:ext uri="{FF2B5EF4-FFF2-40B4-BE49-F238E27FC236}">
                <a16:creationId xmlns:a16="http://schemas.microsoft.com/office/drawing/2014/main" id="{5C0FB759-F970-9567-3F05-920D9661922B}"/>
              </a:ext>
            </a:extLst>
          </p:cNvPr>
          <p:cNvSpPr>
            <a:spLocks noGrp="1"/>
          </p:cNvSpPr>
          <p:nvPr>
            <p:ph sz="half" idx="2"/>
          </p:nvPr>
        </p:nvSpPr>
        <p:spPr/>
        <p:txBody>
          <a:bodyPr/>
          <a:lstStyle/>
          <a:p>
            <a:endParaRPr lang="en-IN" dirty="0"/>
          </a:p>
        </p:txBody>
      </p:sp>
    </p:spTree>
    <p:extLst>
      <p:ext uri="{BB962C8B-B14F-4D97-AF65-F5344CB8AC3E}">
        <p14:creationId xmlns:p14="http://schemas.microsoft.com/office/powerpoint/2010/main" val="1847063163"/>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D8EBC1-5AB6-6F76-33FE-6D63806C93C3}"/>
            </a:ext>
          </a:extLst>
        </p:cNvPr>
        <p:cNvGrpSpPr/>
        <p:nvPr/>
      </p:nvGrpSpPr>
      <p:grpSpPr>
        <a:xfrm>
          <a:off x="0" y="0"/>
          <a:ext cx="0" cy="0"/>
          <a:chOff x="0" y="0"/>
          <a:chExt cx="0" cy="0"/>
        </a:xfrm>
      </p:grpSpPr>
      <p:sp>
        <p:nvSpPr>
          <p:cNvPr id="12" name="Content Placeholder 11">
            <a:extLst>
              <a:ext uri="{FF2B5EF4-FFF2-40B4-BE49-F238E27FC236}">
                <a16:creationId xmlns:a16="http://schemas.microsoft.com/office/drawing/2014/main" id="{619D8F19-A25E-A3F0-760F-36E5C14C2F41}"/>
              </a:ext>
            </a:extLst>
          </p:cNvPr>
          <p:cNvSpPr>
            <a:spLocks noGrp="1"/>
          </p:cNvSpPr>
          <p:nvPr>
            <p:ph sz="half" idx="1"/>
          </p:nvPr>
        </p:nvSpPr>
        <p:spPr>
          <a:xfrm>
            <a:off x="5587998" y="1960327"/>
            <a:ext cx="6528329" cy="4625201"/>
          </a:xfrm>
        </p:spPr>
        <p:txBody>
          <a:bodyPr>
            <a:normAutofit lnSpcReduction="10000"/>
          </a:bodyPr>
          <a:lstStyle/>
          <a:p>
            <a:pPr marL="457200" indent="-457200">
              <a:buFont typeface="+mj-lt"/>
              <a:buAutoNum type="arabicPeriod"/>
            </a:pPr>
            <a:r>
              <a:rPr lang="en-US" b="1" dirty="0"/>
              <a:t>Employee Count:</a:t>
            </a:r>
            <a:r>
              <a:rPr lang="en-US" dirty="0"/>
              <a:t> 1,470 employees.</a:t>
            </a:r>
          </a:p>
          <a:p>
            <a:pPr marL="457200" indent="-457200">
              <a:buFont typeface="+mj-lt"/>
              <a:buAutoNum type="arabicPeriod"/>
            </a:pPr>
            <a:r>
              <a:rPr lang="en-US" b="1" dirty="0"/>
              <a:t>Average Monthly Income:</a:t>
            </a:r>
            <a:r>
              <a:rPr lang="en-US" dirty="0"/>
              <a:t> $6,503.</a:t>
            </a:r>
          </a:p>
          <a:p>
            <a:pPr marL="457200" indent="-457200">
              <a:buFont typeface="+mj-lt"/>
              <a:buAutoNum type="arabicPeriod"/>
            </a:pPr>
            <a:r>
              <a:rPr lang="en-US" b="1" dirty="0"/>
              <a:t>Average Daily Rate:</a:t>
            </a:r>
            <a:r>
              <a:rPr lang="en-US" dirty="0"/>
              <a:t> $802.</a:t>
            </a:r>
          </a:p>
          <a:p>
            <a:pPr marL="457200" indent="-457200">
              <a:buFont typeface="+mj-lt"/>
              <a:buAutoNum type="arabicPeriod"/>
            </a:pPr>
            <a:r>
              <a:rPr lang="en-US" b="1" dirty="0"/>
              <a:t>Average Hourly Rate:</a:t>
            </a:r>
            <a:r>
              <a:rPr lang="en-US" dirty="0"/>
              <a:t> $66.</a:t>
            </a:r>
          </a:p>
          <a:p>
            <a:pPr marL="457200" indent="-457200">
              <a:buFont typeface="+mj-lt"/>
              <a:buAutoNum type="arabicPeriod"/>
            </a:pPr>
            <a:r>
              <a:rPr lang="en-US" b="1" dirty="0"/>
              <a:t>Average Monthly Rate:</a:t>
            </a:r>
            <a:r>
              <a:rPr lang="en-US" dirty="0"/>
              <a:t> $14,313.</a:t>
            </a:r>
          </a:p>
          <a:p>
            <a:pPr marL="457200" indent="-457200">
              <a:buFont typeface="+mj-lt"/>
              <a:buAutoNum type="arabicPeriod"/>
            </a:pPr>
            <a:r>
              <a:rPr lang="en-US" b="1" dirty="0"/>
              <a:t>Purpose:</a:t>
            </a:r>
            <a:r>
              <a:rPr lang="en-US" dirty="0"/>
              <a:t> Provides a snapshot of overall employee compensation and workforce size.</a:t>
            </a:r>
          </a:p>
          <a:p>
            <a:pPr marL="457200" indent="-457200">
              <a:buFont typeface="+mj-lt"/>
              <a:buAutoNum type="arabicPeriod"/>
            </a:pPr>
            <a:r>
              <a:rPr lang="en-US" b="1" dirty="0"/>
              <a:t>Questions Answered:</a:t>
            </a:r>
          </a:p>
          <a:p>
            <a:pPr marL="0" indent="0">
              <a:buNone/>
            </a:pPr>
            <a:r>
              <a:rPr lang="en-US" dirty="0"/>
              <a:t>         What is the average cost per employee?</a:t>
            </a:r>
          </a:p>
          <a:p>
            <a:pPr marL="0" indent="0">
              <a:buNone/>
            </a:pPr>
            <a:r>
              <a:rPr lang="en-US" dirty="0"/>
              <a:t>         Are compensation levels competitive across roles</a:t>
            </a:r>
          </a:p>
          <a:p>
            <a:pPr marL="0" indent="0">
              <a:buNone/>
            </a:pPr>
            <a:r>
              <a:rPr lang="en-US" dirty="0"/>
              <a:t>         and departments?</a:t>
            </a:r>
          </a:p>
          <a:p>
            <a:endParaRPr lang="en-IN" dirty="0"/>
          </a:p>
        </p:txBody>
      </p:sp>
      <p:sp>
        <p:nvSpPr>
          <p:cNvPr id="16" name="TextBox 15">
            <a:extLst>
              <a:ext uri="{FF2B5EF4-FFF2-40B4-BE49-F238E27FC236}">
                <a16:creationId xmlns:a16="http://schemas.microsoft.com/office/drawing/2014/main" id="{58EFAE75-B318-D11F-DF7B-590AFE61AB41}"/>
              </a:ext>
            </a:extLst>
          </p:cNvPr>
          <p:cNvSpPr txBox="1"/>
          <p:nvPr/>
        </p:nvSpPr>
        <p:spPr>
          <a:xfrm>
            <a:off x="4027860" y="706657"/>
            <a:ext cx="3952357" cy="461665"/>
          </a:xfrm>
          <a:prstGeom prst="rect">
            <a:avLst/>
          </a:prstGeom>
          <a:noFill/>
        </p:spPr>
        <p:txBody>
          <a:bodyPr wrap="square" anchor="ctr">
            <a:spAutoFit/>
          </a:bodyPr>
          <a:lstStyle/>
          <a:p>
            <a:endParaRPr lang="en-US" sz="2400" b="1" dirty="0">
              <a:solidFill>
                <a:srgbClr val="336699"/>
              </a:solidFill>
              <a:latin typeface="Arial Black" panose="020B0A04020102020204" pitchFamily="34" charset="0"/>
            </a:endParaRPr>
          </a:p>
        </p:txBody>
      </p:sp>
      <p:pic>
        <p:nvPicPr>
          <p:cNvPr id="13" name="Picture 12">
            <a:extLst>
              <a:ext uri="{FF2B5EF4-FFF2-40B4-BE49-F238E27FC236}">
                <a16:creationId xmlns:a16="http://schemas.microsoft.com/office/drawing/2014/main" id="{3F41F727-97E0-C89D-5305-E771C49809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9984" y="3783273"/>
            <a:ext cx="4791891" cy="1278253"/>
          </a:xfrm>
          <a:prstGeom prst="rect">
            <a:avLst/>
          </a:prstGeom>
        </p:spPr>
      </p:pic>
      <p:pic>
        <p:nvPicPr>
          <p:cNvPr id="15" name="Picture 14">
            <a:extLst>
              <a:ext uri="{FF2B5EF4-FFF2-40B4-BE49-F238E27FC236}">
                <a16:creationId xmlns:a16="http://schemas.microsoft.com/office/drawing/2014/main" id="{94C2BE6A-DF85-9CBA-2486-EDE8F458E73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9984" y="2352907"/>
            <a:ext cx="4706961" cy="1095528"/>
          </a:xfrm>
          <a:prstGeom prst="rect">
            <a:avLst/>
          </a:prstGeom>
        </p:spPr>
      </p:pic>
    </p:spTree>
    <p:extLst>
      <p:ext uri="{BB962C8B-B14F-4D97-AF65-F5344CB8AC3E}">
        <p14:creationId xmlns:p14="http://schemas.microsoft.com/office/powerpoint/2010/main" val="39686305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90C56146-072B-081D-FDAC-353CEDAA35AB}"/>
              </a:ext>
            </a:extLst>
          </p:cNvPr>
          <p:cNvSpPr txBox="1"/>
          <p:nvPr/>
        </p:nvSpPr>
        <p:spPr>
          <a:xfrm>
            <a:off x="2986050" y="740015"/>
            <a:ext cx="7653501" cy="461665"/>
          </a:xfrm>
          <a:prstGeom prst="rect">
            <a:avLst/>
          </a:prstGeom>
          <a:noFill/>
        </p:spPr>
        <p:txBody>
          <a:bodyPr wrap="square">
            <a:spAutoFit/>
          </a:bodyPr>
          <a:lstStyle/>
          <a:p>
            <a:r>
              <a:rPr lang="en-US" sz="2400" b="1" dirty="0">
                <a:solidFill>
                  <a:srgbClr val="336699"/>
                </a:solidFill>
                <a:latin typeface="Arial Black" panose="020B0A04020102020204" pitchFamily="34" charset="0"/>
              </a:rPr>
              <a:t>Business Travel &amp; Employee %</a:t>
            </a:r>
          </a:p>
        </p:txBody>
      </p:sp>
      <p:pic>
        <p:nvPicPr>
          <p:cNvPr id="5" name="Content Placeholder 4">
            <a:extLst>
              <a:ext uri="{FF2B5EF4-FFF2-40B4-BE49-F238E27FC236}">
                <a16:creationId xmlns:a16="http://schemas.microsoft.com/office/drawing/2014/main" id="{2ED178B8-C265-03D6-8A6D-ABBC8A8BF294}"/>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630154" y="2319296"/>
            <a:ext cx="3572374" cy="2667372"/>
          </a:xfrm>
        </p:spPr>
      </p:pic>
      <p:sp>
        <p:nvSpPr>
          <p:cNvPr id="11" name="Rectangle 1">
            <a:extLst>
              <a:ext uri="{FF2B5EF4-FFF2-40B4-BE49-F238E27FC236}">
                <a16:creationId xmlns:a16="http://schemas.microsoft.com/office/drawing/2014/main" id="{C025A6E7-CC06-5505-9441-1F80089FCBA2}"/>
              </a:ext>
            </a:extLst>
          </p:cNvPr>
          <p:cNvSpPr>
            <a:spLocks noGrp="1" noChangeArrowheads="1"/>
          </p:cNvSpPr>
          <p:nvPr>
            <p:ph sz="half" idx="2"/>
          </p:nvPr>
        </p:nvSpPr>
        <p:spPr bwMode="auto">
          <a:xfrm>
            <a:off x="4516564" y="2444959"/>
            <a:ext cx="6122987" cy="24160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indent="-342900">
              <a:buFont typeface="+mj-lt"/>
              <a:buAutoNum type="arabicPeriod"/>
            </a:pPr>
            <a:r>
              <a:rPr lang="en-US" sz="2000" b="1" dirty="0"/>
              <a:t>Shows:</a:t>
            </a:r>
            <a:r>
              <a:rPr lang="en-US" sz="2000" dirty="0"/>
              <a:t> Travel frequency among employees (e.g., 70.95% travel rarely).</a:t>
            </a:r>
          </a:p>
          <a:p>
            <a:pPr marL="342900" indent="-342900">
              <a:buFont typeface="+mj-lt"/>
              <a:buAutoNum type="arabicPeriod"/>
            </a:pPr>
            <a:r>
              <a:rPr lang="en-US" sz="2000" b="1" dirty="0"/>
              <a:t>Purpose:</a:t>
            </a:r>
            <a:r>
              <a:rPr lang="en-US" sz="2000" dirty="0"/>
              <a:t> Understands travel demands and their potential impact on work-life balance.</a:t>
            </a:r>
          </a:p>
          <a:p>
            <a:pPr marL="342900" indent="-342900">
              <a:buFont typeface="+mj-lt"/>
              <a:buAutoNum type="arabicPeriod"/>
            </a:pPr>
            <a:r>
              <a:rPr lang="en-US" sz="2000" b="1" dirty="0"/>
              <a:t>Key Insight:</a:t>
            </a:r>
            <a:r>
              <a:rPr lang="en-US" sz="2000" dirty="0"/>
              <a:t> Most employees travel rarely, reducing the likelihood of travel-related burnout.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839490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23A565-CE78-F1DA-7CC4-D0F138840448}"/>
            </a:ext>
          </a:extLst>
        </p:cNvPr>
        <p:cNvGrpSpPr/>
        <p:nvPr/>
      </p:nvGrpSpPr>
      <p:grpSpPr>
        <a:xfrm>
          <a:off x="0" y="0"/>
          <a:ext cx="0" cy="0"/>
          <a:chOff x="0" y="0"/>
          <a:chExt cx="0" cy="0"/>
        </a:xfrm>
      </p:grpSpPr>
      <p:sp>
        <p:nvSpPr>
          <p:cNvPr id="16" name="TextBox 15">
            <a:extLst>
              <a:ext uri="{FF2B5EF4-FFF2-40B4-BE49-F238E27FC236}">
                <a16:creationId xmlns:a16="http://schemas.microsoft.com/office/drawing/2014/main" id="{310E6D54-93E0-C0F5-4B1D-9193550B6621}"/>
              </a:ext>
            </a:extLst>
          </p:cNvPr>
          <p:cNvSpPr txBox="1"/>
          <p:nvPr/>
        </p:nvSpPr>
        <p:spPr>
          <a:xfrm>
            <a:off x="3064043" y="402159"/>
            <a:ext cx="8687908" cy="830997"/>
          </a:xfrm>
          <a:prstGeom prst="rect">
            <a:avLst/>
          </a:prstGeom>
          <a:noFill/>
        </p:spPr>
        <p:txBody>
          <a:bodyPr wrap="square">
            <a:spAutoFit/>
          </a:bodyPr>
          <a:lstStyle/>
          <a:p>
            <a:r>
              <a:rPr lang="en-US" sz="2400" b="1" dirty="0">
                <a:solidFill>
                  <a:srgbClr val="336699"/>
                </a:solidFill>
                <a:latin typeface="Arial Black" panose="020B0A04020102020204" pitchFamily="34" charset="0"/>
              </a:rPr>
              <a:t> </a:t>
            </a:r>
            <a:endParaRPr lang="en-US" sz="2400" b="1" dirty="0">
              <a:solidFill>
                <a:schemeClr val="bg1">
                  <a:lumMod val="85000"/>
                  <a:lumOff val="15000"/>
                </a:schemeClr>
              </a:solidFill>
            </a:endParaRPr>
          </a:p>
          <a:p>
            <a:r>
              <a:rPr lang="en-US" sz="2400" b="1" dirty="0">
                <a:solidFill>
                  <a:srgbClr val="336699"/>
                </a:solidFill>
                <a:latin typeface="Arial Black" panose="020B0A04020102020204" pitchFamily="34" charset="0"/>
              </a:rPr>
              <a:t>ATTRITION &amp; OVER-TIME %</a:t>
            </a:r>
          </a:p>
        </p:txBody>
      </p:sp>
      <p:pic>
        <p:nvPicPr>
          <p:cNvPr id="6" name="Content Placeholder 5">
            <a:extLst>
              <a:ext uri="{FF2B5EF4-FFF2-40B4-BE49-F238E27FC236}">
                <a16:creationId xmlns:a16="http://schemas.microsoft.com/office/drawing/2014/main" id="{0BCEA419-401B-FD2E-C660-09642E0D5613}"/>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869023" y="2005781"/>
            <a:ext cx="3229426" cy="2151103"/>
          </a:xfrm>
        </p:spPr>
      </p:pic>
      <p:sp>
        <p:nvSpPr>
          <p:cNvPr id="7" name="Rectangle 1">
            <a:extLst>
              <a:ext uri="{FF2B5EF4-FFF2-40B4-BE49-F238E27FC236}">
                <a16:creationId xmlns:a16="http://schemas.microsoft.com/office/drawing/2014/main" id="{94F4C3A8-A92D-D4AF-84FD-3C83973964D9}"/>
              </a:ext>
            </a:extLst>
          </p:cNvPr>
          <p:cNvSpPr>
            <a:spLocks noGrp="1" noChangeArrowheads="1"/>
          </p:cNvSpPr>
          <p:nvPr>
            <p:ph sz="half" idx="2"/>
          </p:nvPr>
        </p:nvSpPr>
        <p:spPr bwMode="auto">
          <a:xfrm>
            <a:off x="4695773" y="2529597"/>
            <a:ext cx="6161087"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457200" indent="-457200" eaLnBrk="0" fontAlgn="base" hangingPunct="0">
              <a:lnSpc>
                <a:spcPct val="100000"/>
              </a:lnSpc>
              <a:spcBef>
                <a:spcPct val="0"/>
              </a:spcBef>
              <a:spcAft>
                <a:spcPct val="0"/>
              </a:spcAft>
              <a:buClrTx/>
              <a:buFont typeface="+mj-lt"/>
              <a:buAutoNum type="arabicPeriod"/>
            </a:pPr>
            <a:r>
              <a:rPr kumimoji="0" lang="en-US" altLang="en-US" sz="2000" b="1" i="0" u="none" strike="noStrike" cap="none" normalizeH="0" baseline="0" dirty="0">
                <a:ln>
                  <a:noFill/>
                </a:ln>
                <a:solidFill>
                  <a:schemeClr val="tx1"/>
                </a:solidFill>
                <a:effectLst/>
                <a:latin typeface="Arial" panose="020B0604020202020204" pitchFamily="34" charset="0"/>
              </a:rPr>
              <a:t>Shows:</a:t>
            </a:r>
            <a:r>
              <a:rPr kumimoji="0" lang="en-US" altLang="en-US" sz="2000" b="0" i="0" u="none" strike="noStrike" cap="none" normalizeH="0" baseline="0" dirty="0">
                <a:ln>
                  <a:noFill/>
                </a:ln>
                <a:solidFill>
                  <a:schemeClr val="tx1"/>
                </a:solidFill>
                <a:effectLst/>
                <a:latin typeface="Arial" panose="020B0604020202020204" pitchFamily="34" charset="0"/>
              </a:rPr>
              <a:t> Attrition (16.12%) and employees working overtime (28.3%).</a:t>
            </a:r>
          </a:p>
          <a:p>
            <a:pPr marL="457200" indent="-457200" eaLnBrk="0" fontAlgn="base" hangingPunct="0">
              <a:lnSpc>
                <a:spcPct val="100000"/>
              </a:lnSpc>
              <a:spcBef>
                <a:spcPct val="0"/>
              </a:spcBef>
              <a:spcAft>
                <a:spcPct val="0"/>
              </a:spcAft>
              <a:buClrTx/>
              <a:buFont typeface="+mj-lt"/>
              <a:buAutoNum type="arabicPeriod"/>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457200" indent="-457200" eaLnBrk="0" fontAlgn="base" hangingPunct="0">
              <a:lnSpc>
                <a:spcPct val="100000"/>
              </a:lnSpc>
              <a:spcBef>
                <a:spcPct val="0"/>
              </a:spcBef>
              <a:spcAft>
                <a:spcPct val="0"/>
              </a:spcAft>
              <a:buClrTx/>
              <a:buFont typeface="+mj-lt"/>
              <a:buAutoNum type="arabicPeriod"/>
            </a:pPr>
            <a:r>
              <a:rPr kumimoji="0" lang="en-US" altLang="en-US" sz="2000" b="1" i="0" u="none" strike="noStrike" cap="none" normalizeH="0" baseline="0" dirty="0">
                <a:ln>
                  <a:noFill/>
                </a:ln>
                <a:solidFill>
                  <a:schemeClr val="tx1"/>
                </a:solidFill>
                <a:effectLst/>
                <a:latin typeface="Arial" panose="020B0604020202020204" pitchFamily="34" charset="0"/>
              </a:rPr>
              <a:t>Purpose:</a:t>
            </a:r>
            <a:r>
              <a:rPr kumimoji="0" lang="en-US" altLang="en-US" sz="2000" b="0" i="0" u="none" strike="noStrike" cap="none" normalizeH="0" baseline="0" dirty="0">
                <a:ln>
                  <a:noFill/>
                </a:ln>
                <a:solidFill>
                  <a:schemeClr val="tx1"/>
                </a:solidFill>
                <a:effectLst/>
                <a:latin typeface="Arial" panose="020B0604020202020204" pitchFamily="34" charset="0"/>
              </a:rPr>
              <a:t> Links overtime and attrition trends.</a:t>
            </a:r>
          </a:p>
          <a:p>
            <a:pPr marL="457200" indent="-457200" eaLnBrk="0" fontAlgn="base" hangingPunct="0">
              <a:lnSpc>
                <a:spcPct val="100000"/>
              </a:lnSpc>
              <a:spcBef>
                <a:spcPct val="0"/>
              </a:spcBef>
              <a:spcAft>
                <a:spcPct val="0"/>
              </a:spcAft>
              <a:buClrTx/>
              <a:buFont typeface="+mj-lt"/>
              <a:buAutoNum type="arabicPeriod"/>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457200" indent="-457200" eaLnBrk="0" fontAlgn="base" hangingPunct="0">
              <a:lnSpc>
                <a:spcPct val="100000"/>
              </a:lnSpc>
              <a:spcBef>
                <a:spcPct val="0"/>
              </a:spcBef>
              <a:spcAft>
                <a:spcPct val="0"/>
              </a:spcAft>
              <a:buClrTx/>
              <a:buFont typeface="+mj-lt"/>
              <a:buAutoNum type="arabicPeriod"/>
            </a:pPr>
            <a:r>
              <a:rPr kumimoji="0" lang="en-US" altLang="en-US" sz="2000" b="1" i="0" u="none" strike="noStrike" cap="none" normalizeH="0" baseline="0" dirty="0">
                <a:ln>
                  <a:noFill/>
                </a:ln>
                <a:solidFill>
                  <a:schemeClr val="tx1"/>
                </a:solidFill>
                <a:effectLst/>
                <a:latin typeface="Arial" panose="020B0604020202020204" pitchFamily="34" charset="0"/>
              </a:rPr>
              <a:t>Key Insight:</a:t>
            </a:r>
            <a:r>
              <a:rPr kumimoji="0" lang="en-US" altLang="en-US" sz="2000" b="0" i="0" u="none" strike="noStrike" cap="none" normalizeH="0" baseline="0" dirty="0">
                <a:ln>
                  <a:noFill/>
                </a:ln>
                <a:solidFill>
                  <a:schemeClr val="tx1"/>
                </a:solidFill>
                <a:effectLst/>
                <a:latin typeface="Arial" panose="020B0604020202020204" pitchFamily="34" charset="0"/>
              </a:rPr>
              <a:t> High overtime percentages could contribute to attrition </a:t>
            </a:r>
          </a:p>
        </p:txBody>
      </p:sp>
      <p:pic>
        <p:nvPicPr>
          <p:cNvPr id="13" name="Picture 12">
            <a:extLst>
              <a:ext uri="{FF2B5EF4-FFF2-40B4-BE49-F238E27FC236}">
                <a16:creationId xmlns:a16="http://schemas.microsoft.com/office/drawing/2014/main" id="{9D5694EA-3090-CD4B-DFFD-2662F837B0A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9023" y="4416162"/>
            <a:ext cx="3229426" cy="2246769"/>
          </a:xfrm>
          <a:prstGeom prst="rect">
            <a:avLst/>
          </a:prstGeom>
        </p:spPr>
      </p:pic>
    </p:spTree>
    <p:extLst>
      <p:ext uri="{BB962C8B-B14F-4D97-AF65-F5344CB8AC3E}">
        <p14:creationId xmlns:p14="http://schemas.microsoft.com/office/powerpoint/2010/main" val="962877720"/>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581</TotalTime>
  <Words>1378</Words>
  <Application>Microsoft Office PowerPoint</Application>
  <PresentationFormat>Widescreen</PresentationFormat>
  <Paragraphs>180</Paragraphs>
  <Slides>22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Algerian</vt:lpstr>
      <vt:lpstr>Arial</vt:lpstr>
      <vt:lpstr>Arial Black</vt:lpstr>
      <vt:lpstr>Calibri</vt:lpstr>
      <vt:lpstr>Calibri Light</vt:lpstr>
      <vt:lpstr>Wingdings</vt:lpstr>
      <vt:lpstr>Retrospect</vt:lpstr>
      <vt:lpstr>ROAD ACCIDENT REPORT</vt:lpstr>
      <vt:lpstr>AGENDA OF REPORT</vt:lpstr>
      <vt:lpstr>Introduction</vt:lpstr>
      <vt:lpstr>Objective</vt:lpstr>
      <vt:lpstr>PowerPoint Presentation</vt:lpstr>
      <vt:lpstr>ROAD ACCIDENT REPORT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INSIGHTS</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Vaishnavi Bhujbal</dc:creator>
  <cp:lastModifiedBy>Vaishnavi Bhujbal</cp:lastModifiedBy>
  <cp:revision>2</cp:revision>
  <dcterms:created xsi:type="dcterms:W3CDTF">2024-11-17T07:06:59Z</dcterms:created>
  <dcterms:modified xsi:type="dcterms:W3CDTF">2024-11-19T13:32:14Z</dcterms:modified>
</cp:coreProperties>
</file>