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28" r:id="rId1"/>
  </p:sldMasterIdLst>
  <p:sldIdLst>
    <p:sldId id="256" r:id="rId2"/>
    <p:sldId id="257" r:id="rId3"/>
    <p:sldId id="258" r:id="rId4"/>
    <p:sldId id="280" r:id="rId5"/>
    <p:sldId id="272" r:id="rId6"/>
    <p:sldId id="281" r:id="rId7"/>
    <p:sldId id="282" r:id="rId8"/>
    <p:sldId id="283" r:id="rId9"/>
    <p:sldId id="284" r:id="rId10"/>
    <p:sldId id="285" r:id="rId11"/>
    <p:sldId id="286" r:id="rId12"/>
    <p:sldId id="287" r:id="rId13"/>
    <p:sldId id="288" r:id="rId14"/>
    <p:sldId id="289" r:id="rId15"/>
    <p:sldId id="279" r:id="rId16"/>
    <p:sldId id="29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EFEC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F64E65-A2BF-4A81-915A-5FDB2AE2D22A}" v="544" dt="2024-11-19T13:30:15.9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095" autoAdjust="0"/>
  </p:normalViewPr>
  <p:slideViewPr>
    <p:cSldViewPr snapToGrid="0">
      <p:cViewPr varScale="1">
        <p:scale>
          <a:sx n="104" d="100"/>
          <a:sy n="104" d="100"/>
        </p:scale>
        <p:origin x="8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7E3F80-FE29-4EBF-AEDB-1B349F7F581D}"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1FC8A-9CC3-4166-A07B-3326DF2770A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540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7E3F80-FE29-4EBF-AEDB-1B349F7F581D}"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534249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7E3F80-FE29-4EBF-AEDB-1B349F7F581D}"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329484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7E3F80-FE29-4EBF-AEDB-1B349F7F581D}"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149995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7E3F80-FE29-4EBF-AEDB-1B349F7F581D}"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1FC8A-9CC3-4166-A07B-3326DF2770A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854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7E3F80-FE29-4EBF-AEDB-1B349F7F581D}"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1831275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7E3F80-FE29-4EBF-AEDB-1B349F7F581D}" type="datetimeFigureOut">
              <a:rPr lang="en-IN" smtClean="0"/>
              <a:t>23-11-2024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1029219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7E3F80-FE29-4EBF-AEDB-1B349F7F581D}" type="datetimeFigureOut">
              <a:rPr lang="en-IN" smtClean="0"/>
              <a:t>23-11-2024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3516280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F7E3F80-FE29-4EBF-AEDB-1B349F7F581D}" type="datetimeFigureOut">
              <a:rPr lang="en-IN" smtClean="0"/>
              <a:t>23-11-2024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228435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7E3F80-FE29-4EBF-AEDB-1B349F7F581D}" type="datetimeFigureOut">
              <a:rPr lang="en-IN" smtClean="0"/>
              <a:t>23-11-2024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8D1FC8A-9CC3-4166-A07B-3326DF2770A3}" type="slidenum">
              <a:rPr lang="en-IN" smtClean="0"/>
              <a:t>‹#›</a:t>
            </a:fld>
            <a:endParaRPr lang="en-IN"/>
          </a:p>
        </p:txBody>
      </p:sp>
    </p:spTree>
    <p:extLst>
      <p:ext uri="{BB962C8B-B14F-4D97-AF65-F5344CB8AC3E}">
        <p14:creationId xmlns:p14="http://schemas.microsoft.com/office/powerpoint/2010/main" val="4136666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7E3F80-FE29-4EBF-AEDB-1B349F7F581D}"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2212009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F7E3F80-FE29-4EBF-AEDB-1B349F7F581D}" type="datetimeFigureOut">
              <a:rPr lang="en-IN" smtClean="0"/>
              <a:t>23-11-2024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8D1FC8A-9CC3-4166-A07B-3326DF2770A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552761"/>
      </p:ext>
    </p:extLst>
  </p:cSld>
  <p:clrMap bg1="lt1" tx1="dk1" bg2="lt2" tx2="dk2" accent1="accent1" accent2="accent2" accent3="accent3" accent4="accent4" accent5="accent5" accent6="accent6" hlink="hlink" folHlink="folHlink"/>
  <p:sldLayoutIdLst>
    <p:sldLayoutId id="2147485029" r:id="rId1"/>
    <p:sldLayoutId id="2147485030" r:id="rId2"/>
    <p:sldLayoutId id="2147485031" r:id="rId3"/>
    <p:sldLayoutId id="2147485032" r:id="rId4"/>
    <p:sldLayoutId id="2147485033" r:id="rId5"/>
    <p:sldLayoutId id="2147485034" r:id="rId6"/>
    <p:sldLayoutId id="2147485035" r:id="rId7"/>
    <p:sldLayoutId id="2147485036" r:id="rId8"/>
    <p:sldLayoutId id="2147485037" r:id="rId9"/>
    <p:sldLayoutId id="2147485038" r:id="rId10"/>
    <p:sldLayoutId id="214748503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7792CED-2A31-1110-ACEE-BDF273E089A9}"/>
              </a:ext>
            </a:extLst>
          </p:cNvPr>
          <p:cNvSpPr>
            <a:spLocks noGrp="1"/>
          </p:cNvSpPr>
          <p:nvPr>
            <p:ph type="title"/>
          </p:nvPr>
        </p:nvSpPr>
        <p:spPr bwMode="invGray">
          <a:xfrm>
            <a:off x="4008582" y="286603"/>
            <a:ext cx="7147098" cy="1450757"/>
          </a:xfrm>
        </p:spPr>
        <p:txBody>
          <a:bodyPr>
            <a:normAutofit/>
          </a:bodyPr>
          <a:lstStyle/>
          <a:p>
            <a:pPr algn="ctr"/>
            <a:r>
              <a:rPr lang="en-IN" b="1" dirty="0">
                <a:solidFill>
                  <a:schemeClr val="accent1"/>
                </a:solidFill>
                <a:effectLst>
                  <a:outerShdw blurRad="38100" dist="38100" dir="2700000" algn="tl">
                    <a:srgbClr val="000000">
                      <a:alpha val="43137"/>
                    </a:srgbClr>
                  </a:outerShdw>
                </a:effectLst>
                <a:latin typeface="Arial Black" panose="020B0A04020102020204" pitchFamily="34" charset="0"/>
              </a:rPr>
              <a:t>ROAD ACCIDENT REPORT</a:t>
            </a:r>
            <a:endParaRPr lang="en-IN" sz="4000" dirty="0">
              <a:solidFill>
                <a:schemeClr val="accent1"/>
              </a:solidFill>
              <a:effectLst>
                <a:outerShdw blurRad="38100" dist="38100" dir="2700000" algn="tl">
                  <a:srgbClr val="000000">
                    <a:alpha val="43137"/>
                  </a:srgbClr>
                </a:outerShdw>
              </a:effectLst>
            </a:endParaRPr>
          </a:p>
        </p:txBody>
      </p:sp>
      <p:pic>
        <p:nvPicPr>
          <p:cNvPr id="8" name="Content Placeholder 7">
            <a:extLst>
              <a:ext uri="{FF2B5EF4-FFF2-40B4-BE49-F238E27FC236}">
                <a16:creationId xmlns:a16="http://schemas.microsoft.com/office/drawing/2014/main" id="{8AE042DD-8D6E-A1E9-A6FA-387B15D8B70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36320" y="445943"/>
            <a:ext cx="2486025" cy="2057400"/>
          </a:xfrm>
        </p:spPr>
      </p:pic>
      <p:pic>
        <p:nvPicPr>
          <p:cNvPr id="10" name="Content Placeholder 9">
            <a:extLst>
              <a:ext uri="{FF2B5EF4-FFF2-40B4-BE49-F238E27FC236}">
                <a16:creationId xmlns:a16="http://schemas.microsoft.com/office/drawing/2014/main" id="{EFE3E6C1-8B62-600F-490A-1C554D161C4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184005" y="3946525"/>
            <a:ext cx="1971675" cy="2057400"/>
          </a:xfrm>
        </p:spPr>
      </p:pic>
      <p:sp>
        <p:nvSpPr>
          <p:cNvPr id="25" name="TextBox 24">
            <a:extLst>
              <a:ext uri="{FF2B5EF4-FFF2-40B4-BE49-F238E27FC236}">
                <a16:creationId xmlns:a16="http://schemas.microsoft.com/office/drawing/2014/main" id="{A05D8B1F-E88D-AD26-B719-D029A63A770D}"/>
              </a:ext>
            </a:extLst>
          </p:cNvPr>
          <p:cNvSpPr txBox="1"/>
          <p:nvPr/>
        </p:nvSpPr>
        <p:spPr>
          <a:xfrm>
            <a:off x="2900219" y="2674947"/>
            <a:ext cx="7561942" cy="1508105"/>
          </a:xfrm>
          <a:prstGeom prst="rect">
            <a:avLst/>
          </a:prstGeom>
          <a:noFill/>
        </p:spPr>
        <p:txBody>
          <a:bodyPr wrap="square">
            <a:spAutoFit/>
          </a:bodyPr>
          <a:lstStyle/>
          <a:p>
            <a:r>
              <a:rPr lang="en-US" sz="2800" dirty="0"/>
              <a:t>PRESENTED BY </a:t>
            </a:r>
          </a:p>
          <a:p>
            <a:r>
              <a:rPr lang="en-US" sz="3200" dirty="0"/>
              <a:t>                           </a:t>
            </a:r>
            <a:r>
              <a:rPr lang="en-US" sz="3200" b="1" cap="all" dirty="0">
                <a:effectLst>
                  <a:outerShdw blurRad="50800" dist="63500" dir="2700000" algn="tl" rotWithShape="0">
                    <a:srgbClr val="000000">
                      <a:alpha val="48000"/>
                    </a:srgbClr>
                  </a:outerShdw>
                </a:effectLst>
                <a:latin typeface="+mj-lt"/>
                <a:ea typeface="+mj-ea"/>
                <a:cs typeface="+mj-cs"/>
              </a:rPr>
              <a:t>VAISHNAVI</a:t>
            </a:r>
            <a:r>
              <a:rPr lang="en-US" sz="3200" dirty="0"/>
              <a:t> </a:t>
            </a:r>
            <a:r>
              <a:rPr lang="en-US" sz="3200" b="1" dirty="0">
                <a:effectLst>
                  <a:outerShdw blurRad="38100" dist="38100" dir="2700000" algn="tl">
                    <a:srgbClr val="000000">
                      <a:alpha val="43137"/>
                    </a:srgbClr>
                  </a:outerShdw>
                </a:effectLst>
              </a:rPr>
              <a:t>BHUJBAL</a:t>
            </a:r>
            <a:r>
              <a:rPr lang="en-US" sz="3200" dirty="0"/>
              <a:t>.</a:t>
            </a:r>
          </a:p>
          <a:p>
            <a:r>
              <a:rPr lang="en-US" sz="3200" dirty="0"/>
              <a:t>                           </a:t>
            </a:r>
            <a:endParaRPr lang="en-IN" sz="3200" dirty="0"/>
          </a:p>
        </p:txBody>
      </p:sp>
    </p:spTree>
    <p:extLst>
      <p:ext uri="{BB962C8B-B14F-4D97-AF65-F5344CB8AC3E}">
        <p14:creationId xmlns:p14="http://schemas.microsoft.com/office/powerpoint/2010/main" val="1635803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D4594-4B45-9E62-4CB2-E789C6BC7454}"/>
            </a:ext>
          </a:extLst>
        </p:cNvPr>
        <p:cNvGrpSpPr/>
        <p:nvPr/>
      </p:nvGrpSpPr>
      <p:grpSpPr>
        <a:xfrm>
          <a:off x="0" y="0"/>
          <a:ext cx="0" cy="0"/>
          <a:chOff x="0" y="0"/>
          <a:chExt cx="0" cy="0"/>
        </a:xfrm>
      </p:grpSpPr>
      <p:sp>
        <p:nvSpPr>
          <p:cNvPr id="26" name="Title 25">
            <a:extLst>
              <a:ext uri="{FF2B5EF4-FFF2-40B4-BE49-F238E27FC236}">
                <a16:creationId xmlns:a16="http://schemas.microsoft.com/office/drawing/2014/main" id="{542EA25D-A3B8-13DB-9994-7B84C74BD89D}"/>
              </a:ext>
            </a:extLst>
          </p:cNvPr>
          <p:cNvSpPr>
            <a:spLocks noGrp="1"/>
          </p:cNvSpPr>
          <p:nvPr>
            <p:ph type="title"/>
          </p:nvPr>
        </p:nvSpPr>
        <p:spPr>
          <a:xfrm>
            <a:off x="961154" y="360217"/>
            <a:ext cx="4248726" cy="1311565"/>
          </a:xfrm>
        </p:spPr>
        <p:txBody>
          <a:bodyPr>
            <a:normAutofit fontScale="90000"/>
          </a:bodyPr>
          <a:lstStyle/>
          <a:p>
            <a:pPr algn="ctr"/>
            <a:r>
              <a:rPr lang="en-IN" dirty="0"/>
              <a:t>Casualties by weather Condition</a:t>
            </a:r>
          </a:p>
        </p:txBody>
      </p:sp>
      <p:pic>
        <p:nvPicPr>
          <p:cNvPr id="6" name="Content Placeholder 5">
            <a:extLst>
              <a:ext uri="{FF2B5EF4-FFF2-40B4-BE49-F238E27FC236}">
                <a16:creationId xmlns:a16="http://schemas.microsoft.com/office/drawing/2014/main" id="{79D9C439-075E-E270-78CB-18FF593DCED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12200" y="360218"/>
            <a:ext cx="3909617" cy="2935794"/>
          </a:xfrm>
        </p:spPr>
      </p:pic>
      <p:sp>
        <p:nvSpPr>
          <p:cNvPr id="14" name="TextBox 13">
            <a:extLst>
              <a:ext uri="{FF2B5EF4-FFF2-40B4-BE49-F238E27FC236}">
                <a16:creationId xmlns:a16="http://schemas.microsoft.com/office/drawing/2014/main" id="{5450527F-6841-9C9F-3CC5-BD336003AB6F}"/>
              </a:ext>
            </a:extLst>
          </p:cNvPr>
          <p:cNvSpPr txBox="1"/>
          <p:nvPr/>
        </p:nvSpPr>
        <p:spPr>
          <a:xfrm>
            <a:off x="1183920" y="3429000"/>
            <a:ext cx="7640425"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What It Shows</a:t>
            </a:r>
            <a:r>
              <a:rPr kumimoji="0" lang="en-US" altLang="en-US" sz="1800" b="0" i="0" u="none" strike="noStrike" cap="none" normalizeH="0" baseline="0" dirty="0">
                <a:ln>
                  <a:noFill/>
                </a:ln>
                <a:solidFill>
                  <a:schemeClr val="tx1"/>
                </a:solidFill>
                <a:effectLst/>
                <a:latin typeface="Arial" panose="020B0604020202020204" pitchFamily="34" charset="0"/>
              </a:rPr>
              <a:t>: Weather conditions during serious accidents are categorized. Most serious casualties occur in fine weather (83.73%), followed by raining (10.54%), snowing (2.19%), and others.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Insights</a:t>
            </a:r>
            <a:r>
              <a:rPr kumimoji="0" lang="en-US" altLang="en-US" sz="1800" b="0" i="0" u="none" strike="noStrike" cap="none" normalizeH="0" baseline="0" dirty="0">
                <a:ln>
                  <a:noFill/>
                </a:ln>
                <a:solidFill>
                  <a:schemeClr val="tx1"/>
                </a:solidFill>
                <a:effectLst/>
                <a:latin typeface="Arial" panose="020B0604020202020204" pitchFamily="34" charset="0"/>
              </a:rPr>
              <a:t>: Contrary to assumptions, fine weather conditions account for the majority of serious casualties, likely due to higher traffic volumes and higher speeds in good driving conditions. Poor weather contributes less but still poses a risk. </a:t>
            </a:r>
          </a:p>
        </p:txBody>
      </p:sp>
    </p:spTree>
    <p:extLst>
      <p:ext uri="{BB962C8B-B14F-4D97-AF65-F5344CB8AC3E}">
        <p14:creationId xmlns:p14="http://schemas.microsoft.com/office/powerpoint/2010/main" val="389373538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7DCF59-AC92-E6FA-43CC-C84C3563395D}"/>
            </a:ext>
          </a:extLst>
        </p:cNvPr>
        <p:cNvGrpSpPr/>
        <p:nvPr/>
      </p:nvGrpSpPr>
      <p:grpSpPr>
        <a:xfrm>
          <a:off x="0" y="0"/>
          <a:ext cx="0" cy="0"/>
          <a:chOff x="0" y="0"/>
          <a:chExt cx="0" cy="0"/>
        </a:xfrm>
      </p:grpSpPr>
      <p:sp>
        <p:nvSpPr>
          <p:cNvPr id="26" name="Title 25">
            <a:extLst>
              <a:ext uri="{FF2B5EF4-FFF2-40B4-BE49-F238E27FC236}">
                <a16:creationId xmlns:a16="http://schemas.microsoft.com/office/drawing/2014/main" id="{424703D8-8A63-6597-E531-45E1FD029918}"/>
              </a:ext>
            </a:extLst>
          </p:cNvPr>
          <p:cNvSpPr>
            <a:spLocks noGrp="1"/>
          </p:cNvSpPr>
          <p:nvPr>
            <p:ph type="title"/>
          </p:nvPr>
        </p:nvSpPr>
        <p:spPr>
          <a:xfrm>
            <a:off x="961154" y="360217"/>
            <a:ext cx="3989537" cy="1311565"/>
          </a:xfrm>
        </p:spPr>
        <p:txBody>
          <a:bodyPr>
            <a:normAutofit fontScale="90000"/>
          </a:bodyPr>
          <a:lstStyle/>
          <a:p>
            <a:pPr algn="ctr"/>
            <a:r>
              <a:rPr lang="en-IN" dirty="0"/>
              <a:t>Casualties by Road Surface </a:t>
            </a:r>
          </a:p>
        </p:txBody>
      </p:sp>
      <p:sp>
        <p:nvSpPr>
          <p:cNvPr id="14" name="TextBox 13">
            <a:extLst>
              <a:ext uri="{FF2B5EF4-FFF2-40B4-BE49-F238E27FC236}">
                <a16:creationId xmlns:a16="http://schemas.microsoft.com/office/drawing/2014/main" id="{8D15EF0C-AD48-A1E1-2BBC-A0B49F6CAAEE}"/>
              </a:ext>
            </a:extLst>
          </p:cNvPr>
          <p:cNvSpPr txBox="1"/>
          <p:nvPr/>
        </p:nvSpPr>
        <p:spPr>
          <a:xfrm>
            <a:off x="1183920" y="3429000"/>
            <a:ext cx="7640425"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What It Shows</a:t>
            </a:r>
            <a:r>
              <a:rPr kumimoji="0" lang="en-US" altLang="en-US" sz="1800" b="0" i="0" u="none" strike="noStrike" cap="none" normalizeH="0" baseline="0" dirty="0">
                <a:ln>
                  <a:noFill/>
                </a:ln>
                <a:solidFill>
                  <a:schemeClr val="tx1"/>
                </a:solidFill>
                <a:effectLst/>
                <a:latin typeface="Arial" panose="020B0604020202020204" pitchFamily="34" charset="0"/>
              </a:rPr>
              <a:t>: Road surface conditions at the time of accidents are categorized. Most casualties occur on dry roads (69.62%), followed by wet roads (24.76%), frost/snow (5.54%), and others.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Insights</a:t>
            </a:r>
            <a:r>
              <a:rPr kumimoji="0" lang="en-US" altLang="en-US" sz="1800" b="0" i="0" u="none" strike="noStrike" cap="none" normalizeH="0" baseline="0" dirty="0">
                <a:ln>
                  <a:noFill/>
                </a:ln>
                <a:solidFill>
                  <a:schemeClr val="tx1"/>
                </a:solidFill>
                <a:effectLst/>
                <a:latin typeface="Arial" panose="020B0604020202020204" pitchFamily="34" charset="0"/>
              </a:rPr>
              <a:t>: Dry roads account for the majority of casualties, which may be due to higher traffic speeds or increased travel in such conditions. Wet and icy roads, though less common, may have a higher risk of accidents per journey.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Content Placeholder 4">
            <a:extLst>
              <a:ext uri="{FF2B5EF4-FFF2-40B4-BE49-F238E27FC236}">
                <a16:creationId xmlns:a16="http://schemas.microsoft.com/office/drawing/2014/main" id="{130DC09C-24EB-1CB3-2799-D7B27CEE00B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612" y="502528"/>
            <a:ext cx="4245151" cy="2804090"/>
          </a:xfrm>
        </p:spPr>
      </p:pic>
    </p:spTree>
    <p:extLst>
      <p:ext uri="{BB962C8B-B14F-4D97-AF65-F5344CB8AC3E}">
        <p14:creationId xmlns:p14="http://schemas.microsoft.com/office/powerpoint/2010/main" val="81280569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E2FEC-8832-131F-A2BE-D16BD77A8077}"/>
            </a:ext>
          </a:extLst>
        </p:cNvPr>
        <p:cNvGrpSpPr/>
        <p:nvPr/>
      </p:nvGrpSpPr>
      <p:grpSpPr>
        <a:xfrm>
          <a:off x="0" y="0"/>
          <a:ext cx="0" cy="0"/>
          <a:chOff x="0" y="0"/>
          <a:chExt cx="0" cy="0"/>
        </a:xfrm>
      </p:grpSpPr>
      <p:sp>
        <p:nvSpPr>
          <p:cNvPr id="26" name="Title 25">
            <a:extLst>
              <a:ext uri="{FF2B5EF4-FFF2-40B4-BE49-F238E27FC236}">
                <a16:creationId xmlns:a16="http://schemas.microsoft.com/office/drawing/2014/main" id="{FB26E6EE-2715-B36A-38FF-714598F02CA3}"/>
              </a:ext>
            </a:extLst>
          </p:cNvPr>
          <p:cNvSpPr>
            <a:spLocks noGrp="1"/>
          </p:cNvSpPr>
          <p:nvPr>
            <p:ph type="title"/>
          </p:nvPr>
        </p:nvSpPr>
        <p:spPr>
          <a:xfrm>
            <a:off x="961154" y="360217"/>
            <a:ext cx="3989537" cy="1311565"/>
          </a:xfrm>
        </p:spPr>
        <p:txBody>
          <a:bodyPr>
            <a:normAutofit fontScale="90000"/>
          </a:bodyPr>
          <a:lstStyle/>
          <a:p>
            <a:pPr algn="ctr"/>
            <a:r>
              <a:rPr lang="en-IN" dirty="0"/>
              <a:t>Casualties by Road Type</a:t>
            </a:r>
          </a:p>
        </p:txBody>
      </p:sp>
      <p:sp>
        <p:nvSpPr>
          <p:cNvPr id="14" name="TextBox 13">
            <a:extLst>
              <a:ext uri="{FF2B5EF4-FFF2-40B4-BE49-F238E27FC236}">
                <a16:creationId xmlns:a16="http://schemas.microsoft.com/office/drawing/2014/main" id="{57D6B9FD-DB04-C76F-C18A-5254D1C442C8}"/>
              </a:ext>
            </a:extLst>
          </p:cNvPr>
          <p:cNvSpPr txBox="1"/>
          <p:nvPr/>
        </p:nvSpPr>
        <p:spPr>
          <a:xfrm>
            <a:off x="1183920" y="3429000"/>
            <a:ext cx="7640425"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What It Shows</a:t>
            </a:r>
            <a:r>
              <a:rPr kumimoji="0" lang="en-US" altLang="en-US" sz="1800" b="0" i="0" u="none" strike="noStrike" cap="none" normalizeH="0" baseline="0" dirty="0">
                <a:ln>
                  <a:noFill/>
                </a:ln>
                <a:solidFill>
                  <a:schemeClr val="tx1"/>
                </a:solidFill>
                <a:effectLst/>
                <a:latin typeface="Arial" panose="020B0604020202020204" pitchFamily="34" charset="0"/>
              </a:rPr>
              <a:t>: Distribution of serious casualties by road type, with single carriageways contributing the most (21,235), followed by dual carriageways, roundabouts, and others.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Insights</a:t>
            </a:r>
            <a:r>
              <a:rPr kumimoji="0" lang="en-US" altLang="en-US" sz="1800" b="0" i="0" u="none" strike="noStrike" cap="none" normalizeH="0" baseline="0" dirty="0">
                <a:ln>
                  <a:noFill/>
                </a:ln>
                <a:solidFill>
                  <a:schemeClr val="tx1"/>
                </a:solidFill>
                <a:effectLst/>
                <a:latin typeface="Arial" panose="020B0604020202020204" pitchFamily="34" charset="0"/>
              </a:rPr>
              <a:t>: Single carriageways are significantly more hazardous, likely due to factors like narrower lanes, fewer barriers, or mixed traffic. Focused interventions on these roads could help reduce serious casualties.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Content Placeholder 5">
            <a:extLst>
              <a:ext uri="{FF2B5EF4-FFF2-40B4-BE49-F238E27FC236}">
                <a16:creationId xmlns:a16="http://schemas.microsoft.com/office/drawing/2014/main" id="{16F0CDA4-F0FB-C2F8-42C9-824C8D4EE54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50692" y="539375"/>
            <a:ext cx="6186200" cy="2527098"/>
          </a:xfrm>
        </p:spPr>
      </p:pic>
    </p:spTree>
    <p:extLst>
      <p:ext uri="{BB962C8B-B14F-4D97-AF65-F5344CB8AC3E}">
        <p14:creationId xmlns:p14="http://schemas.microsoft.com/office/powerpoint/2010/main" val="74372128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2CF6B-235E-B4FE-5EEF-F6E383D1A121}"/>
            </a:ext>
          </a:extLst>
        </p:cNvPr>
        <p:cNvGrpSpPr/>
        <p:nvPr/>
      </p:nvGrpSpPr>
      <p:grpSpPr>
        <a:xfrm>
          <a:off x="0" y="0"/>
          <a:ext cx="0" cy="0"/>
          <a:chOff x="0" y="0"/>
          <a:chExt cx="0" cy="0"/>
        </a:xfrm>
      </p:grpSpPr>
      <p:sp>
        <p:nvSpPr>
          <p:cNvPr id="26" name="Title 25">
            <a:extLst>
              <a:ext uri="{FF2B5EF4-FFF2-40B4-BE49-F238E27FC236}">
                <a16:creationId xmlns:a16="http://schemas.microsoft.com/office/drawing/2014/main" id="{7A89C83A-FAD4-768E-B7EC-02FDF3D95EC1}"/>
              </a:ext>
            </a:extLst>
          </p:cNvPr>
          <p:cNvSpPr>
            <a:spLocks noGrp="1"/>
          </p:cNvSpPr>
          <p:nvPr>
            <p:ph type="title"/>
          </p:nvPr>
        </p:nvSpPr>
        <p:spPr>
          <a:xfrm>
            <a:off x="961154" y="360217"/>
            <a:ext cx="3989537" cy="1311565"/>
          </a:xfrm>
        </p:spPr>
        <p:txBody>
          <a:bodyPr>
            <a:normAutofit fontScale="90000"/>
          </a:bodyPr>
          <a:lstStyle/>
          <a:p>
            <a:pPr algn="ctr"/>
            <a:r>
              <a:rPr lang="en-IN" dirty="0"/>
              <a:t>Casualties by Location</a:t>
            </a:r>
          </a:p>
        </p:txBody>
      </p:sp>
      <p:sp>
        <p:nvSpPr>
          <p:cNvPr id="14" name="TextBox 13">
            <a:extLst>
              <a:ext uri="{FF2B5EF4-FFF2-40B4-BE49-F238E27FC236}">
                <a16:creationId xmlns:a16="http://schemas.microsoft.com/office/drawing/2014/main" id="{1882FAEC-B391-28D6-A435-EC8963CF7181}"/>
              </a:ext>
            </a:extLst>
          </p:cNvPr>
          <p:cNvSpPr txBox="1"/>
          <p:nvPr/>
        </p:nvSpPr>
        <p:spPr>
          <a:xfrm>
            <a:off x="1137738" y="2265219"/>
            <a:ext cx="5281535"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What It Shows</a:t>
            </a:r>
            <a:r>
              <a:rPr kumimoji="0" lang="en-US" altLang="en-US" sz="1800" b="0" i="0" u="none" strike="noStrike" cap="none" normalizeH="0" baseline="0" dirty="0">
                <a:ln>
                  <a:noFill/>
                </a:ln>
                <a:solidFill>
                  <a:schemeClr val="tx1"/>
                </a:solidFill>
                <a:effectLst/>
                <a:latin typeface="Arial" panose="020B0604020202020204" pitchFamily="34" charset="0"/>
              </a:rPr>
              <a:t>: Geographical distribution of serious casualties across the UK. The map highlights areas with higher concentrations of accidents.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Insights</a:t>
            </a:r>
            <a:r>
              <a:rPr kumimoji="0" lang="en-US" altLang="en-US" sz="1800" b="0" i="0" u="none" strike="noStrike" cap="none" normalizeH="0" baseline="0" dirty="0">
                <a:ln>
                  <a:noFill/>
                </a:ln>
                <a:solidFill>
                  <a:schemeClr val="tx1"/>
                </a:solidFill>
                <a:effectLst/>
                <a:latin typeface="Arial" panose="020B0604020202020204" pitchFamily="34" charset="0"/>
              </a:rPr>
              <a:t>: Certain regions experience significantly higher casualty rates, which could be linked to population density, traffic volumes, or infrastructure challenges. This visual helps identify accident hotspots for targeted road safety campaigns.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Content Placeholder 4">
            <a:extLst>
              <a:ext uri="{FF2B5EF4-FFF2-40B4-BE49-F238E27FC236}">
                <a16:creationId xmlns:a16="http://schemas.microsoft.com/office/drawing/2014/main" id="{7BD6E523-F2E4-DF07-9F05-3482E4A1A4C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71466" y="360217"/>
            <a:ext cx="4459380" cy="5377107"/>
          </a:xfrm>
        </p:spPr>
      </p:pic>
    </p:spTree>
    <p:extLst>
      <p:ext uri="{BB962C8B-B14F-4D97-AF65-F5344CB8AC3E}">
        <p14:creationId xmlns:p14="http://schemas.microsoft.com/office/powerpoint/2010/main" val="259575951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2D84B-8C5A-F15B-4A2C-F9181CF0A981}"/>
            </a:ext>
          </a:extLst>
        </p:cNvPr>
        <p:cNvGrpSpPr/>
        <p:nvPr/>
      </p:nvGrpSpPr>
      <p:grpSpPr>
        <a:xfrm>
          <a:off x="0" y="0"/>
          <a:ext cx="0" cy="0"/>
          <a:chOff x="0" y="0"/>
          <a:chExt cx="0" cy="0"/>
        </a:xfrm>
      </p:grpSpPr>
      <p:sp>
        <p:nvSpPr>
          <p:cNvPr id="26" name="Title 25">
            <a:extLst>
              <a:ext uri="{FF2B5EF4-FFF2-40B4-BE49-F238E27FC236}">
                <a16:creationId xmlns:a16="http://schemas.microsoft.com/office/drawing/2014/main" id="{61F5A51F-3AC0-9335-46A4-1C6F87BA79C4}"/>
              </a:ext>
            </a:extLst>
          </p:cNvPr>
          <p:cNvSpPr>
            <a:spLocks noGrp="1"/>
          </p:cNvSpPr>
          <p:nvPr>
            <p:ph type="title"/>
          </p:nvPr>
        </p:nvSpPr>
        <p:spPr>
          <a:xfrm>
            <a:off x="961154" y="360217"/>
            <a:ext cx="3989537" cy="1311565"/>
          </a:xfrm>
        </p:spPr>
        <p:txBody>
          <a:bodyPr>
            <a:normAutofit fontScale="90000"/>
          </a:bodyPr>
          <a:lstStyle/>
          <a:p>
            <a:pPr algn="ctr"/>
            <a:r>
              <a:rPr lang="en-IN" dirty="0"/>
              <a:t>Accident Severity Filter </a:t>
            </a:r>
          </a:p>
        </p:txBody>
      </p:sp>
      <p:sp>
        <p:nvSpPr>
          <p:cNvPr id="14" name="TextBox 13">
            <a:extLst>
              <a:ext uri="{FF2B5EF4-FFF2-40B4-BE49-F238E27FC236}">
                <a16:creationId xmlns:a16="http://schemas.microsoft.com/office/drawing/2014/main" id="{10D0D60A-A692-95E6-15D8-9EBA18031739}"/>
              </a:ext>
            </a:extLst>
          </p:cNvPr>
          <p:cNvSpPr txBox="1"/>
          <p:nvPr/>
        </p:nvSpPr>
        <p:spPr>
          <a:xfrm>
            <a:off x="1137738" y="2265219"/>
            <a:ext cx="9659571"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a:t>The </a:t>
            </a:r>
            <a:r>
              <a:rPr lang="en-US" b="1" dirty="0"/>
              <a:t>Incident Severity Filter</a:t>
            </a:r>
            <a:r>
              <a:rPr lang="en-US" dirty="0"/>
              <a:t> dynamically adjusts the visuals for </a:t>
            </a:r>
            <a:r>
              <a:rPr lang="en-US" b="1" dirty="0"/>
              <a:t>Vehicle Type</a:t>
            </a:r>
            <a:r>
              <a:rPr lang="en-US" dirty="0"/>
              <a:t>, </a:t>
            </a:r>
            <a:r>
              <a:rPr lang="en-US" b="1" dirty="0"/>
              <a:t>Road Surface</a:t>
            </a:r>
            <a:r>
              <a:rPr lang="en-US" dirty="0"/>
              <a:t>, </a:t>
            </a:r>
            <a:r>
              <a:rPr lang="en-US" b="1" dirty="0"/>
              <a:t>Road Type</a:t>
            </a:r>
            <a:r>
              <a:rPr lang="en-US" dirty="0"/>
              <a:t>, and </a:t>
            </a:r>
            <a:r>
              <a:rPr lang="en-US" b="1" dirty="0"/>
              <a:t>Location</a:t>
            </a:r>
            <a:r>
              <a:rPr lang="en-US" dirty="0"/>
              <a:t>, allowing users to analyze data based on the selected severity—</a:t>
            </a:r>
            <a:r>
              <a:rPr lang="en-US" b="1" dirty="0"/>
              <a:t>Fatal</a:t>
            </a:r>
            <a:r>
              <a:rPr lang="en-US" dirty="0"/>
              <a:t>, </a:t>
            </a:r>
            <a:r>
              <a:rPr lang="en-US" b="1" dirty="0"/>
              <a:t>Serious</a:t>
            </a:r>
            <a:r>
              <a:rPr lang="en-US" dirty="0"/>
              <a:t>, or </a:t>
            </a:r>
            <a:r>
              <a:rPr lang="en-US" b="1" dirty="0"/>
              <a:t>Slight</a:t>
            </a:r>
            <a:r>
              <a:rPr lang="en-US" dirty="0"/>
              <a:t>. For vehicle types, it highlights how cars dominate in serious and fatal casualties, while bicycles and pedestrians contribute more to slight injuries. In road surface analysis, fatal and serious casualties are more common on wet or icy roads, while dry roads see a higher share of slight incidents. For road types, single carriageways often show the highest fatalities, reflecting higher risks due to speed and design, while slight casualties are more evenly spread across all types. The map visualization updates to show hotspots for each severity, with fatal accidents often concentrated in rural or high-speed areas and slight casualties in urban, high-traffic zones. This filter enables focused analysis, helping identify severity-specific patterns and prioritize targeted safety measures.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Content Placeholder 5">
            <a:extLst>
              <a:ext uri="{FF2B5EF4-FFF2-40B4-BE49-F238E27FC236}">
                <a16:creationId xmlns:a16="http://schemas.microsoft.com/office/drawing/2014/main" id="{FD68820D-CEFB-E55E-F11F-9C9FD7C1FD8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34131" y="898923"/>
            <a:ext cx="3050013" cy="788539"/>
          </a:xfrm>
        </p:spPr>
      </p:pic>
    </p:spTree>
    <p:extLst>
      <p:ext uri="{BB962C8B-B14F-4D97-AF65-F5344CB8AC3E}">
        <p14:creationId xmlns:p14="http://schemas.microsoft.com/office/powerpoint/2010/main" val="84831576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8E70D-274A-CC53-44B5-ADCDD3D181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20E7A3-5348-52F7-8F64-7C7CA9D8D373}"/>
              </a:ext>
            </a:extLst>
          </p:cNvPr>
          <p:cNvSpPr>
            <a:spLocks noGrp="1"/>
          </p:cNvSpPr>
          <p:nvPr>
            <p:ph type="title"/>
          </p:nvPr>
        </p:nvSpPr>
        <p:spPr>
          <a:xfrm>
            <a:off x="950739" y="0"/>
            <a:ext cx="9762933" cy="914400"/>
          </a:xfrm>
        </p:spPr>
        <p:txBody>
          <a:bodyPr>
            <a:normAutofit/>
          </a:bodyPr>
          <a:lstStyle/>
          <a:p>
            <a:pPr algn="l"/>
            <a:r>
              <a:rPr lang="en-IN" sz="3600" b="1" dirty="0">
                <a:solidFill>
                  <a:schemeClr val="accent3">
                    <a:lumMod val="40000"/>
                    <a:lumOff val="60000"/>
                  </a:schemeClr>
                </a:solidFill>
                <a:effectLst>
                  <a:outerShdw blurRad="38100" dist="38100" dir="2700000" algn="tl">
                    <a:srgbClr val="000000">
                      <a:alpha val="43137"/>
                    </a:srgbClr>
                  </a:outerShdw>
                </a:effectLst>
              </a:rPr>
              <a:t>Insights</a:t>
            </a:r>
          </a:p>
        </p:txBody>
      </p:sp>
      <p:sp>
        <p:nvSpPr>
          <p:cNvPr id="8" name="Rectangle 5">
            <a:extLst>
              <a:ext uri="{FF2B5EF4-FFF2-40B4-BE49-F238E27FC236}">
                <a16:creationId xmlns:a16="http://schemas.microsoft.com/office/drawing/2014/main" id="{8BD70B91-A81A-05BD-95EF-93B55B77004B}"/>
              </a:ext>
            </a:extLst>
          </p:cNvPr>
          <p:cNvSpPr>
            <a:spLocks noGrp="1" noChangeArrowheads="1"/>
          </p:cNvSpPr>
          <p:nvPr>
            <p:ph type="body" sz="half" idx="2"/>
          </p:nvPr>
        </p:nvSpPr>
        <p:spPr bwMode="auto">
          <a:xfrm>
            <a:off x="822037" y="1528479"/>
            <a:ext cx="10880436" cy="3801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Wingdings" panose="05000000000000000000" pitchFamily="2" charset="2"/>
              <a:buChar char="Ø"/>
            </a:pPr>
            <a:r>
              <a:rPr lang="en-US" sz="2000" dirty="0">
                <a:solidFill>
                  <a:schemeClr val="tx1"/>
                </a:solidFill>
              </a:rPr>
              <a:t>The dashboard demonstrates a steady decline in road accidents and casualties, indicating the success of ongoing safety measures. </a:t>
            </a:r>
          </a:p>
          <a:p>
            <a:pPr marL="285750" indent="-285750">
              <a:buFont typeface="Wingdings" panose="05000000000000000000" pitchFamily="2" charset="2"/>
              <a:buChar char="Ø"/>
            </a:pPr>
            <a:r>
              <a:rPr lang="en-US" sz="2000" dirty="0">
                <a:solidFill>
                  <a:schemeClr val="tx1"/>
                </a:solidFill>
              </a:rPr>
              <a:t>However, peaks between July and September suggest seasonal risks, likely driven by increased travel during summer months. </a:t>
            </a:r>
          </a:p>
          <a:p>
            <a:pPr marL="285750" indent="-285750">
              <a:buFont typeface="Wingdings" panose="05000000000000000000" pitchFamily="2" charset="2"/>
              <a:buChar char="Ø"/>
            </a:pPr>
            <a:r>
              <a:rPr lang="en-US" sz="2000" dirty="0">
                <a:solidFill>
                  <a:schemeClr val="tx1"/>
                </a:solidFill>
              </a:rPr>
              <a:t>Cars are the primary contributors to casualties across all severity levels, with single carriageways being the most hazardous road type, especially for fatal and serious incidents. </a:t>
            </a:r>
          </a:p>
          <a:p>
            <a:pPr marL="285750" indent="-285750">
              <a:buFont typeface="Wingdings" panose="05000000000000000000" pitchFamily="2" charset="2"/>
              <a:buChar char="Ø"/>
            </a:pPr>
            <a:r>
              <a:rPr lang="en-US" sz="2000" dirty="0">
                <a:solidFill>
                  <a:schemeClr val="tx1"/>
                </a:solidFill>
              </a:rPr>
              <a:t>Most accidents occur in fine weather and on dry roads, highlighting the impact of driver behavior and traffic volume rather than adverse environmental conditions. </a:t>
            </a:r>
          </a:p>
          <a:p>
            <a:pPr marL="285750" indent="-285750">
              <a:buFont typeface="Wingdings" panose="05000000000000000000" pitchFamily="2" charset="2"/>
              <a:buChar char="Ø"/>
            </a:pPr>
            <a:r>
              <a:rPr lang="en-US" sz="2000" dirty="0">
                <a:solidFill>
                  <a:schemeClr val="tx1"/>
                </a:solidFill>
              </a:rPr>
              <a:t>Urban areas report a higher number of slight casualties due to dense traffic, while fatal incidents are more common in rural regions.</a:t>
            </a:r>
          </a:p>
          <a:p>
            <a:pPr marL="285750" indent="-285750">
              <a:buFont typeface="Wingdings" panose="05000000000000000000" pitchFamily="2" charset="2"/>
              <a:buChar char="Ø"/>
            </a:pPr>
            <a:r>
              <a:rPr lang="en-US" sz="2000" dirty="0">
                <a:solidFill>
                  <a:schemeClr val="tx1"/>
                </a:solidFill>
              </a:rPr>
              <a:t> The dynamic severity filter adds granularity to the analysis, enabling stakeholders to focus on specific severity levels and identify patterns for targeted interventions.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4016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F86CF-DC5C-A301-CA65-AFF18AB537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EADDFF-B94B-C818-BD82-C6B9442F3352}"/>
              </a:ext>
            </a:extLst>
          </p:cNvPr>
          <p:cNvSpPr>
            <a:spLocks noGrp="1"/>
          </p:cNvSpPr>
          <p:nvPr>
            <p:ph type="title"/>
          </p:nvPr>
        </p:nvSpPr>
        <p:spPr>
          <a:xfrm>
            <a:off x="950739" y="0"/>
            <a:ext cx="9762933" cy="914400"/>
          </a:xfrm>
        </p:spPr>
        <p:txBody>
          <a:bodyPr>
            <a:normAutofit/>
          </a:bodyPr>
          <a:lstStyle/>
          <a:p>
            <a:pPr algn="l"/>
            <a:r>
              <a:rPr lang="en-IN" b="1" dirty="0">
                <a:solidFill>
                  <a:schemeClr val="accent3">
                    <a:lumMod val="40000"/>
                    <a:lumOff val="60000"/>
                  </a:schemeClr>
                </a:solidFill>
                <a:effectLst>
                  <a:outerShdw blurRad="38100" dist="38100" dir="2700000" algn="tl">
                    <a:srgbClr val="000000">
                      <a:alpha val="43137"/>
                    </a:srgbClr>
                  </a:outerShdw>
                </a:effectLst>
              </a:rPr>
              <a:t>Conclusion</a:t>
            </a:r>
            <a:endParaRPr lang="en-IN" sz="3600" b="1" dirty="0">
              <a:solidFill>
                <a:schemeClr val="accent3">
                  <a:lumMod val="40000"/>
                  <a:lumOff val="60000"/>
                </a:schemeClr>
              </a:solidFill>
              <a:effectLst>
                <a:outerShdw blurRad="38100" dist="38100" dir="2700000" algn="tl">
                  <a:srgbClr val="000000">
                    <a:alpha val="43137"/>
                  </a:srgbClr>
                </a:outerShdw>
              </a:effectLst>
            </a:endParaRPr>
          </a:p>
        </p:txBody>
      </p:sp>
      <p:sp>
        <p:nvSpPr>
          <p:cNvPr id="8" name="Rectangle 5">
            <a:extLst>
              <a:ext uri="{FF2B5EF4-FFF2-40B4-BE49-F238E27FC236}">
                <a16:creationId xmlns:a16="http://schemas.microsoft.com/office/drawing/2014/main" id="{C3072852-06D4-328A-3579-31747F8A3632}"/>
              </a:ext>
            </a:extLst>
          </p:cNvPr>
          <p:cNvSpPr>
            <a:spLocks noGrp="1" noChangeArrowheads="1"/>
          </p:cNvSpPr>
          <p:nvPr>
            <p:ph type="body" sz="half" idx="2"/>
          </p:nvPr>
        </p:nvSpPr>
        <p:spPr bwMode="auto">
          <a:xfrm>
            <a:off x="1246812" y="1540678"/>
            <a:ext cx="8802351"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Wingdings" panose="05000000000000000000" pitchFamily="2" charset="2"/>
              <a:buChar char="Ø"/>
            </a:pPr>
            <a:r>
              <a:rPr lang="en-US" sz="2000" dirty="0">
                <a:solidFill>
                  <a:schemeClr val="tx1"/>
                </a:solidFill>
              </a:rPr>
              <a:t>The dashboard demonstrates a positive overall trend in reducing accidents and casualties, reflecting the effectiveness of ongoing road safety initiatives. </a:t>
            </a:r>
          </a:p>
          <a:p>
            <a:pPr marL="285750" indent="-285750">
              <a:buFont typeface="Wingdings" panose="05000000000000000000" pitchFamily="2" charset="2"/>
              <a:buChar char="Ø"/>
            </a:pPr>
            <a:r>
              <a:rPr lang="en-US" sz="2000" dirty="0">
                <a:solidFill>
                  <a:schemeClr val="tx1"/>
                </a:solidFill>
              </a:rPr>
              <a:t>However, specific areas require further attention, such as reducing peaks during summer months, improving safety on single carriageways, and protecting vulnerable road users.</a:t>
            </a:r>
          </a:p>
          <a:p>
            <a:pPr marL="285750" indent="-285750">
              <a:buFont typeface="Wingdings" panose="05000000000000000000" pitchFamily="2" charset="2"/>
              <a:buChar char="Ø"/>
            </a:pPr>
            <a:r>
              <a:rPr lang="en-US" sz="2000" dirty="0">
                <a:solidFill>
                  <a:schemeClr val="tx1"/>
                </a:solidFill>
              </a:rPr>
              <a:t> The use of dynamic filters, such as the severity filter, enhances the granularity of analysis, empowering stakeholders to identify critical risk factors and implement targeted measures.</a:t>
            </a:r>
          </a:p>
          <a:p>
            <a:pPr marL="285750" indent="-285750">
              <a:buFont typeface="Wingdings" panose="05000000000000000000" pitchFamily="2" charset="2"/>
              <a:buChar char="Ø"/>
            </a:pPr>
            <a:r>
              <a:rPr lang="en-US" sz="2000" dirty="0">
                <a:solidFill>
                  <a:schemeClr val="tx1"/>
                </a:solidFill>
              </a:rPr>
              <a:t> By addressing these insights, further reductions in road accidents and casualties can be achieved, making roads safer for all users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84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60251-C13B-A40D-5C4A-4BDFED2EC2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A1985-0A6C-91DE-22A8-E0EF73B2D861}"/>
              </a:ext>
            </a:extLst>
          </p:cNvPr>
          <p:cNvSpPr>
            <a:spLocks noGrp="1"/>
          </p:cNvSpPr>
          <p:nvPr>
            <p:ph type="title"/>
          </p:nvPr>
        </p:nvSpPr>
        <p:spPr>
          <a:xfrm>
            <a:off x="1349190" y="2300583"/>
            <a:ext cx="9762933" cy="914400"/>
          </a:xfrm>
        </p:spPr>
        <p:txBody>
          <a:bodyPr>
            <a:noAutofit/>
          </a:bodyPr>
          <a:lstStyle/>
          <a:p>
            <a:pPr algn="ctr"/>
            <a:r>
              <a:rPr lang="en-IN" sz="6000" b="1" cap="none" dirty="0">
                <a:solidFill>
                  <a:schemeClr val="accent3">
                    <a:lumMod val="60000"/>
                    <a:lumOff val="40000"/>
                  </a:schemeClr>
                </a:solidFill>
                <a:effectLst>
                  <a:outerShdw blurRad="38100" dist="38100" dir="2700000" algn="tl">
                    <a:srgbClr val="000000">
                      <a:alpha val="43137"/>
                    </a:srgbClr>
                  </a:outerShdw>
                </a:effectLst>
                <a:latin typeface="Algerian" panose="04020705040A02060702" pitchFamily="82" charset="0"/>
              </a:rPr>
              <a:t>THANK YOU </a:t>
            </a:r>
          </a:p>
        </p:txBody>
      </p:sp>
    </p:spTree>
    <p:extLst>
      <p:ext uri="{BB962C8B-B14F-4D97-AF65-F5344CB8AC3E}">
        <p14:creationId xmlns:p14="http://schemas.microsoft.com/office/powerpoint/2010/main" val="7072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A20E6-6435-A895-31BC-C735A492F828}"/>
              </a:ext>
            </a:extLst>
          </p:cNvPr>
          <p:cNvSpPr>
            <a:spLocks noGrp="1"/>
          </p:cNvSpPr>
          <p:nvPr>
            <p:ph type="title"/>
          </p:nvPr>
        </p:nvSpPr>
        <p:spPr>
          <a:xfrm>
            <a:off x="913794" y="200526"/>
            <a:ext cx="9762933" cy="584565"/>
          </a:xfrm>
        </p:spPr>
        <p:txBody>
          <a:bodyPr>
            <a:normAutofit/>
          </a:bodyPr>
          <a:lstStyle/>
          <a:p>
            <a:r>
              <a:rPr lang="en-IN" sz="3600" b="1" dirty="0">
                <a:solidFill>
                  <a:schemeClr val="accent2"/>
                </a:solidFill>
                <a:effectLst>
                  <a:outerShdw blurRad="38100" dist="38100" dir="2700000" algn="tl">
                    <a:srgbClr val="000000">
                      <a:alpha val="43137"/>
                    </a:srgbClr>
                  </a:outerShdw>
                </a:effectLst>
              </a:rPr>
              <a:t>AGENDA OF REPORT</a:t>
            </a:r>
          </a:p>
        </p:txBody>
      </p:sp>
      <p:sp>
        <p:nvSpPr>
          <p:cNvPr id="4" name="Text Placeholder 3">
            <a:extLst>
              <a:ext uri="{FF2B5EF4-FFF2-40B4-BE49-F238E27FC236}">
                <a16:creationId xmlns:a16="http://schemas.microsoft.com/office/drawing/2014/main" id="{5226E2EA-1526-25EB-736C-CC7F860D7E2A}"/>
              </a:ext>
            </a:extLst>
          </p:cNvPr>
          <p:cNvSpPr>
            <a:spLocks noGrp="1"/>
          </p:cNvSpPr>
          <p:nvPr>
            <p:ph type="body" sz="half" idx="2"/>
          </p:nvPr>
        </p:nvSpPr>
        <p:spPr>
          <a:xfrm>
            <a:off x="1796716" y="2017536"/>
            <a:ext cx="9448800" cy="3797969"/>
          </a:xfrm>
        </p:spPr>
        <p:txBody>
          <a:bodyPr>
            <a:normAutofit fontScale="40000" lnSpcReduction="20000"/>
          </a:bodyPr>
          <a:lstStyle/>
          <a:p>
            <a:pPr marL="342900" indent="-342900" algn="l">
              <a:buFont typeface="Wingdings" panose="05000000000000000000" pitchFamily="2" charset="2"/>
              <a:buChar char="v"/>
            </a:pPr>
            <a:r>
              <a:rPr lang="en-IN" sz="9600" dirty="0">
                <a:solidFill>
                  <a:schemeClr val="tx1"/>
                </a:solidFill>
              </a:rPr>
              <a:t>INTRODUCTION</a:t>
            </a:r>
          </a:p>
          <a:p>
            <a:pPr marL="342900" indent="-342900" algn="l">
              <a:buFont typeface="Wingdings" panose="05000000000000000000" pitchFamily="2" charset="2"/>
              <a:buChar char="v"/>
            </a:pPr>
            <a:r>
              <a:rPr lang="en-IN" sz="9600" dirty="0">
                <a:solidFill>
                  <a:schemeClr val="tx1"/>
                </a:solidFill>
              </a:rPr>
              <a:t>OBJECTIVE</a:t>
            </a:r>
          </a:p>
          <a:p>
            <a:pPr marL="342900" indent="-342900" algn="l">
              <a:buFont typeface="Wingdings" panose="05000000000000000000" pitchFamily="2" charset="2"/>
              <a:buChar char="v"/>
            </a:pPr>
            <a:r>
              <a:rPr lang="en-IN" sz="9600" dirty="0">
                <a:solidFill>
                  <a:schemeClr val="tx1"/>
                </a:solidFill>
              </a:rPr>
              <a:t>ANALYSIS OF VISUAL</a:t>
            </a:r>
          </a:p>
          <a:p>
            <a:pPr marL="342900" indent="-342900" algn="l">
              <a:buFont typeface="Wingdings" panose="05000000000000000000" pitchFamily="2" charset="2"/>
              <a:buChar char="v"/>
            </a:pPr>
            <a:r>
              <a:rPr lang="en-IN" sz="9600" dirty="0">
                <a:solidFill>
                  <a:schemeClr val="tx1"/>
                </a:solidFill>
              </a:rPr>
              <a:t>INSIGHTS</a:t>
            </a:r>
          </a:p>
          <a:p>
            <a:pPr marL="342900" indent="-342900">
              <a:buFont typeface="Wingdings" panose="05000000000000000000" pitchFamily="2" charset="2"/>
              <a:buChar char="v"/>
            </a:pPr>
            <a:r>
              <a:rPr lang="en-IN" sz="9600" dirty="0">
                <a:solidFill>
                  <a:schemeClr val="tx1"/>
                </a:solidFill>
              </a:rPr>
              <a:t>KEY BUSINESS QUESTIONS ANSWERED</a:t>
            </a:r>
          </a:p>
          <a:p>
            <a:pPr marL="342900" indent="-342900">
              <a:buFont typeface="Wingdings" panose="05000000000000000000" pitchFamily="2" charset="2"/>
              <a:buChar char="v"/>
            </a:pPr>
            <a:r>
              <a:rPr lang="en-IN" sz="9600" dirty="0">
                <a:solidFill>
                  <a:schemeClr val="tx1"/>
                </a:solidFill>
              </a:rPr>
              <a:t>CONCLUSION</a:t>
            </a:r>
          </a:p>
          <a:p>
            <a:pPr marL="342900" indent="-342900">
              <a:buFont typeface="+mj-lt"/>
              <a:buAutoNum type="arabicPeriod"/>
            </a:pPr>
            <a:endParaRPr lang="en-IN" dirty="0"/>
          </a:p>
        </p:txBody>
      </p:sp>
    </p:spTree>
    <p:extLst>
      <p:ext uri="{BB962C8B-B14F-4D97-AF65-F5344CB8AC3E}">
        <p14:creationId xmlns:p14="http://schemas.microsoft.com/office/powerpoint/2010/main" val="21275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CAF3D-1518-62AB-9F15-A32E79E7C0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CE597E-8756-7F50-D898-EB0B80E3ED2D}"/>
              </a:ext>
            </a:extLst>
          </p:cNvPr>
          <p:cNvSpPr>
            <a:spLocks noGrp="1"/>
          </p:cNvSpPr>
          <p:nvPr>
            <p:ph type="title"/>
          </p:nvPr>
        </p:nvSpPr>
        <p:spPr>
          <a:xfrm>
            <a:off x="756727" y="163581"/>
            <a:ext cx="9762933" cy="464492"/>
          </a:xfrm>
        </p:spPr>
        <p:txBody>
          <a:bodyPr>
            <a:normAutofit fontScale="90000"/>
          </a:bodyPr>
          <a:lstStyle/>
          <a:p>
            <a:pPr algn="l"/>
            <a:r>
              <a:rPr lang="en-IN" sz="3600" b="1" dirty="0">
                <a:solidFill>
                  <a:schemeClr val="accent2">
                    <a:lumMod val="60000"/>
                    <a:lumOff val="40000"/>
                  </a:schemeClr>
                </a:solidFill>
                <a:effectLst>
                  <a:outerShdw blurRad="38100" dist="38100" dir="2700000" algn="tl">
                    <a:srgbClr val="000000">
                      <a:alpha val="43137"/>
                    </a:srgbClr>
                  </a:outerShdw>
                </a:effectLst>
              </a:rPr>
              <a:t>Introduction</a:t>
            </a:r>
          </a:p>
        </p:txBody>
      </p:sp>
      <p:sp>
        <p:nvSpPr>
          <p:cNvPr id="4" name="Text Placeholder 3">
            <a:extLst>
              <a:ext uri="{FF2B5EF4-FFF2-40B4-BE49-F238E27FC236}">
                <a16:creationId xmlns:a16="http://schemas.microsoft.com/office/drawing/2014/main" id="{D6DF77D3-17A7-16BB-47B8-3C7C0592F024}"/>
              </a:ext>
            </a:extLst>
          </p:cNvPr>
          <p:cNvSpPr>
            <a:spLocks noGrp="1"/>
          </p:cNvSpPr>
          <p:nvPr>
            <p:ph type="body" sz="half" idx="2"/>
          </p:nvPr>
        </p:nvSpPr>
        <p:spPr>
          <a:xfrm>
            <a:off x="1108364" y="1256145"/>
            <a:ext cx="10076872" cy="4378037"/>
          </a:xfrm>
        </p:spPr>
        <p:txBody>
          <a:bodyPr>
            <a:normAutofit fontScale="92500" lnSpcReduction="10000"/>
          </a:bodyPr>
          <a:lstStyle/>
          <a:p>
            <a:pPr marL="342900" indent="-342900">
              <a:buFont typeface="Wingdings" panose="05000000000000000000" pitchFamily="2" charset="2"/>
              <a:buChar char="Ø"/>
            </a:pPr>
            <a:r>
              <a:rPr lang="en-US" sz="1900" dirty="0">
                <a:solidFill>
                  <a:schemeClr val="tx1"/>
                </a:solidFill>
              </a:rPr>
              <a:t>Road accidents are a critical concern worldwide, leading to substantial loss of life, injuries, and economic costs. Understanding the factors contributing to accidents and their severity is essential for formulating effective safety measures and policies. This project explores a comprehensive </a:t>
            </a:r>
            <a:r>
              <a:rPr lang="en-US" sz="1900" b="1" dirty="0">
                <a:solidFill>
                  <a:schemeClr val="tx1"/>
                </a:solidFill>
              </a:rPr>
              <a:t>Road Accident Dashboard</a:t>
            </a:r>
            <a:r>
              <a:rPr lang="en-US" sz="1900" dirty="0">
                <a:solidFill>
                  <a:schemeClr val="tx1"/>
                </a:solidFill>
              </a:rPr>
              <a:t>, designed to provide insights into key accident metrics such as total accidents, casualties, and their severity, while analyzing contributing factors such as vehicle type, road conditions, and weather.</a:t>
            </a:r>
          </a:p>
          <a:p>
            <a:pPr marL="342900" indent="-342900">
              <a:buFont typeface="Wingdings" panose="05000000000000000000" pitchFamily="2" charset="2"/>
              <a:buChar char="Ø"/>
            </a:pPr>
            <a:endParaRPr lang="en-US" sz="1900" dirty="0">
              <a:solidFill>
                <a:schemeClr val="tx1"/>
              </a:solidFill>
            </a:endParaRPr>
          </a:p>
          <a:p>
            <a:pPr marL="342900" indent="-342900">
              <a:buFont typeface="Wingdings" panose="05000000000000000000" pitchFamily="2" charset="2"/>
              <a:buChar char="Ø"/>
            </a:pPr>
            <a:r>
              <a:rPr lang="en-US" sz="1900" dirty="0">
                <a:solidFill>
                  <a:schemeClr val="tx1"/>
                </a:solidFill>
              </a:rPr>
              <a:t>The dashboard utilizes real-time filtering to focus on specific accident severity levels (e.g., Serious, Fatal, or Slight casualties), allowing targeted analysis of different datasets. By leveraging interactive visualizations like line charts, pie charts, bar charts, and geographical heatmaps, it enables stakeholders to:</a:t>
            </a:r>
          </a:p>
          <a:p>
            <a:pPr marL="342900" indent="-342900">
              <a:buFont typeface="Wingdings" panose="05000000000000000000" pitchFamily="2" charset="2"/>
              <a:buChar char="ü"/>
            </a:pPr>
            <a:endParaRPr lang="en-US" sz="1900" dirty="0">
              <a:solidFill>
                <a:schemeClr val="tx1"/>
              </a:solidFill>
            </a:endParaRPr>
          </a:p>
          <a:p>
            <a:pPr marL="342900" indent="-342900">
              <a:buFont typeface="Wingdings" panose="05000000000000000000" pitchFamily="2" charset="2"/>
              <a:buChar char="ü"/>
            </a:pPr>
            <a:r>
              <a:rPr lang="en-US" sz="1900" dirty="0">
                <a:solidFill>
                  <a:schemeClr val="tx1"/>
                </a:solidFill>
              </a:rPr>
              <a:t>Identify trends in accidents and casualties.</a:t>
            </a:r>
          </a:p>
          <a:p>
            <a:pPr marL="342900" indent="-342900">
              <a:buFont typeface="Wingdings" panose="05000000000000000000" pitchFamily="2" charset="2"/>
              <a:buChar char="ü"/>
            </a:pPr>
            <a:r>
              <a:rPr lang="en-US" sz="1900" dirty="0">
                <a:solidFill>
                  <a:schemeClr val="tx1"/>
                </a:solidFill>
              </a:rPr>
              <a:t>Pinpoint high-risk vehicle types and road conditions.</a:t>
            </a:r>
          </a:p>
          <a:p>
            <a:pPr marL="342900" indent="-342900">
              <a:buFont typeface="Wingdings" panose="05000000000000000000" pitchFamily="2" charset="2"/>
              <a:buChar char="ü"/>
            </a:pPr>
            <a:r>
              <a:rPr lang="en-US" sz="1900" dirty="0">
                <a:solidFill>
                  <a:schemeClr val="tx1"/>
                </a:solidFill>
              </a:rPr>
              <a:t>Assess the impact of weather and road surfaces on accident severity.</a:t>
            </a:r>
          </a:p>
          <a:p>
            <a:pPr marL="342900" indent="-342900">
              <a:buFont typeface="Wingdings" panose="05000000000000000000" pitchFamily="2" charset="2"/>
              <a:buChar char="ü"/>
            </a:pPr>
            <a:r>
              <a:rPr lang="en-US" sz="1900" dirty="0">
                <a:solidFill>
                  <a:schemeClr val="tx1"/>
                </a:solidFill>
              </a:rPr>
              <a:t>Recognize regions with the highest accident concentrations for targeted interventions.</a:t>
            </a:r>
          </a:p>
          <a:p>
            <a:endParaRPr lang="en-IN" sz="2000" dirty="0"/>
          </a:p>
        </p:txBody>
      </p:sp>
    </p:spTree>
    <p:extLst>
      <p:ext uri="{BB962C8B-B14F-4D97-AF65-F5344CB8AC3E}">
        <p14:creationId xmlns:p14="http://schemas.microsoft.com/office/powerpoint/2010/main" val="3291936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9A2EA-E857-2592-0292-5EB8D9FBA5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8AEDBB-120C-0D9A-AE69-523508F1306C}"/>
              </a:ext>
            </a:extLst>
          </p:cNvPr>
          <p:cNvSpPr>
            <a:spLocks noGrp="1"/>
          </p:cNvSpPr>
          <p:nvPr>
            <p:ph type="title"/>
          </p:nvPr>
        </p:nvSpPr>
        <p:spPr>
          <a:xfrm>
            <a:off x="756727" y="163581"/>
            <a:ext cx="9762933" cy="464492"/>
          </a:xfrm>
        </p:spPr>
        <p:txBody>
          <a:bodyPr>
            <a:normAutofit fontScale="90000"/>
          </a:bodyPr>
          <a:lstStyle/>
          <a:p>
            <a:pPr algn="l"/>
            <a:r>
              <a:rPr lang="en-IN" b="1" dirty="0">
                <a:solidFill>
                  <a:schemeClr val="accent2">
                    <a:lumMod val="60000"/>
                    <a:lumOff val="40000"/>
                  </a:schemeClr>
                </a:solidFill>
                <a:effectLst>
                  <a:outerShdw blurRad="38100" dist="38100" dir="2700000" algn="tl">
                    <a:srgbClr val="000000">
                      <a:alpha val="43137"/>
                    </a:srgbClr>
                  </a:outerShdw>
                </a:effectLst>
              </a:rPr>
              <a:t>Objective</a:t>
            </a:r>
            <a:endParaRPr lang="en-IN" sz="3600" b="1" dirty="0">
              <a:solidFill>
                <a:schemeClr val="accent2">
                  <a:lumMod val="60000"/>
                  <a:lumOff val="40000"/>
                </a:schemeClr>
              </a:solidFill>
              <a:effectLst>
                <a:outerShdw blurRad="38100" dist="38100" dir="2700000" algn="tl">
                  <a:srgbClr val="000000">
                    <a:alpha val="43137"/>
                  </a:srgbClr>
                </a:outerShdw>
              </a:effectLst>
            </a:endParaRPr>
          </a:p>
        </p:txBody>
      </p:sp>
      <p:sp>
        <p:nvSpPr>
          <p:cNvPr id="4" name="Text Placeholder 3">
            <a:extLst>
              <a:ext uri="{FF2B5EF4-FFF2-40B4-BE49-F238E27FC236}">
                <a16:creationId xmlns:a16="http://schemas.microsoft.com/office/drawing/2014/main" id="{DDE3C95C-6F38-4FDE-6B80-B6D5A9EF2A61}"/>
              </a:ext>
            </a:extLst>
          </p:cNvPr>
          <p:cNvSpPr>
            <a:spLocks noGrp="1"/>
          </p:cNvSpPr>
          <p:nvPr>
            <p:ph type="body" sz="half" idx="2"/>
          </p:nvPr>
        </p:nvSpPr>
        <p:spPr>
          <a:xfrm>
            <a:off x="849744" y="942109"/>
            <a:ext cx="11028219" cy="4959927"/>
          </a:xfrm>
        </p:spPr>
        <p:txBody>
          <a:bodyPr>
            <a:normAutofit fontScale="85000" lnSpcReduction="10000"/>
          </a:bodyPr>
          <a:lstStyle/>
          <a:p>
            <a:pPr marL="285750" indent="-285750">
              <a:buFont typeface="Wingdings" panose="05000000000000000000" pitchFamily="2" charset="2"/>
              <a:buChar char="Ø"/>
            </a:pPr>
            <a:r>
              <a:rPr lang="en-US" sz="2100" dirty="0">
                <a:solidFill>
                  <a:schemeClr val="tx1"/>
                </a:solidFill>
              </a:rPr>
              <a:t>primary objective of this project is to analyze and interpret the data presented in the </a:t>
            </a:r>
            <a:r>
              <a:rPr lang="en-US" sz="2100" b="1" dirty="0">
                <a:solidFill>
                  <a:schemeClr val="tx1"/>
                </a:solidFill>
              </a:rPr>
              <a:t>Road Accident Dashboard</a:t>
            </a:r>
            <a:r>
              <a:rPr lang="en-US" sz="2100" dirty="0">
                <a:solidFill>
                  <a:schemeClr val="tx1"/>
                </a:solidFill>
              </a:rPr>
              <a:t> to gain actionable insights into the causes and patterns of road accidents. The key goals are as follows:</a:t>
            </a:r>
          </a:p>
          <a:p>
            <a:pPr marL="285750" indent="-285750">
              <a:buFont typeface="Wingdings" panose="05000000000000000000" pitchFamily="2" charset="2"/>
              <a:buChar char="ü"/>
            </a:pPr>
            <a:endParaRPr lang="en-US" sz="2100" dirty="0">
              <a:solidFill>
                <a:schemeClr val="tx1"/>
              </a:solidFill>
            </a:endParaRPr>
          </a:p>
          <a:p>
            <a:pPr marL="285750" indent="-285750">
              <a:buFont typeface="Wingdings" panose="05000000000000000000" pitchFamily="2" charset="2"/>
              <a:buChar char="ü"/>
            </a:pPr>
            <a:r>
              <a:rPr lang="en-US" sz="2100" b="1" dirty="0">
                <a:solidFill>
                  <a:schemeClr val="tx1"/>
                </a:solidFill>
              </a:rPr>
              <a:t>Understand Accident Trends</a:t>
            </a:r>
            <a:r>
              <a:rPr lang="en-US" sz="2100" dirty="0">
                <a:solidFill>
                  <a:schemeClr val="tx1"/>
                </a:solidFill>
              </a:rPr>
              <a:t>: Identify yearly and monthly trends in road accidents and casualties to determine peak periods of risk.</a:t>
            </a:r>
          </a:p>
          <a:p>
            <a:pPr marL="285750" indent="-285750">
              <a:buFont typeface="Wingdings" panose="05000000000000000000" pitchFamily="2" charset="2"/>
              <a:buChar char="ü"/>
            </a:pPr>
            <a:r>
              <a:rPr lang="en-US" sz="2100" b="1" dirty="0">
                <a:solidFill>
                  <a:schemeClr val="tx1"/>
                </a:solidFill>
              </a:rPr>
              <a:t>Analyze Casualty Severity</a:t>
            </a:r>
            <a:r>
              <a:rPr lang="en-US" sz="2100" dirty="0">
                <a:solidFill>
                  <a:schemeClr val="tx1"/>
                </a:solidFill>
              </a:rPr>
              <a:t>: Examine the distribution of fatal, serious, and slight casualties to assess the severity and its contributing factors.</a:t>
            </a:r>
          </a:p>
          <a:p>
            <a:pPr marL="285750" indent="-285750">
              <a:buFont typeface="Wingdings" panose="05000000000000000000" pitchFamily="2" charset="2"/>
              <a:buChar char="ü"/>
            </a:pPr>
            <a:r>
              <a:rPr lang="en-US" sz="2100" b="1" dirty="0">
                <a:solidFill>
                  <a:schemeClr val="tx1"/>
                </a:solidFill>
              </a:rPr>
              <a:t>Identify High-Risk Factors</a:t>
            </a:r>
            <a:r>
              <a:rPr lang="en-US" sz="2100" dirty="0">
                <a:solidFill>
                  <a:schemeClr val="tx1"/>
                </a:solidFill>
              </a:rPr>
              <a:t>:</a:t>
            </a:r>
          </a:p>
          <a:p>
            <a:pPr marL="742950" lvl="1" indent="-285750">
              <a:buFont typeface="Wingdings" panose="05000000000000000000" pitchFamily="2" charset="2"/>
              <a:buChar char="ü"/>
            </a:pPr>
            <a:r>
              <a:rPr lang="en-US" sz="2100" dirty="0">
                <a:solidFill>
                  <a:schemeClr val="tx1"/>
                </a:solidFill>
              </a:rPr>
              <a:t>Determine which vehicle types contribute most to serious casualties.</a:t>
            </a:r>
          </a:p>
          <a:p>
            <a:pPr marL="742950" lvl="1" indent="-285750">
              <a:buFont typeface="Wingdings" panose="05000000000000000000" pitchFamily="2" charset="2"/>
              <a:buChar char="ü"/>
            </a:pPr>
            <a:r>
              <a:rPr lang="en-US" sz="2100" dirty="0">
                <a:solidFill>
                  <a:schemeClr val="tx1"/>
                </a:solidFill>
              </a:rPr>
              <a:t>Understand how weather, road conditions, and road types influence accident severity.</a:t>
            </a:r>
          </a:p>
          <a:p>
            <a:pPr marL="285750" indent="-285750">
              <a:buFont typeface="Wingdings" panose="05000000000000000000" pitchFamily="2" charset="2"/>
              <a:buChar char="ü"/>
            </a:pPr>
            <a:r>
              <a:rPr lang="en-US" sz="2100" b="1" dirty="0">
                <a:solidFill>
                  <a:schemeClr val="tx1"/>
                </a:solidFill>
              </a:rPr>
              <a:t>Geographical Analysis</a:t>
            </a:r>
            <a:r>
              <a:rPr lang="en-US" sz="2100" dirty="0">
                <a:solidFill>
                  <a:schemeClr val="tx1"/>
                </a:solidFill>
              </a:rPr>
              <a:t>: Pinpoint accident-prone locations and regions with higher casualty rates to help prioritize safety measures.</a:t>
            </a:r>
          </a:p>
          <a:p>
            <a:pPr marL="285750" indent="-285750">
              <a:buFont typeface="Wingdings" panose="05000000000000000000" pitchFamily="2" charset="2"/>
              <a:buChar char="ü"/>
            </a:pPr>
            <a:r>
              <a:rPr lang="en-US" sz="2100" b="1" dirty="0">
                <a:solidFill>
                  <a:schemeClr val="tx1"/>
                </a:solidFill>
              </a:rPr>
              <a:t>Evaluate Year-Over-Year (YoY) Changes</a:t>
            </a:r>
            <a:r>
              <a:rPr lang="en-US" sz="2100" dirty="0">
                <a:solidFill>
                  <a:schemeClr val="tx1"/>
                </a:solidFill>
              </a:rPr>
              <a:t>: Assess YoY trends to measure improvements or declines in road safety.</a:t>
            </a:r>
          </a:p>
          <a:p>
            <a:pPr marL="285750" indent="-285750">
              <a:buFont typeface="Wingdings" panose="05000000000000000000" pitchFamily="2" charset="2"/>
              <a:buChar char="ü"/>
            </a:pPr>
            <a:r>
              <a:rPr lang="en-US" sz="2100" b="1" dirty="0">
                <a:solidFill>
                  <a:schemeClr val="tx1"/>
                </a:solidFill>
              </a:rPr>
              <a:t>Provide Data-Driven Recommendations</a:t>
            </a:r>
            <a:r>
              <a:rPr lang="en-US" sz="2100" dirty="0">
                <a:solidFill>
                  <a:schemeClr val="tx1"/>
                </a:solidFill>
              </a:rPr>
              <a:t>: Use the insights to propose strategies for reducing accidents and minimizing casualties.</a:t>
            </a:r>
          </a:p>
          <a:p>
            <a:pPr marL="285750" indent="-285750">
              <a:buFont typeface="Wingdings" panose="05000000000000000000" pitchFamily="2" charset="2"/>
              <a:buChar char="Ø"/>
            </a:pPr>
            <a:endParaRPr lang="en-US" sz="2100" dirty="0">
              <a:solidFill>
                <a:schemeClr val="tx1"/>
              </a:solidFill>
            </a:endParaRPr>
          </a:p>
          <a:p>
            <a:pPr marL="285750" indent="-285750">
              <a:buFont typeface="Wingdings" panose="05000000000000000000" pitchFamily="2" charset="2"/>
              <a:buChar char="Ø"/>
            </a:pPr>
            <a:r>
              <a:rPr lang="en-US" sz="2100" dirty="0">
                <a:solidFill>
                  <a:schemeClr val="tx1"/>
                </a:solidFill>
              </a:rPr>
              <a:t>This analysis will serve as a foundation for developing targeted interventions to improve road safety and optimize resource allocation for traffic management and infrastructure development.</a:t>
            </a:r>
          </a:p>
          <a:p>
            <a:pPr marL="342900" indent="-342900">
              <a:buFont typeface="Wingdings" panose="05000000000000000000" pitchFamily="2" charset="2"/>
              <a:buChar char="Ø"/>
            </a:pPr>
            <a:endParaRPr lang="en-IN" sz="2000" dirty="0"/>
          </a:p>
        </p:txBody>
      </p:sp>
    </p:spTree>
    <p:extLst>
      <p:ext uri="{BB962C8B-B14F-4D97-AF65-F5344CB8AC3E}">
        <p14:creationId xmlns:p14="http://schemas.microsoft.com/office/powerpoint/2010/main" val="3818594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C0613-9B28-C2C4-1998-7FF254F1722C}"/>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E4577B18-8460-61EA-7D6A-3A027160A2F8}"/>
              </a:ext>
            </a:extLst>
          </p:cNvPr>
          <p:cNvSpPr txBox="1"/>
          <p:nvPr/>
        </p:nvSpPr>
        <p:spPr>
          <a:xfrm>
            <a:off x="83126" y="106219"/>
            <a:ext cx="11582400" cy="830997"/>
          </a:xfrm>
          <a:prstGeom prst="rect">
            <a:avLst/>
          </a:prstGeom>
          <a:noFill/>
        </p:spPr>
        <p:txBody>
          <a:bodyPr wrap="square">
            <a:spAutoFit/>
          </a:bodyPr>
          <a:lstStyle/>
          <a:p>
            <a:pPr algn="ctr"/>
            <a:r>
              <a:rPr lang="en-IN" sz="2400" b="1" dirty="0">
                <a:latin typeface="Arial Black" panose="020B0A04020102020204" pitchFamily="34" charset="0"/>
              </a:rPr>
              <a:t>COMPLETE DASHBOARD</a:t>
            </a:r>
          </a:p>
          <a:p>
            <a:pPr algn="ctr"/>
            <a:r>
              <a:rPr lang="en-IN" sz="2400" b="1" dirty="0">
                <a:solidFill>
                  <a:schemeClr val="accent1"/>
                </a:solidFill>
                <a:latin typeface="Arial Black" panose="020B0A04020102020204" pitchFamily="34" charset="0"/>
              </a:rPr>
              <a:t>ROAD ACCIDENT </a:t>
            </a:r>
          </a:p>
        </p:txBody>
      </p:sp>
      <p:pic>
        <p:nvPicPr>
          <p:cNvPr id="6" name="Content Placeholder 5">
            <a:extLst>
              <a:ext uri="{FF2B5EF4-FFF2-40B4-BE49-F238E27FC236}">
                <a16:creationId xmlns:a16="http://schemas.microsoft.com/office/drawing/2014/main" id="{77469EE0-C73D-0092-D442-B52FB1A31E3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126" y="1117600"/>
            <a:ext cx="11998037" cy="5634181"/>
          </a:xfrm>
        </p:spPr>
      </p:pic>
    </p:spTree>
    <p:extLst>
      <p:ext uri="{BB962C8B-B14F-4D97-AF65-F5344CB8AC3E}">
        <p14:creationId xmlns:p14="http://schemas.microsoft.com/office/powerpoint/2010/main" val="159098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8DF18-DB7A-9B70-1F18-ED8F5C9DA44D}"/>
            </a:ext>
          </a:extLst>
        </p:cNvPr>
        <p:cNvGrpSpPr/>
        <p:nvPr/>
      </p:nvGrpSpPr>
      <p:grpSpPr>
        <a:xfrm>
          <a:off x="0" y="0"/>
          <a:ext cx="0" cy="0"/>
          <a:chOff x="0" y="0"/>
          <a:chExt cx="0" cy="0"/>
        </a:xfrm>
      </p:grpSpPr>
      <p:sp>
        <p:nvSpPr>
          <p:cNvPr id="26" name="Title 25">
            <a:extLst>
              <a:ext uri="{FF2B5EF4-FFF2-40B4-BE49-F238E27FC236}">
                <a16:creationId xmlns:a16="http://schemas.microsoft.com/office/drawing/2014/main" id="{51D03EC2-5A76-D538-F83A-04C4706387D2}"/>
              </a:ext>
            </a:extLst>
          </p:cNvPr>
          <p:cNvSpPr>
            <a:spLocks noGrp="1"/>
          </p:cNvSpPr>
          <p:nvPr>
            <p:ph type="title"/>
          </p:nvPr>
        </p:nvSpPr>
        <p:spPr>
          <a:xfrm>
            <a:off x="1144386" y="971489"/>
            <a:ext cx="3511665" cy="700294"/>
          </a:xfrm>
        </p:spPr>
        <p:txBody>
          <a:bodyPr>
            <a:normAutofit fontScale="90000"/>
          </a:bodyPr>
          <a:lstStyle/>
          <a:p>
            <a:r>
              <a:rPr lang="en-IN" dirty="0"/>
              <a:t>Total Accidents </a:t>
            </a:r>
          </a:p>
        </p:txBody>
      </p:sp>
      <p:pic>
        <p:nvPicPr>
          <p:cNvPr id="20" name="Content Placeholder 19">
            <a:extLst>
              <a:ext uri="{FF2B5EF4-FFF2-40B4-BE49-F238E27FC236}">
                <a16:creationId xmlns:a16="http://schemas.microsoft.com/office/drawing/2014/main" id="{DF0CD00F-43D3-E5EF-4CC8-3948F7C607C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18059" y="776308"/>
            <a:ext cx="3381847" cy="895475"/>
          </a:xfrm>
        </p:spPr>
      </p:pic>
      <p:sp>
        <p:nvSpPr>
          <p:cNvPr id="25" name="TextBox 24">
            <a:extLst>
              <a:ext uri="{FF2B5EF4-FFF2-40B4-BE49-F238E27FC236}">
                <a16:creationId xmlns:a16="http://schemas.microsoft.com/office/drawing/2014/main" id="{67DDA448-C827-25E3-2DD7-00449B84BC95}"/>
              </a:ext>
            </a:extLst>
          </p:cNvPr>
          <p:cNvSpPr txBox="1"/>
          <p:nvPr/>
        </p:nvSpPr>
        <p:spPr>
          <a:xfrm>
            <a:off x="2900219" y="2674947"/>
            <a:ext cx="7561942" cy="584775"/>
          </a:xfrm>
          <a:prstGeom prst="rect">
            <a:avLst/>
          </a:prstGeom>
          <a:noFill/>
        </p:spPr>
        <p:txBody>
          <a:bodyPr wrap="square">
            <a:spAutoFit/>
          </a:bodyPr>
          <a:lstStyle/>
          <a:p>
            <a:r>
              <a:rPr lang="en-US" sz="3200" dirty="0"/>
              <a:t>                       </a:t>
            </a:r>
            <a:endParaRPr lang="en-IN" sz="3200" dirty="0"/>
          </a:p>
        </p:txBody>
      </p:sp>
      <p:sp>
        <p:nvSpPr>
          <p:cNvPr id="22" name="TextBox 21">
            <a:extLst>
              <a:ext uri="{FF2B5EF4-FFF2-40B4-BE49-F238E27FC236}">
                <a16:creationId xmlns:a16="http://schemas.microsoft.com/office/drawing/2014/main" id="{82D1104E-B870-605F-757F-9C000346B8A3}"/>
              </a:ext>
            </a:extLst>
          </p:cNvPr>
          <p:cNvSpPr txBox="1"/>
          <p:nvPr/>
        </p:nvSpPr>
        <p:spPr>
          <a:xfrm>
            <a:off x="2208414" y="2444117"/>
            <a:ext cx="6944822" cy="3785652"/>
          </a:xfrm>
          <a:prstGeom prst="rect">
            <a:avLst/>
          </a:prstGeom>
          <a:noFill/>
        </p:spPr>
        <p:txBody>
          <a:bodyPr wrap="square">
            <a:spAutoFit/>
          </a:bodyPr>
          <a:lstStyle/>
          <a:p>
            <a:r>
              <a:rPr lang="en-US" sz="2400" b="1" dirty="0"/>
              <a:t>What It Shows</a:t>
            </a:r>
            <a:r>
              <a:rPr lang="en-US" sz="2400" dirty="0"/>
              <a:t>: The total number of road accidents in 2022 is 144,419, reflecting an 11.70% YoY decrease. The line chart shows monthly trends, with accident counts rising and falling throughout the year.</a:t>
            </a:r>
          </a:p>
          <a:p>
            <a:pPr>
              <a:buFont typeface="Arial" panose="020B0604020202020204" pitchFamily="34" charset="0"/>
              <a:buChar char="•"/>
            </a:pPr>
            <a:r>
              <a:rPr lang="en-US" sz="2400" b="1" dirty="0"/>
              <a:t>Insights</a:t>
            </a:r>
            <a:r>
              <a:rPr lang="en-US" sz="2400" dirty="0"/>
              <a:t>: Accidents are highest between July and September, potentially due to seasonal factors like increased travel during summer holidays. The decline toward the end of the year could be linked to reduced travel or weather conditions discouraging road use.</a:t>
            </a:r>
          </a:p>
          <a:p>
            <a:endParaRPr lang="en-IN" sz="2400" dirty="0"/>
          </a:p>
        </p:txBody>
      </p:sp>
    </p:spTree>
    <p:extLst>
      <p:ext uri="{BB962C8B-B14F-4D97-AF65-F5344CB8AC3E}">
        <p14:creationId xmlns:p14="http://schemas.microsoft.com/office/powerpoint/2010/main" val="18470631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22F12-A336-B58A-46A6-E93CDF67D61D}"/>
            </a:ext>
          </a:extLst>
        </p:cNvPr>
        <p:cNvGrpSpPr/>
        <p:nvPr/>
      </p:nvGrpSpPr>
      <p:grpSpPr>
        <a:xfrm>
          <a:off x="0" y="0"/>
          <a:ext cx="0" cy="0"/>
          <a:chOff x="0" y="0"/>
          <a:chExt cx="0" cy="0"/>
        </a:xfrm>
      </p:grpSpPr>
      <p:sp>
        <p:nvSpPr>
          <p:cNvPr id="26" name="Title 25">
            <a:extLst>
              <a:ext uri="{FF2B5EF4-FFF2-40B4-BE49-F238E27FC236}">
                <a16:creationId xmlns:a16="http://schemas.microsoft.com/office/drawing/2014/main" id="{717D2CD1-009C-12A8-953A-B9648ABE5642}"/>
              </a:ext>
            </a:extLst>
          </p:cNvPr>
          <p:cNvSpPr>
            <a:spLocks noGrp="1"/>
          </p:cNvSpPr>
          <p:nvPr>
            <p:ph type="title"/>
          </p:nvPr>
        </p:nvSpPr>
        <p:spPr>
          <a:xfrm>
            <a:off x="1144386" y="971489"/>
            <a:ext cx="3511665" cy="700294"/>
          </a:xfrm>
        </p:spPr>
        <p:txBody>
          <a:bodyPr>
            <a:normAutofit fontScale="90000"/>
          </a:bodyPr>
          <a:lstStyle/>
          <a:p>
            <a:r>
              <a:rPr lang="en-IN" dirty="0"/>
              <a:t>Total Casualties </a:t>
            </a:r>
          </a:p>
        </p:txBody>
      </p:sp>
      <p:sp>
        <p:nvSpPr>
          <p:cNvPr id="25" name="TextBox 24">
            <a:extLst>
              <a:ext uri="{FF2B5EF4-FFF2-40B4-BE49-F238E27FC236}">
                <a16:creationId xmlns:a16="http://schemas.microsoft.com/office/drawing/2014/main" id="{0B86803C-A686-EB27-9256-B6DD6A63C6E5}"/>
              </a:ext>
            </a:extLst>
          </p:cNvPr>
          <p:cNvSpPr txBox="1"/>
          <p:nvPr/>
        </p:nvSpPr>
        <p:spPr>
          <a:xfrm>
            <a:off x="1542759" y="2653848"/>
            <a:ext cx="7561942" cy="255454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t> </a:t>
            </a:r>
            <a:r>
              <a:rPr kumimoji="0" lang="en-US" altLang="en-US" sz="2000" b="1" i="0" u="none" strike="noStrike" cap="none" normalizeH="0" baseline="0" dirty="0">
                <a:ln>
                  <a:noFill/>
                </a:ln>
                <a:solidFill>
                  <a:schemeClr val="tx1"/>
                </a:solidFill>
                <a:effectLst/>
                <a:latin typeface="Arial" panose="020B0604020202020204" pitchFamily="34" charset="0"/>
              </a:rPr>
              <a:t>What It Shows</a:t>
            </a:r>
            <a:r>
              <a:rPr kumimoji="0" lang="en-US" altLang="en-US" sz="2000" b="0" i="0" u="none" strike="noStrike" cap="none" normalizeH="0" baseline="0" dirty="0">
                <a:ln>
                  <a:noFill/>
                </a:ln>
                <a:solidFill>
                  <a:schemeClr val="tx1"/>
                </a:solidFill>
                <a:effectLst/>
                <a:latin typeface="Arial" panose="020B0604020202020204" pitchFamily="34" charset="0"/>
              </a:rPr>
              <a:t>: The total number of casualties for 2022 is 195,737, showing an 11.89% YoY decrease. Monthly trends closely follow the total accidents chart.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Insights</a:t>
            </a:r>
            <a:r>
              <a:rPr kumimoji="0" lang="en-US" altLang="en-US" sz="2000" b="0" i="0" u="none" strike="noStrike" cap="none" normalizeH="0" baseline="0" dirty="0">
                <a:ln>
                  <a:noFill/>
                </a:ln>
                <a:solidFill>
                  <a:schemeClr val="tx1"/>
                </a:solidFill>
                <a:effectLst/>
                <a:latin typeface="Arial" panose="020B0604020202020204" pitchFamily="34" charset="0"/>
              </a:rPr>
              <a:t>: A strong correlation exists between accidents and casualties, as casualties peak during the same months (July to September). This suggests that reducing accidents during these months could have the most impact on casualty numbers. </a:t>
            </a:r>
          </a:p>
          <a:p>
            <a:r>
              <a:rPr lang="en-US" sz="2000" dirty="0"/>
              <a:t>                      </a:t>
            </a:r>
            <a:endParaRPr lang="en-IN" sz="2000" dirty="0"/>
          </a:p>
        </p:txBody>
      </p:sp>
      <p:pic>
        <p:nvPicPr>
          <p:cNvPr id="5" name="Content Placeholder 4">
            <a:extLst>
              <a:ext uri="{FF2B5EF4-FFF2-40B4-BE49-F238E27FC236}">
                <a16:creationId xmlns:a16="http://schemas.microsoft.com/office/drawing/2014/main" id="{089DC73F-422F-09CD-E14D-A977C5BF0BE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682095"/>
            <a:ext cx="3391373" cy="1000265"/>
          </a:xfrm>
        </p:spPr>
      </p:pic>
    </p:spTree>
    <p:extLst>
      <p:ext uri="{BB962C8B-B14F-4D97-AF65-F5344CB8AC3E}">
        <p14:creationId xmlns:p14="http://schemas.microsoft.com/office/powerpoint/2010/main" val="391931220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F8F02-D749-9E53-6D6F-067AA7E41D2D}"/>
            </a:ext>
          </a:extLst>
        </p:cNvPr>
        <p:cNvGrpSpPr/>
        <p:nvPr/>
      </p:nvGrpSpPr>
      <p:grpSpPr>
        <a:xfrm>
          <a:off x="0" y="0"/>
          <a:ext cx="0" cy="0"/>
          <a:chOff x="0" y="0"/>
          <a:chExt cx="0" cy="0"/>
        </a:xfrm>
      </p:grpSpPr>
      <p:sp>
        <p:nvSpPr>
          <p:cNvPr id="26" name="Title 25">
            <a:extLst>
              <a:ext uri="{FF2B5EF4-FFF2-40B4-BE49-F238E27FC236}">
                <a16:creationId xmlns:a16="http://schemas.microsoft.com/office/drawing/2014/main" id="{79507217-44AE-1595-4D3F-539B7E0D2727}"/>
              </a:ext>
            </a:extLst>
          </p:cNvPr>
          <p:cNvSpPr>
            <a:spLocks noGrp="1"/>
          </p:cNvSpPr>
          <p:nvPr>
            <p:ph type="title"/>
          </p:nvPr>
        </p:nvSpPr>
        <p:spPr>
          <a:xfrm>
            <a:off x="932874" y="360218"/>
            <a:ext cx="4248726" cy="1311565"/>
          </a:xfrm>
        </p:spPr>
        <p:txBody>
          <a:bodyPr>
            <a:normAutofit fontScale="90000"/>
          </a:bodyPr>
          <a:lstStyle/>
          <a:p>
            <a:pPr algn="ctr"/>
            <a:r>
              <a:rPr lang="en-IN" dirty="0"/>
              <a:t>Casualties by Incident Severity</a:t>
            </a:r>
          </a:p>
        </p:txBody>
      </p:sp>
      <p:pic>
        <p:nvPicPr>
          <p:cNvPr id="6" name="Content Placeholder 5">
            <a:extLst>
              <a:ext uri="{FF2B5EF4-FFF2-40B4-BE49-F238E27FC236}">
                <a16:creationId xmlns:a16="http://schemas.microsoft.com/office/drawing/2014/main" id="{CE7E49B6-6CCA-4E85-64D4-363A4E73DED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682183" y="347696"/>
            <a:ext cx="3410426" cy="2570996"/>
          </a:xfrm>
        </p:spPr>
      </p:pic>
      <p:sp>
        <p:nvSpPr>
          <p:cNvPr id="9" name="TextBox 8">
            <a:extLst>
              <a:ext uri="{FF2B5EF4-FFF2-40B4-BE49-F238E27FC236}">
                <a16:creationId xmlns:a16="http://schemas.microsoft.com/office/drawing/2014/main" id="{A4C7ECB8-D39C-650E-2D0B-EF7878F701C4}"/>
              </a:ext>
            </a:extLst>
          </p:cNvPr>
          <p:cNvSpPr txBox="1"/>
          <p:nvPr/>
        </p:nvSpPr>
        <p:spPr>
          <a:xfrm>
            <a:off x="580774" y="2450294"/>
            <a:ext cx="11260246"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What It Shows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Fatal casualties in 2022 are </a:t>
            </a:r>
            <a:r>
              <a:rPr kumimoji="0" lang="en-US" altLang="en-US" sz="1800" b="1" i="0" u="none" strike="noStrike" cap="none" normalizeH="0" baseline="0" dirty="0">
                <a:ln>
                  <a:noFill/>
                </a:ln>
                <a:solidFill>
                  <a:schemeClr val="tx1"/>
                </a:solidFill>
                <a:effectLst/>
                <a:latin typeface="Arial" panose="020B0604020202020204" pitchFamily="34" charset="0"/>
              </a:rPr>
              <a:t>2,855</a:t>
            </a:r>
            <a:r>
              <a:rPr kumimoji="0" lang="en-US" altLang="en-US" sz="1800" b="0" i="0" u="none" strike="noStrike" cap="none" normalizeH="0" baseline="0" dirty="0">
                <a:ln>
                  <a:noFill/>
                </a:ln>
                <a:solidFill>
                  <a:schemeClr val="tx1"/>
                </a:solidFill>
                <a:effectLst/>
                <a:latin typeface="Arial" panose="020B0604020202020204" pitchFamily="34" charset="0"/>
              </a:rPr>
              <a:t>, showing a </a:t>
            </a:r>
            <a:r>
              <a:rPr kumimoji="0" lang="en-US" altLang="en-US" sz="1800" b="1" i="0" u="none" strike="noStrike" cap="none" normalizeH="0" baseline="0" dirty="0">
                <a:ln>
                  <a:noFill/>
                </a:ln>
                <a:solidFill>
                  <a:schemeClr val="tx1"/>
                </a:solidFill>
                <a:effectLst/>
                <a:latin typeface="Arial" panose="020B0604020202020204" pitchFamily="34" charset="0"/>
              </a:rPr>
              <a:t>26.40% YoY decrease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Serious casualties total </a:t>
            </a:r>
            <a:r>
              <a:rPr kumimoji="0" lang="en-US" altLang="en-US" sz="1800" b="1" i="0" u="none" strike="noStrike" cap="none" normalizeH="0" baseline="0" dirty="0">
                <a:ln>
                  <a:noFill/>
                </a:ln>
                <a:solidFill>
                  <a:schemeClr val="tx1"/>
                </a:solidFill>
                <a:effectLst/>
                <a:latin typeface="Arial" panose="020B0604020202020204" pitchFamily="34" charset="0"/>
              </a:rPr>
              <a:t>27,045</a:t>
            </a:r>
            <a:r>
              <a:rPr kumimoji="0" lang="en-US" altLang="en-US" sz="1800" b="0" i="0" u="none" strike="noStrike" cap="none" normalizeH="0" baseline="0" dirty="0">
                <a:ln>
                  <a:noFill/>
                </a:ln>
                <a:solidFill>
                  <a:schemeClr val="tx1"/>
                </a:solidFill>
                <a:effectLst/>
                <a:latin typeface="Arial" panose="020B0604020202020204" pitchFamily="34" charset="0"/>
              </a:rPr>
              <a:t>, with a </a:t>
            </a:r>
            <a:r>
              <a:rPr kumimoji="0" lang="en-US" altLang="en-US" sz="1800" b="1" i="0" u="none" strike="noStrike" cap="none" normalizeH="0" baseline="0" dirty="0">
                <a:ln>
                  <a:noFill/>
                </a:ln>
                <a:solidFill>
                  <a:schemeClr val="tx1"/>
                </a:solidFill>
                <a:effectLst/>
                <a:latin typeface="Arial" panose="020B0604020202020204" pitchFamily="34" charset="0"/>
              </a:rPr>
              <a:t>16.30% YoY reduction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Slight casualties are </a:t>
            </a:r>
            <a:r>
              <a:rPr kumimoji="0" lang="en-US" altLang="en-US" sz="1800" b="1" i="0" u="none" strike="noStrike" cap="none" normalizeH="0" baseline="0" dirty="0">
                <a:ln>
                  <a:noFill/>
                </a:ln>
                <a:solidFill>
                  <a:schemeClr val="tx1"/>
                </a:solidFill>
                <a:effectLst/>
                <a:latin typeface="Arial" panose="020B0604020202020204" pitchFamily="34" charset="0"/>
              </a:rPr>
              <a:t>165,837</a:t>
            </a:r>
            <a:r>
              <a:rPr kumimoji="0" lang="en-US" altLang="en-US" sz="1800" b="0" i="0" u="none" strike="noStrike" cap="none" normalizeH="0" baseline="0" dirty="0">
                <a:ln>
                  <a:noFill/>
                </a:ln>
                <a:solidFill>
                  <a:schemeClr val="tx1"/>
                </a:solidFill>
                <a:effectLst/>
                <a:latin typeface="Arial" panose="020B0604020202020204" pitchFamily="34" charset="0"/>
              </a:rPr>
              <a:t>, reflecting a </a:t>
            </a:r>
            <a:r>
              <a:rPr kumimoji="0" lang="en-US" altLang="en-US" sz="1800" b="1" i="0" u="none" strike="noStrike" cap="none" normalizeH="0" baseline="0" dirty="0">
                <a:ln>
                  <a:noFill/>
                </a:ln>
                <a:solidFill>
                  <a:schemeClr val="tx1"/>
                </a:solidFill>
                <a:effectLst/>
                <a:latin typeface="Arial" panose="020B0604020202020204" pitchFamily="34" charset="0"/>
              </a:rPr>
              <a:t>10.82% YoY decline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All three casualty types follow similar monthly trends, peaking between July and September and tapering off toward the end of the year.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Fatalities are the least frequent but the most severe, while slight casualties are far more common but less severe. The consistent peaks across all types during mid-year suggest seasonal influences like increased road usage in summer. The steady YoY decline across all categories highlights improvements in road safety measures, though fatal and serious casualties show a greater rate of reduction compared to slight ones</a:t>
            </a:r>
          </a:p>
        </p:txBody>
      </p:sp>
    </p:spTree>
    <p:extLst>
      <p:ext uri="{BB962C8B-B14F-4D97-AF65-F5344CB8AC3E}">
        <p14:creationId xmlns:p14="http://schemas.microsoft.com/office/powerpoint/2010/main" val="252126698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C08F1-1585-1F36-5028-937BC6953BC5}"/>
            </a:ext>
          </a:extLst>
        </p:cNvPr>
        <p:cNvGrpSpPr/>
        <p:nvPr/>
      </p:nvGrpSpPr>
      <p:grpSpPr>
        <a:xfrm>
          <a:off x="0" y="0"/>
          <a:ext cx="0" cy="0"/>
          <a:chOff x="0" y="0"/>
          <a:chExt cx="0" cy="0"/>
        </a:xfrm>
      </p:grpSpPr>
      <p:sp>
        <p:nvSpPr>
          <p:cNvPr id="26" name="Title 25">
            <a:extLst>
              <a:ext uri="{FF2B5EF4-FFF2-40B4-BE49-F238E27FC236}">
                <a16:creationId xmlns:a16="http://schemas.microsoft.com/office/drawing/2014/main" id="{FB1898B0-CB46-7A73-7E5C-531E91DB4DF2}"/>
              </a:ext>
            </a:extLst>
          </p:cNvPr>
          <p:cNvSpPr>
            <a:spLocks noGrp="1"/>
          </p:cNvSpPr>
          <p:nvPr>
            <p:ph type="title"/>
          </p:nvPr>
        </p:nvSpPr>
        <p:spPr>
          <a:xfrm>
            <a:off x="932874" y="360218"/>
            <a:ext cx="4248726" cy="1311565"/>
          </a:xfrm>
        </p:spPr>
        <p:txBody>
          <a:bodyPr>
            <a:normAutofit fontScale="90000"/>
          </a:bodyPr>
          <a:lstStyle/>
          <a:p>
            <a:pPr algn="ctr"/>
            <a:r>
              <a:rPr lang="en-IN" dirty="0"/>
              <a:t>Casualties by Vehicle Type</a:t>
            </a:r>
          </a:p>
        </p:txBody>
      </p:sp>
      <p:sp>
        <p:nvSpPr>
          <p:cNvPr id="9" name="TextBox 8">
            <a:extLst>
              <a:ext uri="{FF2B5EF4-FFF2-40B4-BE49-F238E27FC236}">
                <a16:creationId xmlns:a16="http://schemas.microsoft.com/office/drawing/2014/main" id="{22FF666A-802B-7618-CFB6-632E8952A2CF}"/>
              </a:ext>
            </a:extLst>
          </p:cNvPr>
          <p:cNvSpPr txBox="1"/>
          <p:nvPr/>
        </p:nvSpPr>
        <p:spPr>
          <a:xfrm>
            <a:off x="868218" y="2450296"/>
            <a:ext cx="10049162"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What It Shows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Casualties are categorized by vehicle type, with a breakdown of cars (21,469), bicycles (2,164), buses (912), and others. The </a:t>
            </a:r>
            <a:r>
              <a:rPr kumimoji="0" lang="en-US" altLang="en-US" sz="1800" b="1" i="0" u="none" strike="noStrike" cap="none" normalizeH="0" baseline="0" dirty="0">
                <a:ln>
                  <a:noFill/>
                </a:ln>
                <a:solidFill>
                  <a:schemeClr val="tx1"/>
                </a:solidFill>
                <a:effectLst/>
                <a:latin typeface="Arial" panose="020B0604020202020204" pitchFamily="34" charset="0"/>
              </a:rPr>
              <a:t>severity filter</a:t>
            </a:r>
            <a:r>
              <a:rPr kumimoji="0" lang="en-US" altLang="en-US" sz="1800" b="0" i="0" u="none" strike="noStrike" cap="none" normalizeH="0" baseline="0" dirty="0">
                <a:ln>
                  <a:noFill/>
                </a:ln>
                <a:solidFill>
                  <a:schemeClr val="tx1"/>
                </a:solidFill>
                <a:effectLst/>
                <a:latin typeface="Arial" panose="020B0604020202020204" pitchFamily="34" charset="0"/>
              </a:rPr>
              <a:t> allows users to analyze casualties for different levels (e.g., Fatal, Serious, or Slight), dynamically updating the values based on the selected category.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For example, when the filter is set to "Serious," cars dominate the casualty numbers, while bicycles and motorcycles also show notable contributions.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Cars contribute the highest number of casualties across all severity levels, making them the primary focus for road safety interventions. The filter enables stakeholders to focus on specific severity categories (e.g., Fatal casualties for in-depth risk assessment) to identify patterns and prioritize vehicle-specific measures, such as improving driver safety, enforcing speed limits, or targeting vulnerable road users like cyclists.</a:t>
            </a:r>
          </a:p>
        </p:txBody>
      </p:sp>
      <p:pic>
        <p:nvPicPr>
          <p:cNvPr id="5" name="Content Placeholder 4">
            <a:extLst>
              <a:ext uri="{FF2B5EF4-FFF2-40B4-BE49-F238E27FC236}">
                <a16:creationId xmlns:a16="http://schemas.microsoft.com/office/drawing/2014/main" id="{00415531-EC04-67EA-BB40-D717338F1C1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53225" y="1479898"/>
            <a:ext cx="4305901" cy="838317"/>
          </a:xfrm>
        </p:spPr>
      </p:pic>
      <p:pic>
        <p:nvPicPr>
          <p:cNvPr id="8" name="Picture 7">
            <a:extLst>
              <a:ext uri="{FF2B5EF4-FFF2-40B4-BE49-F238E27FC236}">
                <a16:creationId xmlns:a16="http://schemas.microsoft.com/office/drawing/2014/main" id="{F4F2E531-AB16-9156-C0B5-AFF3267F9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9735" y="423763"/>
            <a:ext cx="4305901" cy="924054"/>
          </a:xfrm>
          <a:prstGeom prst="rect">
            <a:avLst/>
          </a:prstGeom>
        </p:spPr>
      </p:pic>
    </p:spTree>
    <p:extLst>
      <p:ext uri="{BB962C8B-B14F-4D97-AF65-F5344CB8AC3E}">
        <p14:creationId xmlns:p14="http://schemas.microsoft.com/office/powerpoint/2010/main" val="153452468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2701</TotalTime>
  <Words>1595</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Arial Black</vt:lpstr>
      <vt:lpstr>Calibri</vt:lpstr>
      <vt:lpstr>Calibri Light</vt:lpstr>
      <vt:lpstr>Wingdings</vt:lpstr>
      <vt:lpstr>Retrospect</vt:lpstr>
      <vt:lpstr>ROAD ACCIDENT REPORT</vt:lpstr>
      <vt:lpstr>AGENDA OF REPORT</vt:lpstr>
      <vt:lpstr>Introduction</vt:lpstr>
      <vt:lpstr>Objective</vt:lpstr>
      <vt:lpstr>PowerPoint Presentation</vt:lpstr>
      <vt:lpstr>Total Accidents </vt:lpstr>
      <vt:lpstr>Total Casualties </vt:lpstr>
      <vt:lpstr>Casualties by Incident Severity</vt:lpstr>
      <vt:lpstr>Casualties by Vehicle Type</vt:lpstr>
      <vt:lpstr>Casualties by weather Condition</vt:lpstr>
      <vt:lpstr>Casualties by Road Surface </vt:lpstr>
      <vt:lpstr>Casualties by Road Type</vt:lpstr>
      <vt:lpstr>Casualties by Location</vt:lpstr>
      <vt:lpstr>Accident Severity Filter </vt:lpstr>
      <vt:lpstr>Insights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Vaishnavi Bhujbal</dc:creator>
  <cp:lastModifiedBy>Vaishnavi Bhujbal</cp:lastModifiedBy>
  <cp:revision>4</cp:revision>
  <dcterms:created xsi:type="dcterms:W3CDTF">2024-11-17T07:06:59Z</dcterms:created>
  <dcterms:modified xsi:type="dcterms:W3CDTF">2024-11-24T19:18:56Z</dcterms:modified>
</cp:coreProperties>
</file>