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3" r:id="rId1"/>
  </p:sldMasterIdLst>
  <p:sldIdLst>
    <p:sldId id="256" r:id="rId2"/>
    <p:sldId id="257" r:id="rId3"/>
    <p:sldId id="258" r:id="rId4"/>
    <p:sldId id="259" r:id="rId5"/>
    <p:sldId id="272" r:id="rId6"/>
    <p:sldId id="268" r:id="rId7"/>
    <p:sldId id="260" r:id="rId8"/>
    <p:sldId id="267" r:id="rId9"/>
    <p:sldId id="261" r:id="rId10"/>
    <p:sldId id="262" r:id="rId11"/>
    <p:sldId id="263" r:id="rId12"/>
    <p:sldId id="264" r:id="rId13"/>
    <p:sldId id="265" r:id="rId14"/>
    <p:sldId id="266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3F80-FE29-4EBF-AEDB-1B349F7F581D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FC8A-9CC3-4166-A07B-3326DF2770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912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3F80-FE29-4EBF-AEDB-1B349F7F581D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FC8A-9CC3-4166-A07B-3326DF2770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9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3F80-FE29-4EBF-AEDB-1B349F7F581D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FC8A-9CC3-4166-A07B-3326DF2770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106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3F80-FE29-4EBF-AEDB-1B349F7F581D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FC8A-9CC3-4166-A07B-3326DF2770A3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3278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3F80-FE29-4EBF-AEDB-1B349F7F581D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FC8A-9CC3-4166-A07B-3326DF2770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4485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3F80-FE29-4EBF-AEDB-1B349F7F581D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FC8A-9CC3-4166-A07B-3326DF2770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215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3F80-FE29-4EBF-AEDB-1B349F7F581D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FC8A-9CC3-4166-A07B-3326DF2770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7225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3F80-FE29-4EBF-AEDB-1B349F7F581D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FC8A-9CC3-4166-A07B-3326DF2770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576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3F80-FE29-4EBF-AEDB-1B349F7F581D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FC8A-9CC3-4166-A07B-3326DF2770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0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3F80-FE29-4EBF-AEDB-1B349F7F581D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FC8A-9CC3-4166-A07B-3326DF2770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490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3F80-FE29-4EBF-AEDB-1B349F7F581D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FC8A-9CC3-4166-A07B-3326DF2770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389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3F80-FE29-4EBF-AEDB-1B349F7F581D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FC8A-9CC3-4166-A07B-3326DF2770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945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3F80-FE29-4EBF-AEDB-1B349F7F581D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FC8A-9CC3-4166-A07B-3326DF2770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068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3F80-FE29-4EBF-AEDB-1B349F7F581D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FC8A-9CC3-4166-A07B-3326DF2770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825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3F80-FE29-4EBF-AEDB-1B349F7F581D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FC8A-9CC3-4166-A07B-3326DF2770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571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3F80-FE29-4EBF-AEDB-1B349F7F581D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FC8A-9CC3-4166-A07B-3326DF2770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054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3F80-FE29-4EBF-AEDB-1B349F7F581D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FC8A-9CC3-4166-A07B-3326DF2770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661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E3F80-FE29-4EBF-AEDB-1B349F7F581D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1FC8A-9CC3-4166-A07B-3326DF2770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5912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  <p:sldLayoutId id="2147483905" r:id="rId12"/>
    <p:sldLayoutId id="2147483906" r:id="rId13"/>
    <p:sldLayoutId id="2147483907" r:id="rId14"/>
    <p:sldLayoutId id="2147483908" r:id="rId15"/>
    <p:sldLayoutId id="2147483909" r:id="rId16"/>
    <p:sldLayoutId id="2147483910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A7792CED-2A31-1110-ACEE-BDF273E089A9}"/>
              </a:ext>
            </a:extLst>
          </p:cNvPr>
          <p:cNvSpPr>
            <a:spLocks noGrp="1"/>
          </p:cNvSpPr>
          <p:nvPr>
            <p:ph type="title"/>
          </p:nvPr>
        </p:nvSpPr>
        <p:spPr bwMode="invGray">
          <a:xfrm>
            <a:off x="3898232" y="609600"/>
            <a:ext cx="7369323" cy="256673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6"/>
                </a:solidFill>
              </a:rPr>
              <a:t>Annual Report 2022 - Sales Analysis Report</a:t>
            </a:r>
            <a:endParaRPr lang="en-IN" sz="4000" dirty="0">
              <a:solidFill>
                <a:schemeClr val="accent6"/>
              </a:solidFill>
            </a:endParaRP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82EB6B6D-FFD3-4AA3-C626-4C150F183E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17" y="609600"/>
            <a:ext cx="3257152" cy="2566737"/>
          </a:xfr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05D8B1F-E88D-AD26-B719-D029A63A770D}"/>
              </a:ext>
            </a:extLst>
          </p:cNvPr>
          <p:cNvSpPr txBox="1"/>
          <p:nvPr/>
        </p:nvSpPr>
        <p:spPr>
          <a:xfrm>
            <a:off x="3465095" y="3962400"/>
            <a:ext cx="7652084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PRESENTED BY </a:t>
            </a:r>
          </a:p>
          <a:p>
            <a:r>
              <a:rPr lang="en-US" sz="3200" dirty="0"/>
              <a:t>                           </a:t>
            </a:r>
            <a:r>
              <a:rPr lang="en-US" sz="3200" b="1" cap="all" dirty="0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rPr>
              <a:t>VAISHNAVI</a:t>
            </a:r>
            <a:r>
              <a:rPr lang="en-US" sz="3200" dirty="0"/>
              <a:t> </a:t>
            </a:r>
            <a:r>
              <a:rPr lang="en-US" sz="3200" b="1" dirty="0"/>
              <a:t>BHUJBAL</a:t>
            </a:r>
            <a:r>
              <a:rPr lang="en-US" sz="3200" dirty="0"/>
              <a:t>.</a:t>
            </a:r>
          </a:p>
          <a:p>
            <a:r>
              <a:rPr lang="en-US" sz="3200" dirty="0"/>
              <a:t>                          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63580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6C42C0-86AB-05FD-BF3B-A45357625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141BAF9-4AD1-D8C4-4648-EE361FCB3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45768" y="1610546"/>
            <a:ext cx="6021788" cy="4637853"/>
          </a:xfrm>
        </p:spPr>
        <p:txBody>
          <a:bodyPr>
            <a:norm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it Shows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Top-selling categories: Kurta, Set, Women’s Western Dress.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Highlights popular products for stock and promotion focus.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 Questions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Which products drive sales?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this Format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Text avoids clutter while delivering key insights. </a:t>
            </a:r>
          </a:p>
          <a:p>
            <a:endParaRPr lang="en-IN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8B9DF8-BE93-9C80-8353-9193D8F013E6}"/>
              </a:ext>
            </a:extLst>
          </p:cNvPr>
          <p:cNvSpPr txBox="1"/>
          <p:nvPr/>
        </p:nvSpPr>
        <p:spPr>
          <a:xfrm>
            <a:off x="1106904" y="833643"/>
            <a:ext cx="69522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4. Categories: Top 3 (Text</a:t>
            </a:r>
            <a:r>
              <a:rPr lang="en-US" sz="2400" dirty="0"/>
              <a:t>)</a:t>
            </a:r>
            <a:endParaRPr lang="en-US" sz="2400" b="1" dirty="0">
              <a:solidFill>
                <a:schemeClr val="accent6">
                  <a:lumMod val="20000"/>
                  <a:lumOff val="8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7EDAEFF-7AE8-5A85-4A76-22B3376EBA8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47" y="1610546"/>
            <a:ext cx="4283242" cy="4132527"/>
          </a:xfrm>
        </p:spPr>
      </p:pic>
    </p:spTree>
    <p:extLst>
      <p:ext uri="{BB962C8B-B14F-4D97-AF65-F5344CB8AC3E}">
        <p14:creationId xmlns:p14="http://schemas.microsoft.com/office/powerpoint/2010/main" val="4190715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2BFDE-6FC5-B48E-9505-9ADA94F13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B79A81-99AD-1F91-31E1-2CEE050F6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45768" y="1610546"/>
            <a:ext cx="6021788" cy="4637853"/>
          </a:xfrm>
        </p:spPr>
        <p:txBody>
          <a:bodyPr>
            <a:normAutofit/>
          </a:bodyPr>
          <a:lstStyle/>
          <a:p>
            <a:pPr marL="45720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it Shows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Sales share by e-commerce platforms.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Understand channel performance.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 Questions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Which platforms dominate, and which need attention?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this Chart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Pie charts visually show proportional contributions. </a:t>
            </a:r>
          </a:p>
          <a:p>
            <a:endParaRPr lang="en-IN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A9AC31-2100-6214-4AE8-5DBDBE9B8A40}"/>
              </a:ext>
            </a:extLst>
          </p:cNvPr>
          <p:cNvSpPr txBox="1"/>
          <p:nvPr/>
        </p:nvSpPr>
        <p:spPr>
          <a:xfrm>
            <a:off x="1155030" y="835967"/>
            <a:ext cx="69522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5. </a:t>
            </a:r>
            <a:r>
              <a:rPr lang="en-IN" sz="2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Channel Contribution (Pie Chart)</a:t>
            </a:r>
            <a:endParaRPr lang="en-US" sz="2400" b="1" dirty="0">
              <a:solidFill>
                <a:schemeClr val="accent6">
                  <a:lumMod val="20000"/>
                  <a:lumOff val="8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1F41A0D-B8C2-0949-280F-D227E05DDC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47" y="1610546"/>
            <a:ext cx="4486901" cy="4180654"/>
          </a:xfrm>
        </p:spPr>
      </p:pic>
    </p:spTree>
    <p:extLst>
      <p:ext uri="{BB962C8B-B14F-4D97-AF65-F5344CB8AC3E}">
        <p14:creationId xmlns:p14="http://schemas.microsoft.com/office/powerpoint/2010/main" val="3436137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28083-313C-B5F9-A076-9F07316AC4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A466BE7-77ED-92CF-DD44-6037C9FC9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45768" y="1610546"/>
            <a:ext cx="6021788" cy="4637853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it Shows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Order statuses: Delivered (93%), Cancelled (4%), etc.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Tracks order completion and issues.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 Questions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How efficient is delivery, and are cancellations impacting sales?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this Chart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Doughnut charts emphasize the largest segments while showing smaller ones </a:t>
            </a:r>
          </a:p>
          <a:p>
            <a:endParaRPr lang="en-IN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4F1192-123D-9E72-98EF-BF58650A90C3}"/>
              </a:ext>
            </a:extLst>
          </p:cNvPr>
          <p:cNvSpPr txBox="1"/>
          <p:nvPr/>
        </p:nvSpPr>
        <p:spPr>
          <a:xfrm>
            <a:off x="1155030" y="835967"/>
            <a:ext cx="69522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6.  Sales Status(Doughnut Chart)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1B71C1B-8FD3-8A37-27DC-6C1958F70C1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82" y="1914313"/>
            <a:ext cx="3858163" cy="3876887"/>
          </a:xfrm>
        </p:spPr>
      </p:pic>
    </p:spTree>
    <p:extLst>
      <p:ext uri="{BB962C8B-B14F-4D97-AF65-F5344CB8AC3E}">
        <p14:creationId xmlns:p14="http://schemas.microsoft.com/office/powerpoint/2010/main" val="7428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ECCF50-9E71-DDDB-F676-A9A7E5BDAA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0815B9F-98AF-B8DD-21AF-32CD040D8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45768" y="1610546"/>
            <a:ext cx="6021788" cy="4637853"/>
          </a:xfrm>
        </p:spPr>
        <p:txBody>
          <a:bodyPr>
            <a:norm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it Shows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Gender-wise sales: Women (64%), Men (36%).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Understand customer demographics.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 Questions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Who are the primary customers?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this Chart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Pie charts show simple binary comparisons effectively. </a:t>
            </a:r>
          </a:p>
          <a:p>
            <a:endParaRPr lang="en-IN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3F1C26-6663-4970-0BCC-BA57763A8D7F}"/>
              </a:ext>
            </a:extLst>
          </p:cNvPr>
          <p:cNvSpPr txBox="1"/>
          <p:nvPr/>
        </p:nvSpPr>
        <p:spPr>
          <a:xfrm>
            <a:off x="1155030" y="835967"/>
            <a:ext cx="69522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7.  Men vs. Women(Pie Chart)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4AE8137-C923-0F9A-73BF-3D7A1196ADC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4" y="1610546"/>
            <a:ext cx="4090738" cy="4400346"/>
          </a:xfrm>
        </p:spPr>
      </p:pic>
    </p:spTree>
    <p:extLst>
      <p:ext uri="{BB962C8B-B14F-4D97-AF65-F5344CB8AC3E}">
        <p14:creationId xmlns:p14="http://schemas.microsoft.com/office/powerpoint/2010/main" val="3437867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2950A7-E381-8865-1588-7738D2AA1D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17CE9EF-7150-AD33-848C-8C2821636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45768" y="1610546"/>
            <a:ext cx="6021788" cy="4637853"/>
          </a:xfrm>
        </p:spPr>
        <p:txBody>
          <a:bodyPr>
            <a:norm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it Shows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Age-wise sales: Adults (80%), Seniors (13%), Teenagers (7%).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Identify key customer age groups.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 Questions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Which age groups to target?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this Chart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Pie charts make demographic proportions easy to interpret. </a:t>
            </a:r>
          </a:p>
          <a:p>
            <a:endParaRPr lang="en-IN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0131BD1-1E98-00C3-DEAB-12E07B8D249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63" y="1610546"/>
            <a:ext cx="4186990" cy="4244822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2EF5836-8AC8-27EC-FDBE-EF69A0274CB5}"/>
              </a:ext>
            </a:extLst>
          </p:cNvPr>
          <p:cNvSpPr txBox="1"/>
          <p:nvPr/>
        </p:nvSpPr>
        <p:spPr>
          <a:xfrm>
            <a:off x="1138990" y="81796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8. Sales by Age Group(Pie Chart)</a:t>
            </a:r>
          </a:p>
        </p:txBody>
      </p:sp>
    </p:spTree>
    <p:extLst>
      <p:ext uri="{BB962C8B-B14F-4D97-AF65-F5344CB8AC3E}">
        <p14:creationId xmlns:p14="http://schemas.microsoft.com/office/powerpoint/2010/main" val="213525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9052BA-17AE-6991-C37E-6C9F16DC4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597AC-E56D-CAC6-9237-479707CD1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200526"/>
            <a:ext cx="9762933" cy="914400"/>
          </a:xfrm>
        </p:spPr>
        <p:txBody>
          <a:bodyPr>
            <a:normAutofit/>
          </a:bodyPr>
          <a:lstStyle/>
          <a:p>
            <a:pPr algn="l"/>
            <a:r>
              <a:rPr lang="en-IN" sz="3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109339-40C2-1F5B-545F-D065E47FF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1251284"/>
            <a:ext cx="9448800" cy="5759115"/>
          </a:xfrm>
        </p:spPr>
        <p:txBody>
          <a:bodyPr>
            <a:normAutofit fontScale="32500" lnSpcReduction="20000"/>
          </a:bodyPr>
          <a:lstStyle/>
          <a:p>
            <a:endParaRPr lang="en-US" sz="39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7400" dirty="0"/>
              <a:t>The analysis reveals that </a:t>
            </a:r>
            <a:r>
              <a:rPr lang="en-US" sz="7400" dirty="0" err="1"/>
              <a:t>Vrinda</a:t>
            </a:r>
            <a:r>
              <a:rPr lang="en-US" sz="7400" dirty="0"/>
              <a:t> Store achieved ₹2,11,76,377 in revenue in 2022, with peak sales during specific months.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7400" dirty="0"/>
              <a:t> Maharashtra and Karnataka are top-performing states, while categories like Kurta and Set drive sales.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7400" dirty="0"/>
              <a:t> Women (64%) and adults (80%) dominate the customer base, emphasizing the need for targeted marketing.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7400" dirty="0"/>
              <a:t>Amazon and Flipkart contribute the most sales, but smaller channels like </a:t>
            </a:r>
            <a:r>
              <a:rPr lang="en-US" sz="7400" dirty="0" err="1"/>
              <a:t>Ajio</a:t>
            </a:r>
            <a:r>
              <a:rPr lang="en-US" sz="7400" dirty="0"/>
              <a:t> and </a:t>
            </a:r>
            <a:r>
              <a:rPr lang="en-US" sz="7400" dirty="0" err="1"/>
              <a:t>Meesho</a:t>
            </a:r>
            <a:r>
              <a:rPr lang="en-US" sz="7400" dirty="0"/>
              <a:t> have growth potential.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7400" dirty="0"/>
              <a:t>With 93% of orders delivered, operational efficiency is strong, though cancellations and returns need improvement.</a:t>
            </a:r>
            <a:endParaRPr lang="en-IN" sz="7400" dirty="0"/>
          </a:p>
        </p:txBody>
      </p:sp>
    </p:spTree>
    <p:extLst>
      <p:ext uri="{BB962C8B-B14F-4D97-AF65-F5344CB8AC3E}">
        <p14:creationId xmlns:p14="http://schemas.microsoft.com/office/powerpoint/2010/main" val="185972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991620-91EA-BE31-B408-DB5A4F38C9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367D9-9442-24F5-C3DB-8EABABC2C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200526"/>
            <a:ext cx="9762933" cy="914400"/>
          </a:xfrm>
        </p:spPr>
        <p:txBody>
          <a:bodyPr>
            <a:normAutofit/>
          </a:bodyPr>
          <a:lstStyle/>
          <a:p>
            <a:pPr algn="l"/>
            <a:r>
              <a:rPr lang="en-IN" sz="3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CONCLUSION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5F42D-4204-1793-094D-C54389E81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5273" y="1379621"/>
            <a:ext cx="9448800" cy="4752474"/>
          </a:xfrm>
        </p:spPr>
        <p:txBody>
          <a:bodyPr>
            <a:normAutofit lnSpcReduction="10000"/>
          </a:bodyPr>
          <a:lstStyle/>
          <a:p>
            <a:endParaRPr lang="en-US" sz="3900" dirty="0"/>
          </a:p>
          <a:p>
            <a:pPr algn="l"/>
            <a:r>
              <a:rPr lang="en-US" sz="2800" dirty="0"/>
              <a:t>Overall, this project provides a foundation for data-driven decision-making, helping </a:t>
            </a:r>
            <a:r>
              <a:rPr lang="en-US" sz="2800" dirty="0" err="1"/>
              <a:t>Vrinda</a:t>
            </a:r>
            <a:r>
              <a:rPr lang="en-US" sz="2800" dirty="0"/>
              <a:t> Store strategically plan for future growth by optimizing regional and demographic targeting, product focus, and channel performance , optimize inventory, expand reach in new regions, and enhance customer satisfaction, positioning the business for continued growth in the coming year.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65020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660251-C13B-A40D-5C4A-4BDFED2EC2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A1985-0A6C-91DE-22A8-E0EF73B2D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046" y="2767263"/>
            <a:ext cx="9762933" cy="914400"/>
          </a:xfrm>
        </p:spPr>
        <p:txBody>
          <a:bodyPr>
            <a:normAutofit/>
          </a:bodyPr>
          <a:lstStyle/>
          <a:p>
            <a:r>
              <a:rPr lang="en-IN" sz="4800" dirty="0">
                <a:solidFill>
                  <a:schemeClr val="accent6"/>
                </a:solidFill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70721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A20E6-6435-A895-31BC-C735A492F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200526"/>
            <a:ext cx="9762933" cy="914400"/>
          </a:xfrm>
        </p:spPr>
        <p:txBody>
          <a:bodyPr>
            <a:normAutofit/>
          </a:bodyPr>
          <a:lstStyle/>
          <a:p>
            <a:r>
              <a:rPr lang="en-IN" sz="3600" dirty="0" err="1">
                <a:solidFill>
                  <a:schemeClr val="accent6"/>
                </a:solidFill>
              </a:rPr>
              <a:t>agenDA</a:t>
            </a:r>
            <a:r>
              <a:rPr lang="en-IN" sz="3600" dirty="0">
                <a:solidFill>
                  <a:schemeClr val="accent6"/>
                </a:solidFill>
              </a:rPr>
              <a:t> OF Report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26E2EA-1526-25EB-736C-CC7F860D7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96716" y="1528009"/>
            <a:ext cx="9448800" cy="3797969"/>
          </a:xfrm>
        </p:spPr>
        <p:txBody>
          <a:bodyPr>
            <a:normAutofit fontScale="25000" lnSpcReduction="20000"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sz="9600" dirty="0"/>
              <a:t>INTRODUCTION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sz="9600" dirty="0"/>
              <a:t>OBJECTIVE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sz="9600" dirty="0"/>
              <a:t>ANALYSIS OF VISUAL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sz="9600" dirty="0"/>
              <a:t>KAY BUSINESS QUESTIONS ANSWERED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sz="9600" dirty="0"/>
              <a:t>SIGNIFICANCE OF VISUALS 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sz="9600" dirty="0"/>
              <a:t>INSIGHTS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sz="9600" dirty="0"/>
              <a:t>CONCLUSION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758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3CAF3D-1518-62AB-9F15-A32E79E7C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E597E-8756-7F50-D898-EB0B80E3E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200526"/>
            <a:ext cx="9762933" cy="914400"/>
          </a:xfrm>
        </p:spPr>
        <p:txBody>
          <a:bodyPr>
            <a:normAutofit/>
          </a:bodyPr>
          <a:lstStyle/>
          <a:p>
            <a:pPr algn="l"/>
            <a:r>
              <a:rPr lang="en-IN" sz="3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DF77D3-17A7-16BB-47B8-3C7C0592F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96716" y="1528009"/>
            <a:ext cx="9448800" cy="4359444"/>
          </a:xfrm>
        </p:spPr>
        <p:txBody>
          <a:bodyPr>
            <a:normAutofit fontScale="85000" lnSpcReduction="20000"/>
          </a:bodyPr>
          <a:lstStyle/>
          <a:p>
            <a:endParaRPr lang="en-US" sz="3000" b="1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000" dirty="0"/>
              <a:t>The dashboard provides a comprehensive overview of the sales performance of </a:t>
            </a:r>
            <a:r>
              <a:rPr lang="en-US" sz="3000" dirty="0" err="1"/>
              <a:t>Vrinda</a:t>
            </a:r>
            <a:r>
              <a:rPr lang="en-US" sz="3000" dirty="0"/>
              <a:t> Store for the year 2022.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000" dirty="0"/>
              <a:t>It analyzes key metrics like monthly sales, top-performing states, best-selling categories, sales channel contributions, order statuses, customer demographics, and more.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000" dirty="0"/>
              <a:t>This report aims to interpret each visual, explain its utility, and address the business questions it solves.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1936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67BF74-3A48-C49B-CE52-595AA73BAB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0BEC1-0F7A-733B-6739-D595F42DD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200526"/>
            <a:ext cx="9762933" cy="914400"/>
          </a:xfrm>
        </p:spPr>
        <p:txBody>
          <a:bodyPr>
            <a:normAutofit/>
          </a:bodyPr>
          <a:lstStyle/>
          <a:p>
            <a:pPr algn="l"/>
            <a:r>
              <a:rPr lang="en-IN" sz="3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Objective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D580554-1663-0D27-D51B-85188C0D2385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1797050" y="1369299"/>
            <a:ext cx="8999287" cy="467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Identifying monthly sales trends and peak periods.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Evaluating top-performing states and regions.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Understanding customer demographics (gender and age).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Assessing the performance of sales channels and product categories.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Monitoring order efficiency (deliveries, cancellations, returns).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Supporting data-driven decision-making for future growth. </a:t>
            </a:r>
          </a:p>
        </p:txBody>
      </p:sp>
    </p:spTree>
    <p:extLst>
      <p:ext uri="{BB962C8B-B14F-4D97-AF65-F5344CB8AC3E}">
        <p14:creationId xmlns:p14="http://schemas.microsoft.com/office/powerpoint/2010/main" val="1555364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C0613-9B28-C2C4-1998-7FF254F17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4577B18-8460-61EA-7D6A-3A027160A2F8}"/>
              </a:ext>
            </a:extLst>
          </p:cNvPr>
          <p:cNvSpPr txBox="1"/>
          <p:nvPr/>
        </p:nvSpPr>
        <p:spPr>
          <a:xfrm>
            <a:off x="304800" y="216568"/>
            <a:ext cx="1158240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COMPLETE DASHBOARD </a:t>
            </a:r>
          </a:p>
          <a:p>
            <a:pPr algn="ctr"/>
            <a:r>
              <a:rPr lang="en-IN" sz="2800" b="1" dirty="0">
                <a:solidFill>
                  <a:schemeClr val="accent6"/>
                </a:solidFill>
                <a:latin typeface="Arial Black" panose="020B0A04020102020204" pitchFamily="34" charset="0"/>
              </a:rPr>
              <a:t>VRINDA STORE ANNUAL REPORT 2022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815FCFF-B0A0-CE49-A40F-418B53814D1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62527"/>
            <a:ext cx="11582400" cy="5678906"/>
          </a:xfrm>
        </p:spPr>
      </p:pic>
    </p:spTree>
    <p:extLst>
      <p:ext uri="{BB962C8B-B14F-4D97-AF65-F5344CB8AC3E}">
        <p14:creationId xmlns:p14="http://schemas.microsoft.com/office/powerpoint/2010/main" val="1590983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0DEBF9-219B-4A9F-831B-9FBBB6C752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32DA8-0E4E-4865-2B6B-360A3415B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200526"/>
            <a:ext cx="9762933" cy="2590800"/>
          </a:xfrm>
        </p:spPr>
        <p:txBody>
          <a:bodyPr>
            <a:normAutofit/>
          </a:bodyPr>
          <a:lstStyle/>
          <a:p>
            <a:pPr algn="l"/>
            <a:r>
              <a:rPr lang="en-IN" sz="3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Analysis of visual</a:t>
            </a:r>
            <a:br>
              <a:rPr lang="en-IN" sz="3600" dirty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lang="en-IN" sz="36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KEy</a:t>
            </a:r>
            <a:r>
              <a:rPr lang="en-IN" sz="3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business Questions answered</a:t>
            </a:r>
            <a:br>
              <a:rPr lang="en-IN" sz="3600" dirty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lang="en-IN" sz="3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Significance of visual</a:t>
            </a:r>
            <a:br>
              <a:rPr lang="en-IN" sz="3600" dirty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endParaRPr lang="en-IN" sz="36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8F681F5-6814-E32D-A885-59CAC430C0AA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1797050" y="3092848"/>
            <a:ext cx="8999287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NEXT SLIDES WITH VISUAL</a:t>
            </a:r>
            <a:r>
              <a:rPr lang="en-US" altLang="en-US" sz="2800" dirty="0">
                <a:effectLst/>
                <a:latin typeface="Arial" panose="020B0604020202020204" pitchFamily="34" charset="0"/>
              </a:rPr>
              <a:t>S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SHOWS THE ABOVE POINTS :</a:t>
            </a:r>
          </a:p>
        </p:txBody>
      </p:sp>
    </p:spTree>
    <p:extLst>
      <p:ext uri="{BB962C8B-B14F-4D97-AF65-F5344CB8AC3E}">
        <p14:creationId xmlns:p14="http://schemas.microsoft.com/office/powerpoint/2010/main" val="1216298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5E84441-9260-A074-BCAF-F87314FC7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53263" y="1295308"/>
            <a:ext cx="6625389" cy="495309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2400" b="1" dirty="0">
              <a:solidFill>
                <a:schemeClr val="accent6">
                  <a:lumMod val="20000"/>
                  <a:lumOff val="80000"/>
                </a:schemeClr>
              </a:solidFill>
              <a:latin typeface="Arial Black" panose="020B0A040201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it Shows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Total revenue: ₹2,11,76,377.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Quick KPI overview.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 Questions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How much was earned in 2022?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this Chart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Simple number format for instant focus </a:t>
            </a:r>
          </a:p>
          <a:p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C56146-072B-081D-FDAC-353CEDAA35AB}"/>
              </a:ext>
            </a:extLst>
          </p:cNvPr>
          <p:cNvSpPr txBox="1"/>
          <p:nvPr/>
        </p:nvSpPr>
        <p:spPr>
          <a:xfrm>
            <a:off x="924444" y="810734"/>
            <a:ext cx="69522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1. Total Sales (Highlight)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2022BFEA-79EA-6C71-C69C-74EF6AC5A0E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49" y="2011849"/>
            <a:ext cx="4667901" cy="1417151"/>
          </a:xfrm>
        </p:spPr>
      </p:pic>
    </p:spTree>
    <p:extLst>
      <p:ext uri="{BB962C8B-B14F-4D97-AF65-F5344CB8AC3E}">
        <p14:creationId xmlns:p14="http://schemas.microsoft.com/office/powerpoint/2010/main" val="2983949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D8EBC1-5AB6-6F76-33FE-6D63806C93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85B83FC7-29E2-1ED3-6957-F14A9DCF35B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47" y="1780674"/>
            <a:ext cx="4539916" cy="4467726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19D8F19-A25E-A3F0-760F-36E5C14C2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53263" y="1295308"/>
            <a:ext cx="6625389" cy="49530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>
              <a:solidFill>
                <a:schemeClr val="accent6">
                  <a:lumMod val="20000"/>
                  <a:lumOff val="80000"/>
                </a:schemeClr>
              </a:solidFill>
              <a:latin typeface="Arial Black" panose="020B0A040201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What it Shows</a:t>
            </a:r>
            <a:r>
              <a:rPr lang="en-US" dirty="0"/>
              <a:t>: Monthly sales (bars) and order trends (line).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Purpose</a:t>
            </a:r>
            <a:r>
              <a:rPr lang="en-US" dirty="0"/>
              <a:t>: Tracks seasonality and revenue-order relationships.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Business Questions</a:t>
            </a:r>
            <a:r>
              <a:rPr lang="en-US" dirty="0"/>
              <a:t>: When are peak sales, and are they driven by higher orders or order value?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Why this Chart</a:t>
            </a:r>
            <a:r>
              <a:rPr lang="en-US" dirty="0"/>
              <a:t>: Bar charts show monthly totals; line charts highlight trends.</a:t>
            </a:r>
          </a:p>
          <a:p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EFAE75-B318-D11F-DF7B-590AFE61AB41}"/>
              </a:ext>
            </a:extLst>
          </p:cNvPr>
          <p:cNvSpPr txBox="1"/>
          <p:nvPr/>
        </p:nvSpPr>
        <p:spPr>
          <a:xfrm>
            <a:off x="924444" y="833644"/>
            <a:ext cx="69522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2. Sales vs. Orders (Bar + Line Chart)</a:t>
            </a:r>
          </a:p>
        </p:txBody>
      </p:sp>
    </p:spTree>
    <p:extLst>
      <p:ext uri="{BB962C8B-B14F-4D97-AF65-F5344CB8AC3E}">
        <p14:creationId xmlns:p14="http://schemas.microsoft.com/office/powerpoint/2010/main" val="3968630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024C58-FFD7-18DA-35EB-1CD4EF6B8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D80418F-F5FC-653C-B66E-D6C1F97B0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45768" y="1295308"/>
            <a:ext cx="6021788" cy="495309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b="1" dirty="0">
              <a:solidFill>
                <a:schemeClr val="accent6">
                  <a:lumMod val="20000"/>
                  <a:lumOff val="80000"/>
                </a:schemeClr>
              </a:solidFill>
              <a:latin typeface="Arial Black" panose="020B0A040201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it Shows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Revenue contribution from the top states.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Identifies high-performing regions.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 Questions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Which states lead sales, and where is growth needed?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this Chart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Horizontal bars make ranking and comparisons clear. </a:t>
            </a:r>
          </a:p>
          <a:p>
            <a:endParaRPr lang="en-IN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491E23-AC78-52A1-4CF7-02C5366B5006}"/>
              </a:ext>
            </a:extLst>
          </p:cNvPr>
          <p:cNvSpPr txBox="1"/>
          <p:nvPr/>
        </p:nvSpPr>
        <p:spPr>
          <a:xfrm>
            <a:off x="924444" y="833644"/>
            <a:ext cx="69522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3. Top  5 States (Horizontal Bar Chart)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CD07511-5CB5-67DD-A0D6-1927F164B8C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68" y="1531836"/>
            <a:ext cx="4876800" cy="4492519"/>
          </a:xfrm>
        </p:spPr>
      </p:pic>
    </p:spTree>
    <p:extLst>
      <p:ext uri="{BB962C8B-B14F-4D97-AF65-F5344CB8AC3E}">
        <p14:creationId xmlns:p14="http://schemas.microsoft.com/office/powerpoint/2010/main" val="1677023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196</TotalTime>
  <Words>775</Words>
  <Application>Microsoft Office PowerPoint</Application>
  <PresentationFormat>Widescreen</PresentationFormat>
  <Paragraphs>107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Black</vt:lpstr>
      <vt:lpstr>Bookman Old Style</vt:lpstr>
      <vt:lpstr>Rockwell</vt:lpstr>
      <vt:lpstr>Wingdings</vt:lpstr>
      <vt:lpstr>Damask</vt:lpstr>
      <vt:lpstr>Annual Report 2022 - Sales Analysis Report</vt:lpstr>
      <vt:lpstr>agenDA OF Report </vt:lpstr>
      <vt:lpstr>Introduction</vt:lpstr>
      <vt:lpstr>Objective</vt:lpstr>
      <vt:lpstr>PowerPoint Presentation</vt:lpstr>
      <vt:lpstr>Analysis of visual KEy business Questions answered Significance of visual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INSIGHTS</vt:lpstr>
      <vt:lpstr>CONCLUSION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Vaishnavi Bhujbal</dc:creator>
  <cp:lastModifiedBy>Vaishnavi Bhujbal</cp:lastModifiedBy>
  <cp:revision>1</cp:revision>
  <dcterms:created xsi:type="dcterms:W3CDTF">2024-11-17T07:06:59Z</dcterms:created>
  <dcterms:modified xsi:type="dcterms:W3CDTF">2024-11-17T10:23:32Z</dcterms:modified>
</cp:coreProperties>
</file>