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8D94-55BE-4361-A951-92AA56423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6B027-DF14-4D56-8771-D56E5B1F2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457A-4C7C-4F0C-85F7-E6D66EB0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668C-72F0-45C1-912C-517FB371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9C78-65BF-4809-B5D3-1F2FB6D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EAB3-F1AA-422F-9C36-CA15BD1F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02C71-595A-4B0E-833D-92A0D941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597A-1CE8-44CE-A0AA-71DDA7D8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3771-E0BD-44AC-991F-F8A3DA00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67F5-6D3B-4105-813E-BE96051C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6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1A344-D733-451B-B769-FEBDE6266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5A420-D026-4A3E-8332-390591EB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9DDD-F4DA-4374-9CCF-D7AFB906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269B-9516-40C9-851C-9BF79F32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6D7A3-4FC6-4E83-AD74-7AF7E10B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218B-B0C0-4788-9D90-FFA9CFED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49CB-83E9-4A10-BF9C-7336A6CF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F9A-851A-4D01-AB48-352052AA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BA51-3753-4AE0-92BB-7F8199DE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F6E2-3085-4344-9091-E2A551E4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1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B1CE-A823-4CDC-AC09-971C69EB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F645-05D7-4E3A-8220-398C6B2F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E461-7731-4DC2-801F-B4C8E6DF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715B4-DC74-4EBF-9687-C6C6746A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7471-1374-473A-85E1-E44E1D02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1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1C83-A52A-47EC-9821-25B13641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8F08-6AC3-4530-9CF5-DB5BC520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F4FBB-A3EE-4B2E-B9F8-819FDE82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A71B3-8AF8-4FF5-A1C0-A820FFB5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E247-831C-4020-B06D-5B697CE5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C8682-2993-4F28-8CAE-721494AA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8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3406-9B12-4537-93FA-B8134F53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71DD-49DF-44E8-AEBC-1182D4D7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D93D4-687A-40CE-8EFE-E2CD82EF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EF26F-BA30-4276-B100-21DE94460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C6E66-A39B-47D9-8185-E08DA8193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B07BD-C4CA-4284-ACE9-E345F26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DA81F-82C2-4319-A8DA-9B780597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BAFD6-8D60-4BFE-AA95-6B72BA41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87D3-F3AC-43A6-8348-932437FE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DA443-FD87-4213-9661-C99C4EFB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B8400-8648-403B-9138-D0065863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59ABD-821C-4E7D-BD29-6BB068F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9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72E83-0777-4737-BA0F-BE9469F3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C06D0-D332-4CD1-8BF2-5F96B002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070F3-3985-426F-A726-75CD2386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506D-A055-457B-B6A4-D9462142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B8D2-9372-4C96-B3F5-35355F7A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A6178-32A6-4F40-874A-180AC108D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67FB-51DF-4ADA-8A60-68F5CD63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7FE5-C91B-490C-B91F-3203B745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7A1EF-54FE-49F0-904A-51719F63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6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49DD-D985-42B0-A210-6AE13B39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1B9AF-E1C6-4F30-9AD5-5D3AC440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DEFBB-3B8F-47BA-BFA9-733415CC3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A214-10AA-410F-8F67-E00CA0E9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297B-C399-4FE7-B90D-79602CD6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0734-91FB-4E5F-801D-6276CC27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1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D9E67-C001-4F57-BE80-988C2CA8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CCE8-B7B2-4796-A738-3140BF88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3052-9AD4-4224-A93F-9485B111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49A9-B1B6-40AD-A490-16E97791B021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145D-12E4-4D50-8248-908F2A2A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F976-6DE7-4115-BDC3-32E276D9C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DAA38-EAED-490A-9276-E559E0914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738566/" TargetMode="External"/><Relationship Id="rId2" Type="http://schemas.openxmlformats.org/officeDocument/2006/relationships/hyperlink" Target="https://arxiv.org/pdf/1903.024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67404806000782" TargetMode="External"/><Relationship Id="rId4" Type="http://schemas.openxmlformats.org/officeDocument/2006/relationships/hyperlink" Target="https://link.springer.com/chapter/10.1007/978-3-540-45235-5_7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databases/kddcup99/kddcup99.html" TargetMode="External"/><Relationship Id="rId2" Type="http://schemas.openxmlformats.org/officeDocument/2006/relationships/hyperlink" Target="https://ieeexplore.ieee.org/document/73489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3.02460" TargetMode="External"/><Relationship Id="rId5" Type="http://schemas.openxmlformats.org/officeDocument/2006/relationships/hyperlink" Target="https://www.ll.mit.edu/r-d/datasets/cyber-grand-challenge-datasets" TargetMode="External"/><Relationship Id="rId4" Type="http://schemas.openxmlformats.org/officeDocument/2006/relationships/hyperlink" Target="https://research.unsw.edu.au/projects/bot-iot-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0BAEF-A903-4C3A-96F3-BF73CC0FCD6A}"/>
              </a:ext>
            </a:extLst>
          </p:cNvPr>
          <p:cNvSpPr txBox="1"/>
          <p:nvPr/>
        </p:nvSpPr>
        <p:spPr>
          <a:xfrm>
            <a:off x="653143" y="625151"/>
            <a:ext cx="1064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INTRUSION DETECTION SYSTEM</a:t>
            </a:r>
            <a:endParaRPr lang="en-US" sz="36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13DB8-DA83-4FBF-B2DA-842DCB595864}"/>
              </a:ext>
            </a:extLst>
          </p:cNvPr>
          <p:cNvSpPr txBox="1"/>
          <p:nvPr/>
        </p:nvSpPr>
        <p:spPr>
          <a:xfrm>
            <a:off x="653143" y="2265508"/>
            <a:ext cx="9255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effectLst/>
                <a:latin typeface="Arial" panose="020B0604020202020204" pitchFamily="34" charset="0"/>
              </a:rPr>
              <a:t>intrusion detection system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IDS</a:t>
            </a:r>
            <a:r>
              <a:rPr lang="en-US" b="0" i="0" dirty="0">
                <a:effectLst/>
                <a:latin typeface="Arial" panose="020B0604020202020204" pitchFamily="34" charset="0"/>
              </a:rPr>
              <a:t>) is a device or software application that monitors a network or systems for malicious activity or policy violations.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Any intrusion activity or violation is typically reported either to an administrator or collected centrally using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security information and event management (SIEM)</a:t>
            </a:r>
            <a:r>
              <a:rPr lang="en-US" b="0" i="0" dirty="0">
                <a:effectLst/>
                <a:latin typeface="Arial" panose="020B0604020202020204" pitchFamily="34" charset="0"/>
              </a:rPr>
              <a:t> system.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 SIEM system combines outputs from multiple sources and uses alarm filtering techniques to distinguish malicious activity from false alarms.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15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FC082-A91C-464D-B95D-33871329032E}"/>
              </a:ext>
            </a:extLst>
          </p:cNvPr>
          <p:cNvSpPr txBox="1"/>
          <p:nvPr/>
        </p:nvSpPr>
        <p:spPr>
          <a:xfrm>
            <a:off x="1061358" y="499284"/>
            <a:ext cx="999541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Conclusion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, we used a labelled dataset and performed 3 kinds of experiments and proved that SVM IDS is a good choice for IDS.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be applied in real-time using a hardware based SVM-IDS chip to process it faster than software.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mis-</a:t>
            </a:r>
            <a:r>
              <a:rPr lang="en-US" dirty="0" err="1"/>
              <a:t>classfications</a:t>
            </a:r>
            <a:r>
              <a:rPr lang="en-US" dirty="0"/>
              <a:t>, we can use Genetic Algorithm based feature extraction or Decision Tree method so that performance can be improved.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13024C-1BBC-4B46-915C-35ED4E3C5CE7}"/>
              </a:ext>
            </a:extLst>
          </p:cNvPr>
          <p:cNvSpPr txBox="1"/>
          <p:nvPr/>
        </p:nvSpPr>
        <p:spPr>
          <a:xfrm>
            <a:off x="1061358" y="499284"/>
            <a:ext cx="999541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Drawbacks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u="sng" dirty="0"/>
              <a:t>Due to SVM: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Choosing a good kernel is not easy in SVM.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may be needed to run it multiple times with different hyperparameters to get the desired result.</a:t>
            </a:r>
          </a:p>
          <a:p>
            <a:endParaRPr lang="en-US" dirty="0"/>
          </a:p>
          <a:p>
            <a:r>
              <a:rPr lang="en-US" dirty="0"/>
              <a:t>It is also prone to over-fitting.</a:t>
            </a:r>
          </a:p>
          <a:p>
            <a:endParaRPr lang="en-US" dirty="0"/>
          </a:p>
          <a:p>
            <a:r>
              <a:rPr lang="en-US" sz="2000" b="1" u="sng" dirty="0"/>
              <a:t>Due to Network Based Approach:</a:t>
            </a:r>
          </a:p>
          <a:p>
            <a:endParaRPr lang="en-US" dirty="0"/>
          </a:p>
          <a:p>
            <a:r>
              <a:rPr lang="en-US" dirty="0"/>
              <a:t>Processing the large no. of packets is not feasible.</a:t>
            </a:r>
          </a:p>
          <a:p>
            <a:endParaRPr lang="en-US" dirty="0"/>
          </a:p>
          <a:p>
            <a:r>
              <a:rPr lang="en-US" dirty="0"/>
              <a:t>It cannot </a:t>
            </a:r>
            <a:r>
              <a:rPr lang="en-US" dirty="0" err="1"/>
              <a:t>analyse</a:t>
            </a:r>
            <a:r>
              <a:rPr lang="en-US" dirty="0"/>
              <a:t> encrypted information as that can only be detected by device for which it is sent.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07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6800A-6500-4971-9C27-E44FBD477D83}"/>
              </a:ext>
            </a:extLst>
          </p:cNvPr>
          <p:cNvSpPr txBox="1"/>
          <p:nvPr/>
        </p:nvSpPr>
        <p:spPr>
          <a:xfrm>
            <a:off x="1358283" y="319596"/>
            <a:ext cx="925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References</a:t>
            </a:r>
            <a:r>
              <a:rPr lang="en-US" sz="28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9CDBD-C705-4D1E-A0A0-B177703C1608}"/>
              </a:ext>
            </a:extLst>
          </p:cNvPr>
          <p:cNvSpPr txBox="1"/>
          <p:nvPr/>
        </p:nvSpPr>
        <p:spPr>
          <a:xfrm>
            <a:off x="656948" y="1278384"/>
            <a:ext cx="10706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</a:t>
            </a:r>
            <a:r>
              <a:rPr lang="en-US" sz="1800" i="0" dirty="0">
                <a:solidFill>
                  <a:srgbClr val="000000"/>
                </a:solidFill>
                <a:effectLst/>
                <a:latin typeface="NimbusRomNo9L-Regu"/>
                <a:hlinkClick r:id="rId2"/>
              </a:rPr>
              <a:t>A Survey of Network-based Intrusion Detection Data Sets</a:t>
            </a:r>
            <a:r>
              <a:rPr lang="en-US" dirty="0">
                <a:hlinkClick r:id="rId2"/>
              </a:rPr>
              <a:t> </a:t>
            </a:r>
            <a:br>
              <a:rPr lang="en-US" dirty="0"/>
            </a:br>
            <a:r>
              <a:rPr lang="en-US" dirty="0"/>
              <a:t>2.  </a:t>
            </a:r>
            <a:r>
              <a:rPr lang="en-US" dirty="0">
                <a:solidFill>
                  <a:srgbClr val="000000"/>
                </a:solidFill>
                <a:latin typeface="Times-Bold"/>
                <a:hlinkClick r:id="rId3"/>
              </a:rPr>
              <a:t>NetSTAT: A Network-based Intrusion Detection Approach</a:t>
            </a:r>
            <a:r>
              <a:rPr lang="en-US" dirty="0">
                <a:hlinkClick r:id="rId3"/>
              </a:rPr>
              <a:t> </a:t>
            </a:r>
            <a:br>
              <a:rPr lang="en-US" dirty="0">
                <a:hlinkClick r:id="rId3"/>
              </a:rPr>
            </a:br>
            <a:r>
              <a:rPr lang="en-US" dirty="0"/>
              <a:t>3.  </a:t>
            </a:r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  <a:hlinkClick r:id="rId4"/>
              </a:rPr>
              <a:t>Network-Based Intrusion Detection with Support Vector Machines</a:t>
            </a:r>
            <a:endParaRPr lang="en-I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4. </a:t>
            </a:r>
            <a:r>
              <a:rPr lang="en-US" b="0" i="0" dirty="0">
                <a:solidFill>
                  <a:srgbClr val="505050"/>
                </a:solidFill>
                <a:effectLst/>
                <a:latin typeface="NexusSerif"/>
                <a:hlinkClick r:id="rId5"/>
              </a:rPr>
              <a:t>RT-UNNID: A practical solution to real-time network-based intrusion detection using unsupervised neural networks</a:t>
            </a:r>
            <a:endParaRPr lang="en-US" b="0" i="0" dirty="0">
              <a:solidFill>
                <a:srgbClr val="505050"/>
              </a:solidFill>
              <a:effectLst/>
              <a:latin typeface="NexusSerif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9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2AB9-D882-4749-83A3-59221BE06AAE}"/>
              </a:ext>
            </a:extLst>
          </p:cNvPr>
          <p:cNvSpPr txBox="1"/>
          <p:nvPr/>
        </p:nvSpPr>
        <p:spPr>
          <a:xfrm>
            <a:off x="998376" y="625151"/>
            <a:ext cx="9442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How Intrusion Detection System Works?</a:t>
            </a:r>
            <a:endParaRPr lang="en-IN" sz="32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F4B56-9692-4D82-87BC-756BD2E58E67}"/>
              </a:ext>
            </a:extLst>
          </p:cNvPr>
          <p:cNvSpPr txBox="1"/>
          <p:nvPr/>
        </p:nvSpPr>
        <p:spPr>
          <a:xfrm>
            <a:off x="438539" y="2052735"/>
            <a:ext cx="106089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Intrusion detection systems can be either network- or host-based. 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 host-based intrusion detection system is installed on the client computer, while a network-based intrusion detection system resides on the network.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Intrusion detection systems work by either looking for signatures of known attacks or deviations from normal activity. 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These deviations or anomalies are examined </a:t>
            </a:r>
            <a:r>
              <a:rPr lang="en-US" dirty="0">
                <a:latin typeface="Arial" panose="020B0604020202020204" pitchFamily="34" charset="0"/>
              </a:rPr>
              <a:t>and 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hen IDS can effectively detect events such as Christmas tree scans and domain name system (DNS) poisonings.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45A3A-C4DA-4C3F-A9BD-CCF8872D600F}"/>
              </a:ext>
            </a:extLst>
          </p:cNvPr>
          <p:cNvSpPr txBox="1"/>
          <p:nvPr/>
        </p:nvSpPr>
        <p:spPr>
          <a:xfrm>
            <a:off x="1413029" y="674703"/>
            <a:ext cx="936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Datasets That We Can Use:</a:t>
            </a:r>
            <a:endParaRPr lang="en-IN" sz="32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6794E-0C44-4D61-AB98-D7433EAD40B8}"/>
              </a:ext>
            </a:extLst>
          </p:cNvPr>
          <p:cNvSpPr txBox="1"/>
          <p:nvPr/>
        </p:nvSpPr>
        <p:spPr>
          <a:xfrm>
            <a:off x="985421" y="1874728"/>
            <a:ext cx="93659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i="0" dirty="0">
                <a:solidFill>
                  <a:srgbClr val="333333"/>
                </a:solidFill>
                <a:effectLst/>
                <a:hlinkClick r:id="rId2"/>
              </a:rPr>
              <a:t>UNSW-NB15 network dataset</a:t>
            </a:r>
            <a:endParaRPr lang="en-IN" sz="2800" b="1" i="0" dirty="0">
              <a:solidFill>
                <a:srgbClr val="333333"/>
              </a:solidFill>
              <a:effectLst/>
            </a:endParaRPr>
          </a:p>
          <a:p>
            <a:pPr marL="342900" indent="-342900">
              <a:buFontTx/>
              <a:buAutoNum type="arabicPeriod"/>
            </a:pPr>
            <a:r>
              <a:rPr lang="en-IN" sz="2800" b="1" i="0" dirty="0">
                <a:solidFill>
                  <a:srgbClr val="000000"/>
                </a:solidFill>
                <a:effectLst/>
                <a:hlinkClick r:id="rId3"/>
              </a:rPr>
              <a:t>KDD Cup 1999 Data</a:t>
            </a:r>
            <a:endParaRPr lang="en-IN" sz="2800" b="1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AutoNum type="arabicPeriod"/>
            </a:pPr>
            <a:r>
              <a:rPr lang="en-IN" sz="2800" b="1" i="0" dirty="0">
                <a:solidFill>
                  <a:srgbClr val="000000"/>
                </a:solidFill>
                <a:effectLst/>
                <a:hlinkClick r:id="rId4"/>
              </a:rPr>
              <a:t>The Bot-IoT Dataset</a:t>
            </a:r>
            <a:endParaRPr lang="en-IN" sz="2800" b="1" i="0" dirty="0">
              <a:solidFill>
                <a:srgbClr val="000000"/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en-IN" sz="2800" b="1" i="0" dirty="0">
                <a:solidFill>
                  <a:srgbClr val="333333"/>
                </a:solidFill>
                <a:effectLst/>
                <a:hlinkClick r:id="rId5"/>
              </a:rPr>
              <a:t>DARPA Dataset</a:t>
            </a:r>
            <a:endParaRPr lang="en-IN" sz="2800" b="1" i="0" dirty="0">
              <a:solidFill>
                <a:srgbClr val="333333"/>
              </a:solidFill>
              <a:effectLst/>
            </a:endParaRPr>
          </a:p>
          <a:p>
            <a:endParaRPr lang="en-IN" sz="2800" b="1" i="0" dirty="0">
              <a:solidFill>
                <a:srgbClr val="333333"/>
              </a:solidFill>
              <a:effectLst/>
            </a:endParaRPr>
          </a:p>
          <a:p>
            <a:endParaRPr lang="en-IN" sz="2800" b="1" dirty="0">
              <a:solidFill>
                <a:srgbClr val="333333"/>
              </a:solidFill>
            </a:endParaRPr>
          </a:p>
          <a:p>
            <a:r>
              <a:rPr lang="en-IN" sz="2800" b="1" i="0" dirty="0">
                <a:solidFill>
                  <a:srgbClr val="333333"/>
                </a:solidFill>
                <a:effectLst/>
              </a:rPr>
              <a:t>Other Datasets Re</a:t>
            </a:r>
            <a:r>
              <a:rPr lang="en-IN" sz="2800" b="1" dirty="0">
                <a:solidFill>
                  <a:srgbClr val="333333"/>
                </a:solidFill>
              </a:rPr>
              <a:t>search Paper : </a:t>
            </a:r>
            <a:r>
              <a:rPr lang="en-IN" sz="2800" b="1" dirty="0">
                <a:solidFill>
                  <a:srgbClr val="333333"/>
                </a:solidFill>
                <a:hlinkClick r:id="rId6"/>
              </a:rPr>
              <a:t>Link</a:t>
            </a:r>
            <a:endParaRPr lang="en-IN" sz="28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173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22F6B-4513-4AFF-B314-FFD51CA97DBD}"/>
              </a:ext>
            </a:extLst>
          </p:cNvPr>
          <p:cNvSpPr txBox="1"/>
          <p:nvPr/>
        </p:nvSpPr>
        <p:spPr>
          <a:xfrm>
            <a:off x="1899822" y="1001320"/>
            <a:ext cx="68313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Types Of Dataset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Packet Based Dataset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Flow Based Dataset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418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6EDA3-60BD-4BB5-9653-FE00EBB40348}"/>
              </a:ext>
            </a:extLst>
          </p:cNvPr>
          <p:cNvSpPr txBox="1"/>
          <p:nvPr/>
        </p:nvSpPr>
        <p:spPr>
          <a:xfrm>
            <a:off x="1065320" y="665825"/>
            <a:ext cx="94724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Packet - Based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b="0" i="0" dirty="0">
              <a:solidFill>
                <a:srgbClr val="000000"/>
              </a:solidFill>
              <a:effectLst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Packet-based data is commonly captured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pcap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format and contains payload.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Available metadata depends on the used network and transport protocols.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There are many different protocols and the most important ones being TCP, UDP, ICMP and IP.</a:t>
            </a:r>
            <a:r>
              <a:rPr lang="en-US" sz="2400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44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042F28-A14B-4538-8BAB-AC1E3E18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75" y="500062"/>
            <a:ext cx="4533900" cy="5857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672BA-C2C2-4D68-9D04-9EA24232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8535"/>
            <a:ext cx="45053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9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D0D02F-9F7C-4936-90E1-7A791605ED29}"/>
              </a:ext>
            </a:extLst>
          </p:cNvPr>
          <p:cNvSpPr txBox="1"/>
          <p:nvPr/>
        </p:nvSpPr>
        <p:spPr>
          <a:xfrm>
            <a:off x="930747" y="802134"/>
            <a:ext cx="7005890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		</a:t>
            </a:r>
            <a:r>
              <a:rPr lang="en-US" sz="3200" b="1" u="sng" dirty="0"/>
              <a:t>Flow - Based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Flow-based network data is a more condensed format which contains mainly meta information about network connections.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Flow-based data aggregate all packets which share some properties within a time window into one flow and usually do not include any payload. </a:t>
            </a:r>
          </a:p>
          <a:p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default five-tuple definition, i.e., source IP address, source port, destination IP address, destination port and transport protocol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85EF7-F4FF-4A99-A071-A00E9E7B6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4" t="11382" r="5689" b="8957"/>
          <a:stretch/>
        </p:blipFill>
        <p:spPr>
          <a:xfrm>
            <a:off x="7669323" y="1922106"/>
            <a:ext cx="4271144" cy="29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71ED7B-87B3-4FA6-8313-FD270DE0F275}"/>
              </a:ext>
            </a:extLst>
          </p:cNvPr>
          <p:cNvSpPr txBox="1"/>
          <p:nvPr/>
        </p:nvSpPr>
        <p:spPr>
          <a:xfrm>
            <a:off x="1570653" y="503853"/>
            <a:ext cx="905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How we will implement (based of reference #3 in last slide) </a:t>
            </a:r>
            <a:endParaRPr lang="en-IN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E78B8-DCDC-47E9-B275-F9AE9DD9CCFB}"/>
              </a:ext>
            </a:extLst>
          </p:cNvPr>
          <p:cNvSpPr txBox="1"/>
          <p:nvPr/>
        </p:nvSpPr>
        <p:spPr>
          <a:xfrm>
            <a:off x="998376" y="1891387"/>
            <a:ext cx="9050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Dataset:</a:t>
            </a:r>
          </a:p>
          <a:p>
            <a:endParaRPr lang="en-US" sz="2400" dirty="0"/>
          </a:p>
          <a:p>
            <a:r>
              <a:rPr lang="en-US" sz="2400" dirty="0"/>
              <a:t>We used the KDD 1999 intrusion detection competition </a:t>
            </a:r>
            <a:r>
              <a:rPr lang="en-US" sz="2400" dirty="0" err="1"/>
              <a:t>sataset</a:t>
            </a:r>
            <a:r>
              <a:rPr lang="en-US" sz="2400" dirty="0"/>
              <a:t>.</a:t>
            </a:r>
          </a:p>
          <a:p>
            <a:endParaRPr lang="en-US" sz="2400" b="1" u="sng" dirty="0"/>
          </a:p>
          <a:p>
            <a:r>
              <a:rPr lang="en-US" sz="2400" b="1" u="sng" dirty="0"/>
              <a:t>Pre-Processing: </a:t>
            </a:r>
          </a:p>
          <a:p>
            <a:endParaRPr lang="en-US" sz="2400" b="1" u="sng" dirty="0"/>
          </a:p>
          <a:p>
            <a:r>
              <a:rPr lang="en-US" sz="2400" dirty="0"/>
              <a:t>The dataset was labelled on individual connection records whether it is normal or attack. </a:t>
            </a:r>
          </a:p>
          <a:p>
            <a:r>
              <a:rPr lang="en-US" sz="2400" dirty="0"/>
              <a:t>In the dataset the derived features are denoted as discrete types like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dirty="0" err="1"/>
              <a:t>Tcp</a:t>
            </a:r>
            <a:r>
              <a:rPr lang="en-US" sz="2400" dirty="0"/>
              <a:t>, </a:t>
            </a:r>
            <a:r>
              <a:rPr lang="en-US" sz="2400" dirty="0" err="1"/>
              <a:t>ftp,sf</a:t>
            </a:r>
            <a:r>
              <a:rPr lang="en-US" sz="2400" dirty="0"/>
              <a:t> as 5, 0.01, etc. </a:t>
            </a:r>
          </a:p>
          <a:p>
            <a:r>
              <a:rPr lang="en-US" sz="2400" dirty="0"/>
              <a:t>So dataset is preprocessed to correspond with input form of SVM</a:t>
            </a:r>
          </a:p>
        </p:txBody>
      </p:sp>
    </p:spTree>
    <p:extLst>
      <p:ext uri="{BB962C8B-B14F-4D97-AF65-F5344CB8AC3E}">
        <p14:creationId xmlns:p14="http://schemas.microsoft.com/office/powerpoint/2010/main" val="297529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967EF-CB5B-4798-8323-A38766BF6E1D}"/>
              </a:ext>
            </a:extLst>
          </p:cNvPr>
          <p:cNvSpPr txBox="1"/>
          <p:nvPr/>
        </p:nvSpPr>
        <p:spPr>
          <a:xfrm>
            <a:off x="569167" y="559837"/>
            <a:ext cx="1018902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Learning :</a:t>
            </a:r>
          </a:p>
          <a:p>
            <a:endParaRPr lang="en-US" dirty="0"/>
          </a:p>
          <a:p>
            <a:r>
              <a:rPr lang="en-US" dirty="0"/>
              <a:t>Through training, SVM became a decision model. </a:t>
            </a:r>
          </a:p>
          <a:p>
            <a:endParaRPr lang="en-US" dirty="0"/>
          </a:p>
          <a:p>
            <a:r>
              <a:rPr lang="en-US" dirty="0"/>
              <a:t>Training set was used to generate decision function of SVM and validation set was used to evaluate the decision function.</a:t>
            </a:r>
          </a:p>
          <a:p>
            <a:endParaRPr lang="en-US" dirty="0"/>
          </a:p>
          <a:p>
            <a:r>
              <a:rPr lang="en-US" dirty="0"/>
              <a:t>If the detection rate was too low, new learning process must be done.</a:t>
            </a:r>
          </a:p>
          <a:p>
            <a:endParaRPr lang="en-US" dirty="0"/>
          </a:p>
          <a:p>
            <a:r>
              <a:rPr lang="en-US" dirty="0"/>
              <a:t>The different C values used are 1, 100, 500, 1000</a:t>
            </a:r>
          </a:p>
          <a:p>
            <a:endParaRPr lang="en-US" dirty="0"/>
          </a:p>
          <a:p>
            <a:r>
              <a:rPr lang="en-US" dirty="0"/>
              <a:t>The different kernel functions used are linear, 2-poly, RBF(radial basis function)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0358C-0D07-4750-8CBE-382AC5025D92}"/>
              </a:ext>
            </a:extLst>
          </p:cNvPr>
          <p:cNvSpPr txBox="1"/>
          <p:nvPr/>
        </p:nvSpPr>
        <p:spPr>
          <a:xfrm>
            <a:off x="569167" y="4745598"/>
            <a:ext cx="999541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Testing :</a:t>
            </a:r>
          </a:p>
          <a:p>
            <a:endParaRPr lang="en-US" dirty="0"/>
          </a:p>
          <a:p>
            <a:r>
              <a:rPr lang="en-US" dirty="0"/>
              <a:t>In test set, there are 14 types of different tests which were not </a:t>
            </a:r>
            <a:r>
              <a:rPr lang="en-US" dirty="0" err="1"/>
              <a:t>conatained</a:t>
            </a:r>
            <a:r>
              <a:rPr lang="en-US" dirty="0"/>
              <a:t> in training set.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the performance of the model is tested accordingly on the test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22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704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NexusSerif</vt:lpstr>
      <vt:lpstr>NimbusRomNo9L-Regu</vt:lpstr>
      <vt:lpstr>Times-Bold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Kumar Verma</dc:creator>
  <cp:lastModifiedBy>Mohit Kumar Verma</cp:lastModifiedBy>
  <cp:revision>27</cp:revision>
  <dcterms:created xsi:type="dcterms:W3CDTF">2021-06-16T15:05:49Z</dcterms:created>
  <dcterms:modified xsi:type="dcterms:W3CDTF">2021-06-19T07:26:19Z</dcterms:modified>
</cp:coreProperties>
</file>