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Garamon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G2dp0uKzXPZUK9gnmVCSPTDY8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osh William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Garamon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customschemas.google.com/relationships/presentationmetadata" Target="metadata"/><Relationship Id="rId27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19" Type="http://schemas.openxmlformats.org/officeDocument/2006/relationships/font" Target="fonts/LibreFranklin-boldItalic.fntdata"/><Relationship Id="rId18" Type="http://schemas.openxmlformats.org/officeDocument/2006/relationships/font" Target="fonts/LibreFranklin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4T04:04:46.492">
    <p:pos x="2031" y="1522"/>
    <p:text>Relevant? We chose these sources because they were more pertinent to the opioid abuse issue; we filtered out vet clinics and labs because their data isn't relevant to our analysis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YJ-jff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819302" y="2587753"/>
            <a:ext cx="1055339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"/>
              <a:buNone/>
              <a:defRPr b="0" i="0" sz="5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819302" y="4297680"/>
            <a:ext cx="10553396" cy="77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ibre Franklin"/>
              <a:buNone/>
              <a:defRPr sz="2400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2" type="body"/>
          </p:nvPr>
        </p:nvSpPr>
        <p:spPr>
          <a:xfrm>
            <a:off x="818857" y="5588604"/>
            <a:ext cx="4773613" cy="379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80668" y="5671578"/>
            <a:ext cx="2056578" cy="48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6"/>
          <p:cNvPicPr preferRelativeResize="0"/>
          <p:nvPr/>
        </p:nvPicPr>
        <p:blipFill rotWithShape="1">
          <a:blip r:embed="rId3">
            <a:alphaModFix/>
          </a:blip>
          <a:srcRect b="21851" l="11463" r="7516" t="20584"/>
          <a:stretch/>
        </p:blipFill>
        <p:spPr>
          <a:xfrm>
            <a:off x="838543" y="1070304"/>
            <a:ext cx="2839840" cy="116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4">
            <a:alphaModFix/>
          </a:blip>
          <a:srcRect b="0" l="0" r="19709" t="11866"/>
          <a:stretch/>
        </p:blipFill>
        <p:spPr>
          <a:xfrm>
            <a:off x="7551063" y="0"/>
            <a:ext cx="4640938" cy="667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 page number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1087100" y="6356350"/>
            <a:ext cx="6019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option">
  <p:cSld name="Alt option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/>
          <p:nvPr/>
        </p:nvSpPr>
        <p:spPr>
          <a:xfrm>
            <a:off x="0" y="6139128"/>
            <a:ext cx="12192000" cy="71887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" name="Google Shape;2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4036" y="6382988"/>
            <a:ext cx="130175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32"/>
          <p:cNvCxnSpPr/>
          <p:nvPr/>
        </p:nvCxnSpPr>
        <p:spPr>
          <a:xfrm flipH="1">
            <a:off x="2097437" y="6139128"/>
            <a:ext cx="729397" cy="718872"/>
          </a:xfrm>
          <a:prstGeom prst="straightConnector1">
            <a:avLst/>
          </a:prstGeom>
          <a:noFill/>
          <a:ln cap="flat" cmpd="sng" w="12700">
            <a:solidFill>
              <a:srgbClr val="5AABBC">
                <a:alpha val="45098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Google Shape;26;p32"/>
          <p:cNvPicPr preferRelativeResize="0"/>
          <p:nvPr/>
        </p:nvPicPr>
        <p:blipFill rotWithShape="1">
          <a:blip r:embed="rId3">
            <a:alphaModFix/>
          </a:blip>
          <a:srcRect b="22508" l="9729" r="10114" t="20528"/>
          <a:stretch/>
        </p:blipFill>
        <p:spPr>
          <a:xfrm>
            <a:off x="720918" y="6248659"/>
            <a:ext cx="1105306" cy="45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2"/>
          <p:cNvPicPr preferRelativeResize="0"/>
          <p:nvPr/>
        </p:nvPicPr>
        <p:blipFill rotWithShape="1">
          <a:blip r:embed="rId4">
            <a:alphaModFix/>
          </a:blip>
          <a:srcRect b="0" l="0" r="50189" t="58595"/>
          <a:stretch/>
        </p:blipFill>
        <p:spPr>
          <a:xfrm>
            <a:off x="9454663" y="0"/>
            <a:ext cx="2737337" cy="246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-dark">
  <p:cSld name="Divider slide-dark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819302" y="2235200"/>
            <a:ext cx="1055339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"/>
              <a:buNone/>
              <a:defRPr b="1" i="0" sz="6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/>
          <p:nvPr/>
        </p:nvSpPr>
        <p:spPr>
          <a:xfrm>
            <a:off x="846197" y="4022912"/>
            <a:ext cx="924453" cy="851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" name="Google Shape;31;p30"/>
          <p:cNvPicPr preferRelativeResize="0"/>
          <p:nvPr/>
        </p:nvPicPr>
        <p:blipFill rotWithShape="1">
          <a:blip r:embed="rId2">
            <a:alphaModFix/>
          </a:blip>
          <a:srcRect b="15666" l="29271" r="0" t="0"/>
          <a:stretch/>
        </p:blipFill>
        <p:spPr>
          <a:xfrm>
            <a:off x="-2" y="1845607"/>
            <a:ext cx="3826589" cy="501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0"/>
          <p:cNvPicPr preferRelativeResize="0"/>
          <p:nvPr/>
        </p:nvPicPr>
        <p:blipFill rotWithShape="1">
          <a:blip r:embed="rId3">
            <a:alphaModFix/>
          </a:blip>
          <a:srcRect b="0" l="0" r="23565" t="34297"/>
          <a:stretch/>
        </p:blipFill>
        <p:spPr>
          <a:xfrm>
            <a:off x="4287419" y="0"/>
            <a:ext cx="7904581" cy="547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-272606" y="-104274"/>
            <a:ext cx="10151479" cy="7066543"/>
          </a:xfrm>
          <a:custGeom>
            <a:rect b="b" l="l" r="r" t="t"/>
            <a:pathLst>
              <a:path extrusionOk="0" h="6890080" w="9897980">
                <a:moveTo>
                  <a:pt x="0" y="0"/>
                </a:moveTo>
                <a:lnTo>
                  <a:pt x="7587916" y="16042"/>
                </a:lnTo>
                <a:lnTo>
                  <a:pt x="9897980" y="6890080"/>
                </a:lnTo>
                <a:lnTo>
                  <a:pt x="64169" y="6874038"/>
                </a:lnTo>
                <a:lnTo>
                  <a:pt x="0" y="0"/>
                </a:lnTo>
                <a:close/>
              </a:path>
            </a:pathLst>
          </a:custGeom>
          <a:solidFill>
            <a:srgbClr val="EEF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" name="Google Shape;35;p17"/>
          <p:cNvSpPr txBox="1"/>
          <p:nvPr>
            <p:ph type="ctrTitle"/>
          </p:nvPr>
        </p:nvSpPr>
        <p:spPr>
          <a:xfrm>
            <a:off x="819302" y="2587753"/>
            <a:ext cx="7532961" cy="25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b="0" i="0" sz="5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subTitle"/>
          </p:nvPr>
        </p:nvSpPr>
        <p:spPr>
          <a:xfrm>
            <a:off x="819302" y="5806440"/>
            <a:ext cx="7532961" cy="77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  <a:defRPr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818857" y="825919"/>
            <a:ext cx="4773613" cy="379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3320" y="5875944"/>
            <a:ext cx="1497511" cy="35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7"/>
          <p:cNvPicPr preferRelativeResize="0"/>
          <p:nvPr/>
        </p:nvPicPr>
        <p:blipFill rotWithShape="1">
          <a:blip r:embed="rId3">
            <a:alphaModFix/>
          </a:blip>
          <a:srcRect b="22442" l="9269" r="9553" t="19881"/>
          <a:stretch/>
        </p:blipFill>
        <p:spPr>
          <a:xfrm>
            <a:off x="8492907" y="560454"/>
            <a:ext cx="3365352" cy="137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7"/>
          <p:cNvPicPr preferRelativeResize="0"/>
          <p:nvPr/>
        </p:nvPicPr>
        <p:blipFill rotWithShape="1">
          <a:blip r:embed="rId4">
            <a:alphaModFix/>
          </a:blip>
          <a:srcRect b="0" l="7220" r="0" t="22532"/>
          <a:stretch/>
        </p:blipFill>
        <p:spPr>
          <a:xfrm>
            <a:off x="-272606" y="-104275"/>
            <a:ext cx="6009352" cy="3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 2-column A">
  <p:cSld name="Title and content  2-column A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1"/>
          <p:cNvPicPr preferRelativeResize="0"/>
          <p:nvPr/>
        </p:nvPicPr>
        <p:blipFill rotWithShape="1">
          <a:blip r:embed="rId2">
            <a:alphaModFix/>
          </a:blip>
          <a:srcRect b="0" l="0" r="0" t="44671"/>
          <a:stretch/>
        </p:blipFill>
        <p:spPr>
          <a:xfrm>
            <a:off x="-3069" y="0"/>
            <a:ext cx="12215851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1"/>
          <p:cNvSpPr/>
          <p:nvPr/>
        </p:nvSpPr>
        <p:spPr>
          <a:xfrm>
            <a:off x="0" y="6139128"/>
            <a:ext cx="12192000" cy="71887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" name="Google Shape;44;p21"/>
          <p:cNvSpPr txBox="1"/>
          <p:nvPr>
            <p:ph type="title"/>
          </p:nvPr>
        </p:nvSpPr>
        <p:spPr>
          <a:xfrm>
            <a:off x="720918" y="463295"/>
            <a:ext cx="10861481" cy="9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4036" y="6382988"/>
            <a:ext cx="130175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721785" y="1593212"/>
            <a:ext cx="5128758" cy="444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394302" y="1593212"/>
            <a:ext cx="5128758" cy="444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1"/>
          <p:cNvCxnSpPr/>
          <p:nvPr/>
        </p:nvCxnSpPr>
        <p:spPr>
          <a:xfrm flipH="1">
            <a:off x="2097437" y="6139128"/>
            <a:ext cx="729397" cy="718872"/>
          </a:xfrm>
          <a:prstGeom prst="straightConnector1">
            <a:avLst/>
          </a:prstGeom>
          <a:noFill/>
          <a:ln cap="flat" cmpd="sng" w="12700">
            <a:solidFill>
              <a:srgbClr val="5AABBC">
                <a:alpha val="45098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0" name="Google Shape;50;p21"/>
          <p:cNvPicPr preferRelativeResize="0"/>
          <p:nvPr/>
        </p:nvPicPr>
        <p:blipFill rotWithShape="1">
          <a:blip r:embed="rId4">
            <a:alphaModFix/>
          </a:blip>
          <a:srcRect b="22508" l="9729" r="10114" t="20528"/>
          <a:stretch/>
        </p:blipFill>
        <p:spPr>
          <a:xfrm>
            <a:off x="720918" y="6248659"/>
            <a:ext cx="1105306" cy="45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 2-column B">
  <p:cSld name="Title and content  2-column B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0" y="3921171"/>
            <a:ext cx="12274826" cy="2225722"/>
          </a:xfrm>
          <a:custGeom>
            <a:rect b="b" l="l" r="r" t="t"/>
            <a:pathLst>
              <a:path extrusionOk="0" h="2147232" w="12177252">
                <a:moveTo>
                  <a:pt x="0" y="0"/>
                </a:moveTo>
                <a:lnTo>
                  <a:pt x="12177252" y="1976284"/>
                </a:lnTo>
                <a:lnTo>
                  <a:pt x="12162503" y="2147232"/>
                </a:lnTo>
                <a:lnTo>
                  <a:pt x="0" y="2147232"/>
                </a:lnTo>
                <a:lnTo>
                  <a:pt x="0" y="0"/>
                </a:lnTo>
                <a:close/>
              </a:path>
            </a:pathLst>
          </a:custGeom>
          <a:solidFill>
            <a:srgbClr val="6EA9BA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" name="Google Shape;53;p22"/>
          <p:cNvSpPr/>
          <p:nvPr/>
        </p:nvSpPr>
        <p:spPr>
          <a:xfrm>
            <a:off x="0" y="0"/>
            <a:ext cx="12192000" cy="3103026"/>
          </a:xfrm>
          <a:custGeom>
            <a:rect b="b" l="l" r="r" t="t"/>
            <a:pathLst>
              <a:path extrusionOk="0" h="3103026" w="12192000">
                <a:moveTo>
                  <a:pt x="0" y="0"/>
                </a:moveTo>
                <a:lnTo>
                  <a:pt x="12192000" y="0"/>
                </a:lnTo>
                <a:lnTo>
                  <a:pt x="12192000" y="1185735"/>
                </a:lnTo>
                <a:lnTo>
                  <a:pt x="0" y="3103026"/>
                </a:lnTo>
                <a:lnTo>
                  <a:pt x="0" y="0"/>
                </a:lnTo>
                <a:close/>
              </a:path>
            </a:pathLst>
          </a:custGeom>
          <a:solidFill>
            <a:srgbClr val="E1E9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0" y="6139128"/>
            <a:ext cx="12192000" cy="71887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" name="Google Shape;55;p22"/>
          <p:cNvSpPr txBox="1"/>
          <p:nvPr>
            <p:ph type="title"/>
          </p:nvPr>
        </p:nvSpPr>
        <p:spPr>
          <a:xfrm>
            <a:off x="720918" y="463295"/>
            <a:ext cx="10861481" cy="9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4036" y="6382988"/>
            <a:ext cx="130175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721785" y="1593212"/>
            <a:ext cx="5128758" cy="444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6394302" y="1593212"/>
            <a:ext cx="5128758" cy="444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22"/>
          <p:cNvCxnSpPr/>
          <p:nvPr/>
        </p:nvCxnSpPr>
        <p:spPr>
          <a:xfrm flipH="1">
            <a:off x="2097437" y="6139128"/>
            <a:ext cx="729397" cy="718872"/>
          </a:xfrm>
          <a:prstGeom prst="straightConnector1">
            <a:avLst/>
          </a:prstGeom>
          <a:noFill/>
          <a:ln cap="flat" cmpd="sng" w="12700">
            <a:solidFill>
              <a:srgbClr val="5AABBC">
                <a:alpha val="45098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1" name="Google Shape;61;p22"/>
          <p:cNvPicPr preferRelativeResize="0"/>
          <p:nvPr/>
        </p:nvPicPr>
        <p:blipFill rotWithShape="1">
          <a:blip r:embed="rId3">
            <a:alphaModFix/>
          </a:blip>
          <a:srcRect b="22508" l="9729" r="10114" t="20528"/>
          <a:stretch/>
        </p:blipFill>
        <p:spPr>
          <a:xfrm>
            <a:off x="720918" y="6248659"/>
            <a:ext cx="1105306" cy="45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 2-column C">
  <p:cSld name="Title and content  2-column C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/>
        </p:nvSpPr>
        <p:spPr>
          <a:xfrm>
            <a:off x="0" y="2362631"/>
            <a:ext cx="12192000" cy="3784262"/>
          </a:xfrm>
          <a:custGeom>
            <a:rect b="b" l="l" r="r" t="t"/>
            <a:pathLst>
              <a:path extrusionOk="0" h="3809566" w="12177252">
                <a:moveTo>
                  <a:pt x="0" y="0"/>
                </a:moveTo>
                <a:lnTo>
                  <a:pt x="12177252" y="1699229"/>
                </a:lnTo>
                <a:lnTo>
                  <a:pt x="12162503" y="3809566"/>
                </a:lnTo>
                <a:lnTo>
                  <a:pt x="0" y="3809566"/>
                </a:lnTo>
                <a:lnTo>
                  <a:pt x="0" y="0"/>
                </a:lnTo>
                <a:close/>
              </a:path>
            </a:pathLst>
          </a:custGeom>
          <a:solidFill>
            <a:srgbClr val="6EA9BA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0" y="6139128"/>
            <a:ext cx="12192000" cy="71887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" name="Google Shape;65;p23"/>
          <p:cNvSpPr txBox="1"/>
          <p:nvPr>
            <p:ph type="title"/>
          </p:nvPr>
        </p:nvSpPr>
        <p:spPr>
          <a:xfrm>
            <a:off x="720918" y="463295"/>
            <a:ext cx="10861481" cy="9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4036" y="6382988"/>
            <a:ext cx="130175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721785" y="1593212"/>
            <a:ext cx="5128758" cy="444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6394302" y="1593212"/>
            <a:ext cx="5128758" cy="444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3"/>
          <p:cNvCxnSpPr/>
          <p:nvPr/>
        </p:nvCxnSpPr>
        <p:spPr>
          <a:xfrm flipH="1">
            <a:off x="2097437" y="6139128"/>
            <a:ext cx="729397" cy="718872"/>
          </a:xfrm>
          <a:prstGeom prst="straightConnector1">
            <a:avLst/>
          </a:prstGeom>
          <a:noFill/>
          <a:ln cap="flat" cmpd="sng" w="12700">
            <a:solidFill>
              <a:srgbClr val="5AABBC">
                <a:alpha val="45098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23"/>
          <p:cNvPicPr preferRelativeResize="0"/>
          <p:nvPr/>
        </p:nvPicPr>
        <p:blipFill rotWithShape="1">
          <a:blip r:embed="rId3">
            <a:alphaModFix/>
          </a:blip>
          <a:srcRect b="22508" l="9729" r="10114" t="20528"/>
          <a:stretch/>
        </p:blipFill>
        <p:spPr>
          <a:xfrm>
            <a:off x="720918" y="6248659"/>
            <a:ext cx="1105306" cy="45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xes">
  <p:cSld name="Title and boxes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>
            <a:off x="0" y="6139128"/>
            <a:ext cx="12192000" cy="71887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" name="Google Shape;74;p24"/>
          <p:cNvSpPr txBox="1"/>
          <p:nvPr>
            <p:ph type="title"/>
          </p:nvPr>
        </p:nvSpPr>
        <p:spPr>
          <a:xfrm>
            <a:off x="720918" y="463295"/>
            <a:ext cx="10861481" cy="95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4036" y="6382988"/>
            <a:ext cx="130175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721785" y="1593212"/>
            <a:ext cx="3383280" cy="4041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09725" wrap="square" tIns="13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2" type="body"/>
          </p:nvPr>
        </p:nvSpPr>
        <p:spPr>
          <a:xfrm>
            <a:off x="8199119" y="1593212"/>
            <a:ext cx="3383280" cy="40416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137150" lIns="137150" spcFirstLastPara="1" rIns="109725" wrap="square" tIns="13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3" type="body"/>
          </p:nvPr>
        </p:nvSpPr>
        <p:spPr>
          <a:xfrm>
            <a:off x="4460452" y="1593212"/>
            <a:ext cx="3383280" cy="4041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37150" lIns="137150" spcFirstLastPara="1" rIns="109725" wrap="square" tIns="13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4"/>
          <p:cNvCxnSpPr/>
          <p:nvPr/>
        </p:nvCxnSpPr>
        <p:spPr>
          <a:xfrm flipH="1">
            <a:off x="2097437" y="6139128"/>
            <a:ext cx="729397" cy="718872"/>
          </a:xfrm>
          <a:prstGeom prst="straightConnector1">
            <a:avLst/>
          </a:prstGeom>
          <a:noFill/>
          <a:ln cap="flat" cmpd="sng" w="12700">
            <a:solidFill>
              <a:srgbClr val="5AABBC">
                <a:alpha val="45098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1" name="Google Shape;81;p24"/>
          <p:cNvPicPr preferRelativeResize="0"/>
          <p:nvPr/>
        </p:nvPicPr>
        <p:blipFill rotWithShape="1">
          <a:blip r:embed="rId3">
            <a:alphaModFix/>
          </a:blip>
          <a:srcRect b="22508" l="9729" r="10114" t="20528"/>
          <a:stretch/>
        </p:blipFill>
        <p:spPr>
          <a:xfrm>
            <a:off x="720918" y="6248659"/>
            <a:ext cx="1105306" cy="45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02920" y="457200"/>
            <a:ext cx="111861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02920" y="1825625"/>
            <a:ext cx="11186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ibre Franklin"/>
              <a:buNone/>
              <a:defRPr b="0" i="0" sz="2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bcbstnews.com/insights/report-card-opioid-abuse-in-tennessee/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11" Type="http://schemas.openxmlformats.org/officeDocument/2006/relationships/image" Target="../media/image28.png"/><Relationship Id="rId10" Type="http://schemas.openxmlformats.org/officeDocument/2006/relationships/image" Target="../media/image20.png"/><Relationship Id="rId9" Type="http://schemas.openxmlformats.org/officeDocument/2006/relationships/hyperlink" Target="https://medsites.vumc.org/sites/default/files/CPH/TN-Prescribing.pdf" TargetMode="External"/><Relationship Id="rId5" Type="http://schemas.openxmlformats.org/officeDocument/2006/relationships/hyperlink" Target="https://www.hsph.harvard.edu/news/features/what-led-to-the-opioid-crisis-and-how-to-fix-it/" TargetMode="External"/><Relationship Id="rId6" Type="http://schemas.openxmlformats.org/officeDocument/2006/relationships/hyperlink" Target="https://www.deadiversion.usdoj.gov/drug_chem_info/oxycodone.pdf" TargetMode="External"/><Relationship Id="rId7" Type="http://schemas.openxmlformats.org/officeDocument/2006/relationships/hyperlink" Target="https://www.arc.gov/addressing-substance-abuse-in-appalachia/" TargetMode="External"/><Relationship Id="rId8" Type="http://schemas.openxmlformats.org/officeDocument/2006/relationships/hyperlink" Target="https://www.tn.gov/content/dam/tn/health/documents/Tennessee_Prescription_Safety_Act_of_2012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6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2" Type="http://schemas.openxmlformats.org/officeDocument/2006/relationships/image" Target="../media/image21.png"/><Relationship Id="rId9" Type="http://schemas.openxmlformats.org/officeDocument/2006/relationships/image" Target="../media/image25.png"/><Relationship Id="rId5" Type="http://schemas.openxmlformats.org/officeDocument/2006/relationships/hyperlink" Target="https://arcos.nd.edu/" TargetMode="External"/><Relationship Id="rId6" Type="http://schemas.openxmlformats.org/officeDocument/2006/relationships/hyperlink" Target="https://www.census.gov/quickfacts/tn" TargetMode="External"/><Relationship Id="rId7" Type="http://schemas.openxmlformats.org/officeDocument/2006/relationships/hyperlink" Target="https://hdpulse.nimhd.nih.gov/data-portal/social/table?age=001&amp;age_options=ageall_1&amp;demo=00010&amp;demo_options=income_3&amp;race=00&amp;race_options=race_7&amp;sex=0&amp;sex_options=sexboth_1&amp;socialtopic=030&amp;socialtopic_options=social_6&amp;statefips=47&amp;statefips_options=area_states" TargetMode="External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hyperlink" Target="https://ds4ps.org/pe4ps-textbook/docs/p-020-time-series.html#model-overview" TargetMode="External"/><Relationship Id="rId10" Type="http://schemas.openxmlformats.org/officeDocument/2006/relationships/image" Target="../media/image29.png"/><Relationship Id="rId9" Type="http://schemas.openxmlformats.org/officeDocument/2006/relationships/image" Target="../media/image26.png"/><Relationship Id="rId5" Type="http://schemas.openxmlformats.org/officeDocument/2006/relationships/hyperlink" Target="https://www.sas.com/content/dam/SAS/en_ca/User%20Group%20Presentations/Health-User-Groups/ITS_SAS.pdf" TargetMode="External"/><Relationship Id="rId6" Type="http://schemas.openxmlformats.org/officeDocument/2006/relationships/image" Target="../media/image34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818857" y="2699029"/>
            <a:ext cx="1055339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"/>
              <a:buNone/>
            </a:pPr>
            <a:r>
              <a:rPr lang="en-US" sz="4700">
                <a:latin typeface="Roboto"/>
                <a:ea typeface="Roboto"/>
                <a:cs typeface="Roboto"/>
                <a:sym typeface="Roboto"/>
              </a:rPr>
              <a:t>HED Challenge Team 2:</a:t>
            </a:r>
            <a:br>
              <a:rPr lang="en-US" sz="4700">
                <a:latin typeface="Roboto"/>
                <a:ea typeface="Roboto"/>
                <a:cs typeface="Roboto"/>
                <a:sym typeface="Roboto"/>
              </a:rPr>
            </a:br>
            <a:r>
              <a:rPr lang="en-US" sz="4700">
                <a:latin typeface="Roboto"/>
                <a:ea typeface="Roboto"/>
                <a:cs typeface="Roboto"/>
                <a:sym typeface="Roboto"/>
              </a:rPr>
              <a:t>The Opioid Crisis in Eastern Tennessee</a:t>
            </a:r>
            <a:endParaRPr sz="47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819302" y="4297680"/>
            <a:ext cx="10553396" cy="77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Josh Williams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Brandon Hulse </a:t>
            </a:r>
            <a:endParaRPr/>
          </a:p>
        </p:txBody>
      </p:sp>
      <p:sp>
        <p:nvSpPr>
          <p:cNvPr id="90" name="Google Shape;90;p1"/>
          <p:cNvSpPr txBox="1"/>
          <p:nvPr>
            <p:ph idx="2" type="body"/>
          </p:nvPr>
        </p:nvSpPr>
        <p:spPr>
          <a:xfrm>
            <a:off x="818857" y="5610120"/>
            <a:ext cx="4773613" cy="379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11.15.2024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532659" y="218380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ctrTitle"/>
          </p:nvPr>
        </p:nvSpPr>
        <p:spPr>
          <a:xfrm>
            <a:off x="819302" y="2235200"/>
            <a:ext cx="1055339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8947"/>
            <a:ext cx="12192000" cy="6490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67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067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1847982" y="6298929"/>
            <a:ext cx="8967464" cy="39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Sources: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BlueCross BlueShield of Tennessee</a:t>
            </a:r>
            <a:endParaRPr b="0" i="0" sz="1400" u="sng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20918" y="463295"/>
            <a:ext cx="10820292" cy="6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Tennessee is at the center of the opioid crisis </a:t>
            </a:r>
            <a:endParaRPr b="1" i="0" sz="4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An orange rectangular object with black edges&#10;&#10;Description automatically generated" id="100" name="Google Shape;1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203" y="1291698"/>
            <a:ext cx="9812511" cy="2038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/>
        </p:nvSpPr>
        <p:spPr>
          <a:xfrm>
            <a:off x="3013613" y="1628163"/>
            <a:ext cx="464509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#3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nationally in opioid prescribing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                                     </a:t>
            </a:r>
            <a:endParaRPr b="1" i="0" sz="1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#4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nationally for overdose deaths </a:t>
            </a:r>
            <a:endParaRPr b="0" i="0" sz="1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A blue background with white text&#10;&#10;Description automatically generated" id="102" name="Google Shape;10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177" y="3806509"/>
            <a:ext cx="5553823" cy="111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text&#10;&#10;Description automatically generated" id="103" name="Google Shape;10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2287" y="3806508"/>
            <a:ext cx="5458669" cy="1112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04" name="Google Shape;10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2177" y="4927354"/>
            <a:ext cx="5553823" cy="104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92287" y="4927353"/>
            <a:ext cx="5457536" cy="104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8947"/>
            <a:ext cx="12192000" cy="64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381317" y="306503"/>
            <a:ext cx="11037925" cy="53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Context: Understanding the Opioid Crisis in Tennessee  </a:t>
            </a:r>
            <a:endParaRPr b="0" i="0" sz="3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12" name="Google Shape;112;p7"/>
          <p:cNvCxnSpPr/>
          <p:nvPr/>
        </p:nvCxnSpPr>
        <p:spPr>
          <a:xfrm>
            <a:off x="304800" y="1297135"/>
            <a:ext cx="441415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7"/>
          <p:cNvSpPr txBox="1"/>
          <p:nvPr/>
        </p:nvSpPr>
        <p:spPr>
          <a:xfrm>
            <a:off x="962172" y="3359954"/>
            <a:ext cx="3099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Regional Disparities</a:t>
            </a:r>
            <a:endParaRPr/>
          </a:p>
        </p:txBody>
      </p:sp>
      <p:cxnSp>
        <p:nvCxnSpPr>
          <p:cNvPr id="114" name="Google Shape;114;p7"/>
          <p:cNvCxnSpPr/>
          <p:nvPr/>
        </p:nvCxnSpPr>
        <p:spPr>
          <a:xfrm>
            <a:off x="5073173" y="1307524"/>
            <a:ext cx="682734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7"/>
          <p:cNvSpPr txBox="1"/>
          <p:nvPr/>
        </p:nvSpPr>
        <p:spPr>
          <a:xfrm>
            <a:off x="7181713" y="986145"/>
            <a:ext cx="3099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Opioid Policy in Tennessee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962173" y="935973"/>
            <a:ext cx="30994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Opioid Molecules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235944" y="814349"/>
            <a:ext cx="11720110" cy="56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7"/>
          <p:cNvCxnSpPr/>
          <p:nvPr/>
        </p:nvCxnSpPr>
        <p:spPr>
          <a:xfrm>
            <a:off x="304793" y="3729286"/>
            <a:ext cx="441415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7"/>
          <p:cNvSpPr/>
          <p:nvPr/>
        </p:nvSpPr>
        <p:spPr>
          <a:xfrm>
            <a:off x="5946032" y="1824031"/>
            <a:ext cx="1671562" cy="167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67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067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Oxycodone - Wikipedia" id="121" name="Google Shape;1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797" y="1358022"/>
            <a:ext cx="953148" cy="87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1143907" y="1378850"/>
            <a:ext cx="36107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Oxycodone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prescription opioid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 pain management;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popular in early stages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of epidemic with brand names like OxyContin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1847982" y="6298929"/>
            <a:ext cx="8967464" cy="39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Sources: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Harvard School of Public Health</a:t>
            </a: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DOJ</a:t>
            </a: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Appalachian Regional Commission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TN Gov</a:t>
            </a: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Vanderbilt Medical Center</a:t>
            </a:r>
            <a:endParaRPr b="0" i="0" sz="1400" u="sng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Factory plant - Free industry icons" id="124" name="Google Shape;124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6638" y="2534542"/>
            <a:ext cx="597164" cy="597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1108189" y="2469198"/>
            <a:ext cx="36107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Pill Mills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facilities that prescribe large amounts of opioids with minimal medical oversight or justification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5039617" y="1365992"/>
            <a:ext cx="6827345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Tennessee has passed a variety of laws to help tackle substance use disorders in the state.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 this presentation, we will focus on the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Tennessee Prescription Safety Act of 2012.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Tennessee Prescription Safety Act of 2012 (TN-PSA)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Purpose: aimed at addressing the opioid crisis in Tennessee by regulating the prescribing of controlled substances, especially prescription opioids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How it Worked</a:t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841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1999260" y="3929630"/>
            <a:ext cx="275541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Appalachian region – rural,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higher poverty rates and opioid use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Overdose-related mortality rates are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~72% higher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 Appalachia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Eastern TN is in Appalachia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5038" y="3843594"/>
            <a:ext cx="1637738" cy="226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5376329" y="3004790"/>
            <a:ext cx="629716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Established a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statewide prescription drug monitoring program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to track the dispensing of controlled substances such as prescription opioids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Called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Controlled Substance Monitoring Database (CSMD)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All pharmacies and prescribers were required to report opioid prescriptions in the CSMD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Physicians were required to check the CSMD regularly to ensure prescriptions were given appropriately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5039617" y="4818663"/>
            <a:ext cx="65223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Intended Effect: crack down on “pill mills” and overprescriptions</a:t>
            </a:r>
            <a:endParaRPr b="0" i="0" sz="1600" u="none" cap="none" strike="noStrike">
              <a:solidFill>
                <a:srgbClr val="0F385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549916" y="794925"/>
            <a:ext cx="10553396" cy="4648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Research Question: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7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How effective was the Tennessee Prescription Safety Act of 2012? Were there differences in efficacy across various groups or regions? </a:t>
            </a:r>
            <a:endParaRPr b="0" i="0" sz="47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208947"/>
            <a:ext cx="12192000" cy="64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381317" y="278175"/>
            <a:ext cx="11037925" cy="53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Data Sets and Analysis</a:t>
            </a:r>
            <a:endParaRPr b="0" i="0" sz="3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43" name="Google Shape;143;p9"/>
          <p:cNvCxnSpPr/>
          <p:nvPr/>
        </p:nvCxnSpPr>
        <p:spPr>
          <a:xfrm>
            <a:off x="235944" y="1282494"/>
            <a:ext cx="56913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9"/>
          <p:cNvSpPr/>
          <p:nvPr/>
        </p:nvSpPr>
        <p:spPr>
          <a:xfrm flipH="1" rot="10800000">
            <a:off x="235944" y="814349"/>
            <a:ext cx="11720110" cy="56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9"/>
          <p:cNvCxnSpPr/>
          <p:nvPr/>
        </p:nvCxnSpPr>
        <p:spPr>
          <a:xfrm>
            <a:off x="6225934" y="1282493"/>
            <a:ext cx="56913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9"/>
          <p:cNvSpPr txBox="1"/>
          <p:nvPr/>
        </p:nvSpPr>
        <p:spPr>
          <a:xfrm>
            <a:off x="1427501" y="966166"/>
            <a:ext cx="30994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Sets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7560695" y="967326"/>
            <a:ext cx="30994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Analysis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48" name="Google Shape;148;p9"/>
          <p:cNvCxnSpPr/>
          <p:nvPr/>
        </p:nvCxnSpPr>
        <p:spPr>
          <a:xfrm>
            <a:off x="6072375" y="1350521"/>
            <a:ext cx="21604" cy="4762104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16862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9"/>
          <p:cNvSpPr txBox="1"/>
          <p:nvPr/>
        </p:nvSpPr>
        <p:spPr>
          <a:xfrm>
            <a:off x="1847982" y="6298929"/>
            <a:ext cx="8967464" cy="39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Sources: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ARCOS Data Portal</a:t>
            </a: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Census</a:t>
            </a: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12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NIH</a:t>
            </a:r>
            <a:endParaRPr b="0" i="0" sz="1400" u="sng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Badge 1 outline" id="150" name="Google Shape;15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686" y="1282493"/>
            <a:ext cx="699934" cy="699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outline" id="151" name="Google Shape;15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0539" y="4980255"/>
            <a:ext cx="699939" cy="69993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847620" y="1434279"/>
            <a:ext cx="50796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ARCOS Data</a:t>
            </a: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 national database where manufacturers and distributors report transactions of controlled substances</a:t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332005" y="2156355"/>
            <a:ext cx="30994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Filters applied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182105" y="2406101"/>
            <a:ext cx="269960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Molecule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Oxycodone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Buyers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Hospitals, Retail Pharmacies, Chain Pharmacies, &amp; Practitioners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Location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Eastern TN Counties</a:t>
            </a:r>
            <a:endParaRPr/>
          </a:p>
        </p:txBody>
      </p:sp>
      <p:cxnSp>
        <p:nvCxnSpPr>
          <p:cNvPr id="155" name="Google Shape;155;p9"/>
          <p:cNvCxnSpPr/>
          <p:nvPr/>
        </p:nvCxnSpPr>
        <p:spPr>
          <a:xfrm>
            <a:off x="2661813" y="2985422"/>
            <a:ext cx="545841" cy="5140"/>
          </a:xfrm>
          <a:prstGeom prst="straightConnector1">
            <a:avLst/>
          </a:prstGeom>
          <a:noFill/>
          <a:ln cap="flat" cmpd="sng" w="15875">
            <a:solidFill>
              <a:srgbClr val="17336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9"/>
          <p:cNvSpPr txBox="1"/>
          <p:nvPr/>
        </p:nvSpPr>
        <p:spPr>
          <a:xfrm>
            <a:off x="3225070" y="2417060"/>
            <a:ext cx="281247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Common prescription opioid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Identify transactions where substance use disorders more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prominent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Center of opioid crisis in TN; urban and rural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2452" y="4028153"/>
            <a:ext cx="3862083" cy="826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o, How Many and Where: Research Using the U.S. Census - UC Berkeley  Library Update" id="158" name="Google Shape;158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3164" y="4991360"/>
            <a:ext cx="1197482" cy="89811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2108405" y="5141108"/>
            <a:ext cx="10856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TN Data: Population, Area (sq mi) by County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30589" y="5178866"/>
            <a:ext cx="753854" cy="66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/>
        </p:nvSpPr>
        <p:spPr>
          <a:xfrm>
            <a:off x="4681994" y="5165415"/>
            <a:ext cx="108565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TN Data: Income      by County</a:t>
            </a: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6630191" y="1372982"/>
            <a:ext cx="4383845" cy="2087622"/>
            <a:chOff x="285766" y="505"/>
            <a:chExt cx="4383845" cy="2087622"/>
          </a:xfrm>
        </p:grpSpPr>
        <p:sp>
          <p:nvSpPr>
            <p:cNvPr id="163" name="Google Shape;163;p9"/>
            <p:cNvSpPr/>
            <p:nvPr/>
          </p:nvSpPr>
          <p:spPr>
            <a:xfrm>
              <a:off x="2077716" y="1043256"/>
              <a:ext cx="799944" cy="77159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93119" y="0"/>
                  </a:lnTo>
                  <a:lnTo>
                    <a:pt x="93119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61B3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4" name="Google Shape;164;p9"/>
            <p:cNvSpPr/>
            <p:nvPr/>
          </p:nvSpPr>
          <p:spPr>
            <a:xfrm>
              <a:off x="2077716" y="997536"/>
              <a:ext cx="79994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93119" y="60000"/>
                  </a:lnTo>
                  <a:lnTo>
                    <a:pt x="93119" y="61391"/>
                  </a:lnTo>
                  <a:lnTo>
                    <a:pt x="120000" y="61391"/>
                  </a:lnTo>
                </a:path>
              </a:pathLst>
            </a:custGeom>
            <a:noFill/>
            <a:ln cap="flat" cmpd="sng" w="25400">
              <a:solidFill>
                <a:srgbClr val="061B3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5" name="Google Shape;165;p9"/>
            <p:cNvSpPr/>
            <p:nvPr/>
          </p:nvSpPr>
          <p:spPr>
            <a:xfrm>
              <a:off x="2077716" y="273778"/>
              <a:ext cx="799944" cy="76947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93119" y="120000"/>
                  </a:lnTo>
                  <a:lnTo>
                    <a:pt x="93119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061B3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6" name="Google Shape;166;p9"/>
            <p:cNvSpPr/>
            <p:nvPr/>
          </p:nvSpPr>
          <p:spPr>
            <a:xfrm>
              <a:off x="285766" y="769984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 txBox="1"/>
            <p:nvPr/>
          </p:nvSpPr>
          <p:spPr>
            <a:xfrm>
              <a:off x="285766" y="769984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Interrupted Time Series</a:t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877661" y="505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 txBox="1"/>
            <p:nvPr/>
          </p:nvSpPr>
          <p:spPr>
            <a:xfrm>
              <a:off x="2877661" y="505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Immediate Effect and Sustained Effect</a:t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877661" y="771044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2877661" y="771044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Evaluation of Bias and Error</a:t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877661" y="1541583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2877661" y="1541583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Rural vs. Urban</a:t>
              </a:r>
              <a:endParaRPr/>
            </a:p>
          </p:txBody>
        </p:sp>
      </p:grpSp>
      <p:grpSp>
        <p:nvGrpSpPr>
          <p:cNvPr id="174" name="Google Shape;174;p9"/>
          <p:cNvGrpSpPr/>
          <p:nvPr/>
        </p:nvGrpSpPr>
        <p:grpSpPr>
          <a:xfrm>
            <a:off x="6617480" y="3771763"/>
            <a:ext cx="4383845" cy="2087622"/>
            <a:chOff x="285766" y="505"/>
            <a:chExt cx="4383845" cy="2087622"/>
          </a:xfrm>
        </p:grpSpPr>
        <p:sp>
          <p:nvSpPr>
            <p:cNvPr id="175" name="Google Shape;175;p9"/>
            <p:cNvSpPr/>
            <p:nvPr/>
          </p:nvSpPr>
          <p:spPr>
            <a:xfrm>
              <a:off x="2077716" y="1043256"/>
              <a:ext cx="799944" cy="77159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93119" y="0"/>
                  </a:lnTo>
                  <a:lnTo>
                    <a:pt x="93119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61B3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6" name="Google Shape;176;p9"/>
            <p:cNvSpPr/>
            <p:nvPr/>
          </p:nvSpPr>
          <p:spPr>
            <a:xfrm>
              <a:off x="2077716" y="997536"/>
              <a:ext cx="79994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93119" y="60000"/>
                  </a:lnTo>
                  <a:lnTo>
                    <a:pt x="93119" y="61391"/>
                  </a:lnTo>
                  <a:lnTo>
                    <a:pt x="120000" y="61391"/>
                  </a:lnTo>
                </a:path>
              </a:pathLst>
            </a:custGeom>
            <a:noFill/>
            <a:ln cap="flat" cmpd="sng" w="25400">
              <a:solidFill>
                <a:srgbClr val="061B3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7" name="Google Shape;177;p9"/>
            <p:cNvSpPr/>
            <p:nvPr/>
          </p:nvSpPr>
          <p:spPr>
            <a:xfrm>
              <a:off x="2077716" y="273778"/>
              <a:ext cx="799944" cy="76947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93119" y="120000"/>
                  </a:lnTo>
                  <a:lnTo>
                    <a:pt x="93119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061B3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8" name="Google Shape;178;p9"/>
            <p:cNvSpPr/>
            <p:nvPr/>
          </p:nvSpPr>
          <p:spPr>
            <a:xfrm>
              <a:off x="285766" y="769984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9"/>
            <p:cNvSpPr txBox="1"/>
            <p:nvPr/>
          </p:nvSpPr>
          <p:spPr>
            <a:xfrm>
              <a:off x="285766" y="769984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Geospatial Analysis</a:t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877661" y="505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2877661" y="505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Map Oxycodone Purchases</a:t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2877661" y="771044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2877661" y="771044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Account for Population Density</a:t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877661" y="1541583"/>
              <a:ext cx="1791950" cy="546544"/>
            </a:xfrm>
            <a:prstGeom prst="rect">
              <a:avLst/>
            </a:prstGeom>
            <a:solidFill>
              <a:srgbClr val="092240"/>
            </a:solidFill>
            <a:ln cap="flat" cmpd="sng" w="25400">
              <a:solidFill>
                <a:srgbClr val="EDF3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2877661" y="1541583"/>
              <a:ext cx="1791950" cy="546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Idenitfy High Risk Areas</a:t>
              </a:r>
              <a:endParaRPr/>
            </a:p>
          </p:txBody>
        </p:sp>
      </p:grpSp>
      <p:sp>
        <p:nvSpPr>
          <p:cNvPr id="186" name="Google Shape;186;p9"/>
          <p:cNvSpPr txBox="1"/>
          <p:nvPr/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67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067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8947"/>
            <a:ext cx="12192000" cy="64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381317" y="201975"/>
            <a:ext cx="11037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Interrupted Time Series Results</a:t>
            </a:r>
            <a:endParaRPr b="0" i="0" sz="3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3" name="Google Shape;193;p13"/>
          <p:cNvSpPr/>
          <p:nvPr/>
        </p:nvSpPr>
        <p:spPr>
          <a:xfrm flipH="1" rot="10800000">
            <a:off x="235944" y="814349"/>
            <a:ext cx="11720110" cy="56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1847982" y="6298929"/>
            <a:ext cx="8967464" cy="39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Sources: </a:t>
            </a:r>
            <a:r>
              <a:rPr b="0" i="0" lang="en-US" sz="14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for Public Service</a:t>
            </a:r>
            <a:r>
              <a:rPr b="0" i="0" lang="en-US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0" i="0" lang="en-US" sz="1400" u="sng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SAS</a:t>
            </a:r>
            <a:endParaRPr b="0" i="0" sz="1400" u="sng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67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067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96" name="Google Shape;196;p13"/>
          <p:cNvCxnSpPr/>
          <p:nvPr/>
        </p:nvCxnSpPr>
        <p:spPr>
          <a:xfrm flipH="1" rot="10800000">
            <a:off x="235944" y="1282493"/>
            <a:ext cx="6390944" cy="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6928338" y="1282493"/>
            <a:ext cx="49889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3"/>
          <p:cNvSpPr txBox="1"/>
          <p:nvPr/>
        </p:nvSpPr>
        <p:spPr>
          <a:xfrm>
            <a:off x="1427501" y="966166"/>
            <a:ext cx="30994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Interrupted Time Series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241150" y="5622912"/>
            <a:ext cx="11709697" cy="43025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Conclusion: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TN-PSA of 2012 led to a significant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immediate and sustained decline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the quantity of oxycodone purchased in East TN.</a:t>
            </a:r>
            <a:r>
              <a:rPr b="1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560695" y="967326"/>
            <a:ext cx="30994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 of Bias and Error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3677" y="2100113"/>
            <a:ext cx="1913261" cy="85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861" y="1355753"/>
            <a:ext cx="5711137" cy="4341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106063" y="2793217"/>
            <a:ext cx="863114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Quantity of Oxycodone Purchased in East Tennessee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1318482" y="5229858"/>
            <a:ext cx="5029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Jan 06’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2180622" y="5229858"/>
            <a:ext cx="5029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Feb 10’</a:t>
            </a:r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3116794" y="5237002"/>
            <a:ext cx="5029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Apr 14’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4039115" y="5229858"/>
            <a:ext cx="50291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Jun 18’</a:t>
            </a:r>
            <a:endParaRPr/>
          </a:p>
        </p:txBody>
      </p:sp>
      <p:sp>
        <p:nvSpPr>
          <p:cNvPr id="208" name="Google Shape;208;p13"/>
          <p:cNvSpPr txBox="1"/>
          <p:nvPr/>
        </p:nvSpPr>
        <p:spPr>
          <a:xfrm>
            <a:off x="4734505" y="3208516"/>
            <a:ext cx="187040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 variables were statistically significant with (***) significance codes</a:t>
            </a:r>
            <a:r>
              <a:rPr b="1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cxnSp>
        <p:nvCxnSpPr>
          <p:cNvPr id="209" name="Google Shape;209;p13"/>
          <p:cNvCxnSpPr/>
          <p:nvPr/>
        </p:nvCxnSpPr>
        <p:spPr>
          <a:xfrm>
            <a:off x="6760305" y="1296824"/>
            <a:ext cx="10802" cy="4155022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16862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13"/>
          <p:cNvSpPr txBox="1"/>
          <p:nvPr/>
        </p:nvSpPr>
        <p:spPr>
          <a:xfrm>
            <a:off x="6878039" y="1365992"/>
            <a:ext cx="49889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We considered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autocorrelation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heteroscedasticity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 our evaluation of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15757" y="3282656"/>
            <a:ext cx="3096575" cy="182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90299" y="1994367"/>
            <a:ext cx="2274767" cy="6477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3"/>
          <p:cNvCxnSpPr/>
          <p:nvPr/>
        </p:nvCxnSpPr>
        <p:spPr>
          <a:xfrm>
            <a:off x="9494572" y="2273877"/>
            <a:ext cx="545841" cy="5140"/>
          </a:xfrm>
          <a:prstGeom prst="straightConnector1">
            <a:avLst/>
          </a:prstGeom>
          <a:noFill/>
          <a:ln cap="flat" cmpd="sng" w="15875">
            <a:solidFill>
              <a:srgbClr val="17336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13"/>
          <p:cNvSpPr txBox="1"/>
          <p:nvPr/>
        </p:nvSpPr>
        <p:spPr>
          <a:xfrm>
            <a:off x="10156982" y="1988096"/>
            <a:ext cx="17835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statistically significant evidence of autocorrelation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3"/>
          <p:cNvCxnSpPr/>
          <p:nvPr/>
        </p:nvCxnSpPr>
        <p:spPr>
          <a:xfrm>
            <a:off x="10114255" y="4261003"/>
            <a:ext cx="545841" cy="5140"/>
          </a:xfrm>
          <a:prstGeom prst="straightConnector1">
            <a:avLst/>
          </a:prstGeom>
          <a:noFill/>
          <a:ln cap="flat" cmpd="sng" w="15875">
            <a:solidFill>
              <a:srgbClr val="17336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13"/>
          <p:cNvSpPr txBox="1"/>
          <p:nvPr/>
        </p:nvSpPr>
        <p:spPr>
          <a:xfrm>
            <a:off x="10586932" y="3608021"/>
            <a:ext cx="1546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Heteroscedasticity possible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4649" y="2250799"/>
            <a:ext cx="3757177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1264591" y="1883797"/>
            <a:ext cx="340651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Interrupted Time Series of the Tennessee Prescription Safety Act of 2012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8947"/>
            <a:ext cx="12192000" cy="64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381317" y="278175"/>
            <a:ext cx="11037925" cy="53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Effect of TN-PSA: Rural vs. Urban Communities</a:t>
            </a:r>
            <a:endParaRPr b="0" i="0" sz="3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14"/>
          <p:cNvSpPr/>
          <p:nvPr/>
        </p:nvSpPr>
        <p:spPr>
          <a:xfrm flipH="1" rot="10800000">
            <a:off x="235944" y="814349"/>
            <a:ext cx="11720110" cy="56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1847982" y="6298929"/>
            <a:ext cx="8967464" cy="39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Sources:</a:t>
            </a:r>
            <a:endParaRPr b="0" i="0" sz="1400" u="sng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67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067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235944" y="989706"/>
            <a:ext cx="11709697" cy="43284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Definition: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two most populous East TN counties, Knox (Knoxville) and Hamilton (Chattanooga) are “Urban.” All others are “Rural.”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4"/>
          <p:cNvCxnSpPr/>
          <p:nvPr/>
        </p:nvCxnSpPr>
        <p:spPr>
          <a:xfrm>
            <a:off x="5704897" y="2194776"/>
            <a:ext cx="711401" cy="0"/>
          </a:xfrm>
          <a:prstGeom prst="straightConnector1">
            <a:avLst/>
          </a:prstGeom>
          <a:noFill/>
          <a:ln cap="flat" cmpd="sng" w="15875">
            <a:solidFill>
              <a:srgbClr val="17336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0" name="Google Shape;2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944" y="1546007"/>
            <a:ext cx="5319320" cy="42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802" y="2027417"/>
            <a:ext cx="799755" cy="45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2688" y="1563554"/>
            <a:ext cx="5180910" cy="21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83443" y="3854808"/>
            <a:ext cx="5135454" cy="2142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4"/>
          <p:cNvCxnSpPr/>
          <p:nvPr/>
        </p:nvCxnSpPr>
        <p:spPr>
          <a:xfrm>
            <a:off x="5704896" y="4635760"/>
            <a:ext cx="711401" cy="0"/>
          </a:xfrm>
          <a:prstGeom prst="straightConnector1">
            <a:avLst/>
          </a:prstGeom>
          <a:noFill/>
          <a:ln cap="flat" cmpd="sng" w="15875">
            <a:solidFill>
              <a:srgbClr val="17336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5" name="Google Shape;23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12210" y="1864631"/>
            <a:ext cx="1466006" cy="104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8947"/>
            <a:ext cx="12192000" cy="64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381317" y="278175"/>
            <a:ext cx="11037925" cy="53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Which Rural Areas were at the Highest Risk?</a:t>
            </a:r>
            <a:endParaRPr b="0" i="0" sz="3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2" name="Google Shape;242;p33"/>
          <p:cNvSpPr/>
          <p:nvPr/>
        </p:nvSpPr>
        <p:spPr>
          <a:xfrm flipH="1" rot="10800000">
            <a:off x="235944" y="814349"/>
            <a:ext cx="11720110" cy="56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1847982" y="6298929"/>
            <a:ext cx="8967464" cy="39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Sources:</a:t>
            </a:r>
            <a:endParaRPr b="0" i="0" sz="1400" u="sng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67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067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96" y="1036138"/>
            <a:ext cx="7127665" cy="47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6558" y="1350521"/>
            <a:ext cx="2570331" cy="10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8022071" y="2698197"/>
            <a:ext cx="313360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Opioid purchases distributed unevenly across counties in Eastern Tennessee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Most intense purchases in top left of map: Scott County, Campbell County, Claiborne County, etc. 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273596" y="5806740"/>
            <a:ext cx="71276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Note: considering purchases by chain pharmacies, retail pharmacies, and practitioners only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8947"/>
            <a:ext cx="12192000" cy="64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381317" y="278175"/>
            <a:ext cx="11037925" cy="53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 b="0" i="0" sz="3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55" name="Google Shape;255;p34"/>
          <p:cNvCxnSpPr/>
          <p:nvPr/>
        </p:nvCxnSpPr>
        <p:spPr>
          <a:xfrm>
            <a:off x="235944" y="1282494"/>
            <a:ext cx="56913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4"/>
          <p:cNvSpPr/>
          <p:nvPr/>
        </p:nvSpPr>
        <p:spPr>
          <a:xfrm flipH="1" rot="10800000">
            <a:off x="235944" y="814349"/>
            <a:ext cx="11720110" cy="566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>
            <a:off x="6225934" y="1282493"/>
            <a:ext cx="569132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34"/>
          <p:cNvSpPr txBox="1"/>
          <p:nvPr/>
        </p:nvSpPr>
        <p:spPr>
          <a:xfrm>
            <a:off x="1427501" y="966166"/>
            <a:ext cx="30994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Policy Recommendations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7560695" y="967326"/>
            <a:ext cx="30994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Further Analysis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60" name="Google Shape;260;p34"/>
          <p:cNvCxnSpPr/>
          <p:nvPr/>
        </p:nvCxnSpPr>
        <p:spPr>
          <a:xfrm>
            <a:off x="6072375" y="1350521"/>
            <a:ext cx="21604" cy="4762104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16862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34"/>
          <p:cNvSpPr txBox="1"/>
          <p:nvPr/>
        </p:nvSpPr>
        <p:spPr>
          <a:xfrm>
            <a:off x="1847982" y="6298929"/>
            <a:ext cx="8967464" cy="39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Sources:</a:t>
            </a:r>
            <a:endParaRPr b="0" i="0" sz="1400" u="sng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35944" y="1387054"/>
            <a:ext cx="5691327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Tennessee Prescription Safety Act of 2012 led to a significant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immediate and sustained decline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the quantity of oxycodone purchased in Eastern Tennessee.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However, efficacy of the policy varied, especially for certain rural counties.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Learning from the TN-PSA, we have the following recommendations to guide future policy.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Ensure adequate medical oversight across all types of healthcare providers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 data analysis to employ targeted support and resources to the areas and counties that need it most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11360426" y="6327648"/>
            <a:ext cx="3584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67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b="0" i="0" sz="1067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64" name="Google Shape;264;p34"/>
          <p:cNvGrpSpPr/>
          <p:nvPr/>
        </p:nvGrpSpPr>
        <p:grpSpPr>
          <a:xfrm>
            <a:off x="6880481" y="1425662"/>
            <a:ext cx="4459825" cy="4675850"/>
            <a:chOff x="1197633" y="0"/>
            <a:chExt cx="4459825" cy="4675850"/>
          </a:xfrm>
        </p:grpSpPr>
        <p:sp>
          <p:nvSpPr>
            <p:cNvPr id="265" name="Google Shape;265;p34"/>
            <p:cNvSpPr/>
            <p:nvPr/>
          </p:nvSpPr>
          <p:spPr>
            <a:xfrm>
              <a:off x="2468683" y="1508429"/>
              <a:ext cx="1917279" cy="1658524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 txBox="1"/>
            <p:nvPr/>
          </p:nvSpPr>
          <p:spPr>
            <a:xfrm>
              <a:off x="2786403" y="1783270"/>
              <a:ext cx="1281839" cy="1108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Next Steps</a:t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3669269" y="714937"/>
              <a:ext cx="723383" cy="62329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E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2645292" y="0"/>
              <a:ext cx="1571196" cy="1359269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 txBox="1"/>
            <p:nvPr/>
          </p:nvSpPr>
          <p:spPr>
            <a:xfrm>
              <a:off x="2905673" y="225260"/>
              <a:ext cx="1050434" cy="90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Age</a:t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4513514" y="1880159"/>
              <a:ext cx="723383" cy="62329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E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4086262" y="836042"/>
              <a:ext cx="1571196" cy="1359269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 txBox="1"/>
            <p:nvPr/>
          </p:nvSpPr>
          <p:spPr>
            <a:xfrm>
              <a:off x="4346643" y="1061302"/>
              <a:ext cx="1050434" cy="90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0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Income</a:t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3927047" y="3195476"/>
              <a:ext cx="723383" cy="62329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E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4086262" y="2479603"/>
              <a:ext cx="1571196" cy="1359269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 txBox="1"/>
            <p:nvPr/>
          </p:nvSpPr>
          <p:spPr>
            <a:xfrm>
              <a:off x="4346643" y="2704863"/>
              <a:ext cx="1050434" cy="90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Gender</a:t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2472251" y="3332011"/>
              <a:ext cx="723383" cy="62329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E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2645292" y="3316581"/>
              <a:ext cx="1571196" cy="1359269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 txBox="1"/>
            <p:nvPr/>
          </p:nvSpPr>
          <p:spPr>
            <a:xfrm>
              <a:off x="2905673" y="3541841"/>
              <a:ext cx="1050434" cy="90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0" spcFirstLastPara="1" rIns="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Patient Data</a:t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614180" y="2167256"/>
              <a:ext cx="723383" cy="62329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E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1197633" y="2480538"/>
              <a:ext cx="1571196" cy="1359269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 txBox="1"/>
            <p:nvPr/>
          </p:nvSpPr>
          <p:spPr>
            <a:xfrm>
              <a:off x="1458014" y="2705798"/>
              <a:ext cx="1050434" cy="90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Draw Area</a:t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197633" y="834171"/>
              <a:ext cx="1571196" cy="1359269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 txBox="1"/>
            <p:nvPr/>
          </p:nvSpPr>
          <p:spPr>
            <a:xfrm>
              <a:off x="1458014" y="1059431"/>
              <a:ext cx="1050434" cy="908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Black Market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otre Dame - Lucy Institute 2">
      <a:dk1>
        <a:srgbClr val="000000"/>
      </a:dk1>
      <a:lt1>
        <a:srgbClr val="FFFFFF"/>
      </a:lt1>
      <a:dk2>
        <a:srgbClr val="0C2340"/>
      </a:dk2>
      <a:lt2>
        <a:srgbClr val="EEF3F9"/>
      </a:lt2>
      <a:accent1>
        <a:srgbClr val="4EAE81"/>
      </a:accent1>
      <a:accent2>
        <a:srgbClr val="005187"/>
      </a:accent2>
      <a:accent3>
        <a:srgbClr val="D39F10"/>
      </a:accent3>
      <a:accent4>
        <a:srgbClr val="FFCF01"/>
      </a:accent4>
      <a:accent5>
        <a:srgbClr val="5B9BD5"/>
      </a:accent5>
      <a:accent6>
        <a:srgbClr val="AE91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2022-12-13T15:38:21Z</dcterms:created>
  <dc:creator>Michael Bendinelli</dc:creator>
</cp:coreProperties>
</file>