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36004500" cy="25203150"/>
  <p:notesSz cx="6858000" cy="9144000"/>
  <p:defaultTextStyle>
    <a:defPPr>
      <a:defRPr lang="en-US"/>
    </a:defPPr>
    <a:lvl1pPr marL="0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747530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495053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242576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6990109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8737638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0485155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232684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3980214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>
      <p:cViewPr varScale="1">
        <p:scale>
          <a:sx n="17" d="100"/>
          <a:sy n="17" d="100"/>
        </p:scale>
        <p:origin x="-1470" y="-186"/>
      </p:cViewPr>
      <p:guideLst>
        <p:guide orient="horz" pos="7938"/>
        <p:guide pos="113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9" y="7829316"/>
            <a:ext cx="30603825" cy="54023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7" y="14281786"/>
            <a:ext cx="25203150" cy="64408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5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0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37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3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8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61" y="1009300"/>
            <a:ext cx="8101013" cy="21504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28" y="1009300"/>
            <a:ext cx="23702963" cy="21504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11" y="16195359"/>
            <a:ext cx="30603825" cy="5005626"/>
          </a:xfrm>
        </p:spPr>
        <p:txBody>
          <a:bodyPr anchor="t"/>
          <a:lstStyle>
            <a:lvl1pPr algn="l">
              <a:defRPr sz="1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11" y="10682187"/>
            <a:ext cx="30603825" cy="5513188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753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49505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24257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010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37638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8515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3268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8021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3" y="5880746"/>
            <a:ext cx="15901989" cy="16632915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288" y="5880746"/>
            <a:ext cx="15901989" cy="16632915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6" y="5641541"/>
            <a:ext cx="15908240" cy="2351126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47530" indent="0">
              <a:buNone/>
              <a:defRPr sz="7700" b="1"/>
            </a:lvl2pPr>
            <a:lvl3pPr marL="3495053" indent="0">
              <a:buNone/>
              <a:defRPr sz="7000" b="1"/>
            </a:lvl3pPr>
            <a:lvl4pPr marL="5242576" indent="0">
              <a:buNone/>
              <a:defRPr sz="6000" b="1"/>
            </a:lvl4pPr>
            <a:lvl5pPr marL="6990109" indent="0">
              <a:buNone/>
              <a:defRPr sz="6000" b="1"/>
            </a:lvl5pPr>
            <a:lvl6pPr marL="8737638" indent="0">
              <a:buNone/>
              <a:defRPr sz="6000" b="1"/>
            </a:lvl6pPr>
            <a:lvl7pPr marL="10485155" indent="0">
              <a:buNone/>
              <a:defRPr sz="6000" b="1"/>
            </a:lvl7pPr>
            <a:lvl8pPr marL="12232684" indent="0">
              <a:buNone/>
              <a:defRPr sz="6000" b="1"/>
            </a:lvl8pPr>
            <a:lvl9pPr marL="13980214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6" y="7992666"/>
            <a:ext cx="15908240" cy="14520983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70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804" y="5641541"/>
            <a:ext cx="15914490" cy="2351126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47530" indent="0">
              <a:buNone/>
              <a:defRPr sz="7700" b="1"/>
            </a:lvl2pPr>
            <a:lvl3pPr marL="3495053" indent="0">
              <a:buNone/>
              <a:defRPr sz="7000" b="1"/>
            </a:lvl3pPr>
            <a:lvl4pPr marL="5242576" indent="0">
              <a:buNone/>
              <a:defRPr sz="6000" b="1"/>
            </a:lvl4pPr>
            <a:lvl5pPr marL="6990109" indent="0">
              <a:buNone/>
              <a:defRPr sz="6000" b="1"/>
            </a:lvl5pPr>
            <a:lvl6pPr marL="8737638" indent="0">
              <a:buNone/>
              <a:defRPr sz="6000" b="1"/>
            </a:lvl6pPr>
            <a:lvl7pPr marL="10485155" indent="0">
              <a:buNone/>
              <a:defRPr sz="6000" b="1"/>
            </a:lvl7pPr>
            <a:lvl8pPr marL="12232684" indent="0">
              <a:buNone/>
              <a:defRPr sz="6000" b="1"/>
            </a:lvl8pPr>
            <a:lvl9pPr marL="13980214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804" y="7992666"/>
            <a:ext cx="15914490" cy="14520983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70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8" y="1003462"/>
            <a:ext cx="11845233" cy="4270534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2" y="1003465"/>
            <a:ext cx="20127517" cy="21510189"/>
          </a:xfrm>
        </p:spPr>
        <p:txBody>
          <a:bodyPr/>
          <a:lstStyle>
            <a:lvl1pPr>
              <a:defRPr sz="12100"/>
            </a:lvl1pPr>
            <a:lvl2pPr>
              <a:defRPr sz="10700"/>
            </a:lvl2pPr>
            <a:lvl3pPr>
              <a:defRPr sz="91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8" y="5274009"/>
            <a:ext cx="11845233" cy="17239658"/>
          </a:xfrm>
        </p:spPr>
        <p:txBody>
          <a:bodyPr/>
          <a:lstStyle>
            <a:lvl1pPr marL="0" indent="0">
              <a:buNone/>
              <a:defRPr sz="5400"/>
            </a:lvl1pPr>
            <a:lvl2pPr marL="1747530" indent="0">
              <a:buNone/>
              <a:defRPr sz="4700"/>
            </a:lvl2pPr>
            <a:lvl3pPr marL="3495053" indent="0">
              <a:buNone/>
              <a:defRPr sz="3700"/>
            </a:lvl3pPr>
            <a:lvl4pPr marL="5242576" indent="0">
              <a:buNone/>
              <a:defRPr sz="3400"/>
            </a:lvl4pPr>
            <a:lvl5pPr marL="6990109" indent="0">
              <a:buNone/>
              <a:defRPr sz="3400"/>
            </a:lvl5pPr>
            <a:lvl6pPr marL="8737638" indent="0">
              <a:buNone/>
              <a:defRPr sz="3400"/>
            </a:lvl6pPr>
            <a:lvl7pPr marL="10485155" indent="0">
              <a:buNone/>
              <a:defRPr sz="3400"/>
            </a:lvl7pPr>
            <a:lvl8pPr marL="12232684" indent="0">
              <a:buNone/>
              <a:defRPr sz="3400"/>
            </a:lvl8pPr>
            <a:lvl9pPr marL="13980214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3" y="17642207"/>
            <a:ext cx="21602701" cy="2082761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3" y="2251947"/>
            <a:ext cx="21602701" cy="15121890"/>
          </a:xfrm>
        </p:spPr>
        <p:txBody>
          <a:bodyPr/>
          <a:lstStyle>
            <a:lvl1pPr marL="0" indent="0">
              <a:buNone/>
              <a:defRPr sz="12100"/>
            </a:lvl1pPr>
            <a:lvl2pPr marL="1747530" indent="0">
              <a:buNone/>
              <a:defRPr sz="10700"/>
            </a:lvl2pPr>
            <a:lvl3pPr marL="3495053" indent="0">
              <a:buNone/>
              <a:defRPr sz="9100"/>
            </a:lvl3pPr>
            <a:lvl4pPr marL="5242576" indent="0">
              <a:buNone/>
              <a:defRPr sz="7700"/>
            </a:lvl4pPr>
            <a:lvl5pPr marL="6990109" indent="0">
              <a:buNone/>
              <a:defRPr sz="7700"/>
            </a:lvl5pPr>
            <a:lvl6pPr marL="8737638" indent="0">
              <a:buNone/>
              <a:defRPr sz="7700"/>
            </a:lvl6pPr>
            <a:lvl7pPr marL="10485155" indent="0">
              <a:buNone/>
              <a:defRPr sz="7700"/>
            </a:lvl7pPr>
            <a:lvl8pPr marL="12232684" indent="0">
              <a:buNone/>
              <a:defRPr sz="7700"/>
            </a:lvl8pPr>
            <a:lvl9pPr marL="13980214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3" y="19724968"/>
            <a:ext cx="21602701" cy="2957869"/>
          </a:xfrm>
        </p:spPr>
        <p:txBody>
          <a:bodyPr/>
          <a:lstStyle>
            <a:lvl1pPr marL="0" indent="0">
              <a:buNone/>
              <a:defRPr sz="5400"/>
            </a:lvl1pPr>
            <a:lvl2pPr marL="1747530" indent="0">
              <a:buNone/>
              <a:defRPr sz="4700"/>
            </a:lvl2pPr>
            <a:lvl3pPr marL="3495053" indent="0">
              <a:buNone/>
              <a:defRPr sz="3700"/>
            </a:lvl3pPr>
            <a:lvl4pPr marL="5242576" indent="0">
              <a:buNone/>
              <a:defRPr sz="3400"/>
            </a:lvl4pPr>
            <a:lvl5pPr marL="6990109" indent="0">
              <a:buNone/>
              <a:defRPr sz="3400"/>
            </a:lvl5pPr>
            <a:lvl6pPr marL="8737638" indent="0">
              <a:buNone/>
              <a:defRPr sz="3400"/>
            </a:lvl6pPr>
            <a:lvl7pPr marL="10485155" indent="0">
              <a:buNone/>
              <a:defRPr sz="3400"/>
            </a:lvl7pPr>
            <a:lvl8pPr marL="12232684" indent="0">
              <a:buNone/>
              <a:defRPr sz="3400"/>
            </a:lvl8pPr>
            <a:lvl9pPr marL="13980214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6" y="1009295"/>
            <a:ext cx="32404051" cy="4200526"/>
          </a:xfrm>
          <a:prstGeom prst="rect">
            <a:avLst/>
          </a:prstGeom>
        </p:spPr>
        <p:txBody>
          <a:bodyPr vert="horz" lIns="349511" tIns="174749" rIns="349511" bIns="1747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6" y="5880746"/>
            <a:ext cx="32404051" cy="16632915"/>
          </a:xfrm>
          <a:prstGeom prst="rect">
            <a:avLst/>
          </a:prstGeom>
        </p:spPr>
        <p:txBody>
          <a:bodyPr vert="horz" lIns="349511" tIns="174749" rIns="349511" bIns="1747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26" y="23359586"/>
            <a:ext cx="8401049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9" y="23359586"/>
            <a:ext cx="11401426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25" y="23359586"/>
            <a:ext cx="8401049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6375-C1E2-4094-ABF6-62AEA64AA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2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5053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0641" indent="-1310641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39725" indent="-1092209" algn="l" defTabSz="3495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68813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634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387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139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58918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06448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53981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47530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495053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242576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6990109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737638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485155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232684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0214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ldas.gsfc.nasa.gov/index.php" TargetMode="External"/><Relationship Id="rId3" Type="http://schemas.openxmlformats.org/officeDocument/2006/relationships/hyperlink" Target="mailto:feh17@pitt.edu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bhumbers@cs.cmu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7034" y="286187"/>
            <a:ext cx="22034448" cy="2062028"/>
          </a:xfrm>
          <a:prstGeom prst="rect">
            <a:avLst/>
          </a:prstGeom>
        </p:spPr>
        <p:txBody>
          <a:bodyPr wrap="square" lIns="91369" tIns="45683" rIns="91369" bIns="45683">
            <a:spAutoFit/>
          </a:bodyPr>
          <a:lstStyle/>
          <a:p>
            <a:pPr algn="ctr"/>
            <a:r>
              <a:rPr lang="en-US" sz="6400" b="1" dirty="0">
                <a:latin typeface="+mj-lt"/>
              </a:rPr>
              <a:t>Predicting Meteorological Values on a Spatial Grid using the North American Land Data Assimilation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57034" y="2615184"/>
            <a:ext cx="22034448" cy="769367"/>
          </a:xfrm>
          <a:prstGeom prst="rect">
            <a:avLst/>
          </a:prstGeom>
        </p:spPr>
        <p:txBody>
          <a:bodyPr wrap="square" lIns="91369" tIns="45683" rIns="91369" bIns="45683">
            <a:spAutoFit/>
          </a:bodyPr>
          <a:lstStyle/>
          <a:p>
            <a:pPr algn="ctr" defTabSz="3497580">
              <a:defRPr/>
            </a:pPr>
            <a:r>
              <a:rPr lang="en-US" sz="4400" dirty="0" smtClean="0">
                <a:latin typeface="+mj-lt"/>
              </a:rPr>
              <a:t>Ben </a:t>
            </a:r>
            <a:r>
              <a:rPr lang="en-US" sz="4400" dirty="0" err="1" smtClean="0">
                <a:latin typeface="+mj-lt"/>
              </a:rPr>
              <a:t>Humberston</a:t>
            </a:r>
            <a:r>
              <a:rPr lang="es-CO" sz="4400" baseline="30000" dirty="0" smtClean="0">
                <a:latin typeface="+mj-lt"/>
              </a:rPr>
              <a:t>1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latin typeface="+mj-lt"/>
              </a:rPr>
              <a:t>and Felipe </a:t>
            </a:r>
            <a:r>
              <a:rPr lang="en-US" sz="4400" dirty="0" err="1">
                <a:latin typeface="+mj-lt"/>
              </a:rPr>
              <a:t>Hern</a:t>
            </a:r>
            <a:r>
              <a:rPr lang="es-CO" sz="4400" dirty="0" smtClean="0">
                <a:latin typeface="+mj-lt"/>
              </a:rPr>
              <a:t>ández</a:t>
            </a:r>
            <a:r>
              <a:rPr lang="es-CO" sz="4400" baseline="30000" dirty="0" smtClean="0">
                <a:latin typeface="+mj-lt"/>
              </a:rPr>
              <a:t>2</a:t>
            </a:r>
            <a:endParaRPr lang="es-CO" sz="4400" dirty="0">
              <a:latin typeface="+mj-lt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4554978" y="23570598"/>
            <a:ext cx="1130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School of Computer Science, Carnegie Mellon University; </a:t>
            </a:r>
            <a:r>
              <a:rPr lang="es-MX" sz="2400" dirty="0" smtClean="0">
                <a:hlinkClick r:id="rId2"/>
              </a:rPr>
              <a:t>bhumbers@cs.cmu.edu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Department of Civil and Environmental Engineering, University of Pittsburgh; </a:t>
            </a:r>
            <a:r>
              <a:rPr lang="en-US" sz="2400" dirty="0" smtClean="0">
                <a:hlinkClick r:id="rId3"/>
              </a:rPr>
              <a:t>felher.c@gmail.com</a:t>
            </a:r>
            <a:endParaRPr lang="en-US" sz="2400" dirty="0"/>
          </a:p>
        </p:txBody>
      </p:sp>
      <p:sp>
        <p:nvSpPr>
          <p:cNvPr id="6" name="TextBox 3"/>
          <p:cNvSpPr txBox="1"/>
          <p:nvPr/>
        </p:nvSpPr>
        <p:spPr>
          <a:xfrm>
            <a:off x="720330" y="4411827"/>
            <a:ext cx="10873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Weather forecasts are useful for a wide range of applications, from everyday personal decisions, to large-scale industrial activities. However, many physical phenomena are involved in the evolution of the state of the atmosphere, and some of these are still largely misunderstood. Moreover, physically-based models require large amounts of data that can only </a:t>
            </a:r>
            <a:r>
              <a:rPr lang="en-US" sz="2400" dirty="0"/>
              <a:t>be indirectly </a:t>
            </a:r>
            <a:r>
              <a:rPr lang="en-US" sz="2400" dirty="0" smtClean="0"/>
              <a:t>estimated in most cases. Therefore, many researchers have turned their attention towards machine learning methods to create simplified models based on available </a:t>
            </a:r>
            <a:r>
              <a:rPr lang="en-US" sz="2400" dirty="0" smtClean="0"/>
              <a:t>observations ([1] and [2]). </a:t>
            </a:r>
            <a:r>
              <a:rPr lang="en-US" sz="2400" dirty="0"/>
              <a:t>The purpose of this project is to apply variants of a Vector Auto-Regression (VAR) model to the forecasting of meteorological </a:t>
            </a:r>
            <a:r>
              <a:rPr lang="en-US" sz="2400" dirty="0" smtClean="0"/>
              <a:t>variables using satellite-based observations.</a:t>
            </a:r>
            <a:endParaRPr lang="en-US" sz="2400" dirty="0"/>
          </a:p>
        </p:txBody>
      </p:sp>
      <p:sp>
        <p:nvSpPr>
          <p:cNvPr id="7" name="TextBox 3"/>
          <p:cNvSpPr txBox="1"/>
          <p:nvPr/>
        </p:nvSpPr>
        <p:spPr>
          <a:xfrm>
            <a:off x="720330" y="3888607"/>
            <a:ext cx="1087320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8" name="TextBox 3"/>
          <p:cNvSpPr txBox="1"/>
          <p:nvPr/>
        </p:nvSpPr>
        <p:spPr>
          <a:xfrm>
            <a:off x="720330" y="8794414"/>
            <a:ext cx="10873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As opposed to measurements from weather stations, satellite observations offer total spatial coverage at the cost of reduced precision. Figure 1 shows samples from the North America Data Assimilation System (NLDAS) satellite-based observations available from the GES-DISC at </a:t>
            </a:r>
            <a:r>
              <a:rPr lang="en-US" sz="2400" dirty="0" smtClean="0"/>
              <a:t>NASA [3]: </a:t>
            </a:r>
            <a:r>
              <a:rPr lang="en-US" sz="2400" dirty="0" smtClean="0"/>
              <a:t>values for the different meteorological variables are provided hourly for each cell within a regular grid.</a:t>
            </a:r>
            <a:endParaRPr lang="en-US" sz="2400" dirty="0"/>
          </a:p>
        </p:txBody>
      </p:sp>
      <p:sp>
        <p:nvSpPr>
          <p:cNvPr id="9" name="TextBox 3"/>
          <p:cNvSpPr txBox="1"/>
          <p:nvPr/>
        </p:nvSpPr>
        <p:spPr>
          <a:xfrm>
            <a:off x="720330" y="8271194"/>
            <a:ext cx="1087320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Dataset</a:t>
            </a:r>
            <a:endParaRPr lang="en-US" sz="2800" b="1" dirty="0"/>
          </a:p>
        </p:txBody>
      </p:sp>
      <p:sp>
        <p:nvSpPr>
          <p:cNvPr id="28" name="TextBox 3"/>
          <p:cNvSpPr txBox="1"/>
          <p:nvPr/>
        </p:nvSpPr>
        <p:spPr>
          <a:xfrm>
            <a:off x="831541" y="17795414"/>
            <a:ext cx="10752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Our </a:t>
            </a:r>
            <a:r>
              <a:rPr lang="en-US" sz="2400" dirty="0" smtClean="0"/>
              <a:t>work </a:t>
            </a:r>
            <a:r>
              <a:rPr lang="en-US" sz="2400" dirty="0"/>
              <a:t>uses a vector </a:t>
            </a:r>
            <a:r>
              <a:rPr lang="en-US" sz="2400" dirty="0" smtClean="0"/>
              <a:t>autoregressive (VAR</a:t>
            </a:r>
            <a:r>
              <a:rPr lang="en-US" sz="2400" dirty="0"/>
              <a:t>) model </a:t>
            </a:r>
            <a:r>
              <a:rPr lang="en-US" sz="2400" dirty="0" smtClean="0"/>
              <a:t>[4] in </a:t>
            </a:r>
            <a:r>
              <a:rPr lang="en-US" sz="2400" dirty="0"/>
              <a:t>order to simulate and predict the evolution of the meteorological </a:t>
            </a:r>
            <a:r>
              <a:rPr lang="en-US" sz="2400" dirty="0" smtClean="0"/>
              <a:t>system over </a:t>
            </a:r>
            <a:r>
              <a:rPr lang="en-US" sz="2400" dirty="0"/>
              <a:t>time. </a:t>
            </a:r>
            <a:r>
              <a:rPr lang="en-US" sz="2400" dirty="0" smtClean="0"/>
              <a:t>The </a:t>
            </a:r>
            <a:r>
              <a:rPr lang="en-US" sz="2400" dirty="0"/>
              <a:t>model describes </a:t>
            </a:r>
            <a:r>
              <a:rPr lang="en-US" sz="2400" dirty="0" smtClean="0"/>
              <a:t>the system </a:t>
            </a:r>
            <a:r>
              <a:rPr lang="en-US" sz="2400" dirty="0"/>
              <a:t>values </a:t>
            </a:r>
            <a:r>
              <a:rPr lang="en-US" sz="2400" b="1" i="1" dirty="0" smtClean="0"/>
              <a:t>X</a:t>
            </a:r>
            <a:r>
              <a:rPr lang="en-US" sz="2400" dirty="0" smtClean="0"/>
              <a:t> at </a:t>
            </a:r>
            <a:r>
              <a:rPr lang="en-US" sz="2400" dirty="0"/>
              <a:t>time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 smtClean="0"/>
              <a:t>as a linear combination of </a:t>
            </a:r>
            <a:r>
              <a:rPr lang="en-US" sz="2400" dirty="0"/>
              <a:t>some number of prior system states </a:t>
            </a:r>
            <a:r>
              <a:rPr lang="en-US" sz="2400" i="1" dirty="0" smtClean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9" name="TextBox 3"/>
          <p:cNvSpPr txBox="1"/>
          <p:nvPr/>
        </p:nvSpPr>
        <p:spPr>
          <a:xfrm>
            <a:off x="831541" y="17272194"/>
            <a:ext cx="1075239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Method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29 CuadroTexto"/>
              <p:cNvSpPr txBox="1"/>
              <p:nvPr/>
            </p:nvSpPr>
            <p:spPr>
              <a:xfrm>
                <a:off x="3536479" y="19504442"/>
                <a:ext cx="5104731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O" sz="2400" b="0" i="1" smtClean="0">
                          <a:latin typeface="Cambria Math"/>
                        </a:rPr>
                        <m:t>=</m:t>
                      </m:r>
                      <m:r>
                        <a:rPr lang="es-CO" sz="2400" b="1" i="1" smtClean="0">
                          <a:latin typeface="Cambria Math"/>
                        </a:rPr>
                        <m:t>𝒄</m:t>
                      </m:r>
                      <m:r>
                        <a:rPr lang="es-CO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s-CO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O" sz="2400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s-C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C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400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𝑡</m:t>
                          </m:r>
                          <m:r>
                            <a:rPr lang="es-CO" sz="2400" i="1">
                              <a:latin typeface="Cambria Math"/>
                            </a:rPr>
                            <m:t>−</m:t>
                          </m:r>
                          <m:r>
                            <a:rPr lang="es-CO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s-CO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30" name="2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79" y="19504442"/>
                <a:ext cx="5104731" cy="490199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"/>
              <p:cNvSpPr txBox="1"/>
              <p:nvPr/>
            </p:nvSpPr>
            <p:spPr>
              <a:xfrm>
                <a:off x="831541" y="20152514"/>
                <a:ext cx="10752395" cy="123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This system can be solved for the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400" b="1">
                            <a:latin typeface="Cambria Math"/>
                          </a:rPr>
                          <m:t>𝚷</m:t>
                        </m:r>
                      </m:e>
                      <m:sub>
                        <m:r>
                          <a:rPr lang="es-CO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parameter matrices </a:t>
                </a:r>
                <a:r>
                  <a:rPr lang="en-US" sz="2400" dirty="0"/>
                  <a:t>using ordinary least </a:t>
                </a:r>
                <a:r>
                  <a:rPr lang="en-US" sz="2400" dirty="0" smtClean="0"/>
                  <a:t>squares by rewriting it as </a:t>
                </a:r>
                <a:r>
                  <a:rPr lang="en-US" sz="2400" dirty="0"/>
                  <a:t>a system of </a:t>
                </a:r>
                <a:r>
                  <a:rPr lang="en-US" sz="2400" dirty="0" smtClean="0"/>
                  <a:t>equations (each </a:t>
                </a:r>
                <a:r>
                  <a:rPr lang="en-US" sz="2400" dirty="0"/>
                  <a:t>row is the equation for one system variable at one time </a:t>
                </a:r>
                <a:r>
                  <a:rPr lang="en-US" sz="2400" dirty="0" smtClean="0"/>
                  <a:t>step).</a:t>
                </a:r>
                <a:endParaRPr lang="en-US" sz="2400" dirty="0"/>
              </a:p>
            </p:txBody>
          </p:sp>
        </mc:Choice>
        <mc:Fallback>
          <p:sp>
            <p:nvSpPr>
              <p:cNvPr id="31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41" y="20152514"/>
                <a:ext cx="10752395" cy="1230080"/>
              </a:xfrm>
              <a:prstGeom prst="rect">
                <a:avLst/>
              </a:prstGeom>
              <a:blipFill rotWithShape="1">
                <a:blip r:embed="rId5"/>
                <a:stretch>
                  <a:fillRect l="-850" t="-3465" r="-907" b="-103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"/>
          <p:cNvSpPr txBox="1"/>
          <p:nvPr/>
        </p:nvSpPr>
        <p:spPr>
          <a:xfrm>
            <a:off x="831540" y="21597898"/>
            <a:ext cx="10752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Three aspects of the input data for the model were considered: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/>
              <a:t>Whether or not to use values on neighboring cells (neighborhood radius </a:t>
            </a:r>
            <a:r>
              <a:rPr lang="en-US" sz="2400" i="1" dirty="0"/>
              <a:t>r</a:t>
            </a:r>
            <a:r>
              <a:rPr lang="en-US" sz="2400" dirty="0" smtClean="0"/>
              <a:t>)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Whether to predict different variables independently or to measure interdependencies between variables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number of previous states to include in the model </a:t>
            </a:r>
            <a:r>
              <a:rPr lang="en-US" sz="2400" dirty="0" smtClean="0"/>
              <a:t>(VAR lag order </a:t>
            </a:r>
            <a:r>
              <a:rPr lang="en-US" sz="2400" i="1" dirty="0" smtClean="0"/>
              <a:t>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3" name="TextBox 3"/>
          <p:cNvSpPr txBox="1"/>
          <p:nvPr/>
        </p:nvSpPr>
        <p:spPr>
          <a:xfrm>
            <a:off x="12529642" y="3888607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Figure 2 illustrates two possible the setups for the VAR model, with varying lag </a:t>
            </a:r>
            <a:r>
              <a:rPr lang="en-US" sz="2400" i="1" dirty="0" smtClean="0"/>
              <a:t>p</a:t>
            </a:r>
            <a:r>
              <a:rPr lang="en-US" sz="2400" dirty="0" smtClean="0"/>
              <a:t> and neighborhood radius </a:t>
            </a:r>
            <a:r>
              <a:rPr lang="en-US" sz="2400" i="1" dirty="0" smtClean="0"/>
              <a:t>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000" y="5030834"/>
            <a:ext cx="7482650" cy="518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3"/>
          <p:cNvSpPr txBox="1"/>
          <p:nvPr/>
        </p:nvSpPr>
        <p:spPr>
          <a:xfrm>
            <a:off x="14177430" y="10503442"/>
            <a:ext cx="756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Figure 2. </a:t>
            </a:r>
            <a:r>
              <a:rPr lang="en-US" sz="2400" dirty="0" smtClean="0"/>
              <a:t>Variables used for estimating values </a:t>
            </a:r>
            <a:r>
              <a:rPr lang="en-US" sz="2400" b="1" i="1" dirty="0" smtClean="0"/>
              <a:t>X</a:t>
            </a:r>
            <a:r>
              <a:rPr lang="en-US" sz="2400" dirty="0" smtClean="0"/>
              <a:t> at time </a:t>
            </a:r>
            <a:r>
              <a:rPr lang="en-US" sz="2400" i="1" dirty="0" smtClean="0"/>
              <a:t>t</a:t>
            </a:r>
            <a:r>
              <a:rPr lang="en-US" sz="2400" dirty="0" smtClean="0"/>
              <a:t> at cell 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); </a:t>
            </a:r>
            <a:r>
              <a:rPr lang="en-US" sz="2400" dirty="0"/>
              <a:t>a</a:t>
            </a:r>
            <a:r>
              <a:rPr lang="en-US" sz="2400" dirty="0" smtClean="0"/>
              <a:t>. Independent variable model; b. Model with interdependencies between variables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97" y="10974662"/>
            <a:ext cx="9298037" cy="564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3"/>
          <p:cNvSpPr txBox="1"/>
          <p:nvPr/>
        </p:nvSpPr>
        <p:spPr>
          <a:xfrm>
            <a:off x="6120930" y="15401862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Figure 1. </a:t>
            </a:r>
            <a:r>
              <a:rPr lang="en-US" sz="2400" dirty="0" smtClean="0"/>
              <a:t>Gridded values for the weather variables are available every hour from NLDAS </a:t>
            </a:r>
            <a:endParaRPr lang="en-US" sz="2400" dirty="0"/>
          </a:p>
        </p:txBody>
      </p:sp>
      <p:sp>
        <p:nvSpPr>
          <p:cNvPr id="19" name="TextBox 3"/>
          <p:cNvSpPr txBox="1"/>
          <p:nvPr/>
        </p:nvSpPr>
        <p:spPr>
          <a:xfrm>
            <a:off x="12506161" y="12588941"/>
            <a:ext cx="109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Results</a:t>
            </a:r>
            <a:endParaRPr lang="en-US" sz="2400" dirty="0"/>
          </a:p>
        </p:txBody>
      </p:sp>
      <p:sp>
        <p:nvSpPr>
          <p:cNvPr id="20" name="TextBox 3"/>
          <p:cNvSpPr txBox="1"/>
          <p:nvPr/>
        </p:nvSpPr>
        <p:spPr>
          <a:xfrm>
            <a:off x="12506161" y="12065721"/>
            <a:ext cx="1096869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Results</a:t>
            </a:r>
            <a:endParaRPr lang="en-US" sz="2800" b="1" dirty="0"/>
          </a:p>
        </p:txBody>
      </p:sp>
      <p:sp>
        <p:nvSpPr>
          <p:cNvPr id="21" name="TextBox 3"/>
          <p:cNvSpPr txBox="1"/>
          <p:nvPr/>
        </p:nvSpPr>
        <p:spPr>
          <a:xfrm>
            <a:off x="12506161" y="14535890"/>
            <a:ext cx="109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References to figures 3, 4, and 5</a:t>
            </a:r>
            <a:endParaRPr lang="en-US" sz="2400" dirty="0"/>
          </a:p>
        </p:txBody>
      </p:sp>
      <p:sp>
        <p:nvSpPr>
          <p:cNvPr id="22" name="TextBox 3"/>
          <p:cNvSpPr txBox="1"/>
          <p:nvPr/>
        </p:nvSpPr>
        <p:spPr>
          <a:xfrm>
            <a:off x="24554978" y="14734514"/>
            <a:ext cx="105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Conclusions</a:t>
            </a:r>
            <a:endParaRPr lang="en-US" sz="2400" dirty="0"/>
          </a:p>
        </p:txBody>
      </p:sp>
      <p:sp>
        <p:nvSpPr>
          <p:cNvPr id="23" name="TextBox 3"/>
          <p:cNvSpPr txBox="1"/>
          <p:nvPr/>
        </p:nvSpPr>
        <p:spPr>
          <a:xfrm>
            <a:off x="24554978" y="14211294"/>
            <a:ext cx="1058517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Conclusions</a:t>
            </a:r>
            <a:endParaRPr lang="en-US" sz="2800" b="1" dirty="0"/>
          </a:p>
        </p:txBody>
      </p:sp>
      <p:sp>
        <p:nvSpPr>
          <p:cNvPr id="24" name="TextBox 3"/>
          <p:cNvSpPr txBox="1"/>
          <p:nvPr/>
        </p:nvSpPr>
        <p:spPr>
          <a:xfrm>
            <a:off x="24554978" y="19031767"/>
            <a:ext cx="105851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en-US" sz="2400" dirty="0" smtClean="0"/>
              <a:t>[1</a:t>
            </a:r>
            <a:r>
              <a:rPr lang="en-US" sz="2400" dirty="0"/>
              <a:t>] Maier, H</a:t>
            </a:r>
            <a:r>
              <a:rPr lang="en-US" sz="2400" dirty="0" smtClean="0"/>
              <a:t>. and </a:t>
            </a:r>
            <a:r>
              <a:rPr lang="en-US" sz="2400" dirty="0"/>
              <a:t>Dandy, </a:t>
            </a:r>
            <a:r>
              <a:rPr lang="en-US" sz="2400" dirty="0" smtClean="0"/>
              <a:t>G, (2000), “Neural </a:t>
            </a:r>
            <a:r>
              <a:rPr lang="en-US" sz="2400" dirty="0"/>
              <a:t>networks for the predictions </a:t>
            </a:r>
            <a:r>
              <a:rPr lang="en-US" sz="2400" dirty="0" smtClean="0"/>
              <a:t>and forecasting </a:t>
            </a:r>
            <a:r>
              <a:rPr lang="en-US" sz="2400" dirty="0"/>
              <a:t>of water resources </a:t>
            </a:r>
            <a:r>
              <a:rPr lang="en-US" sz="2400" dirty="0" smtClean="0"/>
              <a:t>variables: </a:t>
            </a:r>
            <a:r>
              <a:rPr lang="en-US" sz="2400" dirty="0"/>
              <a:t>review of </a:t>
            </a:r>
            <a:r>
              <a:rPr lang="en-US" sz="2400" dirty="0" smtClean="0"/>
              <a:t>modeling issues </a:t>
            </a:r>
            <a:r>
              <a:rPr lang="en-US" sz="2400" dirty="0"/>
              <a:t>and </a:t>
            </a:r>
            <a:r>
              <a:rPr lang="en-US" sz="2400" dirty="0" smtClean="0"/>
              <a:t>applications”,  </a:t>
            </a:r>
            <a:r>
              <a:rPr lang="en-US" sz="2400" i="1" dirty="0"/>
              <a:t>Environmental Modelling and </a:t>
            </a:r>
            <a:r>
              <a:rPr lang="en-US" sz="2400" i="1" dirty="0" smtClean="0"/>
              <a:t>Software</a:t>
            </a:r>
            <a:r>
              <a:rPr lang="en-US" sz="2400" dirty="0" smtClean="0"/>
              <a:t> 15</a:t>
            </a:r>
            <a:r>
              <a:rPr lang="en-US" sz="2400" dirty="0"/>
              <a:t>, 101–124</a:t>
            </a:r>
            <a:r>
              <a:rPr lang="en-US" sz="2400" dirty="0" smtClean="0"/>
              <a:t>.</a:t>
            </a:r>
          </a:p>
          <a:p>
            <a:pPr marL="457200" indent="-457200" algn="just"/>
            <a:r>
              <a:rPr lang="en-US" sz="2400" dirty="0"/>
              <a:t>[2] </a:t>
            </a:r>
            <a:r>
              <a:rPr lang="en-US" sz="2400" dirty="0" err="1"/>
              <a:t>Applequist</a:t>
            </a:r>
            <a:r>
              <a:rPr lang="en-US" sz="2400" dirty="0"/>
              <a:t>, S., </a:t>
            </a:r>
            <a:r>
              <a:rPr lang="en-US" sz="2400" dirty="0" err="1"/>
              <a:t>Garhs</a:t>
            </a:r>
            <a:r>
              <a:rPr lang="en-US" sz="2400" dirty="0"/>
              <a:t>, G</a:t>
            </a:r>
            <a:r>
              <a:rPr lang="en-US" sz="2400" dirty="0" smtClean="0"/>
              <a:t>., and </a:t>
            </a:r>
            <a:r>
              <a:rPr lang="en-US" sz="2400" dirty="0" err="1"/>
              <a:t>Pfeffer</a:t>
            </a:r>
            <a:r>
              <a:rPr lang="en-US" sz="2400" dirty="0"/>
              <a:t>, R., </a:t>
            </a:r>
            <a:r>
              <a:rPr lang="en-US" sz="2400" dirty="0" smtClean="0"/>
              <a:t>(2002), “Comparisons of methodologies </a:t>
            </a:r>
            <a:r>
              <a:rPr lang="en-US" sz="2400" dirty="0"/>
              <a:t>for probabilistic quantitative precipitation </a:t>
            </a:r>
            <a:r>
              <a:rPr lang="en-US" sz="2400" dirty="0" smtClean="0"/>
              <a:t>forecasting”, </a:t>
            </a:r>
            <a:r>
              <a:rPr lang="en-US" sz="2400" i="1" dirty="0" smtClean="0"/>
              <a:t>Weather </a:t>
            </a:r>
            <a:r>
              <a:rPr lang="en-US" sz="2400" i="1" dirty="0"/>
              <a:t>and Forecasting</a:t>
            </a:r>
            <a:r>
              <a:rPr lang="en-US" sz="2400" dirty="0"/>
              <a:t> 17 (4), 783–799</a:t>
            </a:r>
            <a:r>
              <a:rPr lang="en-US" sz="2400" dirty="0" smtClean="0"/>
              <a:t>.</a:t>
            </a:r>
          </a:p>
          <a:p>
            <a:pPr marL="457200" indent="-457200" algn="just"/>
            <a:r>
              <a:rPr lang="en-US" sz="2400" dirty="0" smtClean="0"/>
              <a:t>[3</a:t>
            </a:r>
            <a:r>
              <a:rPr lang="en-US" sz="2400" dirty="0"/>
              <a:t>] National Aeronautics and Space Administration, “Land Data Assimilation Systems (LDAS)”, available online at </a:t>
            </a:r>
            <a:r>
              <a:rPr lang="en-US" sz="2400" dirty="0">
                <a:hlinkClick r:id="rId8"/>
              </a:rPr>
              <a:t>http://</a:t>
            </a:r>
            <a:r>
              <a:rPr lang="en-US" sz="2400" dirty="0" smtClean="0">
                <a:hlinkClick r:id="rId8"/>
              </a:rPr>
              <a:t>ldas.gsfc.nasa.gov/index.php</a:t>
            </a:r>
            <a:r>
              <a:rPr lang="en-US" sz="2400" dirty="0" smtClean="0"/>
              <a:t>.</a:t>
            </a:r>
          </a:p>
          <a:p>
            <a:pPr marL="457200" indent="-457200"/>
            <a:r>
              <a:rPr lang="en-US" sz="2400" dirty="0" smtClean="0"/>
              <a:t>[4] </a:t>
            </a:r>
            <a:r>
              <a:rPr lang="en-US" sz="2400" dirty="0" err="1" smtClean="0"/>
              <a:t>Zivot</a:t>
            </a:r>
            <a:r>
              <a:rPr lang="en-US" sz="2400" dirty="0" smtClean="0"/>
              <a:t>, E. and Wang, J. (2006), </a:t>
            </a:r>
            <a:r>
              <a:rPr lang="en-US" sz="2400" dirty="0" err="1" smtClean="0"/>
              <a:t>V”ector</a:t>
            </a:r>
            <a:r>
              <a:rPr lang="en-US" sz="2400" dirty="0" smtClean="0"/>
              <a:t> </a:t>
            </a:r>
            <a:r>
              <a:rPr lang="en-US" sz="2400" dirty="0"/>
              <a:t>autoregressive models for multivariate time </a:t>
            </a:r>
            <a:r>
              <a:rPr lang="en-US" sz="2400" dirty="0" smtClean="0"/>
              <a:t>series”, in </a:t>
            </a:r>
            <a:r>
              <a:rPr lang="en-US" sz="2400" i="1" dirty="0"/>
              <a:t>Modeling </a:t>
            </a:r>
            <a:r>
              <a:rPr lang="en-US" sz="2400" i="1" dirty="0" smtClean="0"/>
              <a:t>Financial Time Series with </a:t>
            </a:r>
            <a:r>
              <a:rPr lang="en-US" sz="2400" i="1" dirty="0"/>
              <a:t>S-PLUS</a:t>
            </a:r>
            <a:r>
              <a:rPr lang="en-US" sz="2400" dirty="0"/>
              <a:t>, pages 385–429. Springer New </a:t>
            </a:r>
            <a:r>
              <a:rPr lang="en-US" sz="2400" dirty="0" smtClean="0"/>
              <a:t>York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25" name="TextBox 3"/>
          <p:cNvSpPr txBox="1"/>
          <p:nvPr/>
        </p:nvSpPr>
        <p:spPr>
          <a:xfrm>
            <a:off x="24554978" y="18508547"/>
            <a:ext cx="1058517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References</a:t>
            </a:r>
            <a:endParaRPr lang="en-US" sz="2800" b="1" dirty="0"/>
          </a:p>
        </p:txBody>
      </p:sp>
      <p:sp>
        <p:nvSpPr>
          <p:cNvPr id="26" name="TextBox 3"/>
          <p:cNvSpPr txBox="1"/>
          <p:nvPr/>
        </p:nvSpPr>
        <p:spPr>
          <a:xfrm>
            <a:off x="14177430" y="20536721"/>
            <a:ext cx="756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Figure </a:t>
            </a:r>
            <a:r>
              <a:rPr lang="en-US" sz="2400" b="1" dirty="0" smtClean="0"/>
              <a:t>3. </a:t>
            </a:r>
            <a:r>
              <a:rPr lang="en-US" sz="2400" dirty="0" smtClean="0"/>
              <a:t>Figure 3</a:t>
            </a:r>
            <a:endParaRPr lang="en-US" sz="2400" dirty="0"/>
          </a:p>
        </p:txBody>
      </p:sp>
      <p:sp>
        <p:nvSpPr>
          <p:cNvPr id="27" name="TextBox 3"/>
          <p:cNvSpPr txBox="1"/>
          <p:nvPr/>
        </p:nvSpPr>
        <p:spPr>
          <a:xfrm>
            <a:off x="26062948" y="6711118"/>
            <a:ext cx="756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Figure </a:t>
            </a:r>
            <a:r>
              <a:rPr lang="en-US" sz="2400" b="1" dirty="0" smtClean="0"/>
              <a:t>4. </a:t>
            </a:r>
            <a:r>
              <a:rPr lang="en-US" sz="2400" dirty="0" smtClean="0"/>
              <a:t>Figure 4</a:t>
            </a:r>
            <a:endParaRPr lang="en-US" sz="2400" dirty="0"/>
          </a:p>
        </p:txBody>
      </p:sp>
      <p:sp>
        <p:nvSpPr>
          <p:cNvPr id="34" name="TextBox 3"/>
          <p:cNvSpPr txBox="1"/>
          <p:nvPr/>
        </p:nvSpPr>
        <p:spPr>
          <a:xfrm>
            <a:off x="26058750" y="11191319"/>
            <a:ext cx="756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Figure </a:t>
            </a:r>
            <a:r>
              <a:rPr lang="en-US" sz="2400" b="1" dirty="0"/>
              <a:t>5</a:t>
            </a:r>
            <a:r>
              <a:rPr lang="en-US" sz="2400" b="1" dirty="0" smtClean="0"/>
              <a:t>. </a:t>
            </a:r>
            <a:r>
              <a:rPr lang="en-US" sz="2400" dirty="0" smtClean="0"/>
              <a:t>Figure 5</a:t>
            </a:r>
            <a:endParaRPr lang="en-US" sz="2400" dirty="0"/>
          </a:p>
        </p:txBody>
      </p:sp>
      <p:cxnSp>
        <p:nvCxnSpPr>
          <p:cNvPr id="3" name="2 Conector recto"/>
          <p:cNvCxnSpPr/>
          <p:nvPr/>
        </p:nvCxnSpPr>
        <p:spPr>
          <a:xfrm>
            <a:off x="7057034" y="2486547"/>
            <a:ext cx="22034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2121</TotalTime>
  <Words>648</Words>
  <Application>Microsoft Office PowerPoint</Application>
  <PresentationFormat>Personalizado</PresentationFormat>
  <Paragraphs>32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Hernández</dc:creator>
  <cp:lastModifiedBy>Felipe Hernández</cp:lastModifiedBy>
  <cp:revision>35</cp:revision>
  <dcterms:created xsi:type="dcterms:W3CDTF">2013-11-21T20:20:07Z</dcterms:created>
  <dcterms:modified xsi:type="dcterms:W3CDTF">2013-12-02T23:55:56Z</dcterms:modified>
</cp:coreProperties>
</file>