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36004500" cy="25203150"/>
  <p:notesSz cx="6858000" cy="9144000"/>
  <p:defaultTextStyle>
    <a:defPPr>
      <a:defRPr lang="en-US"/>
    </a:defPPr>
    <a:lvl1pPr marL="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4753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495053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42576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6990109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37638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485155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3268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398021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 varScale="1">
        <p:scale>
          <a:sx n="31" d="100"/>
          <a:sy n="31" d="100"/>
        </p:scale>
        <p:origin x="-1056" y="-108"/>
      </p:cViewPr>
      <p:guideLst>
        <p:guide orient="horz" pos="7938"/>
        <p:guide pos="113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16"/>
            <a:ext cx="30603825" cy="5402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6"/>
            <a:ext cx="25203150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1" y="1009300"/>
            <a:ext cx="8101013" cy="21504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8" y="1009300"/>
            <a:ext cx="23702963" cy="21504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16195359"/>
            <a:ext cx="30603825" cy="5005626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0682187"/>
            <a:ext cx="30603825" cy="551318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753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49505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24257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01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376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3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41"/>
            <a:ext cx="1590824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4" y="5641541"/>
            <a:ext cx="1591449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4" y="7992666"/>
            <a:ext cx="1591449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003462"/>
            <a:ext cx="11845233" cy="427053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2" y="1003465"/>
            <a:ext cx="20127517" cy="21510189"/>
          </a:xfrm>
        </p:spPr>
        <p:txBody>
          <a:bodyPr/>
          <a:lstStyle>
            <a:lvl1pPr>
              <a:defRPr sz="12100"/>
            </a:lvl1pPr>
            <a:lvl2pPr>
              <a:defRPr sz="10700"/>
            </a:lvl2pPr>
            <a:lvl3pPr>
              <a:defRPr sz="91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5274009"/>
            <a:ext cx="11845233" cy="17239658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17642207"/>
            <a:ext cx="21602701" cy="208276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2251947"/>
            <a:ext cx="21602701" cy="15121890"/>
          </a:xfrm>
        </p:spPr>
        <p:txBody>
          <a:bodyPr/>
          <a:lstStyle>
            <a:lvl1pPr marL="0" indent="0">
              <a:buNone/>
              <a:defRPr sz="12100"/>
            </a:lvl1pPr>
            <a:lvl2pPr marL="1747530" indent="0">
              <a:buNone/>
              <a:defRPr sz="10700"/>
            </a:lvl2pPr>
            <a:lvl3pPr marL="3495053" indent="0">
              <a:buNone/>
              <a:defRPr sz="9100"/>
            </a:lvl3pPr>
            <a:lvl4pPr marL="5242576" indent="0">
              <a:buNone/>
              <a:defRPr sz="7700"/>
            </a:lvl4pPr>
            <a:lvl5pPr marL="6990109" indent="0">
              <a:buNone/>
              <a:defRPr sz="7700"/>
            </a:lvl5pPr>
            <a:lvl6pPr marL="8737638" indent="0">
              <a:buNone/>
              <a:defRPr sz="7700"/>
            </a:lvl6pPr>
            <a:lvl7pPr marL="10485155" indent="0">
              <a:buNone/>
              <a:defRPr sz="7700"/>
            </a:lvl7pPr>
            <a:lvl8pPr marL="12232684" indent="0">
              <a:buNone/>
              <a:defRPr sz="7700"/>
            </a:lvl8pPr>
            <a:lvl9pPr marL="13980214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19724968"/>
            <a:ext cx="21602701" cy="2957869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6" y="1009295"/>
            <a:ext cx="32404051" cy="4200526"/>
          </a:xfrm>
          <a:prstGeom prst="rect">
            <a:avLst/>
          </a:prstGeom>
        </p:spPr>
        <p:txBody>
          <a:bodyPr vert="horz" lIns="349511" tIns="174749" rIns="349511" bIns="1747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880746"/>
            <a:ext cx="32404051" cy="16632915"/>
          </a:xfrm>
          <a:prstGeom prst="rect">
            <a:avLst/>
          </a:prstGeom>
        </p:spPr>
        <p:txBody>
          <a:bodyPr vert="horz" lIns="349511" tIns="174749" rIns="349511" bIns="174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6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86"/>
            <a:ext cx="11401426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505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641" indent="-1310641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725" indent="-1092209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68813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7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139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891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0644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3981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753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495053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42576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109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37638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5155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268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021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h17@pitt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034" y="574219"/>
            <a:ext cx="22034448" cy="2062028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/>
            <a:r>
              <a:rPr lang="en-US" sz="6400" b="1" dirty="0">
                <a:latin typeface="+mj-lt"/>
              </a:rPr>
              <a:t>Predicting Meteorological Values on a Spatial Grid using the North American Land Data Assimilation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903216"/>
            <a:ext cx="36004500" cy="769367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 defTabSz="3497580">
              <a:defRPr/>
            </a:pPr>
            <a:r>
              <a:rPr lang="en-US" sz="4400" dirty="0" smtClean="0">
                <a:latin typeface="+mj-lt"/>
              </a:rPr>
              <a:t>Ben </a:t>
            </a:r>
            <a:r>
              <a:rPr lang="en-US" sz="4400" smtClean="0">
                <a:latin typeface="+mj-lt"/>
              </a:rPr>
              <a:t>Humberston</a:t>
            </a:r>
            <a:r>
              <a:rPr lang="en-US" sz="4400" dirty="0" smtClean="0">
                <a:latin typeface="+mj-lt"/>
              </a:rPr>
              <a:t> </a:t>
            </a:r>
            <a:r>
              <a:rPr lang="es-CO" sz="4400" baseline="30000" dirty="0">
                <a:latin typeface="+mj-lt"/>
              </a:rPr>
              <a:t>1</a:t>
            </a:r>
            <a:r>
              <a:rPr lang="en-US" sz="4400" dirty="0" smtClean="0">
                <a:latin typeface="+mj-lt"/>
              </a:rPr>
              <a:t> and Felipe </a:t>
            </a:r>
            <a:r>
              <a:rPr lang="en-US" sz="4400" dirty="0" err="1">
                <a:latin typeface="+mj-lt"/>
              </a:rPr>
              <a:t>Hern</a:t>
            </a:r>
            <a:r>
              <a:rPr lang="es-CO" sz="4400" dirty="0" smtClean="0">
                <a:latin typeface="+mj-lt"/>
              </a:rPr>
              <a:t>ández</a:t>
            </a:r>
            <a:r>
              <a:rPr lang="es-CO" sz="4400" baseline="30000" dirty="0" smtClean="0">
                <a:latin typeface="+mj-lt"/>
              </a:rPr>
              <a:t>2</a:t>
            </a:r>
            <a:endParaRPr lang="es-CO" sz="4400" dirty="0">
              <a:latin typeface="+mj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011762" y="2356490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1008362" y="4925784"/>
            <a:ext cx="1058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most cases. Therefore, many researchers have turned their attention towards machine learning methods to create simplified models based on available </a:t>
            </a:r>
            <a:r>
              <a:rPr lang="en-US" sz="2400" dirty="0"/>
              <a:t>observations. 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7" name="TextBox 3"/>
          <p:cNvSpPr txBox="1"/>
          <p:nvPr/>
        </p:nvSpPr>
        <p:spPr>
          <a:xfrm>
            <a:off x="1008362" y="4402564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1008362" y="9258294"/>
            <a:ext cx="10585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precision. Figure 1 shows samples from the North America Data Assimilation System (NLDAS) satellite-based observations available from the GES-DISC at NASA: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1008362" y="8735074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28" name="TextBox 3"/>
          <p:cNvSpPr txBox="1"/>
          <p:nvPr/>
        </p:nvSpPr>
        <p:spPr>
          <a:xfrm>
            <a:off x="1116373" y="18639079"/>
            <a:ext cx="10467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model in order to simulate and predict the evolution of the meteorological </a:t>
            </a:r>
            <a:r>
              <a:rPr lang="en-US" sz="2400" dirty="0" smtClean="0"/>
              <a:t>system over </a:t>
            </a:r>
            <a:r>
              <a:rPr lang="en-US" sz="2400" dirty="0"/>
              <a:t>time. </a:t>
            </a:r>
            <a:r>
              <a:rPr lang="en-US" sz="2400" dirty="0" smtClean="0"/>
              <a:t>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9" name="TextBox 3"/>
          <p:cNvSpPr txBox="1"/>
          <p:nvPr/>
        </p:nvSpPr>
        <p:spPr>
          <a:xfrm>
            <a:off x="1116373" y="18115859"/>
            <a:ext cx="1046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29 CuadroTexto"/>
              <p:cNvSpPr txBox="1"/>
              <p:nvPr/>
            </p:nvSpPr>
            <p:spPr>
              <a:xfrm>
                <a:off x="3536479" y="20511287"/>
                <a:ext cx="510473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r>
                        <a:rPr lang="es-CO" sz="2400" b="1" i="1" smtClean="0">
                          <a:latin typeface="Cambria Math"/>
                        </a:rPr>
                        <m:t>𝒄</m:t>
                      </m:r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𝑡</m:t>
                          </m:r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79" y="20511287"/>
                <a:ext cx="5104731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"/>
              <p:cNvSpPr txBox="1"/>
              <p:nvPr/>
            </p:nvSpPr>
            <p:spPr>
              <a:xfrm>
                <a:off x="1116373" y="21308599"/>
                <a:ext cx="10467563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 xmlns="">
          <p:sp>
            <p:nvSpPr>
              <p:cNvPr id="3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73" y="21308599"/>
                <a:ext cx="10467563" cy="1230080"/>
              </a:xfrm>
              <a:prstGeom prst="rect">
                <a:avLst/>
              </a:prstGeom>
              <a:blipFill rotWithShape="1">
                <a:blip r:embed="rId5"/>
                <a:stretch>
                  <a:fillRect l="-874" t="-3483" r="-932" b="-109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"/>
          <p:cNvSpPr txBox="1"/>
          <p:nvPr/>
        </p:nvSpPr>
        <p:spPr>
          <a:xfrm>
            <a:off x="13177714" y="4927997"/>
            <a:ext cx="9937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of the input data for the model were considered:</a:t>
            </a:r>
            <a:endParaRPr lang="en-US" sz="2400" dirty="0" smtClean="0"/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/>
              <a:t>Whether or not to use values on neighboring cells (neighborhood radius </a:t>
            </a:r>
            <a:r>
              <a:rPr lang="en-US" sz="2400" i="1" dirty="0"/>
              <a:t>r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to predict different variables independently or to </a:t>
            </a:r>
            <a:r>
              <a:rPr lang="en-US" sz="2400" dirty="0" smtClean="0"/>
              <a:t>measure interdependencies between variables</a:t>
            </a:r>
            <a:endParaRPr lang="en-US" sz="2400" dirty="0" smtClean="0"/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number of previous states to include in the model </a:t>
            </a:r>
            <a:r>
              <a:rPr lang="en-US" sz="2400" dirty="0" smtClean="0"/>
              <a:t>(VAR lag order 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3" name="TextBox 3"/>
          <p:cNvSpPr txBox="1"/>
          <p:nvPr/>
        </p:nvSpPr>
        <p:spPr>
          <a:xfrm>
            <a:off x="13177714" y="7597517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810" y="8890258"/>
            <a:ext cx="8058714" cy="55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3"/>
          <p:cNvSpPr txBox="1"/>
          <p:nvPr/>
        </p:nvSpPr>
        <p:spPr>
          <a:xfrm>
            <a:off x="14217632" y="14722906"/>
            <a:ext cx="756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</a:t>
            </a:r>
            <a:r>
              <a:rPr lang="en-US" sz="2400" dirty="0" smtClean="0"/>
              <a:t>Independent variable model</a:t>
            </a:r>
            <a:r>
              <a:rPr lang="en-US" sz="2400" dirty="0" smtClean="0"/>
              <a:t>; b. </a:t>
            </a:r>
            <a:r>
              <a:rPr lang="en-US" sz="2400" dirty="0" smtClean="0"/>
              <a:t>Model with interdependencies between variables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7" y="11438542"/>
            <a:ext cx="9298037" cy="56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3"/>
          <p:cNvSpPr txBox="1"/>
          <p:nvPr/>
        </p:nvSpPr>
        <p:spPr>
          <a:xfrm>
            <a:off x="6120930" y="1586574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3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7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2092</TotalTime>
  <Words>465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Benjamin James Humberston</cp:lastModifiedBy>
  <cp:revision>32</cp:revision>
  <dcterms:created xsi:type="dcterms:W3CDTF">2013-11-21T20:20:07Z</dcterms:created>
  <dcterms:modified xsi:type="dcterms:W3CDTF">2013-12-02T23:24:57Z</dcterms:modified>
</cp:coreProperties>
</file>