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0" autoAdjust="0"/>
    <p:restoredTop sz="94660"/>
  </p:normalViewPr>
  <p:slideViewPr>
    <p:cSldViewPr>
      <p:cViewPr>
        <p:scale>
          <a:sx n="75" d="100"/>
          <a:sy n="75" d="100"/>
        </p:scale>
        <p:origin x="-984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elipe\Dropbox\UPitt\Research%20Assistantship\PennDOT\10-10-01%20event\Satellite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01607757868173"/>
          <c:y val="8.7961872461910243E-2"/>
          <c:w val="0.84397699197443665"/>
          <c:h val="0.75889721290975476"/>
        </c:manualLayout>
      </c:layout>
      <c:scatterChart>
        <c:scatterStyle val="smoothMarker"/>
        <c:varyColors val="0"/>
        <c:ser>
          <c:idx val="0"/>
          <c:order val="0"/>
          <c:spPr>
            <a:ln w="50800"/>
          </c:spPr>
          <c:marker>
            <c:symbol val="none"/>
          </c:marker>
          <c:xVal>
            <c:numRef>
              <c:f>Summary!$A$5:$A$53</c:f>
              <c:numCache>
                <c:formatCode>m/d/yyyy\ h:mm</c:formatCode>
                <c:ptCount val="49"/>
                <c:pt idx="0">
                  <c:v>40451</c:v>
                </c:pt>
                <c:pt idx="1">
                  <c:v>40451.041666666664</c:v>
                </c:pt>
                <c:pt idx="2">
                  <c:v>40451.08333321759</c:v>
                </c:pt>
                <c:pt idx="3">
                  <c:v>40451.124999826388</c:v>
                </c:pt>
                <c:pt idx="4">
                  <c:v>40451.166666435187</c:v>
                </c:pt>
                <c:pt idx="5">
                  <c:v>40451.208333043978</c:v>
                </c:pt>
                <c:pt idx="6">
                  <c:v>40451.249999652777</c:v>
                </c:pt>
                <c:pt idx="7">
                  <c:v>40451.291666261575</c:v>
                </c:pt>
                <c:pt idx="8">
                  <c:v>40451.333332870374</c:v>
                </c:pt>
                <c:pt idx="9">
                  <c:v>40451.374999479165</c:v>
                </c:pt>
                <c:pt idx="10">
                  <c:v>40451.416666087964</c:v>
                </c:pt>
                <c:pt idx="11">
                  <c:v>40451.458332696762</c:v>
                </c:pt>
                <c:pt idx="12">
                  <c:v>40451.499999305554</c:v>
                </c:pt>
                <c:pt idx="13">
                  <c:v>40451.541665914352</c:v>
                </c:pt>
                <c:pt idx="14">
                  <c:v>40451.583332523151</c:v>
                </c:pt>
                <c:pt idx="15">
                  <c:v>40451.624999131942</c:v>
                </c:pt>
                <c:pt idx="16">
                  <c:v>40451.66666574074</c:v>
                </c:pt>
                <c:pt idx="17">
                  <c:v>40451.708332349539</c:v>
                </c:pt>
                <c:pt idx="18">
                  <c:v>40451.74999895833</c:v>
                </c:pt>
                <c:pt idx="19">
                  <c:v>40451.791665567129</c:v>
                </c:pt>
                <c:pt idx="20">
                  <c:v>40451.833332175927</c:v>
                </c:pt>
                <c:pt idx="21">
                  <c:v>40451.874998784719</c:v>
                </c:pt>
                <c:pt idx="22">
                  <c:v>40451.916665393517</c:v>
                </c:pt>
                <c:pt idx="23">
                  <c:v>40451.958332002316</c:v>
                </c:pt>
                <c:pt idx="24">
                  <c:v>40451.999998611114</c:v>
                </c:pt>
                <c:pt idx="25">
                  <c:v>40452.041665219906</c:v>
                </c:pt>
                <c:pt idx="26">
                  <c:v>40452.083331828704</c:v>
                </c:pt>
                <c:pt idx="27">
                  <c:v>40452.124998437503</c:v>
                </c:pt>
                <c:pt idx="28">
                  <c:v>40452.166665046294</c:v>
                </c:pt>
                <c:pt idx="29">
                  <c:v>40452.208331655092</c:v>
                </c:pt>
                <c:pt idx="30">
                  <c:v>40452.249998263891</c:v>
                </c:pt>
                <c:pt idx="31">
                  <c:v>40452.291664872682</c:v>
                </c:pt>
                <c:pt idx="32">
                  <c:v>40452.333331481481</c:v>
                </c:pt>
                <c:pt idx="33">
                  <c:v>40452.374998090279</c:v>
                </c:pt>
                <c:pt idx="34">
                  <c:v>40452.416664699071</c:v>
                </c:pt>
                <c:pt idx="35">
                  <c:v>40452.458331307869</c:v>
                </c:pt>
                <c:pt idx="36">
                  <c:v>40452.499997916668</c:v>
                </c:pt>
                <c:pt idx="37">
                  <c:v>40452.541664525466</c:v>
                </c:pt>
                <c:pt idx="38">
                  <c:v>40452.583331134258</c:v>
                </c:pt>
                <c:pt idx="39">
                  <c:v>40452.624997743056</c:v>
                </c:pt>
                <c:pt idx="40">
                  <c:v>40452.666664351855</c:v>
                </c:pt>
                <c:pt idx="41">
                  <c:v>40452.708330960646</c:v>
                </c:pt>
                <c:pt idx="42">
                  <c:v>40452.749997569445</c:v>
                </c:pt>
                <c:pt idx="43">
                  <c:v>40452.791664178243</c:v>
                </c:pt>
                <c:pt idx="44">
                  <c:v>40452.833330787034</c:v>
                </c:pt>
                <c:pt idx="45">
                  <c:v>40452.874997395833</c:v>
                </c:pt>
                <c:pt idx="46">
                  <c:v>40452.916664004631</c:v>
                </c:pt>
                <c:pt idx="47">
                  <c:v>40452.958330613423</c:v>
                </c:pt>
                <c:pt idx="48">
                  <c:v>40452.999997222221</c:v>
                </c:pt>
              </c:numCache>
            </c:numRef>
          </c:xVal>
          <c:yVal>
            <c:numRef>
              <c:f>Summary!$B$5:$B$53</c:f>
              <c:numCache>
                <c:formatCode>0.0000</c:formatCode>
                <c:ptCount val="49"/>
                <c:pt idx="0">
                  <c:v>7.1763189747241038E-2</c:v>
                </c:pt>
                <c:pt idx="1">
                  <c:v>7.1763189747241038E-2</c:v>
                </c:pt>
                <c:pt idx="2">
                  <c:v>7.8584656461374122E-2</c:v>
                </c:pt>
                <c:pt idx="3">
                  <c:v>8.0267319330722744E-2</c:v>
                </c:pt>
                <c:pt idx="4">
                  <c:v>0.16540911356354573</c:v>
                </c:pt>
                <c:pt idx="5">
                  <c:v>0.32396019935920267</c:v>
                </c:pt>
                <c:pt idx="6">
                  <c:v>0.62195728017087959</c:v>
                </c:pt>
                <c:pt idx="7">
                  <c:v>1.1446001423994319</c:v>
                </c:pt>
                <c:pt idx="8">
                  <c:v>1.3679917052331783</c:v>
                </c:pt>
                <c:pt idx="9">
                  <c:v>1.5767404414382333</c:v>
                </c:pt>
                <c:pt idx="10">
                  <c:v>1.8887844784620886</c:v>
                </c:pt>
                <c:pt idx="11">
                  <c:v>2.2017416518333932</c:v>
                </c:pt>
                <c:pt idx="12">
                  <c:v>2.2973868992524014</c:v>
                </c:pt>
                <c:pt idx="13">
                  <c:v>2.4665935208259144</c:v>
                </c:pt>
                <c:pt idx="14">
                  <c:v>3.2154435386258413</c:v>
                </c:pt>
                <c:pt idx="15">
                  <c:v>3.7636186543253847</c:v>
                </c:pt>
                <c:pt idx="16">
                  <c:v>3.8137293342826637</c:v>
                </c:pt>
                <c:pt idx="17">
                  <c:v>3.2661663225347186</c:v>
                </c:pt>
                <c:pt idx="18">
                  <c:v>3.2546804912780374</c:v>
                </c:pt>
                <c:pt idx="19">
                  <c:v>3.2274449270202887</c:v>
                </c:pt>
                <c:pt idx="20">
                  <c:v>2.8820786756852912</c:v>
                </c:pt>
                <c:pt idx="21">
                  <c:v>2.3913345674617301</c:v>
                </c:pt>
                <c:pt idx="22">
                  <c:v>2.4089449626201502</c:v>
                </c:pt>
                <c:pt idx="23">
                  <c:v>2.1689474902100403</c:v>
                </c:pt>
                <c:pt idx="24">
                  <c:v>2.5813054111783567</c:v>
                </c:pt>
                <c:pt idx="25">
                  <c:v>2.4669283374866464</c:v>
                </c:pt>
                <c:pt idx="26">
                  <c:v>2.5580548949804216</c:v>
                </c:pt>
                <c:pt idx="27">
                  <c:v>2.3395724101103594</c:v>
                </c:pt>
                <c:pt idx="28">
                  <c:v>2.4239945888216439</c:v>
                </c:pt>
                <c:pt idx="29">
                  <c:v>2.2100133143467406</c:v>
                </c:pt>
                <c:pt idx="30">
                  <c:v>2.286881025275902</c:v>
                </c:pt>
                <c:pt idx="31">
                  <c:v>2.3597696689213223</c:v>
                </c:pt>
                <c:pt idx="32">
                  <c:v>2.4767293342826613</c:v>
                </c:pt>
                <c:pt idx="33">
                  <c:v>2.1488731577073712</c:v>
                </c:pt>
                <c:pt idx="34">
                  <c:v>1.7633058027767887</c:v>
                </c:pt>
                <c:pt idx="35">
                  <c:v>1.1358009967960143</c:v>
                </c:pt>
                <c:pt idx="36">
                  <c:v>0.52464211463154153</c:v>
                </c:pt>
                <c:pt idx="37">
                  <c:v>0.16031078675685309</c:v>
                </c:pt>
                <c:pt idx="38">
                  <c:v>0.10859280882876474</c:v>
                </c:pt>
                <c:pt idx="39">
                  <c:v>0.14126838732645083</c:v>
                </c:pt>
                <c:pt idx="40">
                  <c:v>0.12289985760056953</c:v>
                </c:pt>
                <c:pt idx="41">
                  <c:v>0.16144140263438964</c:v>
                </c:pt>
                <c:pt idx="42">
                  <c:v>6.0444464222143113E-2</c:v>
                </c:pt>
                <c:pt idx="43">
                  <c:v>3.7305945176219317E-2</c:v>
                </c:pt>
                <c:pt idx="44">
                  <c:v>2.7250338198647216E-2</c:v>
                </c:pt>
                <c:pt idx="45">
                  <c:v>1.7346422214311135E-2</c:v>
                </c:pt>
                <c:pt idx="46">
                  <c:v>1.4222890708437172E-2</c:v>
                </c:pt>
                <c:pt idx="47">
                  <c:v>2.6021003915984334E-3</c:v>
                </c:pt>
                <c:pt idx="48">
                  <c:v>3.2491990032039869E-3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592576"/>
        <c:axId val="98760576"/>
      </c:scatterChart>
      <c:valAx>
        <c:axId val="93592576"/>
        <c:scaling>
          <c:orientation val="minMax"/>
          <c:max val="40453"/>
          <c:min val="40451"/>
        </c:scaling>
        <c:delete val="1"/>
        <c:axPos val="b"/>
        <c:majorGridlines>
          <c:spPr>
            <a:ln>
              <a:noFill/>
            </a:ln>
          </c:spPr>
        </c:majorGridlines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 sz="2000" b="0"/>
                </a:pPr>
                <a:r>
                  <a:rPr lang="en-US" sz="2000" b="0"/>
                  <a:t>Time</a:t>
                </a:r>
              </a:p>
            </c:rich>
          </c:tx>
          <c:layout/>
          <c:overlay val="0"/>
        </c:title>
        <c:numFmt formatCode="m/d/yyyy\ h:mm" sourceLinked="1"/>
        <c:majorTickMark val="none"/>
        <c:minorTickMark val="none"/>
        <c:tickLblPos val="nextTo"/>
        <c:crossAx val="98760576"/>
        <c:crosses val="autoZero"/>
        <c:crossBetween val="midCat"/>
        <c:majorUnit val="0.25"/>
        <c:minorUnit val="8.3333333330000009E-2"/>
      </c:valAx>
      <c:valAx>
        <c:axId val="98760576"/>
        <c:scaling>
          <c:orientation val="minMax"/>
        </c:scaling>
        <c:delete val="1"/>
        <c:axPos val="l"/>
        <c:majorGridlines/>
        <c:title>
          <c:tx>
            <c:rich>
              <a:bodyPr/>
              <a:lstStyle/>
              <a:p>
                <a:pPr>
                  <a:defRPr sz="2000" b="0"/>
                </a:pPr>
                <a:r>
                  <a:rPr lang="en-US" sz="2000" b="0" dirty="0" smtClean="0"/>
                  <a:t>Precipitation</a:t>
                </a:r>
                <a:endParaRPr lang="en-US" sz="2000" b="0" dirty="0"/>
              </a:p>
            </c:rich>
          </c:tx>
          <c:layout>
            <c:manualLayout>
              <c:xMode val="edge"/>
              <c:yMode val="edge"/>
              <c:x val="0"/>
              <c:y val="0.18007060534505137"/>
            </c:manualLayout>
          </c:layout>
          <c:overlay val="0"/>
        </c:title>
        <c:numFmt formatCode="0.0000" sourceLinked="1"/>
        <c:majorTickMark val="none"/>
        <c:minorTickMark val="none"/>
        <c:tickLblPos val="nextTo"/>
        <c:crossAx val="93592576"/>
        <c:crosses val="autoZero"/>
        <c:crossBetween val="midCat"/>
      </c:valAx>
    </c:plotArea>
    <c:plotVisOnly val="1"/>
    <c:dispBlanksAs val="gap"/>
    <c:showDLblsOverMax val="0"/>
  </c:chart>
  <c:spPr>
    <a:solidFill>
      <a:schemeClr val="accent3">
        <a:lumMod val="60000"/>
        <a:lumOff val="40000"/>
      </a:schemeClr>
    </a:solidFill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5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1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1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3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0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5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7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2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5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C5B62-F377-4AE5-8F26-CB3E943C5A84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7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eh17@pitt.edu" TargetMode="External"/><Relationship Id="rId2" Type="http://schemas.openxmlformats.org/officeDocument/2006/relationships/hyperlink" Target="mailto:bhumbers@cs.cmu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268760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School of Computer Science, Carnegie Mellon University; </a:t>
            </a:r>
            <a:r>
              <a:rPr lang="es-MX" sz="2400" dirty="0" smtClean="0">
                <a:hlinkClick r:id="rId2"/>
              </a:rPr>
              <a:t>bhumbers@cs.cmu.edu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Department of Civil and Environmental Engineering, University of Pittsburgh; </a:t>
            </a:r>
            <a:r>
              <a:rPr lang="en-US" sz="2400" dirty="0" smtClean="0">
                <a:hlinkClick r:id="rId3"/>
              </a:rPr>
              <a:t>felher.c@gmail.com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468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92696"/>
            <a:ext cx="78488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Weather forecasts are useful for a wide range of applications, from everyday personal decisions, to large-scale industrial activities. However, many physical phenomena are involved in the evolution of the state of the atmosphere, and some of these are still largely misunderstood. Moreover, physically-based models require large amounts of data that can only </a:t>
            </a:r>
            <a:r>
              <a:rPr lang="en-US" sz="2400" dirty="0"/>
              <a:t>be indirectly </a:t>
            </a:r>
            <a:r>
              <a:rPr lang="en-US" sz="2400" dirty="0" smtClean="0"/>
              <a:t>estimated in </a:t>
            </a:r>
            <a:r>
              <a:rPr lang="en-US" sz="2400" dirty="0" smtClean="0"/>
              <a:t>most cases. Therefore, many researchers have turned their attention towards machine learning methods to create simplified models based on available </a:t>
            </a:r>
            <a:r>
              <a:rPr lang="en-US" sz="2400" dirty="0"/>
              <a:t>observations. The purpose of this project is to apply variants of a Vector Auto-Regression (VAR) model to the forecasting of meteorological </a:t>
            </a:r>
            <a:r>
              <a:rPr lang="en-US" sz="2400" dirty="0" smtClean="0"/>
              <a:t>variables using satellite-based observations.</a:t>
            </a:r>
            <a:endParaRPr lang="en-US" sz="2400" dirty="0"/>
          </a:p>
        </p:txBody>
      </p:sp>
      <p:sp>
        <p:nvSpPr>
          <p:cNvPr id="3" name="TextBox 3"/>
          <p:cNvSpPr txBox="1"/>
          <p:nvPr/>
        </p:nvSpPr>
        <p:spPr>
          <a:xfrm>
            <a:off x="611560" y="169476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Introduction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9637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611560" y="692696"/>
            <a:ext cx="78488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As opposed to measurements from weather stations, satellite observations offer total spatial coverage at the cost of reduced precision</a:t>
            </a:r>
            <a:r>
              <a:rPr lang="en-US" sz="2400" dirty="0" smtClean="0"/>
              <a:t>. Figure 1 shows samples from the North America Data Assimilation System (NLDAS) satellite-based observations available from the GES-DISC at NASA: values for the different meteorological variables are provided hourly for each cell within a regular grid.</a:t>
            </a:r>
            <a:endParaRPr lang="en-US" sz="2400" dirty="0"/>
          </a:p>
        </p:txBody>
      </p:sp>
      <p:sp>
        <p:nvSpPr>
          <p:cNvPr id="8" name="TextBox 3"/>
          <p:cNvSpPr txBox="1"/>
          <p:nvPr/>
        </p:nvSpPr>
        <p:spPr>
          <a:xfrm>
            <a:off x="611560" y="169476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Dataset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928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15643"/>
            <a:ext cx="2090754" cy="2090754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79007"/>
            <a:ext cx="2090355" cy="2090355"/>
          </a:xfrm>
          <a:prstGeom prst="rect">
            <a:avLst/>
          </a:prstGeom>
        </p:spPr>
      </p:pic>
      <p:pic>
        <p:nvPicPr>
          <p:cNvPr id="6" name="Picture 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78348"/>
            <a:ext cx="2090355" cy="2090355"/>
          </a:xfrm>
          <a:prstGeom prst="rect">
            <a:avLst/>
          </a:prstGeom>
        </p:spPr>
      </p:pic>
      <p:sp>
        <p:nvSpPr>
          <p:cNvPr id="7" name="TextBox 11"/>
          <p:cNvSpPr txBox="1"/>
          <p:nvPr/>
        </p:nvSpPr>
        <p:spPr>
          <a:xfrm>
            <a:off x="1835696" y="2378348"/>
            <a:ext cx="209035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Temperature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1619672" y="1779007"/>
            <a:ext cx="209035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Pressure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1403648" y="1215643"/>
            <a:ext cx="209035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Humidity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1" y="2994829"/>
            <a:ext cx="2090355" cy="209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1"/>
          <p:cNvSpPr txBox="1"/>
          <p:nvPr/>
        </p:nvSpPr>
        <p:spPr>
          <a:xfrm>
            <a:off x="2051720" y="2994829"/>
            <a:ext cx="209035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Precipitation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1 Triángulo isósceles"/>
          <p:cNvSpPr/>
          <p:nvPr/>
        </p:nvSpPr>
        <p:spPr>
          <a:xfrm rot="14011670">
            <a:off x="3283772" y="1959488"/>
            <a:ext cx="2554185" cy="2648500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alpha val="6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1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424096"/>
              </p:ext>
            </p:extLst>
          </p:nvPr>
        </p:nvGraphicFramePr>
        <p:xfrm>
          <a:off x="4427984" y="1422481"/>
          <a:ext cx="3888432" cy="2242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3" name="12 Conector recto"/>
          <p:cNvCxnSpPr/>
          <p:nvPr/>
        </p:nvCxnSpPr>
        <p:spPr>
          <a:xfrm>
            <a:off x="6228184" y="1613808"/>
            <a:ext cx="0" cy="174621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"/>
          <p:cNvSpPr txBox="1"/>
          <p:nvPr/>
        </p:nvSpPr>
        <p:spPr>
          <a:xfrm>
            <a:off x="4355976" y="4005064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Figure 1. </a:t>
            </a:r>
            <a:r>
              <a:rPr lang="en-US" sz="2400" dirty="0" smtClean="0"/>
              <a:t>G</a:t>
            </a:r>
            <a:r>
              <a:rPr lang="en-US" sz="2400" dirty="0" smtClean="0"/>
              <a:t>ridded values for the weather variables are available every hour from NLDAS </a:t>
            </a:r>
            <a:endParaRPr lang="en-US" sz="2400" dirty="0"/>
          </a:p>
        </p:txBody>
      </p:sp>
      <p:sp>
        <p:nvSpPr>
          <p:cNvPr id="17" name="TextBox 11"/>
          <p:cNvSpPr txBox="1"/>
          <p:nvPr/>
        </p:nvSpPr>
        <p:spPr>
          <a:xfrm>
            <a:off x="1185501" y="764704"/>
            <a:ext cx="209035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21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611560" y="692696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Our </a:t>
            </a:r>
            <a:r>
              <a:rPr lang="en-US" sz="2400" dirty="0" smtClean="0"/>
              <a:t>work </a:t>
            </a:r>
            <a:r>
              <a:rPr lang="en-US" sz="2400" dirty="0"/>
              <a:t>uses a vector </a:t>
            </a:r>
            <a:r>
              <a:rPr lang="en-US" sz="2400" dirty="0" smtClean="0"/>
              <a:t>autoregressive (VAR</a:t>
            </a:r>
            <a:r>
              <a:rPr lang="en-US" sz="2400" dirty="0"/>
              <a:t>) model in order to simulate and predict the evolution of the meteorological </a:t>
            </a:r>
            <a:r>
              <a:rPr lang="en-US" sz="2400" dirty="0" smtClean="0"/>
              <a:t>system over </a:t>
            </a:r>
            <a:r>
              <a:rPr lang="en-US" sz="2400" dirty="0"/>
              <a:t>time. </a:t>
            </a:r>
            <a:r>
              <a:rPr lang="en-US" sz="2400" dirty="0" smtClean="0"/>
              <a:t>The </a:t>
            </a:r>
            <a:r>
              <a:rPr lang="en-US" sz="2400" dirty="0"/>
              <a:t>model describes </a:t>
            </a:r>
            <a:r>
              <a:rPr lang="en-US" sz="2400" dirty="0" smtClean="0"/>
              <a:t>the system </a:t>
            </a:r>
            <a:r>
              <a:rPr lang="en-US" sz="2400" dirty="0"/>
              <a:t>values </a:t>
            </a:r>
            <a:r>
              <a:rPr lang="en-US" sz="2400" i="1" dirty="0" smtClean="0"/>
              <a:t>X</a:t>
            </a:r>
            <a:r>
              <a:rPr lang="en-US" sz="2400" dirty="0" smtClean="0"/>
              <a:t> at </a:t>
            </a:r>
            <a:r>
              <a:rPr lang="en-US" sz="2400" dirty="0"/>
              <a:t>time </a:t>
            </a:r>
            <a:r>
              <a:rPr lang="en-US" sz="2400" i="1" dirty="0"/>
              <a:t>t</a:t>
            </a:r>
            <a:r>
              <a:rPr lang="en-US" sz="2400" dirty="0"/>
              <a:t> </a:t>
            </a:r>
            <a:r>
              <a:rPr lang="en-US" sz="2400" dirty="0" smtClean="0"/>
              <a:t>as a linear combination of </a:t>
            </a:r>
            <a:r>
              <a:rPr lang="en-US" sz="2400" dirty="0"/>
              <a:t>some number of prior system states </a:t>
            </a:r>
            <a:r>
              <a:rPr lang="en-US" sz="2400" i="1" dirty="0" smtClean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8" name="TextBox 3"/>
          <p:cNvSpPr txBox="1"/>
          <p:nvPr/>
        </p:nvSpPr>
        <p:spPr>
          <a:xfrm>
            <a:off x="611560" y="169476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Method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1 CuadroTexto"/>
              <p:cNvSpPr txBox="1"/>
              <p:nvPr/>
            </p:nvSpPr>
            <p:spPr>
              <a:xfrm>
                <a:off x="2609987" y="2814526"/>
                <a:ext cx="385201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s-CO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r>
                        <a:rPr lang="es-CO" b="0" i="1" smtClean="0">
                          <a:latin typeface="Cambria Math"/>
                        </a:rPr>
                        <m:t>𝑐</m:t>
                      </m:r>
                      <m:r>
                        <a:rPr lang="es-CO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b="1" i="0">
                              <a:latin typeface="Cambria Math"/>
                            </a:rPr>
                            <m:t>𝚷</m:t>
                          </m:r>
                        </m:e>
                        <m:sub>
                          <m:r>
                            <a:rPr lang="es-CO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s-CO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CO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s-CO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b="1" i="0" smtClean="0">
                              <a:latin typeface="Cambria Math"/>
                            </a:rPr>
                            <m:t>𝚷</m:t>
                          </m:r>
                        </m:e>
                        <m:sub>
                          <m:r>
                            <a:rPr lang="es-CO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s-CO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b="1" i="1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s-CO" i="1">
                              <a:latin typeface="Cambria Math"/>
                            </a:rPr>
                            <m:t>𝑡</m:t>
                          </m:r>
                          <m:r>
                            <a:rPr lang="es-CO" i="1">
                              <a:latin typeface="Cambria Math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s-CO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ε</m:t>
                          </m:r>
                        </m:e>
                        <m:sub>
                          <m:r>
                            <a:rPr lang="es-CO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987" y="2814526"/>
                <a:ext cx="3852017" cy="390748"/>
              </a:xfrm>
              <a:prstGeom prst="rect">
                <a:avLst/>
              </a:prstGeom>
              <a:blipFill rotWithShape="1"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3"/>
              <p:cNvSpPr txBox="1"/>
              <p:nvPr/>
            </p:nvSpPr>
            <p:spPr>
              <a:xfrm>
                <a:off x="611560" y="3362216"/>
                <a:ext cx="7848872" cy="1598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This system can be solved for the unknown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sz="2400" b="1">
                            <a:latin typeface="Cambria Math"/>
                          </a:rPr>
                          <m:t>𝚷</m:t>
                        </m:r>
                      </m:e>
                      <m:sub>
                        <m:r>
                          <a:rPr lang="es-CO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/>
                  <a:t> parameter matrices </a:t>
                </a:r>
                <a:r>
                  <a:rPr lang="en-US" sz="2400" dirty="0"/>
                  <a:t>using ordinary least </a:t>
                </a:r>
                <a:r>
                  <a:rPr lang="en-US" sz="2400" dirty="0" smtClean="0"/>
                  <a:t>squares by rewriting it as </a:t>
                </a:r>
                <a:r>
                  <a:rPr lang="en-US" sz="2400" dirty="0"/>
                  <a:t>a system of </a:t>
                </a:r>
                <a:r>
                  <a:rPr lang="en-US" sz="2400" dirty="0" smtClean="0"/>
                  <a:t>equations (each </a:t>
                </a:r>
                <a:r>
                  <a:rPr lang="en-US" sz="2400" dirty="0"/>
                  <a:t>row is the equation for one system variable at one time </a:t>
                </a:r>
                <a:r>
                  <a:rPr lang="en-US" sz="2400" dirty="0" smtClean="0"/>
                  <a:t>step).</a:t>
                </a:r>
                <a:endParaRPr lang="en-US" sz="2400" dirty="0"/>
              </a:p>
            </p:txBody>
          </p:sp>
        </mc:Choice>
        <mc:Fallback>
          <p:sp>
            <p:nvSpPr>
              <p:cNvPr id="7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362216"/>
                <a:ext cx="7848872" cy="1598194"/>
              </a:xfrm>
              <a:prstGeom prst="rect">
                <a:avLst/>
              </a:prstGeom>
              <a:blipFill rotWithShape="1">
                <a:blip r:embed="rId3"/>
                <a:stretch>
                  <a:fillRect l="-1165" t="-2672" r="-1165" b="-80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77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611560" y="692696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Three aspects for the setup of the model were considered:</a:t>
            </a:r>
          </a:p>
          <a:p>
            <a:pPr marL="5207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Using the past values of the same variable vs. using the past values of all the variables</a:t>
            </a:r>
          </a:p>
          <a:p>
            <a:pPr marL="5207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number of previous states to consider (</a:t>
            </a:r>
            <a:r>
              <a:rPr lang="en-US" sz="2400" i="1" dirty="0" smtClean="0"/>
              <a:t>p</a:t>
            </a:r>
            <a:r>
              <a:rPr lang="en-US" sz="2400" dirty="0" smtClean="0"/>
              <a:t>)</a:t>
            </a:r>
          </a:p>
          <a:p>
            <a:pPr marL="5207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Whether or not to include the values on neighboring cells (neighborhood radius </a:t>
            </a:r>
            <a:r>
              <a:rPr lang="en-US" sz="2400" i="1" dirty="0" smtClean="0"/>
              <a:t>r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TextBox 3"/>
          <p:cNvSpPr txBox="1"/>
          <p:nvPr/>
        </p:nvSpPr>
        <p:spPr>
          <a:xfrm>
            <a:off x="611560" y="3362216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Figure 2 illustrates two possible the setups for the VAR model, with varying lag </a:t>
            </a:r>
            <a:r>
              <a:rPr lang="en-US" sz="2400" i="1" dirty="0" smtClean="0"/>
              <a:t>p</a:t>
            </a:r>
            <a:r>
              <a:rPr lang="en-US" sz="2400" dirty="0" smtClean="0"/>
              <a:t> and neighborhood radius </a:t>
            </a:r>
            <a:r>
              <a:rPr lang="en-US" sz="2400" i="1" dirty="0" smtClean="0"/>
              <a:t>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97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40 Rectángulo"/>
          <p:cNvSpPr/>
          <p:nvPr/>
        </p:nvSpPr>
        <p:spPr>
          <a:xfrm>
            <a:off x="1704492" y="937528"/>
            <a:ext cx="3430984" cy="13435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8" name="1027 Rectángulo"/>
          <p:cNvSpPr/>
          <p:nvPr/>
        </p:nvSpPr>
        <p:spPr>
          <a:xfrm>
            <a:off x="1801900" y="1404268"/>
            <a:ext cx="5349800" cy="79208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TextBox 3"/>
          <p:cNvSpPr txBox="1"/>
          <p:nvPr/>
        </p:nvSpPr>
        <p:spPr>
          <a:xfrm>
            <a:off x="539552" y="5517232"/>
            <a:ext cx="7569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Figure 2. </a:t>
            </a:r>
            <a:r>
              <a:rPr lang="en-US" sz="2400" dirty="0" smtClean="0"/>
              <a:t>Variables used for estimating values </a:t>
            </a:r>
            <a:r>
              <a:rPr lang="en-US" sz="2400" b="1" i="1" dirty="0" smtClean="0"/>
              <a:t>X</a:t>
            </a:r>
            <a:r>
              <a:rPr lang="en-US" sz="2400" dirty="0" smtClean="0"/>
              <a:t> at time </a:t>
            </a:r>
            <a:r>
              <a:rPr lang="en-US" sz="2400" i="1" dirty="0" smtClean="0"/>
              <a:t>t</a:t>
            </a:r>
            <a:r>
              <a:rPr lang="en-US" sz="2400" dirty="0" smtClean="0"/>
              <a:t> at cell (</a:t>
            </a:r>
            <a:r>
              <a:rPr lang="en-US" sz="2400" i="1" dirty="0" smtClean="0"/>
              <a:t>x</a:t>
            </a:r>
            <a:r>
              <a:rPr lang="en-US" sz="2400" dirty="0" smtClean="0"/>
              <a:t>, </a:t>
            </a:r>
            <a:r>
              <a:rPr lang="en-US" sz="2400" i="1" dirty="0" smtClean="0"/>
              <a:t>y</a:t>
            </a:r>
            <a:r>
              <a:rPr lang="en-US" sz="2400" dirty="0" smtClean="0"/>
              <a:t>); </a:t>
            </a:r>
            <a:r>
              <a:rPr lang="en-US" sz="2400" dirty="0"/>
              <a:t>a</a:t>
            </a:r>
            <a:r>
              <a:rPr lang="en-US" sz="2400" dirty="0" smtClean="0"/>
              <a:t>. Single-variable model; b. Multivariate model</a:t>
            </a:r>
            <a:endParaRPr lang="en-US" sz="2400" dirty="0"/>
          </a:p>
        </p:txBody>
      </p:sp>
      <p:sp>
        <p:nvSpPr>
          <p:cNvPr id="5" name="4 Elipse"/>
          <p:cNvSpPr/>
          <p:nvPr/>
        </p:nvSpPr>
        <p:spPr>
          <a:xfrm>
            <a:off x="1895116" y="25309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smtClean="0"/>
              <a:t>X</a:t>
            </a:r>
            <a:r>
              <a:rPr lang="es-CO" baseline="-25000" dirty="0" smtClean="0"/>
              <a:t>1</a:t>
            </a:r>
            <a:endParaRPr lang="es-MX" baseline="-25000" dirty="0"/>
          </a:p>
        </p:txBody>
      </p:sp>
      <p:sp>
        <p:nvSpPr>
          <p:cNvPr id="18" name="17 Elipse"/>
          <p:cNvSpPr/>
          <p:nvPr/>
        </p:nvSpPr>
        <p:spPr>
          <a:xfrm>
            <a:off x="2615196" y="25309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smtClean="0"/>
              <a:t>X</a:t>
            </a:r>
            <a:r>
              <a:rPr lang="es-CO" baseline="-25000" dirty="0" smtClean="0"/>
              <a:t>2</a:t>
            </a:r>
            <a:endParaRPr lang="es-MX" baseline="-25000" dirty="0"/>
          </a:p>
        </p:txBody>
      </p:sp>
      <p:sp>
        <p:nvSpPr>
          <p:cNvPr id="19" name="18 Elipse"/>
          <p:cNvSpPr/>
          <p:nvPr/>
        </p:nvSpPr>
        <p:spPr>
          <a:xfrm>
            <a:off x="3335276" y="25309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smtClean="0"/>
              <a:t>X</a:t>
            </a:r>
            <a:r>
              <a:rPr lang="es-CO" baseline="-25000" dirty="0" smtClean="0"/>
              <a:t>3</a:t>
            </a:r>
            <a:endParaRPr lang="es-MX" baseline="-25000" dirty="0"/>
          </a:p>
        </p:txBody>
      </p:sp>
      <p:sp>
        <p:nvSpPr>
          <p:cNvPr id="20" name="19 Elipse"/>
          <p:cNvSpPr/>
          <p:nvPr/>
        </p:nvSpPr>
        <p:spPr>
          <a:xfrm>
            <a:off x="4415396" y="25309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err="1" smtClean="0"/>
              <a:t>X</a:t>
            </a:r>
            <a:r>
              <a:rPr lang="es-CO" baseline="-25000" dirty="0" err="1" smtClean="0"/>
              <a:t>n</a:t>
            </a:r>
            <a:endParaRPr lang="es-MX" baseline="-25000" dirty="0"/>
          </a:p>
        </p:txBody>
      </p:sp>
      <p:sp>
        <p:nvSpPr>
          <p:cNvPr id="21" name="TextBox 11"/>
          <p:cNvSpPr txBox="1"/>
          <p:nvPr/>
        </p:nvSpPr>
        <p:spPr>
          <a:xfrm>
            <a:off x="3920181" y="2505596"/>
            <a:ext cx="43417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1895116" y="1548284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1</a:t>
            </a:r>
            <a:endParaRPr lang="es-MX" baseline="-25000" dirty="0"/>
          </a:p>
        </p:txBody>
      </p:sp>
      <p:sp>
        <p:nvSpPr>
          <p:cNvPr id="23" name="22 Elipse"/>
          <p:cNvSpPr/>
          <p:nvPr/>
        </p:nvSpPr>
        <p:spPr>
          <a:xfrm>
            <a:off x="2615196" y="1548284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2</a:t>
            </a:r>
            <a:endParaRPr lang="es-MX" baseline="-25000" dirty="0"/>
          </a:p>
        </p:txBody>
      </p:sp>
      <p:sp>
        <p:nvSpPr>
          <p:cNvPr id="24" name="23 Elipse"/>
          <p:cNvSpPr/>
          <p:nvPr/>
        </p:nvSpPr>
        <p:spPr>
          <a:xfrm>
            <a:off x="3335276" y="1548284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3</a:t>
            </a:r>
            <a:endParaRPr lang="es-MX" baseline="-25000" dirty="0"/>
          </a:p>
        </p:txBody>
      </p:sp>
      <p:sp>
        <p:nvSpPr>
          <p:cNvPr id="25" name="24 Elipse"/>
          <p:cNvSpPr/>
          <p:nvPr/>
        </p:nvSpPr>
        <p:spPr>
          <a:xfrm>
            <a:off x="4415396" y="1548284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err="1" smtClean="0"/>
              <a:t>X</a:t>
            </a:r>
            <a:r>
              <a:rPr lang="es-CO" baseline="-25000" dirty="0" err="1" smtClean="0"/>
              <a:t>n</a:t>
            </a:r>
            <a:endParaRPr lang="es-MX" baseline="-25000" dirty="0"/>
          </a:p>
        </p:txBody>
      </p:sp>
      <p:sp>
        <p:nvSpPr>
          <p:cNvPr id="26" name="TextBox 11"/>
          <p:cNvSpPr txBox="1"/>
          <p:nvPr/>
        </p:nvSpPr>
        <p:spPr>
          <a:xfrm>
            <a:off x="3920181" y="1522884"/>
            <a:ext cx="43417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" name="13 Conector recto de flecha"/>
          <p:cNvCxnSpPr>
            <a:stCxn id="22" idx="4"/>
            <a:endCxn id="5" idx="0"/>
          </p:cNvCxnSpPr>
          <p:nvPr/>
        </p:nvCxnSpPr>
        <p:spPr>
          <a:xfrm>
            <a:off x="2147144" y="2052340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23" idx="4"/>
            <a:endCxn id="18" idx="0"/>
          </p:cNvCxnSpPr>
          <p:nvPr/>
        </p:nvCxnSpPr>
        <p:spPr>
          <a:xfrm>
            <a:off x="2867224" y="2052340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24" idx="4"/>
            <a:endCxn id="19" idx="0"/>
          </p:cNvCxnSpPr>
          <p:nvPr/>
        </p:nvCxnSpPr>
        <p:spPr>
          <a:xfrm>
            <a:off x="3587304" y="2052340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25" idx="4"/>
            <a:endCxn id="20" idx="0"/>
          </p:cNvCxnSpPr>
          <p:nvPr/>
        </p:nvCxnSpPr>
        <p:spPr>
          <a:xfrm>
            <a:off x="4667424" y="2052340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"/>
          <p:cNvSpPr txBox="1"/>
          <p:nvPr/>
        </p:nvSpPr>
        <p:spPr>
          <a:xfrm>
            <a:off x="5207484" y="172961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r>
              <a:rPr lang="en-US" dirty="0" smtClean="0"/>
              <a:t> - </a:t>
            </a:r>
            <a:r>
              <a:rPr lang="en-US" i="1" dirty="0" smtClean="0"/>
              <a:t>p</a:t>
            </a:r>
            <a:r>
              <a:rPr lang="en-US" dirty="0" smtClean="0"/>
              <a:t> … </a:t>
            </a:r>
            <a:r>
              <a:rPr lang="en-US" i="1" dirty="0" smtClean="0"/>
              <a:t>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9" name="TextBox 3"/>
          <p:cNvSpPr txBox="1"/>
          <p:nvPr/>
        </p:nvSpPr>
        <p:spPr>
          <a:xfrm>
            <a:off x="5207484" y="244969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40" name="TextBox 3"/>
          <p:cNvSpPr txBox="1"/>
          <p:nvPr/>
        </p:nvSpPr>
        <p:spPr>
          <a:xfrm>
            <a:off x="5211676" y="273772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2" name="TextBox 3"/>
          <p:cNvSpPr txBox="1"/>
          <p:nvPr/>
        </p:nvSpPr>
        <p:spPr>
          <a:xfrm>
            <a:off x="1738400" y="975628"/>
            <a:ext cx="333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 smtClean="0"/>
              <a:t>x - r … x </a:t>
            </a:r>
            <a:r>
              <a:rPr lang="en-US" dirty="0" smtClean="0"/>
              <a:t>+</a:t>
            </a:r>
            <a:r>
              <a:rPr lang="en-US" i="1" dirty="0" smtClean="0"/>
              <a:t> r</a:t>
            </a:r>
            <a:r>
              <a:rPr lang="en-US" dirty="0" smtClean="0"/>
              <a:t>, </a:t>
            </a:r>
            <a:r>
              <a:rPr lang="en-US" i="1" dirty="0" smtClean="0"/>
              <a:t>y - r … y </a:t>
            </a:r>
            <a:r>
              <a:rPr lang="en-US" dirty="0" smtClean="0"/>
              <a:t>+</a:t>
            </a:r>
            <a:r>
              <a:rPr lang="en-US" i="1" dirty="0" smtClean="0"/>
              <a:t> 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3" name="TextBox 3"/>
          <p:cNvSpPr txBox="1"/>
          <p:nvPr/>
        </p:nvSpPr>
        <p:spPr>
          <a:xfrm>
            <a:off x="1069238" y="937528"/>
            <a:ext cx="44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a.</a:t>
            </a:r>
            <a:endParaRPr lang="en-US" sz="2400" dirty="0"/>
          </a:p>
        </p:txBody>
      </p:sp>
      <p:sp>
        <p:nvSpPr>
          <p:cNvPr id="44" name="TextBox 3"/>
          <p:cNvSpPr txBox="1"/>
          <p:nvPr/>
        </p:nvSpPr>
        <p:spPr>
          <a:xfrm>
            <a:off x="1069238" y="3284984"/>
            <a:ext cx="44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5" name="44 Rectángulo"/>
          <p:cNvSpPr/>
          <p:nvPr/>
        </p:nvSpPr>
        <p:spPr>
          <a:xfrm>
            <a:off x="1704492" y="3259336"/>
            <a:ext cx="3430984" cy="13435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45 Rectángulo"/>
          <p:cNvSpPr/>
          <p:nvPr/>
        </p:nvSpPr>
        <p:spPr>
          <a:xfrm>
            <a:off x="1801900" y="3726076"/>
            <a:ext cx="5349800" cy="79208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46 Elipse"/>
          <p:cNvSpPr/>
          <p:nvPr/>
        </p:nvSpPr>
        <p:spPr>
          <a:xfrm>
            <a:off x="3335164" y="48704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i</a:t>
            </a:r>
            <a:endParaRPr lang="es-MX" baseline="-25000" dirty="0"/>
          </a:p>
        </p:txBody>
      </p:sp>
      <p:sp>
        <p:nvSpPr>
          <p:cNvPr id="52" name="51 Elipse"/>
          <p:cNvSpPr/>
          <p:nvPr/>
        </p:nvSpPr>
        <p:spPr>
          <a:xfrm>
            <a:off x="1895116" y="3870092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1</a:t>
            </a:r>
            <a:endParaRPr lang="es-MX" baseline="-25000" dirty="0"/>
          </a:p>
        </p:txBody>
      </p:sp>
      <p:sp>
        <p:nvSpPr>
          <p:cNvPr id="54" name="53 Elipse"/>
          <p:cNvSpPr/>
          <p:nvPr/>
        </p:nvSpPr>
        <p:spPr>
          <a:xfrm>
            <a:off x="3335276" y="3870092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3</a:t>
            </a:r>
            <a:endParaRPr lang="es-MX" baseline="-25000" dirty="0"/>
          </a:p>
        </p:txBody>
      </p:sp>
      <p:sp>
        <p:nvSpPr>
          <p:cNvPr id="55" name="54 Elipse"/>
          <p:cNvSpPr/>
          <p:nvPr/>
        </p:nvSpPr>
        <p:spPr>
          <a:xfrm>
            <a:off x="4415396" y="3870092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err="1" smtClean="0"/>
              <a:t>X</a:t>
            </a:r>
            <a:r>
              <a:rPr lang="es-CO" baseline="-25000" dirty="0" err="1" smtClean="0"/>
              <a:t>n</a:t>
            </a:r>
            <a:endParaRPr lang="es-MX" baseline="-25000" dirty="0"/>
          </a:p>
        </p:txBody>
      </p:sp>
      <p:sp>
        <p:nvSpPr>
          <p:cNvPr id="56" name="TextBox 11"/>
          <p:cNvSpPr txBox="1"/>
          <p:nvPr/>
        </p:nvSpPr>
        <p:spPr>
          <a:xfrm>
            <a:off x="3920181" y="3844692"/>
            <a:ext cx="43417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7" name="56 Conector recto de flecha"/>
          <p:cNvCxnSpPr>
            <a:stCxn id="52" idx="5"/>
            <a:endCxn id="47" idx="1"/>
          </p:cNvCxnSpPr>
          <p:nvPr/>
        </p:nvCxnSpPr>
        <p:spPr>
          <a:xfrm>
            <a:off x="2325355" y="4300331"/>
            <a:ext cx="1083626" cy="6439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>
            <a:stCxn id="53" idx="1"/>
            <a:endCxn id="47" idx="1"/>
          </p:cNvCxnSpPr>
          <p:nvPr/>
        </p:nvCxnSpPr>
        <p:spPr>
          <a:xfrm>
            <a:off x="2689013" y="3943909"/>
            <a:ext cx="719968" cy="10003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54" idx="4"/>
            <a:endCxn id="47" idx="0"/>
          </p:cNvCxnSpPr>
          <p:nvPr/>
        </p:nvCxnSpPr>
        <p:spPr>
          <a:xfrm flipH="1">
            <a:off x="3587192" y="4374148"/>
            <a:ext cx="112" cy="49629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>
            <a:stCxn id="55" idx="3"/>
            <a:endCxn id="47" idx="7"/>
          </p:cNvCxnSpPr>
          <p:nvPr/>
        </p:nvCxnSpPr>
        <p:spPr>
          <a:xfrm flipH="1">
            <a:off x="3765403" y="4300331"/>
            <a:ext cx="723810" cy="6439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3"/>
          <p:cNvSpPr txBox="1"/>
          <p:nvPr/>
        </p:nvSpPr>
        <p:spPr>
          <a:xfrm>
            <a:off x="5207484" y="40514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r>
              <a:rPr lang="en-US" dirty="0" smtClean="0"/>
              <a:t> - </a:t>
            </a:r>
            <a:r>
              <a:rPr lang="en-US" i="1" dirty="0" smtClean="0"/>
              <a:t>p</a:t>
            </a:r>
            <a:r>
              <a:rPr lang="en-US" dirty="0" smtClean="0"/>
              <a:t> … </a:t>
            </a:r>
            <a:r>
              <a:rPr lang="en-US" i="1" dirty="0" smtClean="0"/>
              <a:t>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62" name="TextBox 3"/>
          <p:cNvSpPr txBox="1"/>
          <p:nvPr/>
        </p:nvSpPr>
        <p:spPr>
          <a:xfrm>
            <a:off x="5207484" y="47715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63" name="TextBox 3"/>
          <p:cNvSpPr txBox="1"/>
          <p:nvPr/>
        </p:nvSpPr>
        <p:spPr>
          <a:xfrm>
            <a:off x="5211676" y="505953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4" name="TextBox 3"/>
          <p:cNvSpPr txBox="1"/>
          <p:nvPr/>
        </p:nvSpPr>
        <p:spPr>
          <a:xfrm>
            <a:off x="1738400" y="3297436"/>
            <a:ext cx="333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 smtClean="0"/>
              <a:t>x - r … x </a:t>
            </a:r>
            <a:r>
              <a:rPr lang="en-US" dirty="0" smtClean="0"/>
              <a:t>+</a:t>
            </a:r>
            <a:r>
              <a:rPr lang="en-US" i="1" dirty="0" smtClean="0"/>
              <a:t> r</a:t>
            </a:r>
            <a:r>
              <a:rPr lang="en-US" dirty="0" smtClean="0"/>
              <a:t>, </a:t>
            </a:r>
            <a:r>
              <a:rPr lang="en-US" i="1" dirty="0" smtClean="0"/>
              <a:t>y - r … y </a:t>
            </a:r>
            <a:r>
              <a:rPr lang="en-US" dirty="0" smtClean="0"/>
              <a:t>+</a:t>
            </a:r>
            <a:r>
              <a:rPr lang="en-US" i="1" dirty="0" smtClean="0"/>
              <a:t> 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52 Elipse"/>
          <p:cNvSpPr/>
          <p:nvPr/>
        </p:nvSpPr>
        <p:spPr>
          <a:xfrm>
            <a:off x="2615196" y="3870092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2</a:t>
            </a:r>
            <a:endParaRPr lang="es-MX" baseline="-25000" dirty="0"/>
          </a:p>
        </p:txBody>
      </p:sp>
    </p:spTree>
    <p:extLst>
      <p:ext uri="{BB962C8B-B14F-4D97-AF65-F5344CB8AC3E}">
        <p14:creationId xmlns:p14="http://schemas.microsoft.com/office/powerpoint/2010/main" val="28288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543</Words>
  <Application>Microsoft Office PowerPoint</Application>
  <PresentationFormat>Presentación en pantalla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Hernández</dc:creator>
  <cp:lastModifiedBy>Felipe Hernández</cp:lastModifiedBy>
  <cp:revision>49</cp:revision>
  <dcterms:created xsi:type="dcterms:W3CDTF">2013-11-21T21:33:04Z</dcterms:created>
  <dcterms:modified xsi:type="dcterms:W3CDTF">2013-12-02T22:50:48Z</dcterms:modified>
</cp:coreProperties>
</file>