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36004500" cy="25203150"/>
  <p:notesSz cx="6858000" cy="9144000"/>
  <p:defaultTextStyle>
    <a:defPPr>
      <a:defRPr lang="en-US"/>
    </a:defPPr>
    <a:lvl1pPr marL="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4753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495053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242576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6990109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737638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485155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23268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398021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 varScale="1">
        <p:scale>
          <a:sx n="17" d="100"/>
          <a:sy n="17" d="100"/>
        </p:scale>
        <p:origin x="-1422" y="-186"/>
      </p:cViewPr>
      <p:guideLst>
        <p:guide orient="horz" pos="7938"/>
        <p:guide pos="113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9" y="7829316"/>
            <a:ext cx="30603825" cy="5402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7" y="14281786"/>
            <a:ext cx="25203150" cy="64408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0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7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1" y="1009300"/>
            <a:ext cx="8101013" cy="21504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8" y="1009300"/>
            <a:ext cx="23702963" cy="21504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11" y="16195359"/>
            <a:ext cx="30603825" cy="5005626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11" y="10682187"/>
            <a:ext cx="30603825" cy="5513188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753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49505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24257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010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37638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3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8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641541"/>
            <a:ext cx="1590824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6" y="7992666"/>
            <a:ext cx="1590824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04" y="5641541"/>
            <a:ext cx="1591449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04" y="7992666"/>
            <a:ext cx="1591449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8" y="1003462"/>
            <a:ext cx="11845233" cy="4270534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2" y="1003465"/>
            <a:ext cx="20127517" cy="21510189"/>
          </a:xfrm>
        </p:spPr>
        <p:txBody>
          <a:bodyPr/>
          <a:lstStyle>
            <a:lvl1pPr>
              <a:defRPr sz="12100"/>
            </a:lvl1pPr>
            <a:lvl2pPr>
              <a:defRPr sz="10700"/>
            </a:lvl2pPr>
            <a:lvl3pPr>
              <a:defRPr sz="91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8" y="5274009"/>
            <a:ext cx="11845233" cy="17239658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3" y="17642207"/>
            <a:ext cx="21602701" cy="2082761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3" y="2251947"/>
            <a:ext cx="21602701" cy="15121890"/>
          </a:xfrm>
        </p:spPr>
        <p:txBody>
          <a:bodyPr/>
          <a:lstStyle>
            <a:lvl1pPr marL="0" indent="0">
              <a:buNone/>
              <a:defRPr sz="12100"/>
            </a:lvl1pPr>
            <a:lvl2pPr marL="1747530" indent="0">
              <a:buNone/>
              <a:defRPr sz="10700"/>
            </a:lvl2pPr>
            <a:lvl3pPr marL="3495053" indent="0">
              <a:buNone/>
              <a:defRPr sz="9100"/>
            </a:lvl3pPr>
            <a:lvl4pPr marL="5242576" indent="0">
              <a:buNone/>
              <a:defRPr sz="7700"/>
            </a:lvl4pPr>
            <a:lvl5pPr marL="6990109" indent="0">
              <a:buNone/>
              <a:defRPr sz="7700"/>
            </a:lvl5pPr>
            <a:lvl6pPr marL="8737638" indent="0">
              <a:buNone/>
              <a:defRPr sz="7700"/>
            </a:lvl6pPr>
            <a:lvl7pPr marL="10485155" indent="0">
              <a:buNone/>
              <a:defRPr sz="7700"/>
            </a:lvl7pPr>
            <a:lvl8pPr marL="12232684" indent="0">
              <a:buNone/>
              <a:defRPr sz="7700"/>
            </a:lvl8pPr>
            <a:lvl9pPr marL="13980214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3" y="19724968"/>
            <a:ext cx="21602701" cy="2957869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6" y="1009295"/>
            <a:ext cx="32404051" cy="4200526"/>
          </a:xfrm>
          <a:prstGeom prst="rect">
            <a:avLst/>
          </a:prstGeom>
        </p:spPr>
        <p:txBody>
          <a:bodyPr vert="horz" lIns="349511" tIns="174749" rIns="349511" bIns="1747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880746"/>
            <a:ext cx="32404051" cy="16632915"/>
          </a:xfrm>
          <a:prstGeom prst="rect">
            <a:avLst/>
          </a:prstGeom>
        </p:spPr>
        <p:txBody>
          <a:bodyPr vert="horz" lIns="349511" tIns="174749" rIns="349511" bIns="174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6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9" y="23359586"/>
            <a:ext cx="11401426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5053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641" indent="-1310641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39725" indent="-1092209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68813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634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387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139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5891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0644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3981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4753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495053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242576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6990109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737638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5155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268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021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h17@pitt.edu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bhumbers@cs.cm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7034" y="574219"/>
            <a:ext cx="22034448" cy="2062028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/>
            <a:r>
              <a:rPr lang="en-US" sz="6400" b="1" dirty="0">
                <a:latin typeface="+mj-lt"/>
              </a:rPr>
              <a:t>Predicting Meteorological Values on a Spatial Grid using the North American Land Data Assimilation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2903216"/>
            <a:ext cx="36004500" cy="769367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 defTabSz="3497580">
              <a:defRPr/>
            </a:pPr>
            <a:r>
              <a:rPr lang="en-US" sz="4400" dirty="0" smtClean="0">
                <a:latin typeface="+mj-lt"/>
              </a:rPr>
              <a:t>Ben </a:t>
            </a:r>
            <a:r>
              <a:rPr lang="en-US" sz="4400" dirty="0" err="1" smtClean="0">
                <a:latin typeface="+mj-lt"/>
              </a:rPr>
              <a:t>Humbertson</a:t>
            </a:r>
            <a:r>
              <a:rPr lang="en-US" sz="4400" dirty="0" smtClean="0">
                <a:latin typeface="+mj-lt"/>
              </a:rPr>
              <a:t> </a:t>
            </a:r>
            <a:r>
              <a:rPr lang="es-CO" sz="4400" baseline="30000" dirty="0">
                <a:latin typeface="+mj-lt"/>
              </a:rPr>
              <a:t>1</a:t>
            </a:r>
            <a:r>
              <a:rPr lang="en-US" sz="4400" dirty="0" smtClean="0">
                <a:latin typeface="+mj-lt"/>
              </a:rPr>
              <a:t> and Felipe </a:t>
            </a:r>
            <a:r>
              <a:rPr lang="en-US" sz="4400" dirty="0" err="1">
                <a:latin typeface="+mj-lt"/>
              </a:rPr>
              <a:t>Hern</a:t>
            </a:r>
            <a:r>
              <a:rPr lang="es-CO" sz="4400" dirty="0" smtClean="0">
                <a:latin typeface="+mj-lt"/>
              </a:rPr>
              <a:t>ández</a:t>
            </a:r>
            <a:r>
              <a:rPr lang="es-CO" sz="4400" baseline="30000" dirty="0" smtClean="0">
                <a:latin typeface="+mj-lt"/>
              </a:rPr>
              <a:t>2</a:t>
            </a:r>
            <a:endParaRPr lang="es-CO" sz="4400" dirty="0">
              <a:latin typeface="+mj-lt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011762" y="2356490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School of Computer Science, Carnegie Mellon University; </a:t>
            </a:r>
            <a:r>
              <a:rPr lang="es-MX" sz="2400" dirty="0" smtClean="0">
                <a:hlinkClick r:id="rId2"/>
              </a:rPr>
              <a:t>bhumbers@cs.cmu.edu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Department of Civil and Environmental Engineering, University of Pittsburgh; </a:t>
            </a:r>
            <a:r>
              <a:rPr lang="en-US" sz="2400" dirty="0" smtClean="0">
                <a:hlinkClick r:id="rId3"/>
              </a:rPr>
              <a:t>felher.c@gmail.com</a:t>
            </a:r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1008362" y="4925784"/>
            <a:ext cx="10585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Weather forecasts are useful for a wide range of applications, from everyday personal decisions, to large-scale industrial activities. However, many physical phenomena are involved in the evolution of the state of the atmosphere, and some of these are still largely misunderstood. Moreover, physically-based models require large amounts of data that can only </a:t>
            </a:r>
            <a:r>
              <a:rPr lang="en-US" sz="2400" dirty="0"/>
              <a:t>be indirectly </a:t>
            </a:r>
            <a:r>
              <a:rPr lang="en-US" sz="2400" dirty="0" smtClean="0"/>
              <a:t>estimated in </a:t>
            </a:r>
            <a:r>
              <a:rPr lang="en-US" sz="2400" dirty="0" smtClean="0"/>
              <a:t>most cases. Therefore, many researchers have turned their attention towards machine learning methods to create simplified models based on available </a:t>
            </a:r>
            <a:r>
              <a:rPr lang="en-US" sz="2400" dirty="0"/>
              <a:t>observations. The purpose of this project is to apply variants of a Vector Auto-Regression (VAR) model to the forecasting of meteorological </a:t>
            </a:r>
            <a:r>
              <a:rPr lang="en-US" sz="2400" dirty="0" smtClean="0"/>
              <a:t>variables using satellite-based observations.</a:t>
            </a:r>
            <a:endParaRPr lang="en-US" sz="2400" dirty="0"/>
          </a:p>
        </p:txBody>
      </p:sp>
      <p:sp>
        <p:nvSpPr>
          <p:cNvPr id="7" name="TextBox 3"/>
          <p:cNvSpPr txBox="1"/>
          <p:nvPr/>
        </p:nvSpPr>
        <p:spPr>
          <a:xfrm>
            <a:off x="1008362" y="4402564"/>
            <a:ext cx="105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8" name="TextBox 3"/>
          <p:cNvSpPr txBox="1"/>
          <p:nvPr/>
        </p:nvSpPr>
        <p:spPr>
          <a:xfrm>
            <a:off x="1008362" y="9258294"/>
            <a:ext cx="10585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As opposed to measurements from weather stations, satellite observations offer total spatial coverage at the cost of reduced precision</a:t>
            </a:r>
            <a:r>
              <a:rPr lang="en-US" sz="2400" dirty="0" smtClean="0"/>
              <a:t>. Figure 1 shows samples from the North America Data Assimilation System (NLDAS) satellite-based observations available from the GES-DISC at NASA: values for the different meteorological variables are provided hourly for each cell within a regular grid.</a:t>
            </a:r>
            <a:endParaRPr lang="en-US" sz="2400" dirty="0"/>
          </a:p>
        </p:txBody>
      </p:sp>
      <p:sp>
        <p:nvSpPr>
          <p:cNvPr id="9" name="TextBox 3"/>
          <p:cNvSpPr txBox="1"/>
          <p:nvPr/>
        </p:nvSpPr>
        <p:spPr>
          <a:xfrm>
            <a:off x="1008362" y="8735074"/>
            <a:ext cx="105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Dataset</a:t>
            </a:r>
            <a:endParaRPr lang="en-US" sz="2800" b="1" dirty="0"/>
          </a:p>
        </p:txBody>
      </p:sp>
      <p:sp>
        <p:nvSpPr>
          <p:cNvPr id="28" name="TextBox 3"/>
          <p:cNvSpPr txBox="1"/>
          <p:nvPr/>
        </p:nvSpPr>
        <p:spPr>
          <a:xfrm>
            <a:off x="1116373" y="18639079"/>
            <a:ext cx="10467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</a:t>
            </a:r>
            <a:r>
              <a:rPr lang="en-US" sz="2400" dirty="0" smtClean="0"/>
              <a:t>work </a:t>
            </a:r>
            <a:r>
              <a:rPr lang="en-US" sz="2400" dirty="0"/>
              <a:t>uses a vector </a:t>
            </a:r>
            <a:r>
              <a:rPr lang="en-US" sz="2400" dirty="0" smtClean="0"/>
              <a:t>autoregressive (VAR</a:t>
            </a:r>
            <a:r>
              <a:rPr lang="en-US" sz="2400" dirty="0"/>
              <a:t>) model in order to simulate and predict the evolution of the meteorological </a:t>
            </a:r>
            <a:r>
              <a:rPr lang="en-US" sz="2400" dirty="0" smtClean="0"/>
              <a:t>system over </a:t>
            </a:r>
            <a:r>
              <a:rPr lang="en-US" sz="2400" dirty="0"/>
              <a:t>time. </a:t>
            </a:r>
            <a:r>
              <a:rPr lang="en-US" sz="2400" dirty="0" smtClean="0"/>
              <a:t>The </a:t>
            </a:r>
            <a:r>
              <a:rPr lang="en-US" sz="2400" dirty="0"/>
              <a:t>model describes </a:t>
            </a:r>
            <a:r>
              <a:rPr lang="en-US" sz="2400" dirty="0" smtClean="0"/>
              <a:t>the system </a:t>
            </a:r>
            <a:r>
              <a:rPr lang="en-US" sz="2400" dirty="0"/>
              <a:t>values </a:t>
            </a:r>
            <a:r>
              <a:rPr lang="en-US" sz="2400" i="1" dirty="0" smtClean="0"/>
              <a:t>X</a:t>
            </a:r>
            <a:r>
              <a:rPr lang="en-US" sz="2400" dirty="0" smtClean="0"/>
              <a:t> at </a:t>
            </a:r>
            <a:r>
              <a:rPr lang="en-US" sz="2400" dirty="0"/>
              <a:t>time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as a linear combination of </a:t>
            </a:r>
            <a:r>
              <a:rPr lang="en-US" sz="2400" dirty="0"/>
              <a:t>some number of prior system states </a:t>
            </a:r>
            <a:r>
              <a:rPr lang="en-US" sz="2400" i="1" dirty="0" smtClean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9" name="TextBox 3"/>
          <p:cNvSpPr txBox="1"/>
          <p:nvPr/>
        </p:nvSpPr>
        <p:spPr>
          <a:xfrm>
            <a:off x="1116373" y="18115859"/>
            <a:ext cx="1046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Method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29 CuadroTexto"/>
              <p:cNvSpPr txBox="1"/>
              <p:nvPr/>
            </p:nvSpPr>
            <p:spPr>
              <a:xfrm>
                <a:off x="3536479" y="20511287"/>
                <a:ext cx="5104731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=</m:t>
                      </m:r>
                      <m:r>
                        <a:rPr lang="es-CO" sz="2400" b="0" i="1" smtClean="0">
                          <a:latin typeface="Cambria Math"/>
                        </a:rPr>
                        <m:t>𝑐</m:t>
                      </m:r>
                      <m:r>
                        <a:rPr lang="es-CO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s-C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C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𝑡</m:t>
                          </m:r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r>
                            <a:rPr lang="es-CO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30" name="2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79" y="20511287"/>
                <a:ext cx="5104731" cy="490199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"/>
              <p:cNvSpPr txBox="1"/>
              <p:nvPr/>
            </p:nvSpPr>
            <p:spPr>
              <a:xfrm>
                <a:off x="1116373" y="21308599"/>
                <a:ext cx="10467563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This system can be solved for the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s-CO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parameter matrices </a:t>
                </a:r>
                <a:r>
                  <a:rPr lang="en-US" sz="2400" dirty="0"/>
                  <a:t>using ordinary least </a:t>
                </a:r>
                <a:r>
                  <a:rPr lang="en-US" sz="2400" dirty="0" smtClean="0"/>
                  <a:t>squares by rewriting it as </a:t>
                </a:r>
                <a:r>
                  <a:rPr lang="en-US" sz="2400" dirty="0"/>
                  <a:t>a system of </a:t>
                </a:r>
                <a:r>
                  <a:rPr lang="en-US" sz="2400" dirty="0" smtClean="0"/>
                  <a:t>equations (each </a:t>
                </a:r>
                <a:r>
                  <a:rPr lang="en-US" sz="2400" dirty="0"/>
                  <a:t>row is the equation for one system variable at one time </a:t>
                </a:r>
                <a:r>
                  <a:rPr lang="en-US" sz="2400" dirty="0" smtClean="0"/>
                  <a:t>step).</a:t>
                </a:r>
                <a:endParaRPr lang="en-US" sz="2400" dirty="0"/>
              </a:p>
            </p:txBody>
          </p:sp>
        </mc:Choice>
        <mc:Fallback>
          <p:sp>
            <p:nvSpPr>
              <p:cNvPr id="3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73" y="21308599"/>
                <a:ext cx="10467563" cy="1230080"/>
              </a:xfrm>
              <a:prstGeom prst="rect">
                <a:avLst/>
              </a:prstGeom>
              <a:blipFill rotWithShape="1">
                <a:blip r:embed="rId5"/>
                <a:stretch>
                  <a:fillRect l="-874" t="-3483" r="-932" b="-109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"/>
          <p:cNvSpPr txBox="1"/>
          <p:nvPr/>
        </p:nvSpPr>
        <p:spPr>
          <a:xfrm>
            <a:off x="13177714" y="4927997"/>
            <a:ext cx="9937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Three aspects for the setup of the model were considered: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past values of the same variable vs. using the past values of all the variables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number of previous states to consider (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Whether or not to include the values on neighboring cells (neighborhood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3" name="TextBox 3"/>
          <p:cNvSpPr txBox="1"/>
          <p:nvPr/>
        </p:nvSpPr>
        <p:spPr>
          <a:xfrm>
            <a:off x="13177714" y="7597517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Figure 2 illustrates two possible the setups for the VAR model, with varying lag </a:t>
            </a:r>
            <a:r>
              <a:rPr lang="en-US" sz="2400" i="1" dirty="0" smtClean="0"/>
              <a:t>p</a:t>
            </a:r>
            <a:r>
              <a:rPr lang="en-US" sz="2400" dirty="0" smtClean="0"/>
              <a:t> and 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810" y="8890258"/>
            <a:ext cx="8058714" cy="558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3"/>
          <p:cNvSpPr txBox="1"/>
          <p:nvPr/>
        </p:nvSpPr>
        <p:spPr>
          <a:xfrm>
            <a:off x="14217632" y="14722906"/>
            <a:ext cx="756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2. </a:t>
            </a:r>
            <a:r>
              <a:rPr lang="en-US" sz="2400" dirty="0" smtClean="0"/>
              <a:t>Variables used for estimating 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 at cell 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); </a:t>
            </a:r>
            <a:r>
              <a:rPr lang="en-US" sz="2400" dirty="0"/>
              <a:t>a</a:t>
            </a:r>
            <a:r>
              <a:rPr lang="en-US" sz="2400" dirty="0" smtClean="0"/>
              <a:t>. Single-variable model; b. Multivariate model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97" y="11438542"/>
            <a:ext cx="9298037" cy="564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3"/>
          <p:cNvSpPr txBox="1"/>
          <p:nvPr/>
        </p:nvSpPr>
        <p:spPr>
          <a:xfrm>
            <a:off x="6120930" y="15865742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1. </a:t>
            </a:r>
            <a:r>
              <a:rPr lang="en-US" sz="2400" dirty="0" smtClean="0"/>
              <a:t>G</a:t>
            </a:r>
            <a:r>
              <a:rPr lang="en-US" sz="2400" dirty="0" smtClean="0"/>
              <a:t>ridded values for the weather variables are available every hour from NLDAS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8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3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7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2071</TotalTime>
  <Words>462</Words>
  <Application>Microsoft Office PowerPoint</Application>
  <PresentationFormat>Personalizado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Hernández</dc:creator>
  <cp:lastModifiedBy>Felipe Hernández</cp:lastModifiedBy>
  <cp:revision>22</cp:revision>
  <dcterms:created xsi:type="dcterms:W3CDTF">2013-11-21T20:20:07Z</dcterms:created>
  <dcterms:modified xsi:type="dcterms:W3CDTF">2013-12-02T23:01:31Z</dcterms:modified>
</cp:coreProperties>
</file>