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4660"/>
  </p:normalViewPr>
  <p:slideViewPr>
    <p:cSldViewPr>
      <p:cViewPr>
        <p:scale>
          <a:sx n="75" d="100"/>
          <a:sy n="7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lipe\Dropbox\UPitt\Research%20Assistantship\PennDOT\10-10-01%20event\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01607757868173"/>
          <c:y val="8.7961872461910243E-2"/>
          <c:w val="0.84397699197443665"/>
          <c:h val="0.75889721290975476"/>
        </c:manualLayout>
      </c:layout>
      <c:scatterChart>
        <c:scatterStyle val="smoothMarker"/>
        <c:varyColors val="0"/>
        <c:ser>
          <c:idx val="0"/>
          <c:order val="0"/>
          <c:spPr>
            <a:ln w="50800"/>
          </c:spPr>
          <c:marker>
            <c:symbol val="none"/>
          </c:marker>
          <c:xVal>
            <c:numRef>
              <c:f>Summary!$A$5:$A$53</c:f>
              <c:numCache>
                <c:formatCode>m/d/yyyy\ h:mm</c:formatCode>
                <c:ptCount val="49"/>
                <c:pt idx="0">
                  <c:v>40451</c:v>
                </c:pt>
                <c:pt idx="1">
                  <c:v>40451.041666666664</c:v>
                </c:pt>
                <c:pt idx="2">
                  <c:v>40451.08333321759</c:v>
                </c:pt>
                <c:pt idx="3">
                  <c:v>40451.124999826388</c:v>
                </c:pt>
                <c:pt idx="4">
                  <c:v>40451.166666435187</c:v>
                </c:pt>
                <c:pt idx="5">
                  <c:v>40451.208333043978</c:v>
                </c:pt>
                <c:pt idx="6">
                  <c:v>40451.249999652777</c:v>
                </c:pt>
                <c:pt idx="7">
                  <c:v>40451.291666261575</c:v>
                </c:pt>
                <c:pt idx="8">
                  <c:v>40451.333332870374</c:v>
                </c:pt>
                <c:pt idx="9">
                  <c:v>40451.374999479165</c:v>
                </c:pt>
                <c:pt idx="10">
                  <c:v>40451.416666087964</c:v>
                </c:pt>
                <c:pt idx="11">
                  <c:v>40451.458332696762</c:v>
                </c:pt>
                <c:pt idx="12">
                  <c:v>40451.499999305554</c:v>
                </c:pt>
                <c:pt idx="13">
                  <c:v>40451.541665914352</c:v>
                </c:pt>
                <c:pt idx="14">
                  <c:v>40451.583332523151</c:v>
                </c:pt>
                <c:pt idx="15">
                  <c:v>40451.624999131942</c:v>
                </c:pt>
                <c:pt idx="16">
                  <c:v>40451.66666574074</c:v>
                </c:pt>
                <c:pt idx="17">
                  <c:v>40451.708332349539</c:v>
                </c:pt>
                <c:pt idx="18">
                  <c:v>40451.74999895833</c:v>
                </c:pt>
                <c:pt idx="19">
                  <c:v>40451.791665567129</c:v>
                </c:pt>
                <c:pt idx="20">
                  <c:v>40451.833332175927</c:v>
                </c:pt>
                <c:pt idx="21">
                  <c:v>40451.874998784719</c:v>
                </c:pt>
                <c:pt idx="22">
                  <c:v>40451.916665393517</c:v>
                </c:pt>
                <c:pt idx="23">
                  <c:v>40451.958332002316</c:v>
                </c:pt>
                <c:pt idx="24">
                  <c:v>40451.999998611114</c:v>
                </c:pt>
                <c:pt idx="25">
                  <c:v>40452.041665219906</c:v>
                </c:pt>
                <c:pt idx="26">
                  <c:v>40452.083331828704</c:v>
                </c:pt>
                <c:pt idx="27">
                  <c:v>40452.124998437503</c:v>
                </c:pt>
                <c:pt idx="28">
                  <c:v>40452.166665046294</c:v>
                </c:pt>
                <c:pt idx="29">
                  <c:v>40452.208331655092</c:v>
                </c:pt>
                <c:pt idx="30">
                  <c:v>40452.249998263891</c:v>
                </c:pt>
                <c:pt idx="31">
                  <c:v>40452.291664872682</c:v>
                </c:pt>
                <c:pt idx="32">
                  <c:v>40452.333331481481</c:v>
                </c:pt>
                <c:pt idx="33">
                  <c:v>40452.374998090279</c:v>
                </c:pt>
                <c:pt idx="34">
                  <c:v>40452.416664699071</c:v>
                </c:pt>
                <c:pt idx="35">
                  <c:v>40452.458331307869</c:v>
                </c:pt>
                <c:pt idx="36">
                  <c:v>40452.499997916668</c:v>
                </c:pt>
                <c:pt idx="37">
                  <c:v>40452.541664525466</c:v>
                </c:pt>
                <c:pt idx="38">
                  <c:v>40452.583331134258</c:v>
                </c:pt>
                <c:pt idx="39">
                  <c:v>40452.624997743056</c:v>
                </c:pt>
                <c:pt idx="40">
                  <c:v>40452.666664351855</c:v>
                </c:pt>
                <c:pt idx="41">
                  <c:v>40452.708330960646</c:v>
                </c:pt>
                <c:pt idx="42">
                  <c:v>40452.749997569445</c:v>
                </c:pt>
                <c:pt idx="43">
                  <c:v>40452.791664178243</c:v>
                </c:pt>
                <c:pt idx="44">
                  <c:v>40452.833330787034</c:v>
                </c:pt>
                <c:pt idx="45">
                  <c:v>40452.874997395833</c:v>
                </c:pt>
                <c:pt idx="46">
                  <c:v>40452.916664004631</c:v>
                </c:pt>
                <c:pt idx="47">
                  <c:v>40452.958330613423</c:v>
                </c:pt>
                <c:pt idx="48">
                  <c:v>40452.999997222221</c:v>
                </c:pt>
              </c:numCache>
            </c:numRef>
          </c:xVal>
          <c:yVal>
            <c:numRef>
              <c:f>Summary!$B$5:$B$53</c:f>
              <c:numCache>
                <c:formatCode>0.0000</c:formatCode>
                <c:ptCount val="49"/>
                <c:pt idx="0">
                  <c:v>7.1763189747241038E-2</c:v>
                </c:pt>
                <c:pt idx="1">
                  <c:v>7.1763189747241038E-2</c:v>
                </c:pt>
                <c:pt idx="2">
                  <c:v>7.8584656461374122E-2</c:v>
                </c:pt>
                <c:pt idx="3">
                  <c:v>8.0267319330722744E-2</c:v>
                </c:pt>
                <c:pt idx="4">
                  <c:v>0.16540911356354573</c:v>
                </c:pt>
                <c:pt idx="5">
                  <c:v>0.32396019935920267</c:v>
                </c:pt>
                <c:pt idx="6">
                  <c:v>0.62195728017087959</c:v>
                </c:pt>
                <c:pt idx="7">
                  <c:v>1.1446001423994319</c:v>
                </c:pt>
                <c:pt idx="8">
                  <c:v>1.3679917052331783</c:v>
                </c:pt>
                <c:pt idx="9">
                  <c:v>1.5767404414382333</c:v>
                </c:pt>
                <c:pt idx="10">
                  <c:v>1.8887844784620886</c:v>
                </c:pt>
                <c:pt idx="11">
                  <c:v>2.2017416518333932</c:v>
                </c:pt>
                <c:pt idx="12">
                  <c:v>2.2973868992524014</c:v>
                </c:pt>
                <c:pt idx="13">
                  <c:v>2.4665935208259144</c:v>
                </c:pt>
                <c:pt idx="14">
                  <c:v>3.2154435386258413</c:v>
                </c:pt>
                <c:pt idx="15">
                  <c:v>3.7636186543253847</c:v>
                </c:pt>
                <c:pt idx="16">
                  <c:v>3.8137293342826637</c:v>
                </c:pt>
                <c:pt idx="17">
                  <c:v>3.2661663225347186</c:v>
                </c:pt>
                <c:pt idx="18">
                  <c:v>3.2546804912780374</c:v>
                </c:pt>
                <c:pt idx="19">
                  <c:v>3.2274449270202887</c:v>
                </c:pt>
                <c:pt idx="20">
                  <c:v>2.8820786756852912</c:v>
                </c:pt>
                <c:pt idx="21">
                  <c:v>2.3913345674617301</c:v>
                </c:pt>
                <c:pt idx="22">
                  <c:v>2.4089449626201502</c:v>
                </c:pt>
                <c:pt idx="23">
                  <c:v>2.1689474902100403</c:v>
                </c:pt>
                <c:pt idx="24">
                  <c:v>2.5813054111783567</c:v>
                </c:pt>
                <c:pt idx="25">
                  <c:v>2.4669283374866464</c:v>
                </c:pt>
                <c:pt idx="26">
                  <c:v>2.5580548949804216</c:v>
                </c:pt>
                <c:pt idx="27">
                  <c:v>2.3395724101103594</c:v>
                </c:pt>
                <c:pt idx="28">
                  <c:v>2.4239945888216439</c:v>
                </c:pt>
                <c:pt idx="29">
                  <c:v>2.2100133143467406</c:v>
                </c:pt>
                <c:pt idx="30">
                  <c:v>2.286881025275902</c:v>
                </c:pt>
                <c:pt idx="31">
                  <c:v>2.3597696689213223</c:v>
                </c:pt>
                <c:pt idx="32">
                  <c:v>2.4767293342826613</c:v>
                </c:pt>
                <c:pt idx="33">
                  <c:v>2.1488731577073712</c:v>
                </c:pt>
                <c:pt idx="34">
                  <c:v>1.7633058027767887</c:v>
                </c:pt>
                <c:pt idx="35">
                  <c:v>1.1358009967960143</c:v>
                </c:pt>
                <c:pt idx="36">
                  <c:v>0.52464211463154153</c:v>
                </c:pt>
                <c:pt idx="37">
                  <c:v>0.16031078675685309</c:v>
                </c:pt>
                <c:pt idx="38">
                  <c:v>0.10859280882876474</c:v>
                </c:pt>
                <c:pt idx="39">
                  <c:v>0.14126838732645083</c:v>
                </c:pt>
                <c:pt idx="40">
                  <c:v>0.12289985760056953</c:v>
                </c:pt>
                <c:pt idx="41">
                  <c:v>0.16144140263438964</c:v>
                </c:pt>
                <c:pt idx="42">
                  <c:v>6.0444464222143113E-2</c:v>
                </c:pt>
                <c:pt idx="43">
                  <c:v>3.7305945176219317E-2</c:v>
                </c:pt>
                <c:pt idx="44">
                  <c:v>2.7250338198647216E-2</c:v>
                </c:pt>
                <c:pt idx="45">
                  <c:v>1.7346422214311135E-2</c:v>
                </c:pt>
                <c:pt idx="46">
                  <c:v>1.4222890708437172E-2</c:v>
                </c:pt>
                <c:pt idx="47">
                  <c:v>2.6021003915984334E-3</c:v>
                </c:pt>
                <c:pt idx="48">
                  <c:v>3.2491990032039869E-3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28480"/>
        <c:axId val="81842944"/>
      </c:scatterChart>
      <c:valAx>
        <c:axId val="81828480"/>
        <c:scaling>
          <c:orientation val="minMax"/>
          <c:max val="40453"/>
          <c:min val="40451"/>
        </c:scaling>
        <c:delete val="1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Time</a:t>
                </a:r>
              </a:p>
            </c:rich>
          </c:tx>
          <c:layout/>
          <c:overlay val="0"/>
        </c:title>
        <c:numFmt formatCode="m/d/yyyy\ h:mm" sourceLinked="1"/>
        <c:majorTickMark val="none"/>
        <c:minorTickMark val="none"/>
        <c:tickLblPos val="nextTo"/>
        <c:crossAx val="81842944"/>
        <c:crosses val="autoZero"/>
        <c:crossBetween val="midCat"/>
        <c:majorUnit val="0.25"/>
        <c:minorUnit val="8.3333333330000009E-2"/>
      </c:valAx>
      <c:valAx>
        <c:axId val="81842944"/>
        <c:scaling>
          <c:orientation val="minMax"/>
        </c:scaling>
        <c:delete val="1"/>
        <c:axPos val="l"/>
        <c:majorGridlines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 smtClean="0"/>
                  <a:t>Precipitation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0.18007060534505137"/>
            </c:manualLayout>
          </c:layout>
          <c:overlay val="0"/>
        </c:title>
        <c:numFmt formatCode="0.0000" sourceLinked="1"/>
        <c:majorTickMark val="none"/>
        <c:minorTickMark val="none"/>
        <c:tickLblPos val="nextTo"/>
        <c:crossAx val="81828480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60000"/>
        <a:lumOff val="40000"/>
      </a:schemeClr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5B62-F377-4AE5-8F26-CB3E943C5A8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h17@pitt.edu" TargetMode="External"/><Relationship Id="rId2" Type="http://schemas.openxmlformats.org/officeDocument/2006/relationships/hyperlink" Target="mailto:bhumbers@cs.cm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26876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School of Computer Science, Carnegie Mellon University; </a:t>
            </a:r>
            <a:r>
              <a:rPr lang="es-MX" sz="2400" dirty="0" smtClean="0">
                <a:hlinkClick r:id="rId2"/>
              </a:rPr>
              <a:t>bhumbers@cs.cmu.edu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Department of Civil and Environmental Engineering, University of Pittsburgh; </a:t>
            </a:r>
            <a:r>
              <a:rPr lang="en-US" sz="2400" dirty="0" smtClean="0">
                <a:hlinkClick r:id="rId3"/>
              </a:rPr>
              <a:t>felher.c@gmail.com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6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Weather forecasts are useful for a wide range of applications, from everyday personal decisions, to large-scale industrial activities. However, many physical phenomena are involved in the evolution of the state of the atmosphere, and some of these are still largely misunderstood. Moreover, physically-based models require large amounts of data that can only </a:t>
            </a:r>
            <a:r>
              <a:rPr lang="en-US" sz="2400" dirty="0"/>
              <a:t>be indirectly </a:t>
            </a:r>
            <a:r>
              <a:rPr lang="en-US" sz="2400" dirty="0" smtClean="0"/>
              <a:t>estimated in most cases. Therefore, many researchers have turned their attention towards machine learning methods to create simplified models based on available </a:t>
            </a:r>
            <a:r>
              <a:rPr lang="en-US" sz="2400" dirty="0"/>
              <a:t>observations. The purpose of this project is to apply variants of a Vector Auto-Regression (VAR) model to the forecasting of meteorological </a:t>
            </a:r>
            <a:r>
              <a:rPr lang="en-US" sz="2400" dirty="0" smtClean="0"/>
              <a:t>variables using satellite-based observations.</a:t>
            </a:r>
            <a:endParaRPr lang="en-US" sz="2400" dirty="0"/>
          </a:p>
        </p:txBody>
      </p:sp>
      <p:sp>
        <p:nvSpPr>
          <p:cNvPr id="3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Introduction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63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As opposed to measurements from weather stations, satellite observations offer total spatial coverage at the cost of reduced precision. Figure 1 shows samples from the North America Data Assimilation System (NLDAS) satellite-based observations available from the GES-DISC at NASA: values for the different meteorological variables are provided hourly for each cell within a regular grid.</a:t>
            </a:r>
            <a:endParaRPr lang="en-US" sz="2400" dirty="0"/>
          </a:p>
        </p:txBody>
      </p:sp>
      <p:sp>
        <p:nvSpPr>
          <p:cNvPr id="8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Dataset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92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15643"/>
            <a:ext cx="2090754" cy="2090754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007"/>
            <a:ext cx="2090355" cy="209035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78348"/>
            <a:ext cx="2090355" cy="2090355"/>
          </a:xfrm>
          <a:prstGeom prst="rect">
            <a:avLst/>
          </a:prstGeom>
        </p:spPr>
      </p:pic>
      <p:sp>
        <p:nvSpPr>
          <p:cNvPr id="7" name="TextBox 11"/>
          <p:cNvSpPr txBox="1"/>
          <p:nvPr/>
        </p:nvSpPr>
        <p:spPr>
          <a:xfrm>
            <a:off x="1835696" y="2378348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Temperature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1619672" y="1779007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Pressure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403648" y="1215643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Humidity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994829"/>
            <a:ext cx="2090355" cy="209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/>
          <p:nvPr/>
        </p:nvSpPr>
        <p:spPr>
          <a:xfrm>
            <a:off x="2051720" y="2994829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Precipitation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1 Triángulo isósceles"/>
          <p:cNvSpPr/>
          <p:nvPr/>
        </p:nvSpPr>
        <p:spPr>
          <a:xfrm rot="14011670">
            <a:off x="3283772" y="1959488"/>
            <a:ext cx="2554185" cy="2648500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6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24096"/>
              </p:ext>
            </p:extLst>
          </p:nvPr>
        </p:nvGraphicFramePr>
        <p:xfrm>
          <a:off x="4427984" y="1422481"/>
          <a:ext cx="3888432" cy="224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6228184" y="1613808"/>
            <a:ext cx="0" cy="174621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"/>
          <p:cNvSpPr txBox="1"/>
          <p:nvPr/>
        </p:nvSpPr>
        <p:spPr>
          <a:xfrm>
            <a:off x="4355976" y="400506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1. </a:t>
            </a:r>
            <a:r>
              <a:rPr lang="en-US" sz="2400" dirty="0" smtClean="0"/>
              <a:t>Gridded values for the weather variables are available every hour from NLDAS </a:t>
            </a:r>
            <a:endParaRPr lang="en-US" sz="2400" dirty="0"/>
          </a:p>
        </p:txBody>
      </p:sp>
      <p:sp>
        <p:nvSpPr>
          <p:cNvPr id="17" name="TextBox 11"/>
          <p:cNvSpPr txBox="1"/>
          <p:nvPr/>
        </p:nvSpPr>
        <p:spPr>
          <a:xfrm>
            <a:off x="1185501" y="764704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</a:t>
            </a:r>
            <a:r>
              <a:rPr lang="en-US" sz="2400" dirty="0" smtClean="0"/>
              <a:t>work </a:t>
            </a:r>
            <a:r>
              <a:rPr lang="en-US" sz="2400" dirty="0"/>
              <a:t>uses a vector </a:t>
            </a:r>
            <a:r>
              <a:rPr lang="en-US" sz="2400" dirty="0" smtClean="0"/>
              <a:t>autoregressive (VAR</a:t>
            </a:r>
            <a:r>
              <a:rPr lang="en-US" sz="2400" dirty="0"/>
              <a:t>) model in order to simulate and predict the evolution of the meteorological </a:t>
            </a:r>
            <a:r>
              <a:rPr lang="en-US" sz="2400" dirty="0" smtClean="0"/>
              <a:t>system over </a:t>
            </a:r>
            <a:r>
              <a:rPr lang="en-US" sz="2400" dirty="0"/>
              <a:t>time. </a:t>
            </a:r>
            <a:r>
              <a:rPr lang="en-US" sz="2400" dirty="0" smtClean="0"/>
              <a:t>The </a:t>
            </a:r>
            <a:r>
              <a:rPr lang="en-US" sz="2400" dirty="0"/>
              <a:t>model describes </a:t>
            </a:r>
            <a:r>
              <a:rPr lang="en-US" sz="2400" dirty="0" smtClean="0"/>
              <a:t>the system </a:t>
            </a:r>
            <a:r>
              <a:rPr lang="en-US" sz="2400" dirty="0"/>
              <a:t>values </a:t>
            </a:r>
            <a:r>
              <a:rPr lang="en-US" sz="2400" i="1" dirty="0" smtClean="0"/>
              <a:t>X</a:t>
            </a:r>
            <a:r>
              <a:rPr lang="en-US" sz="2400" dirty="0" smtClean="0"/>
              <a:t> at </a:t>
            </a:r>
            <a:r>
              <a:rPr lang="en-US" sz="2400" dirty="0"/>
              <a:t>time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as a linear combination of </a:t>
            </a:r>
            <a:r>
              <a:rPr lang="en-US" sz="2400" dirty="0"/>
              <a:t>some number of prior system states </a:t>
            </a:r>
            <a:r>
              <a:rPr lang="en-US" sz="2400" i="1" dirty="0" smtClean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Method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2609987" y="2814526"/>
                <a:ext cx="385201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r>
                        <a:rPr lang="es-CO" b="0" i="1" smtClean="0">
                          <a:latin typeface="Cambria Math"/>
                        </a:rPr>
                        <m:t>𝑐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87" y="2814526"/>
                <a:ext cx="3852017" cy="390748"/>
              </a:xfrm>
              <a:prstGeom prst="rect">
                <a:avLst/>
              </a:prstGeom>
              <a:blipFill rotWithShape="1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/>
              <p:cNvSpPr txBox="1"/>
              <p:nvPr/>
            </p:nvSpPr>
            <p:spPr>
              <a:xfrm>
                <a:off x="611560" y="3362216"/>
                <a:ext cx="7848872" cy="159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This system can be solved for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s-CO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parameter matrices </a:t>
                </a:r>
                <a:r>
                  <a:rPr lang="en-US" sz="2400" dirty="0"/>
                  <a:t>using ordinary least </a:t>
                </a:r>
                <a:r>
                  <a:rPr lang="en-US" sz="2400" dirty="0" smtClean="0"/>
                  <a:t>squares by rewriting it as </a:t>
                </a:r>
                <a:r>
                  <a:rPr lang="en-US" sz="2400" dirty="0"/>
                  <a:t>a system of </a:t>
                </a:r>
                <a:r>
                  <a:rPr lang="en-US" sz="2400" dirty="0" smtClean="0"/>
                  <a:t>equations (each </a:t>
                </a:r>
                <a:r>
                  <a:rPr lang="en-US" sz="2400" dirty="0"/>
                  <a:t>row is the equation for one system variable at one time </a:t>
                </a:r>
                <a:r>
                  <a:rPr lang="en-US" sz="2400" dirty="0" smtClean="0"/>
                  <a:t>step).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62216"/>
                <a:ext cx="7848872" cy="1598194"/>
              </a:xfrm>
              <a:prstGeom prst="rect">
                <a:avLst/>
              </a:prstGeom>
              <a:blipFill rotWithShape="1">
                <a:blip r:embed="rId3"/>
                <a:stretch>
                  <a:fillRect l="-1165" t="-2672" r="-1165" b="-80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7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Three aspects for the setup of the model were considered: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past values of the same variable vs. using the past values of all the variables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number of previous states to consider (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or not to include the values on neighboring cells (neighborhood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611560" y="336221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Figure 2 illustrates two possible the setups for the VAR model, with varying lag </a:t>
            </a:r>
            <a:r>
              <a:rPr lang="en-US" sz="2400" i="1" dirty="0" smtClean="0"/>
              <a:t>p</a:t>
            </a:r>
            <a:r>
              <a:rPr lang="en-US" sz="2400" dirty="0" smtClean="0"/>
              <a:t> and 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97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1704492" y="937528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8" name="1027 Rectángulo"/>
          <p:cNvSpPr/>
          <p:nvPr/>
        </p:nvSpPr>
        <p:spPr>
          <a:xfrm>
            <a:off x="1801900" y="1404268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3"/>
          <p:cNvSpPr txBox="1"/>
          <p:nvPr/>
        </p:nvSpPr>
        <p:spPr>
          <a:xfrm>
            <a:off x="539552" y="5517232"/>
            <a:ext cx="756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2. </a:t>
            </a:r>
            <a:r>
              <a:rPr lang="en-US" sz="2400" dirty="0" smtClean="0"/>
              <a:t>Variables used for estimating 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at cell 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); </a:t>
            </a:r>
            <a:r>
              <a:rPr lang="en-US" sz="2400" dirty="0"/>
              <a:t>a</a:t>
            </a:r>
            <a:r>
              <a:rPr lang="en-US" sz="2400" dirty="0" smtClean="0"/>
              <a:t>. Single-variable model; b. Multivariate model</a:t>
            </a:r>
            <a:endParaRPr lang="en-US" sz="2400" dirty="0"/>
          </a:p>
        </p:txBody>
      </p:sp>
      <p:sp>
        <p:nvSpPr>
          <p:cNvPr id="5" name="4 Elipse"/>
          <p:cNvSpPr/>
          <p:nvPr/>
        </p:nvSpPr>
        <p:spPr>
          <a:xfrm>
            <a:off x="189511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18" name="17 Elipse"/>
          <p:cNvSpPr/>
          <p:nvPr/>
        </p:nvSpPr>
        <p:spPr>
          <a:xfrm>
            <a:off x="261519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19" name="18 Elipse"/>
          <p:cNvSpPr/>
          <p:nvPr/>
        </p:nvSpPr>
        <p:spPr>
          <a:xfrm>
            <a:off x="333527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0" name="19 Elipse"/>
          <p:cNvSpPr/>
          <p:nvPr/>
        </p:nvSpPr>
        <p:spPr>
          <a:xfrm>
            <a:off x="441539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1" name="TextBox 11"/>
          <p:cNvSpPr txBox="1"/>
          <p:nvPr/>
        </p:nvSpPr>
        <p:spPr>
          <a:xfrm>
            <a:off x="3920181" y="2505596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89511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23" name="22 Elipse"/>
          <p:cNvSpPr/>
          <p:nvPr/>
        </p:nvSpPr>
        <p:spPr>
          <a:xfrm>
            <a:off x="261519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24" name="23 Elipse"/>
          <p:cNvSpPr/>
          <p:nvPr/>
        </p:nvSpPr>
        <p:spPr>
          <a:xfrm>
            <a:off x="333527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5" name="24 Elipse"/>
          <p:cNvSpPr/>
          <p:nvPr/>
        </p:nvSpPr>
        <p:spPr>
          <a:xfrm>
            <a:off x="441539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6" name="TextBox 11"/>
          <p:cNvSpPr txBox="1"/>
          <p:nvPr/>
        </p:nvSpPr>
        <p:spPr>
          <a:xfrm>
            <a:off x="3920181" y="1522884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13 Conector recto de flecha"/>
          <p:cNvCxnSpPr>
            <a:stCxn id="22" idx="4"/>
            <a:endCxn id="5" idx="0"/>
          </p:cNvCxnSpPr>
          <p:nvPr/>
        </p:nvCxnSpPr>
        <p:spPr>
          <a:xfrm>
            <a:off x="214714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3" idx="4"/>
            <a:endCxn id="18" idx="0"/>
          </p:cNvCxnSpPr>
          <p:nvPr/>
        </p:nvCxnSpPr>
        <p:spPr>
          <a:xfrm>
            <a:off x="286722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4" idx="4"/>
            <a:endCxn id="19" idx="0"/>
          </p:cNvCxnSpPr>
          <p:nvPr/>
        </p:nvCxnSpPr>
        <p:spPr>
          <a:xfrm>
            <a:off x="358730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5" idx="4"/>
            <a:endCxn id="20" idx="0"/>
          </p:cNvCxnSpPr>
          <p:nvPr/>
        </p:nvCxnSpPr>
        <p:spPr>
          <a:xfrm>
            <a:off x="466742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"/>
          <p:cNvSpPr txBox="1"/>
          <p:nvPr/>
        </p:nvSpPr>
        <p:spPr>
          <a:xfrm>
            <a:off x="5207484" y="17296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9" name="TextBox 3"/>
          <p:cNvSpPr txBox="1"/>
          <p:nvPr/>
        </p:nvSpPr>
        <p:spPr>
          <a:xfrm>
            <a:off x="5207484" y="24496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40" name="TextBox 3"/>
          <p:cNvSpPr txBox="1"/>
          <p:nvPr/>
        </p:nvSpPr>
        <p:spPr>
          <a:xfrm>
            <a:off x="5211676" y="27377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3"/>
          <p:cNvSpPr txBox="1"/>
          <p:nvPr/>
        </p:nvSpPr>
        <p:spPr>
          <a:xfrm>
            <a:off x="1738400" y="975628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3259336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726076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3335164" y="48704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i</a:t>
            </a:r>
            <a:endParaRPr lang="es-MX" baseline="-25000" dirty="0"/>
          </a:p>
        </p:txBody>
      </p:sp>
      <p:sp>
        <p:nvSpPr>
          <p:cNvPr id="52" name="51 Elipse"/>
          <p:cNvSpPr/>
          <p:nvPr/>
        </p:nvSpPr>
        <p:spPr>
          <a:xfrm>
            <a:off x="189511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56" name="TextBox 11"/>
          <p:cNvSpPr txBox="1"/>
          <p:nvPr/>
        </p:nvSpPr>
        <p:spPr>
          <a:xfrm>
            <a:off x="3920181" y="3844692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56 Conector recto de flecha"/>
          <p:cNvCxnSpPr>
            <a:stCxn id="52" idx="5"/>
            <a:endCxn id="47" idx="1"/>
          </p:cNvCxnSpPr>
          <p:nvPr/>
        </p:nvCxnSpPr>
        <p:spPr>
          <a:xfrm>
            <a:off x="2325355" y="4300331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3" idx="1"/>
            <a:endCxn id="47" idx="1"/>
          </p:cNvCxnSpPr>
          <p:nvPr/>
        </p:nvCxnSpPr>
        <p:spPr>
          <a:xfrm>
            <a:off x="2689013" y="3943909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4" idx="4"/>
            <a:endCxn id="47" idx="0"/>
          </p:cNvCxnSpPr>
          <p:nvPr/>
        </p:nvCxnSpPr>
        <p:spPr>
          <a:xfrm flipH="1">
            <a:off x="3587192" y="4374148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5" idx="3"/>
            <a:endCxn id="47" idx="7"/>
          </p:cNvCxnSpPr>
          <p:nvPr/>
        </p:nvCxnSpPr>
        <p:spPr>
          <a:xfrm flipH="1">
            <a:off x="3765403" y="4300331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"/>
          <p:cNvSpPr txBox="1"/>
          <p:nvPr/>
        </p:nvSpPr>
        <p:spPr>
          <a:xfrm>
            <a:off x="5207484" y="4051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771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5059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297436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52 Elipse"/>
          <p:cNvSpPr/>
          <p:nvPr/>
        </p:nvSpPr>
        <p:spPr>
          <a:xfrm>
            <a:off x="26151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</p:spTree>
    <p:extLst>
      <p:ext uri="{BB962C8B-B14F-4D97-AF65-F5344CB8AC3E}">
        <p14:creationId xmlns:p14="http://schemas.microsoft.com/office/powerpoint/2010/main" val="2828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1027 Rectángulo"/>
          <p:cNvSpPr/>
          <p:nvPr/>
        </p:nvSpPr>
        <p:spPr>
          <a:xfrm>
            <a:off x="1801900" y="1132592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189511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18" name="17 Elipse"/>
          <p:cNvSpPr/>
          <p:nvPr/>
        </p:nvSpPr>
        <p:spPr>
          <a:xfrm>
            <a:off x="261519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19" name="18 Elipse"/>
          <p:cNvSpPr/>
          <p:nvPr/>
        </p:nvSpPr>
        <p:spPr>
          <a:xfrm>
            <a:off x="333527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0" name="19 Elipse"/>
          <p:cNvSpPr/>
          <p:nvPr/>
        </p:nvSpPr>
        <p:spPr>
          <a:xfrm>
            <a:off x="441539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1" name="TextBox 11"/>
          <p:cNvSpPr txBox="1"/>
          <p:nvPr/>
        </p:nvSpPr>
        <p:spPr>
          <a:xfrm>
            <a:off x="3920181" y="2233920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89511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23" name="22 Elipse"/>
          <p:cNvSpPr/>
          <p:nvPr/>
        </p:nvSpPr>
        <p:spPr>
          <a:xfrm>
            <a:off x="261519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24" name="23 Elipse"/>
          <p:cNvSpPr/>
          <p:nvPr/>
        </p:nvSpPr>
        <p:spPr>
          <a:xfrm>
            <a:off x="333527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5" name="24 Elipse"/>
          <p:cNvSpPr/>
          <p:nvPr/>
        </p:nvSpPr>
        <p:spPr>
          <a:xfrm>
            <a:off x="441539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6" name="TextBox 11"/>
          <p:cNvSpPr txBox="1"/>
          <p:nvPr/>
        </p:nvSpPr>
        <p:spPr>
          <a:xfrm>
            <a:off x="3920181" y="1251208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13 Conector recto de flecha"/>
          <p:cNvCxnSpPr>
            <a:stCxn id="22" idx="4"/>
            <a:endCxn id="5" idx="0"/>
          </p:cNvCxnSpPr>
          <p:nvPr/>
        </p:nvCxnSpPr>
        <p:spPr>
          <a:xfrm>
            <a:off x="214714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3" idx="4"/>
            <a:endCxn id="18" idx="0"/>
          </p:cNvCxnSpPr>
          <p:nvPr/>
        </p:nvCxnSpPr>
        <p:spPr>
          <a:xfrm>
            <a:off x="286722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4" idx="4"/>
            <a:endCxn id="19" idx="0"/>
          </p:cNvCxnSpPr>
          <p:nvPr/>
        </p:nvCxnSpPr>
        <p:spPr>
          <a:xfrm>
            <a:off x="358730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5" idx="4"/>
            <a:endCxn id="20" idx="0"/>
          </p:cNvCxnSpPr>
          <p:nvPr/>
        </p:nvCxnSpPr>
        <p:spPr>
          <a:xfrm>
            <a:off x="466742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"/>
          <p:cNvSpPr txBox="1"/>
          <p:nvPr/>
        </p:nvSpPr>
        <p:spPr>
          <a:xfrm>
            <a:off x="5207484" y="11731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9" name="TextBox 3"/>
          <p:cNvSpPr txBox="1"/>
          <p:nvPr/>
        </p:nvSpPr>
        <p:spPr>
          <a:xfrm>
            <a:off x="5207484" y="21780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40" name="TextBox 3"/>
          <p:cNvSpPr txBox="1"/>
          <p:nvPr/>
        </p:nvSpPr>
        <p:spPr>
          <a:xfrm>
            <a:off x="5211676" y="246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2987660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454400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extBox 11"/>
          <p:cNvSpPr txBox="1"/>
          <p:nvPr/>
        </p:nvSpPr>
        <p:spPr>
          <a:xfrm>
            <a:off x="3920181" y="3573016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TextBox 3"/>
          <p:cNvSpPr txBox="1"/>
          <p:nvPr/>
        </p:nvSpPr>
        <p:spPr>
          <a:xfrm>
            <a:off x="5207484" y="37797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4998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47878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025760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3"/>
          <p:cNvSpPr txBox="1"/>
          <p:nvPr/>
        </p:nvSpPr>
        <p:spPr>
          <a:xfrm>
            <a:off x="5207484" y="1490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48 Elipse"/>
          <p:cNvSpPr/>
          <p:nvPr/>
        </p:nvSpPr>
        <p:spPr>
          <a:xfrm>
            <a:off x="189511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0" name="49 Elipse"/>
          <p:cNvSpPr/>
          <p:nvPr/>
        </p:nvSpPr>
        <p:spPr>
          <a:xfrm>
            <a:off x="261519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51" name="50 Elipse"/>
          <p:cNvSpPr/>
          <p:nvPr/>
        </p:nvSpPr>
        <p:spPr>
          <a:xfrm>
            <a:off x="333527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441539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66" name="TextBox 11"/>
          <p:cNvSpPr txBox="1"/>
          <p:nvPr/>
        </p:nvSpPr>
        <p:spPr>
          <a:xfrm>
            <a:off x="3920181" y="4533488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66 Conector recto de flecha"/>
          <p:cNvCxnSpPr>
            <a:endCxn id="49" idx="0"/>
          </p:cNvCxnSpPr>
          <p:nvPr/>
        </p:nvCxnSpPr>
        <p:spPr>
          <a:xfrm>
            <a:off x="214714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endCxn id="50" idx="0"/>
          </p:cNvCxnSpPr>
          <p:nvPr/>
        </p:nvCxnSpPr>
        <p:spPr>
          <a:xfrm>
            <a:off x="286722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endCxn id="51" idx="0"/>
          </p:cNvCxnSpPr>
          <p:nvPr/>
        </p:nvCxnSpPr>
        <p:spPr>
          <a:xfrm>
            <a:off x="358730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65" idx="0"/>
          </p:cNvCxnSpPr>
          <p:nvPr/>
        </p:nvCxnSpPr>
        <p:spPr>
          <a:xfrm>
            <a:off x="466742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189511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53" name="52 Elipse"/>
          <p:cNvSpPr/>
          <p:nvPr/>
        </p:nvSpPr>
        <p:spPr>
          <a:xfrm>
            <a:off x="261519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</p:spTree>
    <p:extLst>
      <p:ext uri="{BB962C8B-B14F-4D97-AF65-F5344CB8AC3E}">
        <p14:creationId xmlns:p14="http://schemas.microsoft.com/office/powerpoint/2010/main" val="21444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3259336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726076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3335164" y="48704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i="1" baseline="-25000" dirty="0" err="1" smtClean="0"/>
              <a:t>v</a:t>
            </a:r>
            <a:endParaRPr lang="es-MX" i="1" baseline="-25000" dirty="0"/>
          </a:p>
        </p:txBody>
      </p:sp>
      <p:sp>
        <p:nvSpPr>
          <p:cNvPr id="52" name="51 Elipse"/>
          <p:cNvSpPr/>
          <p:nvPr/>
        </p:nvSpPr>
        <p:spPr>
          <a:xfrm>
            <a:off x="189511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i="1" baseline="-25000" dirty="0" smtClean="0"/>
              <a:t>V</a:t>
            </a:r>
            <a:endParaRPr lang="es-MX" i="1" baseline="-25000" dirty="0"/>
          </a:p>
        </p:txBody>
      </p:sp>
      <p:sp>
        <p:nvSpPr>
          <p:cNvPr id="56" name="TextBox 11"/>
          <p:cNvSpPr txBox="1"/>
          <p:nvPr/>
        </p:nvSpPr>
        <p:spPr>
          <a:xfrm>
            <a:off x="3920181" y="3844692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56 Conector recto de flecha"/>
          <p:cNvCxnSpPr>
            <a:stCxn id="52" idx="5"/>
            <a:endCxn id="47" idx="1"/>
          </p:cNvCxnSpPr>
          <p:nvPr/>
        </p:nvCxnSpPr>
        <p:spPr>
          <a:xfrm>
            <a:off x="2325355" y="4300331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3" idx="1"/>
            <a:endCxn id="47" idx="1"/>
          </p:cNvCxnSpPr>
          <p:nvPr/>
        </p:nvCxnSpPr>
        <p:spPr>
          <a:xfrm>
            <a:off x="2689013" y="3943909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4" idx="4"/>
            <a:endCxn id="47" idx="0"/>
          </p:cNvCxnSpPr>
          <p:nvPr/>
        </p:nvCxnSpPr>
        <p:spPr>
          <a:xfrm flipH="1">
            <a:off x="3587192" y="4374148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5" idx="3"/>
            <a:endCxn id="47" idx="7"/>
          </p:cNvCxnSpPr>
          <p:nvPr/>
        </p:nvCxnSpPr>
        <p:spPr>
          <a:xfrm flipH="1">
            <a:off x="3765403" y="4300331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"/>
          <p:cNvSpPr txBox="1"/>
          <p:nvPr/>
        </p:nvSpPr>
        <p:spPr>
          <a:xfrm>
            <a:off x="5207484" y="4051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771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5059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</a:t>
            </a:r>
            <a:r>
              <a:rPr lang="en-US" dirty="0" smtClean="0"/>
              <a:t>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297436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</a:t>
            </a:r>
            <a:r>
              <a:rPr lang="en-US" dirty="0" smtClean="0"/>
              <a:t>(1 </a:t>
            </a:r>
            <a:r>
              <a:rPr lang="en-US" i="1" dirty="0" smtClean="0"/>
              <a:t>…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dirty="0" smtClean="0"/>
              <a:t>1 </a:t>
            </a:r>
            <a:r>
              <a:rPr lang="en-US" i="1" dirty="0"/>
              <a:t>…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52 Elipse"/>
          <p:cNvSpPr/>
          <p:nvPr/>
        </p:nvSpPr>
        <p:spPr>
          <a:xfrm>
            <a:off x="26151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48" name="47 Rectángulo"/>
          <p:cNvSpPr/>
          <p:nvPr/>
        </p:nvSpPr>
        <p:spPr>
          <a:xfrm>
            <a:off x="1801900" y="1003149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Elipse"/>
          <p:cNvSpPr/>
          <p:nvPr/>
        </p:nvSpPr>
        <p:spPr>
          <a:xfrm>
            <a:off x="3335164" y="214751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i="1" baseline="-25000" dirty="0" err="1" smtClean="0"/>
              <a:t>v</a:t>
            </a:r>
            <a:endParaRPr lang="es-MX" i="1" baseline="-25000" dirty="0"/>
          </a:p>
        </p:txBody>
      </p:sp>
      <p:sp>
        <p:nvSpPr>
          <p:cNvPr id="50" name="49 Elipse"/>
          <p:cNvSpPr/>
          <p:nvPr/>
        </p:nvSpPr>
        <p:spPr>
          <a:xfrm>
            <a:off x="189511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1" name="50 Elipse"/>
          <p:cNvSpPr/>
          <p:nvPr/>
        </p:nvSpPr>
        <p:spPr>
          <a:xfrm>
            <a:off x="333527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441539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i="1" baseline="-25000" dirty="0" smtClean="0"/>
              <a:t>V</a:t>
            </a:r>
            <a:endParaRPr lang="es-MX" i="1" baseline="-25000" dirty="0"/>
          </a:p>
        </p:txBody>
      </p:sp>
      <p:sp>
        <p:nvSpPr>
          <p:cNvPr id="66" name="TextBox 11"/>
          <p:cNvSpPr txBox="1"/>
          <p:nvPr/>
        </p:nvSpPr>
        <p:spPr>
          <a:xfrm>
            <a:off x="3920181" y="1121765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66 Conector recto de flecha"/>
          <p:cNvCxnSpPr>
            <a:stCxn id="50" idx="5"/>
            <a:endCxn id="49" idx="1"/>
          </p:cNvCxnSpPr>
          <p:nvPr/>
        </p:nvCxnSpPr>
        <p:spPr>
          <a:xfrm>
            <a:off x="2325355" y="1577404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74" idx="1"/>
            <a:endCxn id="49" idx="1"/>
          </p:cNvCxnSpPr>
          <p:nvPr/>
        </p:nvCxnSpPr>
        <p:spPr>
          <a:xfrm>
            <a:off x="2689013" y="1220982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51" idx="4"/>
            <a:endCxn id="49" idx="0"/>
          </p:cNvCxnSpPr>
          <p:nvPr/>
        </p:nvCxnSpPr>
        <p:spPr>
          <a:xfrm flipH="1">
            <a:off x="3587192" y="1651221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5" idx="3"/>
            <a:endCxn id="49" idx="7"/>
          </p:cNvCxnSpPr>
          <p:nvPr/>
        </p:nvCxnSpPr>
        <p:spPr>
          <a:xfrm flipH="1">
            <a:off x="3765403" y="1577404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"/>
          <p:cNvSpPr txBox="1"/>
          <p:nvPr/>
        </p:nvSpPr>
        <p:spPr>
          <a:xfrm>
            <a:off x="5207484" y="10434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72" name="TextBox 3"/>
          <p:cNvSpPr txBox="1"/>
          <p:nvPr/>
        </p:nvSpPr>
        <p:spPr>
          <a:xfrm>
            <a:off x="5207484" y="204857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73" name="TextBox 3"/>
          <p:cNvSpPr txBox="1"/>
          <p:nvPr/>
        </p:nvSpPr>
        <p:spPr>
          <a:xfrm>
            <a:off x="5211676" y="233660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</a:t>
            </a:r>
            <a:r>
              <a:rPr lang="en-US" dirty="0" smtClean="0"/>
              <a:t>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73 Elipse"/>
          <p:cNvSpPr/>
          <p:nvPr/>
        </p:nvSpPr>
        <p:spPr>
          <a:xfrm>
            <a:off x="261519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75" name="TextBox 3"/>
          <p:cNvSpPr txBox="1"/>
          <p:nvPr/>
        </p:nvSpPr>
        <p:spPr>
          <a:xfrm>
            <a:off x="5211676" y="1412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</a:t>
            </a:r>
            <a:r>
              <a:rPr lang="en-US" dirty="0" smtClean="0"/>
              <a:t>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702</Words>
  <Application>Microsoft Office PowerPoint</Application>
  <PresentationFormat>Presentación en pantalla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Felipe Hernández</cp:lastModifiedBy>
  <cp:revision>52</cp:revision>
  <dcterms:created xsi:type="dcterms:W3CDTF">2013-11-21T21:33:04Z</dcterms:created>
  <dcterms:modified xsi:type="dcterms:W3CDTF">2013-12-11T03:10:54Z</dcterms:modified>
</cp:coreProperties>
</file>