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9" r:id="rId2"/>
  </p:sldIdLst>
  <p:sldSz cx="38404800" cy="27432000"/>
  <p:notesSz cx="6858000" cy="9144000"/>
  <p:defaultTextStyle>
    <a:defPPr>
      <a:defRPr lang="en-US"/>
    </a:defPPr>
    <a:lvl1pPr marL="0" algn="l" defTabSz="3495053" rtl="0" eaLnBrk="1" latinLnBrk="0" hangingPunct="1">
      <a:defRPr sz="7000" kern="1200">
        <a:solidFill>
          <a:schemeClr val="tx1"/>
        </a:solidFill>
        <a:latin typeface="+mn-lt"/>
        <a:ea typeface="+mn-ea"/>
        <a:cs typeface="+mn-cs"/>
      </a:defRPr>
    </a:lvl1pPr>
    <a:lvl2pPr marL="1747530" algn="l" defTabSz="3495053" rtl="0" eaLnBrk="1" latinLnBrk="0" hangingPunct="1">
      <a:defRPr sz="7000" kern="1200">
        <a:solidFill>
          <a:schemeClr val="tx1"/>
        </a:solidFill>
        <a:latin typeface="+mn-lt"/>
        <a:ea typeface="+mn-ea"/>
        <a:cs typeface="+mn-cs"/>
      </a:defRPr>
    </a:lvl2pPr>
    <a:lvl3pPr marL="3495053" algn="l" defTabSz="3495053" rtl="0" eaLnBrk="1" latinLnBrk="0" hangingPunct="1">
      <a:defRPr sz="7000" kern="1200">
        <a:solidFill>
          <a:schemeClr val="tx1"/>
        </a:solidFill>
        <a:latin typeface="+mn-lt"/>
        <a:ea typeface="+mn-ea"/>
        <a:cs typeface="+mn-cs"/>
      </a:defRPr>
    </a:lvl3pPr>
    <a:lvl4pPr marL="5242576" algn="l" defTabSz="3495053" rtl="0" eaLnBrk="1" latinLnBrk="0" hangingPunct="1">
      <a:defRPr sz="7000" kern="1200">
        <a:solidFill>
          <a:schemeClr val="tx1"/>
        </a:solidFill>
        <a:latin typeface="+mn-lt"/>
        <a:ea typeface="+mn-ea"/>
        <a:cs typeface="+mn-cs"/>
      </a:defRPr>
    </a:lvl4pPr>
    <a:lvl5pPr marL="6990109" algn="l" defTabSz="3495053" rtl="0" eaLnBrk="1" latinLnBrk="0" hangingPunct="1">
      <a:defRPr sz="7000" kern="1200">
        <a:solidFill>
          <a:schemeClr val="tx1"/>
        </a:solidFill>
        <a:latin typeface="+mn-lt"/>
        <a:ea typeface="+mn-ea"/>
        <a:cs typeface="+mn-cs"/>
      </a:defRPr>
    </a:lvl5pPr>
    <a:lvl6pPr marL="8737638" algn="l" defTabSz="3495053" rtl="0" eaLnBrk="1" latinLnBrk="0" hangingPunct="1">
      <a:defRPr sz="7000" kern="1200">
        <a:solidFill>
          <a:schemeClr val="tx1"/>
        </a:solidFill>
        <a:latin typeface="+mn-lt"/>
        <a:ea typeface="+mn-ea"/>
        <a:cs typeface="+mn-cs"/>
      </a:defRPr>
    </a:lvl6pPr>
    <a:lvl7pPr marL="10485155" algn="l" defTabSz="3495053" rtl="0" eaLnBrk="1" latinLnBrk="0" hangingPunct="1">
      <a:defRPr sz="7000" kern="1200">
        <a:solidFill>
          <a:schemeClr val="tx1"/>
        </a:solidFill>
        <a:latin typeface="+mn-lt"/>
        <a:ea typeface="+mn-ea"/>
        <a:cs typeface="+mn-cs"/>
      </a:defRPr>
    </a:lvl7pPr>
    <a:lvl8pPr marL="12232684" algn="l" defTabSz="3495053" rtl="0" eaLnBrk="1" latinLnBrk="0" hangingPunct="1">
      <a:defRPr sz="7000" kern="1200">
        <a:solidFill>
          <a:schemeClr val="tx1"/>
        </a:solidFill>
        <a:latin typeface="+mn-lt"/>
        <a:ea typeface="+mn-ea"/>
        <a:cs typeface="+mn-cs"/>
      </a:defRPr>
    </a:lvl8pPr>
    <a:lvl9pPr marL="13980214" algn="l" defTabSz="3495053" rtl="0" eaLnBrk="1" latinLnBrk="0" hangingPunct="1">
      <a:defRPr sz="70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383" autoAdjust="0"/>
  </p:normalViewPr>
  <p:slideViewPr>
    <p:cSldViewPr>
      <p:cViewPr>
        <p:scale>
          <a:sx n="33" d="100"/>
          <a:sy n="33" d="100"/>
        </p:scale>
        <p:origin x="-1422" y="138"/>
      </p:cViewPr>
      <p:guideLst>
        <p:guide orient="horz" pos="8640"/>
        <p:guide pos="1209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Dev\weathermap\poster\PosterData.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Dev\weathermap\poster\Poster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Training Error</c:v>
          </c:tx>
          <c:invertIfNegative val="0"/>
          <c:dLbls>
            <c:dLbl>
              <c:idx val="0"/>
              <c:layout>
                <c:manualLayout>
                  <c:x val="0"/>
                  <c:y val="-1.8518518518518517E-2"/>
                </c:manualLayout>
              </c:layout>
              <c:showLegendKey val="0"/>
              <c:showVal val="1"/>
              <c:showCatName val="0"/>
              <c:showSerName val="0"/>
              <c:showPercent val="0"/>
              <c:showBubbleSize val="0"/>
            </c:dLbl>
            <c:dLbl>
              <c:idx val="1"/>
              <c:layout>
                <c:manualLayout>
                  <c:x val="4.0073599047541739E-4"/>
                  <c:y val="-2.3148245078602248E-2"/>
                </c:manualLayout>
              </c:layout>
              <c:showLegendKey val="0"/>
              <c:showVal val="1"/>
              <c:showCatName val="0"/>
              <c:showSerName val="0"/>
              <c:showPercent val="0"/>
              <c:showBubbleSize val="0"/>
            </c:dLbl>
            <c:showLegendKey val="0"/>
            <c:showVal val="1"/>
            <c:showCatName val="0"/>
            <c:showSerName val="0"/>
            <c:showPercent val="0"/>
            <c:showBubbleSize val="0"/>
            <c:showLeaderLines val="0"/>
          </c:dLbls>
          <c:cat>
            <c:strRef>
              <c:f>Sheet1!$A$3:$A$4</c:f>
              <c:strCache>
                <c:ptCount val="2"/>
                <c:pt idx="0">
                  <c:v>Single Cell Model</c:v>
                </c:pt>
                <c:pt idx="1">
                  <c:v>Neighbors in Model</c:v>
                </c:pt>
              </c:strCache>
            </c:strRef>
          </c:cat>
          <c:val>
            <c:numRef>
              <c:f>Sheet1!$B$3:$B$4</c:f>
              <c:numCache>
                <c:formatCode>0%</c:formatCode>
                <c:ptCount val="2"/>
                <c:pt idx="0">
                  <c:v>0.187</c:v>
                </c:pt>
                <c:pt idx="1">
                  <c:v>0.14000000000000001</c:v>
                </c:pt>
              </c:numCache>
            </c:numRef>
          </c:val>
        </c:ser>
        <c:ser>
          <c:idx val="1"/>
          <c:order val="1"/>
          <c:tx>
            <c:v>Test Error</c:v>
          </c:tx>
          <c:invertIfNegative val="0"/>
          <c:dLbls>
            <c:dLbl>
              <c:idx val="0"/>
              <c:layout>
                <c:manualLayout>
                  <c:x val="2.9331940797519304E-3"/>
                  <c:y val="1.8218536945328035E-2"/>
                </c:manualLayout>
              </c:layout>
              <c:showLegendKey val="0"/>
              <c:showVal val="1"/>
              <c:showCatName val="0"/>
              <c:showSerName val="0"/>
              <c:showPercent val="0"/>
              <c:showBubbleSize val="0"/>
            </c:dLbl>
            <c:dLbl>
              <c:idx val="1"/>
              <c:layout>
                <c:manualLayout>
                  <c:x val="-1.4665970398759652E-3"/>
                  <c:y val="1.0931122167196822E-2"/>
                </c:manualLayout>
              </c:layout>
              <c:showLegendKey val="0"/>
              <c:showVal val="1"/>
              <c:showCatName val="0"/>
              <c:showSerName val="0"/>
              <c:showPercent val="0"/>
              <c:showBubbleSize val="0"/>
            </c:dLbl>
            <c:showLegendKey val="0"/>
            <c:showVal val="1"/>
            <c:showCatName val="0"/>
            <c:showSerName val="0"/>
            <c:showPercent val="0"/>
            <c:showBubbleSize val="0"/>
            <c:showLeaderLines val="0"/>
          </c:dLbls>
          <c:cat>
            <c:strRef>
              <c:f>Sheet1!$A$3:$A$4</c:f>
              <c:strCache>
                <c:ptCount val="2"/>
                <c:pt idx="0">
                  <c:v>Single Cell Model</c:v>
                </c:pt>
                <c:pt idx="1">
                  <c:v>Neighbors in Model</c:v>
                </c:pt>
              </c:strCache>
            </c:strRef>
          </c:cat>
          <c:val>
            <c:numRef>
              <c:f>Sheet1!$B$5:$B$6</c:f>
              <c:numCache>
                <c:formatCode>0%</c:formatCode>
                <c:ptCount val="2"/>
                <c:pt idx="0">
                  <c:v>0.21240000000000001</c:v>
                </c:pt>
                <c:pt idx="1">
                  <c:v>0.20910000000000001</c:v>
                </c:pt>
              </c:numCache>
            </c:numRef>
          </c:val>
        </c:ser>
        <c:dLbls>
          <c:showLegendKey val="0"/>
          <c:showVal val="0"/>
          <c:showCatName val="0"/>
          <c:showSerName val="0"/>
          <c:showPercent val="0"/>
          <c:showBubbleSize val="0"/>
        </c:dLbls>
        <c:gapWidth val="150"/>
        <c:axId val="80795520"/>
        <c:axId val="80797056"/>
      </c:barChart>
      <c:catAx>
        <c:axId val="80795520"/>
        <c:scaling>
          <c:orientation val="minMax"/>
        </c:scaling>
        <c:delete val="0"/>
        <c:axPos val="b"/>
        <c:majorTickMark val="out"/>
        <c:minorTickMark val="none"/>
        <c:tickLblPos val="nextTo"/>
        <c:txPr>
          <a:bodyPr/>
          <a:lstStyle/>
          <a:p>
            <a:pPr>
              <a:defRPr b="1"/>
            </a:pPr>
            <a:endParaRPr lang="en-US"/>
          </a:p>
        </c:txPr>
        <c:crossAx val="80797056"/>
        <c:crosses val="autoZero"/>
        <c:auto val="1"/>
        <c:lblAlgn val="ctr"/>
        <c:lblOffset val="100"/>
        <c:tickMarkSkip val="100"/>
        <c:noMultiLvlLbl val="0"/>
      </c:catAx>
      <c:valAx>
        <c:axId val="80797056"/>
        <c:scaling>
          <c:orientation val="minMax"/>
        </c:scaling>
        <c:delete val="0"/>
        <c:axPos val="l"/>
        <c:majorGridlines/>
        <c:numFmt formatCode="0%" sourceLinked="1"/>
        <c:majorTickMark val="out"/>
        <c:minorTickMark val="none"/>
        <c:tickLblPos val="nextTo"/>
        <c:crossAx val="80795520"/>
        <c:crosses val="autoZero"/>
        <c:crossBetween val="between"/>
      </c:valAx>
    </c:plotArea>
    <c:legend>
      <c:legendPos val="r"/>
      <c:layout/>
      <c:overlay val="0"/>
    </c:legend>
    <c:plotVisOnly val="1"/>
    <c:dispBlanksAs val="gap"/>
    <c:showDLblsOverMax val="0"/>
  </c:chart>
  <c:spPr>
    <a:ln>
      <a:noFill/>
    </a:ln>
  </c:spPr>
  <c:txPr>
    <a:bodyPr/>
    <a:lstStyle/>
    <a:p>
      <a:pPr>
        <a:defRPr sz="2400" baseline="0">
          <a:latin typeface="Calibri" panose="020F0502020204030204" pitchFamily="34" charset="0"/>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Training Error</c:v>
          </c:tx>
          <c:invertIfNegative val="0"/>
          <c:dLbls>
            <c:dLbl>
              <c:idx val="0"/>
              <c:layout>
                <c:manualLayout>
                  <c:x val="-1.5335891649872657E-3"/>
                  <c:y val="-3.1677019666357567E-2"/>
                </c:manualLayout>
              </c:layout>
              <c:showLegendKey val="0"/>
              <c:showVal val="1"/>
              <c:showCatName val="0"/>
              <c:showSerName val="0"/>
              <c:showPercent val="0"/>
              <c:showBubbleSize val="0"/>
            </c:dLbl>
            <c:dLbl>
              <c:idx val="1"/>
              <c:layout>
                <c:manualLayout>
                  <c:x val="4.6007674949618532E-3"/>
                  <c:y val="2.4637681962722549E-2"/>
                </c:manualLayout>
              </c:layout>
              <c:showLegendKey val="0"/>
              <c:showVal val="1"/>
              <c:showCatName val="0"/>
              <c:showSerName val="0"/>
              <c:showPercent val="0"/>
              <c:showBubbleSize val="0"/>
            </c:dLbl>
            <c:showLegendKey val="0"/>
            <c:showVal val="1"/>
            <c:showCatName val="0"/>
            <c:showSerName val="0"/>
            <c:showPercent val="0"/>
            <c:showBubbleSize val="0"/>
            <c:showLeaderLines val="0"/>
          </c:dLbls>
          <c:cat>
            <c:strRef>
              <c:f>Sheet1!$A$25:$A$26</c:f>
              <c:strCache>
                <c:ptCount val="2"/>
                <c:pt idx="0">
                  <c:v>Independent Variables</c:v>
                </c:pt>
                <c:pt idx="1">
                  <c:v>Interdependent Variables</c:v>
                </c:pt>
              </c:strCache>
            </c:strRef>
          </c:cat>
          <c:val>
            <c:numRef>
              <c:f>Sheet1!$B$25:$B$26</c:f>
              <c:numCache>
                <c:formatCode>0%</c:formatCode>
                <c:ptCount val="2"/>
                <c:pt idx="0">
                  <c:v>0.2676</c:v>
                </c:pt>
                <c:pt idx="1">
                  <c:v>0.25140000000000001</c:v>
                </c:pt>
              </c:numCache>
            </c:numRef>
          </c:val>
        </c:ser>
        <c:ser>
          <c:idx val="1"/>
          <c:order val="1"/>
          <c:tx>
            <c:v>Test Error</c:v>
          </c:tx>
          <c:invertIfNegative val="0"/>
          <c:dLbls>
            <c:dLbl>
              <c:idx val="0"/>
              <c:layout>
                <c:manualLayout>
                  <c:x val="6.2602555239421971E-3"/>
                  <c:y val="3.9126111347505071E-2"/>
                </c:manualLayout>
              </c:layout>
              <c:showLegendKey val="0"/>
              <c:showVal val="1"/>
              <c:showCatName val="0"/>
              <c:showSerName val="0"/>
              <c:showPercent val="0"/>
              <c:showBubbleSize val="0"/>
            </c:dLbl>
            <c:showLegendKey val="0"/>
            <c:showVal val="1"/>
            <c:showCatName val="0"/>
            <c:showSerName val="0"/>
            <c:showPercent val="0"/>
            <c:showBubbleSize val="0"/>
            <c:showLeaderLines val="0"/>
          </c:dLbls>
          <c:val>
            <c:numRef>
              <c:f>Sheet1!$B$27:$B$28</c:f>
              <c:numCache>
                <c:formatCode>0%</c:formatCode>
                <c:ptCount val="2"/>
                <c:pt idx="0">
                  <c:v>0.36399999999999999</c:v>
                </c:pt>
                <c:pt idx="1">
                  <c:v>0.31</c:v>
                </c:pt>
              </c:numCache>
            </c:numRef>
          </c:val>
        </c:ser>
        <c:dLbls>
          <c:showLegendKey val="0"/>
          <c:showVal val="0"/>
          <c:showCatName val="0"/>
          <c:showSerName val="0"/>
          <c:showPercent val="0"/>
          <c:showBubbleSize val="0"/>
        </c:dLbls>
        <c:gapWidth val="150"/>
        <c:axId val="83874560"/>
        <c:axId val="83876096"/>
      </c:barChart>
      <c:catAx>
        <c:axId val="83874560"/>
        <c:scaling>
          <c:orientation val="minMax"/>
        </c:scaling>
        <c:delete val="0"/>
        <c:axPos val="b"/>
        <c:majorTickMark val="out"/>
        <c:minorTickMark val="none"/>
        <c:tickLblPos val="nextTo"/>
        <c:txPr>
          <a:bodyPr/>
          <a:lstStyle/>
          <a:p>
            <a:pPr>
              <a:defRPr b="1"/>
            </a:pPr>
            <a:endParaRPr lang="en-US"/>
          </a:p>
        </c:txPr>
        <c:crossAx val="83876096"/>
        <c:crosses val="autoZero"/>
        <c:auto val="1"/>
        <c:lblAlgn val="ctr"/>
        <c:lblOffset val="100"/>
        <c:tickMarkSkip val="100"/>
        <c:noMultiLvlLbl val="0"/>
      </c:catAx>
      <c:valAx>
        <c:axId val="83876096"/>
        <c:scaling>
          <c:orientation val="minMax"/>
          <c:max val="0.4"/>
          <c:min val="0"/>
        </c:scaling>
        <c:delete val="0"/>
        <c:axPos val="l"/>
        <c:majorGridlines/>
        <c:numFmt formatCode="0%" sourceLinked="1"/>
        <c:majorTickMark val="out"/>
        <c:minorTickMark val="none"/>
        <c:tickLblPos val="nextTo"/>
        <c:crossAx val="83874560"/>
        <c:crosses val="autoZero"/>
        <c:crossBetween val="between"/>
      </c:valAx>
    </c:plotArea>
    <c:legend>
      <c:legendPos val="r"/>
      <c:layout>
        <c:manualLayout>
          <c:xMode val="edge"/>
          <c:yMode val="edge"/>
          <c:x val="0.73108381161390701"/>
          <c:y val="0.27122854704257132"/>
          <c:w val="0.25511388590120765"/>
          <c:h val="0.26690635797404405"/>
        </c:manualLayout>
      </c:layout>
      <c:overlay val="0"/>
    </c:legend>
    <c:plotVisOnly val="1"/>
    <c:dispBlanksAs val="gap"/>
    <c:showDLblsOverMax val="0"/>
  </c:chart>
  <c:spPr>
    <a:ln>
      <a:noFill/>
    </a:ln>
  </c:spPr>
  <c:txPr>
    <a:bodyPr/>
    <a:lstStyle/>
    <a:p>
      <a:pPr>
        <a:defRPr sz="2400" baseline="0">
          <a:latin typeface="Calibri" panose="020F0502020204030204" pitchFamily="34" charset="0"/>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BD97AD-5E1C-4BA3-BE7C-49FB09DA16A4}" type="datetimeFigureOut">
              <a:rPr lang="en-US" smtClean="0"/>
              <a:t>12/2/2013</a:t>
            </a:fld>
            <a:endParaRPr lang="en-US"/>
          </a:p>
        </p:txBody>
      </p:sp>
      <p:sp>
        <p:nvSpPr>
          <p:cNvPr id="4" name="Slide Image Placeholder 3"/>
          <p:cNvSpPr>
            <a:spLocks noGrp="1" noRot="1" noChangeAspect="1"/>
          </p:cNvSpPr>
          <p:nvPr>
            <p:ph type="sldImg" idx="2"/>
          </p:nvPr>
        </p:nvSpPr>
        <p:spPr>
          <a:xfrm>
            <a:off x="1028700" y="685800"/>
            <a:ext cx="48006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EF1FB1-8264-4A32-8586-F96B7E31D8A0}" type="slidenum">
              <a:rPr lang="en-US" smtClean="0"/>
              <a:t>‹#›</a:t>
            </a:fld>
            <a:endParaRPr lang="en-US"/>
          </a:p>
        </p:txBody>
      </p:sp>
    </p:spTree>
    <p:extLst>
      <p:ext uri="{BB962C8B-B14F-4D97-AF65-F5344CB8AC3E}">
        <p14:creationId xmlns:p14="http://schemas.microsoft.com/office/powerpoint/2010/main" val="3406946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28700" y="685800"/>
            <a:ext cx="48006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EF1FB1-8264-4A32-8586-F96B7E31D8A0}" type="slidenum">
              <a:rPr lang="en-US" smtClean="0"/>
              <a:t>1</a:t>
            </a:fld>
            <a:endParaRPr lang="en-US"/>
          </a:p>
        </p:txBody>
      </p:sp>
    </p:spTree>
    <p:extLst>
      <p:ext uri="{BB962C8B-B14F-4D97-AF65-F5344CB8AC3E}">
        <p14:creationId xmlns:p14="http://schemas.microsoft.com/office/powerpoint/2010/main" val="1170159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2" y="8521706"/>
            <a:ext cx="32644081" cy="5880101"/>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723" y="15544801"/>
            <a:ext cx="26883360" cy="7010401"/>
          </a:xfrm>
        </p:spPr>
        <p:txBody>
          <a:bodyPr/>
          <a:lstStyle>
            <a:lvl1pPr marL="0" indent="0" algn="ctr">
              <a:buNone/>
              <a:defRPr>
                <a:solidFill>
                  <a:schemeClr val="tx1">
                    <a:tint val="75000"/>
                  </a:schemeClr>
                </a:solidFill>
              </a:defRPr>
            </a:lvl1pPr>
            <a:lvl2pPr marL="1747530" indent="0" algn="ctr">
              <a:buNone/>
              <a:defRPr>
                <a:solidFill>
                  <a:schemeClr val="tx1">
                    <a:tint val="75000"/>
                  </a:schemeClr>
                </a:solidFill>
              </a:defRPr>
            </a:lvl2pPr>
            <a:lvl3pPr marL="3495053" indent="0" algn="ctr">
              <a:buNone/>
              <a:defRPr>
                <a:solidFill>
                  <a:schemeClr val="tx1">
                    <a:tint val="75000"/>
                  </a:schemeClr>
                </a:solidFill>
              </a:defRPr>
            </a:lvl3pPr>
            <a:lvl4pPr marL="5242576" indent="0" algn="ctr">
              <a:buNone/>
              <a:defRPr>
                <a:solidFill>
                  <a:schemeClr val="tx1">
                    <a:tint val="75000"/>
                  </a:schemeClr>
                </a:solidFill>
              </a:defRPr>
            </a:lvl4pPr>
            <a:lvl5pPr marL="6990109" indent="0" algn="ctr">
              <a:buNone/>
              <a:defRPr>
                <a:solidFill>
                  <a:schemeClr val="tx1">
                    <a:tint val="75000"/>
                  </a:schemeClr>
                </a:solidFill>
              </a:defRPr>
            </a:lvl5pPr>
            <a:lvl6pPr marL="8737638" indent="0" algn="ctr">
              <a:buNone/>
              <a:defRPr>
                <a:solidFill>
                  <a:schemeClr val="tx1">
                    <a:tint val="75000"/>
                  </a:schemeClr>
                </a:solidFill>
              </a:defRPr>
            </a:lvl6pPr>
            <a:lvl7pPr marL="10485155" indent="0" algn="ctr">
              <a:buNone/>
              <a:defRPr>
                <a:solidFill>
                  <a:schemeClr val="tx1">
                    <a:tint val="75000"/>
                  </a:schemeClr>
                </a:solidFill>
              </a:defRPr>
            </a:lvl7pPr>
            <a:lvl8pPr marL="12232684" indent="0" algn="ctr">
              <a:buNone/>
              <a:defRPr>
                <a:solidFill>
                  <a:schemeClr val="tx1">
                    <a:tint val="75000"/>
                  </a:schemeClr>
                </a:solidFill>
              </a:defRPr>
            </a:lvl8pPr>
            <a:lvl9pPr marL="13980214"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01E431-5A78-489A-8497-1CC83403491F}" type="datetimeFigureOut">
              <a:rPr lang="en-US" smtClean="0"/>
              <a:t>12/2/2013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026375-C1E2-4094-ABF6-62AEA64AAD18}" type="slidenum">
              <a:rPr lang="en-US" smtClean="0"/>
              <a:t>‹#›</a:t>
            </a:fld>
            <a:endParaRPr lang="en-US"/>
          </a:p>
        </p:txBody>
      </p:sp>
    </p:spTree>
    <p:extLst>
      <p:ext uri="{BB962C8B-B14F-4D97-AF65-F5344CB8AC3E}">
        <p14:creationId xmlns:p14="http://schemas.microsoft.com/office/powerpoint/2010/main" val="844707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01E431-5A78-489A-8497-1CC83403491F}" type="datetimeFigureOut">
              <a:rPr lang="en-US" smtClean="0"/>
              <a:t>12/2/2013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026375-C1E2-4094-ABF6-62AEA64AAD18}" type="slidenum">
              <a:rPr lang="en-US" smtClean="0"/>
              <a:t>‹#›</a:t>
            </a:fld>
            <a:endParaRPr lang="en-US"/>
          </a:p>
        </p:txBody>
      </p:sp>
    </p:spTree>
    <p:extLst>
      <p:ext uri="{BB962C8B-B14F-4D97-AF65-F5344CB8AC3E}">
        <p14:creationId xmlns:p14="http://schemas.microsoft.com/office/powerpoint/2010/main" val="72403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843481" y="1098558"/>
            <a:ext cx="8641080" cy="2340610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20246" y="1098558"/>
            <a:ext cx="25283160" cy="2340610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01E431-5A78-489A-8497-1CC83403491F}" type="datetimeFigureOut">
              <a:rPr lang="en-US" smtClean="0"/>
              <a:t>12/2/2013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026375-C1E2-4094-ABF6-62AEA64AAD18}" type="slidenum">
              <a:rPr lang="en-US" smtClean="0"/>
              <a:t>‹#›</a:t>
            </a:fld>
            <a:endParaRPr lang="en-US"/>
          </a:p>
        </p:txBody>
      </p:sp>
    </p:spTree>
    <p:extLst>
      <p:ext uri="{BB962C8B-B14F-4D97-AF65-F5344CB8AC3E}">
        <p14:creationId xmlns:p14="http://schemas.microsoft.com/office/powerpoint/2010/main" val="2510266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01E431-5A78-489A-8497-1CC83403491F}" type="datetimeFigureOut">
              <a:rPr lang="en-US" smtClean="0"/>
              <a:t>12/2/2013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026375-C1E2-4094-ABF6-62AEA64AAD18}" type="slidenum">
              <a:rPr lang="en-US" smtClean="0"/>
              <a:t>‹#›</a:t>
            </a:fld>
            <a:endParaRPr lang="en-US"/>
          </a:p>
        </p:txBody>
      </p:sp>
    </p:spTree>
    <p:extLst>
      <p:ext uri="{BB962C8B-B14F-4D97-AF65-F5344CB8AC3E}">
        <p14:creationId xmlns:p14="http://schemas.microsoft.com/office/powerpoint/2010/main" val="3389922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21" y="17627602"/>
            <a:ext cx="32644081" cy="5448300"/>
          </a:xfrm>
        </p:spPr>
        <p:txBody>
          <a:bodyPr anchor="t"/>
          <a:lstStyle>
            <a:lvl1pPr algn="l">
              <a:defRPr sz="15400" b="1" cap="all"/>
            </a:lvl1pPr>
          </a:lstStyle>
          <a:p>
            <a:r>
              <a:rPr lang="en-US" smtClean="0"/>
              <a:t>Click to edit Master title style</a:t>
            </a:r>
            <a:endParaRPr lang="en-US"/>
          </a:p>
        </p:txBody>
      </p:sp>
      <p:sp>
        <p:nvSpPr>
          <p:cNvPr id="3" name="Text Placeholder 2"/>
          <p:cNvSpPr>
            <a:spLocks noGrp="1"/>
          </p:cNvSpPr>
          <p:nvPr>
            <p:ph type="body" idx="1"/>
          </p:nvPr>
        </p:nvSpPr>
        <p:spPr>
          <a:xfrm>
            <a:off x="3033721" y="11626870"/>
            <a:ext cx="32644081" cy="6000749"/>
          </a:xfrm>
        </p:spPr>
        <p:txBody>
          <a:bodyPr anchor="b"/>
          <a:lstStyle>
            <a:lvl1pPr marL="0" indent="0">
              <a:buNone/>
              <a:defRPr sz="7700">
                <a:solidFill>
                  <a:schemeClr val="tx1">
                    <a:tint val="75000"/>
                  </a:schemeClr>
                </a:solidFill>
              </a:defRPr>
            </a:lvl1pPr>
            <a:lvl2pPr marL="1747530" indent="0">
              <a:buNone/>
              <a:defRPr sz="7000">
                <a:solidFill>
                  <a:schemeClr val="tx1">
                    <a:tint val="75000"/>
                  </a:schemeClr>
                </a:solidFill>
              </a:defRPr>
            </a:lvl2pPr>
            <a:lvl3pPr marL="3495053" indent="0">
              <a:buNone/>
              <a:defRPr sz="6000">
                <a:solidFill>
                  <a:schemeClr val="tx1">
                    <a:tint val="75000"/>
                  </a:schemeClr>
                </a:solidFill>
              </a:defRPr>
            </a:lvl3pPr>
            <a:lvl4pPr marL="5242576" indent="0">
              <a:buNone/>
              <a:defRPr sz="5400">
                <a:solidFill>
                  <a:schemeClr val="tx1">
                    <a:tint val="75000"/>
                  </a:schemeClr>
                </a:solidFill>
              </a:defRPr>
            </a:lvl4pPr>
            <a:lvl5pPr marL="6990109" indent="0">
              <a:buNone/>
              <a:defRPr sz="5400">
                <a:solidFill>
                  <a:schemeClr val="tx1">
                    <a:tint val="75000"/>
                  </a:schemeClr>
                </a:solidFill>
              </a:defRPr>
            </a:lvl5pPr>
            <a:lvl6pPr marL="8737638" indent="0">
              <a:buNone/>
              <a:defRPr sz="5400">
                <a:solidFill>
                  <a:schemeClr val="tx1">
                    <a:tint val="75000"/>
                  </a:schemeClr>
                </a:solidFill>
              </a:defRPr>
            </a:lvl6pPr>
            <a:lvl7pPr marL="10485155" indent="0">
              <a:buNone/>
              <a:defRPr sz="5400">
                <a:solidFill>
                  <a:schemeClr val="tx1">
                    <a:tint val="75000"/>
                  </a:schemeClr>
                </a:solidFill>
              </a:defRPr>
            </a:lvl7pPr>
            <a:lvl8pPr marL="12232684" indent="0">
              <a:buNone/>
              <a:defRPr sz="5400">
                <a:solidFill>
                  <a:schemeClr val="tx1">
                    <a:tint val="75000"/>
                  </a:schemeClr>
                </a:solidFill>
              </a:defRPr>
            </a:lvl8pPr>
            <a:lvl9pPr marL="13980214" indent="0">
              <a:buNone/>
              <a:defRPr sz="5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01E431-5A78-489A-8497-1CC83403491F}" type="datetimeFigureOut">
              <a:rPr lang="en-US" smtClean="0"/>
              <a:t>12/2/2013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026375-C1E2-4094-ABF6-62AEA64AAD18}" type="slidenum">
              <a:rPr lang="en-US" smtClean="0"/>
              <a:t>‹#›</a:t>
            </a:fld>
            <a:endParaRPr lang="en-US"/>
          </a:p>
        </p:txBody>
      </p:sp>
    </p:spTree>
    <p:extLst>
      <p:ext uri="{BB962C8B-B14F-4D97-AF65-F5344CB8AC3E}">
        <p14:creationId xmlns:p14="http://schemas.microsoft.com/office/powerpoint/2010/main" val="4244088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20240" y="6400814"/>
            <a:ext cx="16962123" cy="18103853"/>
          </a:xfrm>
        </p:spPr>
        <p:txBody>
          <a:bodyPr/>
          <a:lstStyle>
            <a:lvl1pPr>
              <a:defRPr sz="10700"/>
            </a:lvl1pPr>
            <a:lvl2pPr>
              <a:defRPr sz="9100"/>
            </a:lvl2pPr>
            <a:lvl3pPr>
              <a:defRPr sz="7700"/>
            </a:lvl3pPr>
            <a:lvl4pPr>
              <a:defRPr sz="7000"/>
            </a:lvl4pPr>
            <a:lvl5pPr>
              <a:defRPr sz="7000"/>
            </a:lvl5pPr>
            <a:lvl6pPr>
              <a:defRPr sz="7000"/>
            </a:lvl6pPr>
            <a:lvl7pPr>
              <a:defRPr sz="7000"/>
            </a:lvl7pPr>
            <a:lvl8pPr>
              <a:defRPr sz="7000"/>
            </a:lvl8pPr>
            <a:lvl9pPr>
              <a:defRPr sz="7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522444" y="6400814"/>
            <a:ext cx="16962123" cy="18103853"/>
          </a:xfrm>
        </p:spPr>
        <p:txBody>
          <a:bodyPr/>
          <a:lstStyle>
            <a:lvl1pPr>
              <a:defRPr sz="10700"/>
            </a:lvl1pPr>
            <a:lvl2pPr>
              <a:defRPr sz="9100"/>
            </a:lvl2pPr>
            <a:lvl3pPr>
              <a:defRPr sz="7700"/>
            </a:lvl3pPr>
            <a:lvl4pPr>
              <a:defRPr sz="7000"/>
            </a:lvl4pPr>
            <a:lvl5pPr>
              <a:defRPr sz="7000"/>
            </a:lvl5pPr>
            <a:lvl6pPr>
              <a:defRPr sz="7000"/>
            </a:lvl6pPr>
            <a:lvl7pPr>
              <a:defRPr sz="7000"/>
            </a:lvl7pPr>
            <a:lvl8pPr>
              <a:defRPr sz="7000"/>
            </a:lvl8pPr>
            <a:lvl9pPr>
              <a:defRPr sz="7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01E431-5A78-489A-8497-1CC83403491F}" type="datetimeFigureOut">
              <a:rPr lang="en-US" smtClean="0"/>
              <a:t>12/2/2013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026375-C1E2-4094-ABF6-62AEA64AAD18}" type="slidenum">
              <a:rPr lang="en-US" smtClean="0"/>
              <a:t>‹#›</a:t>
            </a:fld>
            <a:endParaRPr lang="en-US"/>
          </a:p>
        </p:txBody>
      </p:sp>
    </p:spTree>
    <p:extLst>
      <p:ext uri="{BB962C8B-B14F-4D97-AF65-F5344CB8AC3E}">
        <p14:creationId xmlns:p14="http://schemas.microsoft.com/office/powerpoint/2010/main" val="3006437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242" y="6140453"/>
            <a:ext cx="16968789" cy="2559049"/>
          </a:xfrm>
        </p:spPr>
        <p:txBody>
          <a:bodyPr anchor="b"/>
          <a:lstStyle>
            <a:lvl1pPr marL="0" indent="0">
              <a:buNone/>
              <a:defRPr sz="9100" b="1"/>
            </a:lvl1pPr>
            <a:lvl2pPr marL="1747530" indent="0">
              <a:buNone/>
              <a:defRPr sz="7700" b="1"/>
            </a:lvl2pPr>
            <a:lvl3pPr marL="3495053" indent="0">
              <a:buNone/>
              <a:defRPr sz="7000" b="1"/>
            </a:lvl3pPr>
            <a:lvl4pPr marL="5242576" indent="0">
              <a:buNone/>
              <a:defRPr sz="6000" b="1"/>
            </a:lvl4pPr>
            <a:lvl5pPr marL="6990109" indent="0">
              <a:buNone/>
              <a:defRPr sz="6000" b="1"/>
            </a:lvl5pPr>
            <a:lvl6pPr marL="8737638" indent="0">
              <a:buNone/>
              <a:defRPr sz="6000" b="1"/>
            </a:lvl6pPr>
            <a:lvl7pPr marL="10485155" indent="0">
              <a:buNone/>
              <a:defRPr sz="6000" b="1"/>
            </a:lvl7pPr>
            <a:lvl8pPr marL="12232684" indent="0">
              <a:buNone/>
              <a:defRPr sz="6000" b="1"/>
            </a:lvl8pPr>
            <a:lvl9pPr marL="13980214" indent="0">
              <a:buNone/>
              <a:defRPr sz="6000" b="1"/>
            </a:lvl9pPr>
          </a:lstStyle>
          <a:p>
            <a:pPr lvl="0"/>
            <a:r>
              <a:rPr lang="en-US" smtClean="0"/>
              <a:t>Click to edit Master text styles</a:t>
            </a:r>
          </a:p>
        </p:txBody>
      </p:sp>
      <p:sp>
        <p:nvSpPr>
          <p:cNvPr id="4" name="Content Placeholder 3"/>
          <p:cNvSpPr>
            <a:spLocks noGrp="1"/>
          </p:cNvSpPr>
          <p:nvPr>
            <p:ph sz="half" idx="2"/>
          </p:nvPr>
        </p:nvSpPr>
        <p:spPr>
          <a:xfrm>
            <a:off x="1920242" y="8699503"/>
            <a:ext cx="16968789" cy="15805152"/>
          </a:xfrm>
        </p:spPr>
        <p:txBody>
          <a:bodyPr/>
          <a:lstStyle>
            <a:lvl1pPr>
              <a:defRPr sz="9100"/>
            </a:lvl1pPr>
            <a:lvl2pPr>
              <a:defRPr sz="7700"/>
            </a:lvl2pPr>
            <a:lvl3pPr>
              <a:defRPr sz="7000"/>
            </a:lvl3pPr>
            <a:lvl4pPr>
              <a:defRPr sz="6000"/>
            </a:lvl4pPr>
            <a:lvl5pPr>
              <a:defRPr sz="6000"/>
            </a:lvl5pPr>
            <a:lvl6pPr>
              <a:defRPr sz="6000"/>
            </a:lvl6pPr>
            <a:lvl7pPr>
              <a:defRPr sz="6000"/>
            </a:lvl7pPr>
            <a:lvl8pPr>
              <a:defRPr sz="6000"/>
            </a:lvl8pPr>
            <a:lvl9pPr>
              <a:defRPr sz="6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125" y="6140453"/>
            <a:ext cx="16975456" cy="2559049"/>
          </a:xfrm>
        </p:spPr>
        <p:txBody>
          <a:bodyPr anchor="b"/>
          <a:lstStyle>
            <a:lvl1pPr marL="0" indent="0">
              <a:buNone/>
              <a:defRPr sz="9100" b="1"/>
            </a:lvl1pPr>
            <a:lvl2pPr marL="1747530" indent="0">
              <a:buNone/>
              <a:defRPr sz="7700" b="1"/>
            </a:lvl2pPr>
            <a:lvl3pPr marL="3495053" indent="0">
              <a:buNone/>
              <a:defRPr sz="7000" b="1"/>
            </a:lvl3pPr>
            <a:lvl4pPr marL="5242576" indent="0">
              <a:buNone/>
              <a:defRPr sz="6000" b="1"/>
            </a:lvl4pPr>
            <a:lvl5pPr marL="6990109" indent="0">
              <a:buNone/>
              <a:defRPr sz="6000" b="1"/>
            </a:lvl5pPr>
            <a:lvl6pPr marL="8737638" indent="0">
              <a:buNone/>
              <a:defRPr sz="6000" b="1"/>
            </a:lvl6pPr>
            <a:lvl7pPr marL="10485155" indent="0">
              <a:buNone/>
              <a:defRPr sz="6000" b="1"/>
            </a:lvl7pPr>
            <a:lvl8pPr marL="12232684" indent="0">
              <a:buNone/>
              <a:defRPr sz="6000" b="1"/>
            </a:lvl8pPr>
            <a:lvl9pPr marL="13980214" indent="0">
              <a:buNone/>
              <a:defRPr sz="6000" b="1"/>
            </a:lvl9pPr>
          </a:lstStyle>
          <a:p>
            <a:pPr lvl="0"/>
            <a:r>
              <a:rPr lang="en-US" smtClean="0"/>
              <a:t>Click to edit Master text styles</a:t>
            </a:r>
          </a:p>
        </p:txBody>
      </p:sp>
      <p:sp>
        <p:nvSpPr>
          <p:cNvPr id="6" name="Content Placeholder 5"/>
          <p:cNvSpPr>
            <a:spLocks noGrp="1"/>
          </p:cNvSpPr>
          <p:nvPr>
            <p:ph sz="quarter" idx="4"/>
          </p:nvPr>
        </p:nvSpPr>
        <p:spPr>
          <a:xfrm>
            <a:off x="19509125" y="8699503"/>
            <a:ext cx="16975456" cy="15805152"/>
          </a:xfrm>
        </p:spPr>
        <p:txBody>
          <a:bodyPr/>
          <a:lstStyle>
            <a:lvl1pPr>
              <a:defRPr sz="9100"/>
            </a:lvl1pPr>
            <a:lvl2pPr>
              <a:defRPr sz="7700"/>
            </a:lvl2pPr>
            <a:lvl3pPr>
              <a:defRPr sz="7000"/>
            </a:lvl3pPr>
            <a:lvl4pPr>
              <a:defRPr sz="6000"/>
            </a:lvl4pPr>
            <a:lvl5pPr>
              <a:defRPr sz="6000"/>
            </a:lvl5pPr>
            <a:lvl6pPr>
              <a:defRPr sz="6000"/>
            </a:lvl6pPr>
            <a:lvl7pPr>
              <a:defRPr sz="6000"/>
            </a:lvl7pPr>
            <a:lvl8pPr>
              <a:defRPr sz="6000"/>
            </a:lvl8pPr>
            <a:lvl9pPr>
              <a:defRPr sz="6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01E431-5A78-489A-8497-1CC83403491F}" type="datetimeFigureOut">
              <a:rPr lang="en-US" smtClean="0"/>
              <a:t>12/2/2013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026375-C1E2-4094-ABF6-62AEA64AAD18}" type="slidenum">
              <a:rPr lang="en-US" smtClean="0"/>
              <a:t>‹#›</a:t>
            </a:fld>
            <a:endParaRPr lang="en-US"/>
          </a:p>
        </p:txBody>
      </p:sp>
    </p:spTree>
    <p:extLst>
      <p:ext uri="{BB962C8B-B14F-4D97-AF65-F5344CB8AC3E}">
        <p14:creationId xmlns:p14="http://schemas.microsoft.com/office/powerpoint/2010/main" val="2381521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01E431-5A78-489A-8497-1CC83403491F}" type="datetimeFigureOut">
              <a:rPr lang="en-US" smtClean="0"/>
              <a:t>12/2/2013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026375-C1E2-4094-ABF6-62AEA64AAD18}" type="slidenum">
              <a:rPr lang="en-US" smtClean="0"/>
              <a:t>‹#›</a:t>
            </a:fld>
            <a:endParaRPr lang="en-US"/>
          </a:p>
        </p:txBody>
      </p:sp>
    </p:spTree>
    <p:extLst>
      <p:ext uri="{BB962C8B-B14F-4D97-AF65-F5344CB8AC3E}">
        <p14:creationId xmlns:p14="http://schemas.microsoft.com/office/powerpoint/2010/main" val="3840728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01E431-5A78-489A-8497-1CC83403491F}" type="datetimeFigureOut">
              <a:rPr lang="en-US" smtClean="0"/>
              <a:t>12/2/2013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026375-C1E2-4094-ABF6-62AEA64AAD18}" type="slidenum">
              <a:rPr lang="en-US" smtClean="0"/>
              <a:t>‹#›</a:t>
            </a:fld>
            <a:endParaRPr lang="en-US"/>
          </a:p>
        </p:txBody>
      </p:sp>
    </p:spTree>
    <p:extLst>
      <p:ext uri="{BB962C8B-B14F-4D97-AF65-F5344CB8AC3E}">
        <p14:creationId xmlns:p14="http://schemas.microsoft.com/office/powerpoint/2010/main" val="852988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6" y="1092204"/>
            <a:ext cx="12634915" cy="4648200"/>
          </a:xfrm>
        </p:spPr>
        <p:txBody>
          <a:bodyPr anchor="b"/>
          <a:lstStyle>
            <a:lvl1pPr algn="l">
              <a:defRPr sz="7700" b="1"/>
            </a:lvl1pPr>
          </a:lstStyle>
          <a:p>
            <a:r>
              <a:rPr lang="en-US" smtClean="0"/>
              <a:t>Click to edit Master title style</a:t>
            </a:r>
            <a:endParaRPr lang="en-US"/>
          </a:p>
        </p:txBody>
      </p:sp>
      <p:sp>
        <p:nvSpPr>
          <p:cNvPr id="3" name="Content Placeholder 2"/>
          <p:cNvSpPr>
            <a:spLocks noGrp="1"/>
          </p:cNvSpPr>
          <p:nvPr>
            <p:ph idx="1"/>
          </p:nvPr>
        </p:nvSpPr>
        <p:spPr>
          <a:xfrm>
            <a:off x="15015214" y="1092210"/>
            <a:ext cx="21469352" cy="23412451"/>
          </a:xfrm>
        </p:spPr>
        <p:txBody>
          <a:bodyPr/>
          <a:lstStyle>
            <a:lvl1pPr>
              <a:defRPr sz="12100"/>
            </a:lvl1pPr>
            <a:lvl2pPr>
              <a:defRPr sz="10700"/>
            </a:lvl2pPr>
            <a:lvl3pPr>
              <a:defRPr sz="91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246" y="5740418"/>
            <a:ext cx="12634915" cy="18764254"/>
          </a:xfrm>
        </p:spPr>
        <p:txBody>
          <a:bodyPr/>
          <a:lstStyle>
            <a:lvl1pPr marL="0" indent="0">
              <a:buNone/>
              <a:defRPr sz="5400"/>
            </a:lvl1pPr>
            <a:lvl2pPr marL="1747530" indent="0">
              <a:buNone/>
              <a:defRPr sz="4700"/>
            </a:lvl2pPr>
            <a:lvl3pPr marL="3495053" indent="0">
              <a:buNone/>
              <a:defRPr sz="3700"/>
            </a:lvl3pPr>
            <a:lvl4pPr marL="5242576" indent="0">
              <a:buNone/>
              <a:defRPr sz="3400"/>
            </a:lvl4pPr>
            <a:lvl5pPr marL="6990109" indent="0">
              <a:buNone/>
              <a:defRPr sz="3400"/>
            </a:lvl5pPr>
            <a:lvl6pPr marL="8737638" indent="0">
              <a:buNone/>
              <a:defRPr sz="3400"/>
            </a:lvl6pPr>
            <a:lvl7pPr marL="10485155" indent="0">
              <a:buNone/>
              <a:defRPr sz="3400"/>
            </a:lvl7pPr>
            <a:lvl8pPr marL="12232684" indent="0">
              <a:buNone/>
              <a:defRPr sz="3400"/>
            </a:lvl8pPr>
            <a:lvl9pPr marL="13980214" indent="0">
              <a:buNone/>
              <a:defRPr sz="3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01E431-5A78-489A-8497-1CC83403491F}" type="datetimeFigureOut">
              <a:rPr lang="en-US" smtClean="0"/>
              <a:t>12/2/2013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026375-C1E2-4094-ABF6-62AEA64AAD18}" type="slidenum">
              <a:rPr lang="en-US" smtClean="0"/>
              <a:t>‹#›</a:t>
            </a:fld>
            <a:endParaRPr lang="en-US"/>
          </a:p>
        </p:txBody>
      </p:sp>
    </p:spTree>
    <p:extLst>
      <p:ext uri="{BB962C8B-B14F-4D97-AF65-F5344CB8AC3E}">
        <p14:creationId xmlns:p14="http://schemas.microsoft.com/office/powerpoint/2010/main" val="2858482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10" y="19202406"/>
            <a:ext cx="23042882" cy="2266951"/>
          </a:xfrm>
        </p:spPr>
        <p:txBody>
          <a:bodyPr anchor="b"/>
          <a:lstStyle>
            <a:lvl1pPr algn="l">
              <a:defRPr sz="7700" b="1"/>
            </a:lvl1pPr>
          </a:lstStyle>
          <a:p>
            <a:r>
              <a:rPr lang="en-US" smtClean="0"/>
              <a:t>Click to edit Master title style</a:t>
            </a:r>
            <a:endParaRPr lang="en-US"/>
          </a:p>
        </p:txBody>
      </p:sp>
      <p:sp>
        <p:nvSpPr>
          <p:cNvPr id="3" name="Picture Placeholder 2"/>
          <p:cNvSpPr>
            <a:spLocks noGrp="1"/>
          </p:cNvSpPr>
          <p:nvPr>
            <p:ph type="pic" idx="1"/>
          </p:nvPr>
        </p:nvSpPr>
        <p:spPr>
          <a:xfrm>
            <a:off x="7527610" y="2451099"/>
            <a:ext cx="23042882" cy="16459200"/>
          </a:xfrm>
        </p:spPr>
        <p:txBody>
          <a:bodyPr/>
          <a:lstStyle>
            <a:lvl1pPr marL="0" indent="0">
              <a:buNone/>
              <a:defRPr sz="12100"/>
            </a:lvl1pPr>
            <a:lvl2pPr marL="1747530" indent="0">
              <a:buNone/>
              <a:defRPr sz="10700"/>
            </a:lvl2pPr>
            <a:lvl3pPr marL="3495053" indent="0">
              <a:buNone/>
              <a:defRPr sz="9100"/>
            </a:lvl3pPr>
            <a:lvl4pPr marL="5242576" indent="0">
              <a:buNone/>
              <a:defRPr sz="7700"/>
            </a:lvl4pPr>
            <a:lvl5pPr marL="6990109" indent="0">
              <a:buNone/>
              <a:defRPr sz="7700"/>
            </a:lvl5pPr>
            <a:lvl6pPr marL="8737638" indent="0">
              <a:buNone/>
              <a:defRPr sz="7700"/>
            </a:lvl6pPr>
            <a:lvl7pPr marL="10485155" indent="0">
              <a:buNone/>
              <a:defRPr sz="7700"/>
            </a:lvl7pPr>
            <a:lvl8pPr marL="12232684" indent="0">
              <a:buNone/>
              <a:defRPr sz="7700"/>
            </a:lvl8pPr>
            <a:lvl9pPr marL="13980214" indent="0">
              <a:buNone/>
              <a:defRPr sz="7700"/>
            </a:lvl9pPr>
          </a:lstStyle>
          <a:p>
            <a:endParaRPr lang="en-US"/>
          </a:p>
        </p:txBody>
      </p:sp>
      <p:sp>
        <p:nvSpPr>
          <p:cNvPr id="4" name="Text Placeholder 3"/>
          <p:cNvSpPr>
            <a:spLocks noGrp="1"/>
          </p:cNvSpPr>
          <p:nvPr>
            <p:ph type="body" sz="half" idx="2"/>
          </p:nvPr>
        </p:nvSpPr>
        <p:spPr>
          <a:xfrm>
            <a:off x="7527610" y="21469357"/>
            <a:ext cx="23042882" cy="3219449"/>
          </a:xfrm>
        </p:spPr>
        <p:txBody>
          <a:bodyPr/>
          <a:lstStyle>
            <a:lvl1pPr marL="0" indent="0">
              <a:buNone/>
              <a:defRPr sz="5400"/>
            </a:lvl1pPr>
            <a:lvl2pPr marL="1747530" indent="0">
              <a:buNone/>
              <a:defRPr sz="4700"/>
            </a:lvl2pPr>
            <a:lvl3pPr marL="3495053" indent="0">
              <a:buNone/>
              <a:defRPr sz="3700"/>
            </a:lvl3pPr>
            <a:lvl4pPr marL="5242576" indent="0">
              <a:buNone/>
              <a:defRPr sz="3400"/>
            </a:lvl4pPr>
            <a:lvl5pPr marL="6990109" indent="0">
              <a:buNone/>
              <a:defRPr sz="3400"/>
            </a:lvl5pPr>
            <a:lvl6pPr marL="8737638" indent="0">
              <a:buNone/>
              <a:defRPr sz="3400"/>
            </a:lvl6pPr>
            <a:lvl7pPr marL="10485155" indent="0">
              <a:buNone/>
              <a:defRPr sz="3400"/>
            </a:lvl7pPr>
            <a:lvl8pPr marL="12232684" indent="0">
              <a:buNone/>
              <a:defRPr sz="3400"/>
            </a:lvl8pPr>
            <a:lvl9pPr marL="13980214" indent="0">
              <a:buNone/>
              <a:defRPr sz="3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01E431-5A78-489A-8497-1CC83403491F}" type="datetimeFigureOut">
              <a:rPr lang="en-US" smtClean="0"/>
              <a:t>12/2/2013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026375-C1E2-4094-ABF6-62AEA64AAD18}" type="slidenum">
              <a:rPr lang="en-US" smtClean="0"/>
              <a:t>‹#›</a:t>
            </a:fld>
            <a:endParaRPr lang="en-US"/>
          </a:p>
        </p:txBody>
      </p:sp>
    </p:spTree>
    <p:extLst>
      <p:ext uri="{BB962C8B-B14F-4D97-AF65-F5344CB8AC3E}">
        <p14:creationId xmlns:p14="http://schemas.microsoft.com/office/powerpoint/2010/main" val="754577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2" y="1098552"/>
            <a:ext cx="34564322" cy="4572001"/>
          </a:xfrm>
          <a:prstGeom prst="rect">
            <a:avLst/>
          </a:prstGeom>
        </p:spPr>
        <p:txBody>
          <a:bodyPr vert="horz" lIns="349511" tIns="174749" rIns="349511" bIns="174749"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920242" y="6400814"/>
            <a:ext cx="34564322" cy="18103853"/>
          </a:xfrm>
          <a:prstGeom prst="rect">
            <a:avLst/>
          </a:prstGeom>
        </p:spPr>
        <p:txBody>
          <a:bodyPr vert="horz" lIns="349511" tIns="174749" rIns="349511" bIns="17474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920243" y="25425400"/>
            <a:ext cx="8961118" cy="1460502"/>
          </a:xfrm>
          <a:prstGeom prst="rect">
            <a:avLst/>
          </a:prstGeom>
        </p:spPr>
        <p:txBody>
          <a:bodyPr vert="horz" lIns="349511" tIns="174749" rIns="349511" bIns="174749" rtlCol="0" anchor="ctr"/>
          <a:lstStyle>
            <a:lvl1pPr algn="l">
              <a:defRPr sz="4700">
                <a:solidFill>
                  <a:schemeClr val="tx1">
                    <a:tint val="75000"/>
                  </a:schemeClr>
                </a:solidFill>
              </a:defRPr>
            </a:lvl1pPr>
          </a:lstStyle>
          <a:p>
            <a:fld id="{B601E431-5A78-489A-8497-1CC83403491F}" type="datetimeFigureOut">
              <a:rPr lang="en-US" smtClean="0"/>
              <a:t>12/2/2013</a:t>
            </a:fld>
            <a:endParaRPr lang="en-US"/>
          </a:p>
        </p:txBody>
      </p:sp>
      <p:sp>
        <p:nvSpPr>
          <p:cNvPr id="5" name="Footer Placeholder 4"/>
          <p:cNvSpPr>
            <a:spLocks noGrp="1"/>
          </p:cNvSpPr>
          <p:nvPr>
            <p:ph type="ftr" sz="quarter" idx="3"/>
          </p:nvPr>
        </p:nvSpPr>
        <p:spPr>
          <a:xfrm>
            <a:off x="13121645" y="25425400"/>
            <a:ext cx="12161521" cy="1460502"/>
          </a:xfrm>
          <a:prstGeom prst="rect">
            <a:avLst/>
          </a:prstGeom>
        </p:spPr>
        <p:txBody>
          <a:bodyPr vert="horz" lIns="349511" tIns="174749" rIns="349511" bIns="174749" rtlCol="0" anchor="ctr"/>
          <a:lstStyle>
            <a:lvl1pPr algn="ctr">
              <a:defRPr sz="4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523443" y="25425400"/>
            <a:ext cx="8961118" cy="1460502"/>
          </a:xfrm>
          <a:prstGeom prst="rect">
            <a:avLst/>
          </a:prstGeom>
        </p:spPr>
        <p:txBody>
          <a:bodyPr vert="horz" lIns="349511" tIns="174749" rIns="349511" bIns="174749" rtlCol="0" anchor="ctr"/>
          <a:lstStyle>
            <a:lvl1pPr algn="r">
              <a:defRPr sz="4700">
                <a:solidFill>
                  <a:schemeClr val="tx1">
                    <a:tint val="75000"/>
                  </a:schemeClr>
                </a:solidFill>
              </a:defRPr>
            </a:lvl1pPr>
          </a:lstStyle>
          <a:p>
            <a:fld id="{BE026375-C1E2-4094-ABF6-62AEA64AAD18}" type="slidenum">
              <a:rPr lang="en-US" smtClean="0"/>
              <a:t>‹#›</a:t>
            </a:fld>
            <a:endParaRPr lang="en-US"/>
          </a:p>
        </p:txBody>
      </p:sp>
    </p:spTree>
    <p:extLst>
      <p:ext uri="{BB962C8B-B14F-4D97-AF65-F5344CB8AC3E}">
        <p14:creationId xmlns:p14="http://schemas.microsoft.com/office/powerpoint/2010/main" val="23064285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95053" rtl="0" eaLnBrk="1" latinLnBrk="0" hangingPunct="1">
        <a:spcBef>
          <a:spcPct val="0"/>
        </a:spcBef>
        <a:buNone/>
        <a:defRPr sz="16800" kern="1200">
          <a:solidFill>
            <a:schemeClr val="tx1"/>
          </a:solidFill>
          <a:latin typeface="+mj-lt"/>
          <a:ea typeface="+mj-ea"/>
          <a:cs typeface="+mj-cs"/>
        </a:defRPr>
      </a:lvl1pPr>
    </p:titleStyle>
    <p:bodyStyle>
      <a:lvl1pPr marL="1310641" indent="-1310641" algn="l" defTabSz="3495053" rtl="0" eaLnBrk="1" latinLnBrk="0" hangingPunct="1">
        <a:spcBef>
          <a:spcPct val="20000"/>
        </a:spcBef>
        <a:buFont typeface="Arial" panose="020B0604020202020204" pitchFamily="34" charset="0"/>
        <a:buChar char="•"/>
        <a:defRPr sz="12100" kern="1200">
          <a:solidFill>
            <a:schemeClr val="tx1"/>
          </a:solidFill>
          <a:latin typeface="+mn-lt"/>
          <a:ea typeface="+mn-ea"/>
          <a:cs typeface="+mn-cs"/>
        </a:defRPr>
      </a:lvl1pPr>
      <a:lvl2pPr marL="2839725" indent="-1092209" algn="l" defTabSz="3495053" rtl="0" eaLnBrk="1" latinLnBrk="0" hangingPunct="1">
        <a:spcBef>
          <a:spcPct val="20000"/>
        </a:spcBef>
        <a:buFont typeface="Arial" panose="020B0604020202020204" pitchFamily="34" charset="0"/>
        <a:buChar char="–"/>
        <a:defRPr sz="10700" kern="1200">
          <a:solidFill>
            <a:schemeClr val="tx1"/>
          </a:solidFill>
          <a:latin typeface="+mn-lt"/>
          <a:ea typeface="+mn-ea"/>
          <a:cs typeface="+mn-cs"/>
        </a:defRPr>
      </a:lvl2pPr>
      <a:lvl3pPr marL="4368813" indent="-873767" algn="l" defTabSz="3495053"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3pPr>
      <a:lvl4pPr marL="6116342" indent="-873767" algn="l" defTabSz="3495053" rtl="0" eaLnBrk="1" latinLnBrk="0" hangingPunct="1">
        <a:spcBef>
          <a:spcPct val="20000"/>
        </a:spcBef>
        <a:buFont typeface="Arial" panose="020B0604020202020204" pitchFamily="34" charset="0"/>
        <a:buChar char="–"/>
        <a:defRPr sz="7700" kern="1200">
          <a:solidFill>
            <a:schemeClr val="tx1"/>
          </a:solidFill>
          <a:latin typeface="+mn-lt"/>
          <a:ea typeface="+mn-ea"/>
          <a:cs typeface="+mn-cs"/>
        </a:defRPr>
      </a:lvl4pPr>
      <a:lvl5pPr marL="7863872" indent="-873767" algn="l" defTabSz="3495053" rtl="0" eaLnBrk="1" latinLnBrk="0" hangingPunct="1">
        <a:spcBef>
          <a:spcPct val="20000"/>
        </a:spcBef>
        <a:buFont typeface="Arial" panose="020B0604020202020204" pitchFamily="34" charset="0"/>
        <a:buChar char="»"/>
        <a:defRPr sz="7700" kern="1200">
          <a:solidFill>
            <a:schemeClr val="tx1"/>
          </a:solidFill>
          <a:latin typeface="+mn-lt"/>
          <a:ea typeface="+mn-ea"/>
          <a:cs typeface="+mn-cs"/>
        </a:defRPr>
      </a:lvl5pPr>
      <a:lvl6pPr marL="9611392" indent="-873767" algn="l" defTabSz="3495053" rtl="0" eaLnBrk="1" latinLnBrk="0" hangingPunct="1">
        <a:spcBef>
          <a:spcPct val="20000"/>
        </a:spcBef>
        <a:buFont typeface="Arial" panose="020B0604020202020204" pitchFamily="34" charset="0"/>
        <a:buChar char="•"/>
        <a:defRPr sz="7700" kern="1200">
          <a:solidFill>
            <a:schemeClr val="tx1"/>
          </a:solidFill>
          <a:latin typeface="+mn-lt"/>
          <a:ea typeface="+mn-ea"/>
          <a:cs typeface="+mn-cs"/>
        </a:defRPr>
      </a:lvl6pPr>
      <a:lvl7pPr marL="11358918" indent="-873767" algn="l" defTabSz="3495053" rtl="0" eaLnBrk="1" latinLnBrk="0" hangingPunct="1">
        <a:spcBef>
          <a:spcPct val="20000"/>
        </a:spcBef>
        <a:buFont typeface="Arial" panose="020B0604020202020204" pitchFamily="34" charset="0"/>
        <a:buChar char="•"/>
        <a:defRPr sz="7700" kern="1200">
          <a:solidFill>
            <a:schemeClr val="tx1"/>
          </a:solidFill>
          <a:latin typeface="+mn-lt"/>
          <a:ea typeface="+mn-ea"/>
          <a:cs typeface="+mn-cs"/>
        </a:defRPr>
      </a:lvl7pPr>
      <a:lvl8pPr marL="13106448" indent="-873767" algn="l" defTabSz="3495053" rtl="0" eaLnBrk="1" latinLnBrk="0" hangingPunct="1">
        <a:spcBef>
          <a:spcPct val="20000"/>
        </a:spcBef>
        <a:buFont typeface="Arial" panose="020B0604020202020204" pitchFamily="34" charset="0"/>
        <a:buChar char="•"/>
        <a:defRPr sz="7700" kern="1200">
          <a:solidFill>
            <a:schemeClr val="tx1"/>
          </a:solidFill>
          <a:latin typeface="+mn-lt"/>
          <a:ea typeface="+mn-ea"/>
          <a:cs typeface="+mn-cs"/>
        </a:defRPr>
      </a:lvl8pPr>
      <a:lvl9pPr marL="14853981" indent="-873767" algn="l" defTabSz="3495053" rtl="0" eaLnBrk="1" latinLnBrk="0" hangingPunct="1">
        <a:spcBef>
          <a:spcPct val="20000"/>
        </a:spcBef>
        <a:buFont typeface="Arial" panose="020B0604020202020204" pitchFamily="34" charset="0"/>
        <a:buChar char="•"/>
        <a:defRPr sz="7700" kern="1200">
          <a:solidFill>
            <a:schemeClr val="tx1"/>
          </a:solidFill>
          <a:latin typeface="+mn-lt"/>
          <a:ea typeface="+mn-ea"/>
          <a:cs typeface="+mn-cs"/>
        </a:defRPr>
      </a:lvl9pPr>
    </p:bodyStyle>
    <p:otherStyle>
      <a:defPPr>
        <a:defRPr lang="en-US"/>
      </a:defPPr>
      <a:lvl1pPr marL="0" algn="l" defTabSz="3495053" rtl="0" eaLnBrk="1" latinLnBrk="0" hangingPunct="1">
        <a:defRPr sz="7000" kern="1200">
          <a:solidFill>
            <a:schemeClr val="tx1"/>
          </a:solidFill>
          <a:latin typeface="+mn-lt"/>
          <a:ea typeface="+mn-ea"/>
          <a:cs typeface="+mn-cs"/>
        </a:defRPr>
      </a:lvl1pPr>
      <a:lvl2pPr marL="1747530" algn="l" defTabSz="3495053" rtl="0" eaLnBrk="1" latinLnBrk="0" hangingPunct="1">
        <a:defRPr sz="7000" kern="1200">
          <a:solidFill>
            <a:schemeClr val="tx1"/>
          </a:solidFill>
          <a:latin typeface="+mn-lt"/>
          <a:ea typeface="+mn-ea"/>
          <a:cs typeface="+mn-cs"/>
        </a:defRPr>
      </a:lvl2pPr>
      <a:lvl3pPr marL="3495053" algn="l" defTabSz="3495053" rtl="0" eaLnBrk="1" latinLnBrk="0" hangingPunct="1">
        <a:defRPr sz="7000" kern="1200">
          <a:solidFill>
            <a:schemeClr val="tx1"/>
          </a:solidFill>
          <a:latin typeface="+mn-lt"/>
          <a:ea typeface="+mn-ea"/>
          <a:cs typeface="+mn-cs"/>
        </a:defRPr>
      </a:lvl3pPr>
      <a:lvl4pPr marL="5242576" algn="l" defTabSz="3495053" rtl="0" eaLnBrk="1" latinLnBrk="0" hangingPunct="1">
        <a:defRPr sz="7000" kern="1200">
          <a:solidFill>
            <a:schemeClr val="tx1"/>
          </a:solidFill>
          <a:latin typeface="+mn-lt"/>
          <a:ea typeface="+mn-ea"/>
          <a:cs typeface="+mn-cs"/>
        </a:defRPr>
      </a:lvl4pPr>
      <a:lvl5pPr marL="6990109" algn="l" defTabSz="3495053" rtl="0" eaLnBrk="1" latinLnBrk="0" hangingPunct="1">
        <a:defRPr sz="7000" kern="1200">
          <a:solidFill>
            <a:schemeClr val="tx1"/>
          </a:solidFill>
          <a:latin typeface="+mn-lt"/>
          <a:ea typeface="+mn-ea"/>
          <a:cs typeface="+mn-cs"/>
        </a:defRPr>
      </a:lvl5pPr>
      <a:lvl6pPr marL="8737638" algn="l" defTabSz="3495053" rtl="0" eaLnBrk="1" latinLnBrk="0" hangingPunct="1">
        <a:defRPr sz="7000" kern="1200">
          <a:solidFill>
            <a:schemeClr val="tx1"/>
          </a:solidFill>
          <a:latin typeface="+mn-lt"/>
          <a:ea typeface="+mn-ea"/>
          <a:cs typeface="+mn-cs"/>
        </a:defRPr>
      </a:lvl6pPr>
      <a:lvl7pPr marL="10485155" algn="l" defTabSz="3495053" rtl="0" eaLnBrk="1" latinLnBrk="0" hangingPunct="1">
        <a:defRPr sz="7000" kern="1200">
          <a:solidFill>
            <a:schemeClr val="tx1"/>
          </a:solidFill>
          <a:latin typeface="+mn-lt"/>
          <a:ea typeface="+mn-ea"/>
          <a:cs typeface="+mn-cs"/>
        </a:defRPr>
      </a:lvl7pPr>
      <a:lvl8pPr marL="12232684" algn="l" defTabSz="3495053" rtl="0" eaLnBrk="1" latinLnBrk="0" hangingPunct="1">
        <a:defRPr sz="7000" kern="1200">
          <a:solidFill>
            <a:schemeClr val="tx1"/>
          </a:solidFill>
          <a:latin typeface="+mn-lt"/>
          <a:ea typeface="+mn-ea"/>
          <a:cs typeface="+mn-cs"/>
        </a:defRPr>
      </a:lvl8pPr>
      <a:lvl9pPr marL="13980214" algn="l" defTabSz="3495053" rtl="0" eaLnBrk="1" latinLnBrk="0" hangingPunct="1">
        <a:defRPr sz="7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6.png"/><Relationship Id="rId3" Type="http://schemas.openxmlformats.org/officeDocument/2006/relationships/hyperlink" Target="mailto:bhumbers@cs.cmu.edu" TargetMode="External"/><Relationship Id="rId7" Type="http://schemas.openxmlformats.org/officeDocument/2006/relationships/image" Target="../media/image3.png"/><Relationship Id="rId12"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png"/><Relationship Id="rId11" Type="http://schemas.openxmlformats.org/officeDocument/2006/relationships/chart" Target="../charts/chart2.xml"/><Relationship Id="rId5" Type="http://schemas.openxmlformats.org/officeDocument/2006/relationships/image" Target="../media/image1.png"/><Relationship Id="rId10" Type="http://schemas.openxmlformats.org/officeDocument/2006/relationships/chart" Target="../charts/chart1.xml"/><Relationship Id="rId4" Type="http://schemas.openxmlformats.org/officeDocument/2006/relationships/hyperlink" Target="mailto:feh17@pitt.edu" TargetMode="External"/><Relationship Id="rId9" Type="http://schemas.openxmlformats.org/officeDocument/2006/relationships/hyperlink" Target="http://ldas.gsfc.nasa.gov/index.ph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71"/>
          <p:cNvSpPr/>
          <p:nvPr/>
        </p:nvSpPr>
        <p:spPr>
          <a:xfrm>
            <a:off x="7968751" y="1354564"/>
            <a:ext cx="22034449" cy="2062028"/>
          </a:xfrm>
          <a:prstGeom prst="rect">
            <a:avLst/>
          </a:prstGeom>
        </p:spPr>
        <p:txBody>
          <a:bodyPr wrap="square" lIns="91369" tIns="45683" rIns="91369" bIns="45683">
            <a:spAutoFit/>
          </a:bodyPr>
          <a:lstStyle/>
          <a:p>
            <a:pPr algn="ctr"/>
            <a:r>
              <a:rPr lang="en-US" sz="6400" b="1" dirty="0">
                <a:latin typeface="+mj-lt"/>
              </a:rPr>
              <a:t>Predicting Meteorological Values on a Spatial Grid using the North American Land Data Assimilation System</a:t>
            </a:r>
          </a:p>
        </p:txBody>
      </p:sp>
      <p:sp>
        <p:nvSpPr>
          <p:cNvPr id="75" name="Rectangle 74"/>
          <p:cNvSpPr/>
          <p:nvPr/>
        </p:nvSpPr>
        <p:spPr>
          <a:xfrm>
            <a:off x="7968751" y="3683563"/>
            <a:ext cx="22034449" cy="769367"/>
          </a:xfrm>
          <a:prstGeom prst="rect">
            <a:avLst/>
          </a:prstGeom>
        </p:spPr>
        <p:txBody>
          <a:bodyPr wrap="square" lIns="91369" tIns="45683" rIns="91369" bIns="45683">
            <a:spAutoFit/>
          </a:bodyPr>
          <a:lstStyle/>
          <a:p>
            <a:pPr algn="ctr" defTabSz="3497580">
              <a:defRPr/>
            </a:pPr>
            <a:r>
              <a:rPr lang="en-US" sz="4400" dirty="0" smtClean="0">
                <a:latin typeface="+mj-lt"/>
              </a:rPr>
              <a:t>Ben </a:t>
            </a:r>
            <a:r>
              <a:rPr lang="en-US" sz="4400" dirty="0" err="1" smtClean="0">
                <a:latin typeface="+mj-lt"/>
              </a:rPr>
              <a:t>Humberston</a:t>
            </a:r>
            <a:r>
              <a:rPr lang="es-CO" sz="4400" baseline="30000" dirty="0" smtClean="0">
                <a:latin typeface="+mj-lt"/>
              </a:rPr>
              <a:t>1</a:t>
            </a:r>
            <a:r>
              <a:rPr lang="en-US" sz="4400" dirty="0" smtClean="0">
                <a:latin typeface="+mj-lt"/>
              </a:rPr>
              <a:t> and Felipe </a:t>
            </a:r>
            <a:r>
              <a:rPr lang="en-US" sz="4400" dirty="0" err="1">
                <a:latin typeface="+mj-lt"/>
              </a:rPr>
              <a:t>Hern</a:t>
            </a:r>
            <a:r>
              <a:rPr lang="es-CO" sz="4400" dirty="0" smtClean="0">
                <a:latin typeface="+mj-lt"/>
              </a:rPr>
              <a:t>ández</a:t>
            </a:r>
            <a:r>
              <a:rPr lang="es-CO" sz="4400" baseline="30000" dirty="0" smtClean="0">
                <a:latin typeface="+mj-lt"/>
              </a:rPr>
              <a:t>2</a:t>
            </a:r>
            <a:endParaRPr lang="es-CO" sz="4400" dirty="0">
              <a:latin typeface="+mj-lt"/>
            </a:endParaRPr>
          </a:p>
        </p:txBody>
      </p:sp>
      <p:sp>
        <p:nvSpPr>
          <p:cNvPr id="76" name="TextBox 3"/>
          <p:cNvSpPr txBox="1"/>
          <p:nvPr/>
        </p:nvSpPr>
        <p:spPr>
          <a:xfrm>
            <a:off x="25466696" y="24324983"/>
            <a:ext cx="11305656" cy="1200329"/>
          </a:xfrm>
          <a:prstGeom prst="rect">
            <a:avLst/>
          </a:prstGeom>
          <a:noFill/>
        </p:spPr>
        <p:txBody>
          <a:bodyPr wrap="square" rtlCol="0">
            <a:spAutoFit/>
          </a:bodyPr>
          <a:lstStyle/>
          <a:p>
            <a:pPr marL="342900" indent="-342900">
              <a:buFont typeface="+mj-lt"/>
              <a:buAutoNum type="arabicPeriod"/>
            </a:pPr>
            <a:r>
              <a:rPr lang="en-US" sz="2400" dirty="0" smtClean="0"/>
              <a:t>School of Computer Science, Carnegie Mellon University; </a:t>
            </a:r>
            <a:r>
              <a:rPr lang="es-MX" sz="2400" dirty="0" smtClean="0">
                <a:hlinkClick r:id="rId3"/>
              </a:rPr>
              <a:t>bhumbers@cs.cmu.edu</a:t>
            </a:r>
            <a:endParaRPr lang="en-US" sz="2400" dirty="0" smtClean="0"/>
          </a:p>
          <a:p>
            <a:pPr marL="342900" indent="-342900">
              <a:buFont typeface="+mj-lt"/>
              <a:buAutoNum type="arabicPeriod"/>
            </a:pPr>
            <a:r>
              <a:rPr lang="en-US" sz="2400" dirty="0" smtClean="0"/>
              <a:t>Department of Civil and Environmental Engineering, University of Pittsburgh; </a:t>
            </a:r>
            <a:r>
              <a:rPr lang="en-US" sz="2400" dirty="0" smtClean="0">
                <a:hlinkClick r:id="rId4"/>
              </a:rPr>
              <a:t>felher.c@gmail.com</a:t>
            </a:r>
            <a:endParaRPr lang="en-US" sz="2400" dirty="0"/>
          </a:p>
        </p:txBody>
      </p:sp>
      <p:sp>
        <p:nvSpPr>
          <p:cNvPr id="77" name="TextBox 3"/>
          <p:cNvSpPr txBox="1"/>
          <p:nvPr/>
        </p:nvSpPr>
        <p:spPr>
          <a:xfrm>
            <a:off x="1632046" y="5336188"/>
            <a:ext cx="10873208" cy="3453830"/>
          </a:xfrm>
          <a:prstGeom prst="rect">
            <a:avLst/>
          </a:prstGeom>
          <a:noFill/>
        </p:spPr>
        <p:txBody>
          <a:bodyPr wrap="square" rtlCol="0">
            <a:spAutoFit/>
          </a:bodyPr>
          <a:lstStyle/>
          <a:p>
            <a:pPr algn="just"/>
            <a:r>
              <a:rPr lang="en-US" sz="2400" dirty="0" smtClean="0"/>
              <a:t>Weather forecasts are useful for a wide range of applications, from everyday personal decisions, to large-scale industrial activities. However, many physical phenomena are involved in the evolution of the state of the atmosphere, and some of these are still largely misunderstood. Moreover, physically-based models require large amounts of data that can only </a:t>
            </a:r>
            <a:r>
              <a:rPr lang="en-US" sz="2400" dirty="0"/>
              <a:t>be indirectly </a:t>
            </a:r>
            <a:r>
              <a:rPr lang="en-US" sz="2400" dirty="0" smtClean="0"/>
              <a:t>estimated in most cases. Therefore, many researchers have turned their attention towards machine learning methods to create simplified models based on available observations ([1] and [2]). </a:t>
            </a:r>
            <a:r>
              <a:rPr lang="en-US" sz="2400" dirty="0"/>
              <a:t>The purpose of this project is to apply variants of a Vector Auto-Regression (VAR) model to the forecasting of meteorological </a:t>
            </a:r>
            <a:r>
              <a:rPr lang="en-US" sz="2400" dirty="0" smtClean="0"/>
              <a:t>variables using satellite-based observations.</a:t>
            </a:r>
            <a:endParaRPr lang="en-US" sz="2400" dirty="0"/>
          </a:p>
        </p:txBody>
      </p:sp>
      <p:sp>
        <p:nvSpPr>
          <p:cNvPr id="78" name="TextBox 3"/>
          <p:cNvSpPr txBox="1"/>
          <p:nvPr/>
        </p:nvSpPr>
        <p:spPr>
          <a:xfrm>
            <a:off x="1632046" y="4812968"/>
            <a:ext cx="10873208" cy="52322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just"/>
            <a:r>
              <a:rPr lang="en-US" sz="2800" b="1" dirty="0" smtClean="0"/>
              <a:t>Introduction</a:t>
            </a:r>
            <a:endParaRPr lang="en-US" sz="2800" b="1" dirty="0"/>
          </a:p>
        </p:txBody>
      </p:sp>
      <p:sp>
        <p:nvSpPr>
          <p:cNvPr id="79" name="TextBox 3"/>
          <p:cNvSpPr txBox="1"/>
          <p:nvPr/>
        </p:nvSpPr>
        <p:spPr>
          <a:xfrm>
            <a:off x="1632046" y="9718775"/>
            <a:ext cx="10873208" cy="1999586"/>
          </a:xfrm>
          <a:prstGeom prst="rect">
            <a:avLst/>
          </a:prstGeom>
          <a:noFill/>
        </p:spPr>
        <p:txBody>
          <a:bodyPr wrap="square" rtlCol="0">
            <a:spAutoFit/>
          </a:bodyPr>
          <a:lstStyle/>
          <a:p>
            <a:pPr algn="just"/>
            <a:r>
              <a:rPr lang="en-US" sz="2400" dirty="0" smtClean="0"/>
              <a:t>As opposed to measurements from weather stations, satellite observations offer total spatial coverage at the cost of reduced precision. Figure 1 shows samples from the North America Data Assimilation System (NLDAS) satellite-based observations available from the GES-DISC at NASA [3]: values for the different meteorological variables are provided hourly for each cell within a regular grid.</a:t>
            </a:r>
            <a:endParaRPr lang="en-US" sz="2400" dirty="0"/>
          </a:p>
        </p:txBody>
      </p:sp>
      <p:sp>
        <p:nvSpPr>
          <p:cNvPr id="80" name="TextBox 3"/>
          <p:cNvSpPr txBox="1"/>
          <p:nvPr/>
        </p:nvSpPr>
        <p:spPr>
          <a:xfrm>
            <a:off x="1632046" y="9195555"/>
            <a:ext cx="10873208" cy="52322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just"/>
            <a:r>
              <a:rPr lang="en-US" sz="2800" b="1" dirty="0" smtClean="0"/>
              <a:t>Dataset</a:t>
            </a:r>
            <a:endParaRPr lang="en-US" sz="2800" b="1" dirty="0"/>
          </a:p>
        </p:txBody>
      </p:sp>
      <p:sp>
        <p:nvSpPr>
          <p:cNvPr id="81" name="TextBox 3"/>
          <p:cNvSpPr txBox="1"/>
          <p:nvPr/>
        </p:nvSpPr>
        <p:spPr>
          <a:xfrm>
            <a:off x="1743260" y="18441645"/>
            <a:ext cx="10752395" cy="1569660"/>
          </a:xfrm>
          <a:prstGeom prst="rect">
            <a:avLst/>
          </a:prstGeom>
          <a:noFill/>
        </p:spPr>
        <p:txBody>
          <a:bodyPr wrap="square" rtlCol="0">
            <a:spAutoFit/>
          </a:bodyPr>
          <a:lstStyle/>
          <a:p>
            <a:pPr algn="just"/>
            <a:r>
              <a:rPr lang="en-US" sz="2400" dirty="0"/>
              <a:t>Our </a:t>
            </a:r>
            <a:r>
              <a:rPr lang="en-US" sz="2400" dirty="0" smtClean="0"/>
              <a:t>work </a:t>
            </a:r>
            <a:r>
              <a:rPr lang="en-US" sz="2400" dirty="0"/>
              <a:t>uses a vector </a:t>
            </a:r>
            <a:r>
              <a:rPr lang="en-US" sz="2400" dirty="0" smtClean="0"/>
              <a:t>autoregressive (VAR</a:t>
            </a:r>
            <a:r>
              <a:rPr lang="en-US" sz="2400" dirty="0"/>
              <a:t>) </a:t>
            </a:r>
            <a:r>
              <a:rPr lang="en-US" sz="2400" dirty="0" smtClean="0"/>
              <a:t>model in </a:t>
            </a:r>
            <a:r>
              <a:rPr lang="en-US" sz="2400" dirty="0"/>
              <a:t>order to simulate and predict the evolution of </a:t>
            </a:r>
            <a:r>
              <a:rPr lang="en-US" sz="2400" dirty="0" smtClean="0"/>
              <a:t>the meteorological system over time (see [4], [5] for details on the VAR approach). The </a:t>
            </a:r>
            <a:r>
              <a:rPr lang="en-US" sz="2400" dirty="0"/>
              <a:t>model describes </a:t>
            </a:r>
            <a:r>
              <a:rPr lang="en-US" sz="2400" dirty="0" smtClean="0"/>
              <a:t>the system </a:t>
            </a:r>
            <a:r>
              <a:rPr lang="en-US" sz="2400" dirty="0"/>
              <a:t>values </a:t>
            </a:r>
            <a:r>
              <a:rPr lang="en-US" sz="2400" b="1" i="1" dirty="0" smtClean="0"/>
              <a:t>X</a:t>
            </a:r>
            <a:r>
              <a:rPr lang="en-US" sz="2400" dirty="0" smtClean="0"/>
              <a:t> at </a:t>
            </a:r>
            <a:r>
              <a:rPr lang="en-US" sz="2400" dirty="0"/>
              <a:t>time </a:t>
            </a:r>
            <a:r>
              <a:rPr lang="en-US" sz="2400" i="1" dirty="0"/>
              <a:t>t</a:t>
            </a:r>
            <a:r>
              <a:rPr lang="en-US" sz="2400" dirty="0"/>
              <a:t> </a:t>
            </a:r>
            <a:r>
              <a:rPr lang="en-US" sz="2400" dirty="0" smtClean="0"/>
              <a:t>as a linear combination of </a:t>
            </a:r>
            <a:r>
              <a:rPr lang="en-US" sz="2400" dirty="0"/>
              <a:t>some number </a:t>
            </a:r>
            <a:r>
              <a:rPr lang="en-US" sz="2400" i="1" dirty="0"/>
              <a:t>p </a:t>
            </a:r>
            <a:r>
              <a:rPr lang="en-US" sz="2400" dirty="0" smtClean="0"/>
              <a:t>of </a:t>
            </a:r>
            <a:r>
              <a:rPr lang="en-US" sz="2400" dirty="0"/>
              <a:t>prior system </a:t>
            </a:r>
            <a:r>
              <a:rPr lang="en-US" sz="2400" dirty="0" smtClean="0"/>
              <a:t>states:</a:t>
            </a:r>
            <a:endParaRPr lang="en-US" sz="2400" dirty="0"/>
          </a:p>
        </p:txBody>
      </p:sp>
      <p:sp>
        <p:nvSpPr>
          <p:cNvPr id="82" name="TextBox 3"/>
          <p:cNvSpPr txBox="1"/>
          <p:nvPr/>
        </p:nvSpPr>
        <p:spPr>
          <a:xfrm>
            <a:off x="1743260" y="17918424"/>
            <a:ext cx="10752395" cy="52322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just"/>
            <a:r>
              <a:rPr lang="en-US" sz="2800" b="1" dirty="0" smtClean="0"/>
              <a:t>Method</a:t>
            </a:r>
            <a:endParaRPr lang="en-US" sz="2800" b="1" dirty="0"/>
          </a:p>
        </p:txBody>
      </p:sp>
      <mc:AlternateContent xmlns:mc="http://schemas.openxmlformats.org/markup-compatibility/2006" xmlns:a14="http://schemas.microsoft.com/office/drawing/2010/main">
        <mc:Choice Requires="a14">
          <p:sp>
            <p:nvSpPr>
              <p:cNvPr id="83" name="29 CuadroTexto"/>
              <p:cNvSpPr txBox="1"/>
              <p:nvPr/>
            </p:nvSpPr>
            <p:spPr>
              <a:xfrm>
                <a:off x="4448194" y="20088567"/>
                <a:ext cx="5109411" cy="4901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MX" sz="2400" i="1" smtClean="0">
                              <a:latin typeface="Cambria Math"/>
                            </a:rPr>
                          </m:ctrlPr>
                        </m:sSubPr>
                        <m:e>
                          <m:r>
                            <a:rPr lang="es-CO" sz="2400" b="1" i="1" smtClean="0">
                              <a:latin typeface="Cambria Math"/>
                            </a:rPr>
                            <m:t>𝑿</m:t>
                          </m:r>
                        </m:e>
                        <m:sub>
                          <m:r>
                            <a:rPr lang="es-CO" sz="2400" b="0" i="1" smtClean="0">
                              <a:latin typeface="Cambria Math"/>
                            </a:rPr>
                            <m:t>𝑡</m:t>
                          </m:r>
                        </m:sub>
                      </m:sSub>
                      <m:r>
                        <a:rPr lang="es-CO" sz="2400" b="0" i="1" smtClean="0">
                          <a:latin typeface="Cambria Math"/>
                        </a:rPr>
                        <m:t>=</m:t>
                      </m:r>
                      <m:r>
                        <a:rPr lang="es-CO" sz="2400" b="1" i="1" smtClean="0">
                          <a:latin typeface="Cambria Math"/>
                        </a:rPr>
                        <m:t>𝒄</m:t>
                      </m:r>
                      <m:r>
                        <a:rPr lang="es-CO" sz="2400" b="0" i="1" smtClean="0">
                          <a:latin typeface="Cambria Math"/>
                        </a:rPr>
                        <m:t>+</m:t>
                      </m:r>
                      <m:sSub>
                        <m:sSubPr>
                          <m:ctrlPr>
                            <a:rPr lang="es-CO" sz="2400" b="0" i="1" smtClean="0">
                              <a:latin typeface="Cambria Math"/>
                            </a:rPr>
                          </m:ctrlPr>
                        </m:sSubPr>
                        <m:e>
                          <m:r>
                            <a:rPr lang="el-GR" sz="2400" b="1" i="0">
                              <a:latin typeface="Cambria Math"/>
                            </a:rPr>
                            <m:t>𝚷</m:t>
                          </m:r>
                        </m:e>
                        <m:sub>
                          <m:r>
                            <a:rPr lang="es-CO" sz="2400" b="0" i="1" smtClean="0">
                              <a:latin typeface="Cambria Math"/>
                            </a:rPr>
                            <m:t>1</m:t>
                          </m:r>
                        </m:sub>
                      </m:sSub>
                      <m:sSub>
                        <m:sSubPr>
                          <m:ctrlPr>
                            <a:rPr lang="es-CO" sz="2400" b="0" i="1" smtClean="0">
                              <a:latin typeface="Cambria Math"/>
                            </a:rPr>
                          </m:ctrlPr>
                        </m:sSubPr>
                        <m:e>
                          <m:r>
                            <a:rPr lang="es-CO" sz="2400" b="1" i="1" smtClean="0">
                              <a:latin typeface="Cambria Math"/>
                            </a:rPr>
                            <m:t>𝑿</m:t>
                          </m:r>
                        </m:e>
                        <m:sub>
                          <m:r>
                            <a:rPr lang="es-CO" sz="2400" b="0" i="1" smtClean="0">
                              <a:latin typeface="Cambria Math"/>
                            </a:rPr>
                            <m:t>𝑡</m:t>
                          </m:r>
                          <m:r>
                            <a:rPr lang="es-CO" sz="2400" b="0" i="1" smtClean="0">
                              <a:latin typeface="Cambria Math"/>
                            </a:rPr>
                            <m:t>−1</m:t>
                          </m:r>
                        </m:sub>
                      </m:sSub>
                      <m:r>
                        <a:rPr lang="es-CO" sz="2400" b="0" i="1" smtClean="0">
                          <a:latin typeface="Cambria Math"/>
                        </a:rPr>
                        <m:t>+…+</m:t>
                      </m:r>
                      <m:sSub>
                        <m:sSubPr>
                          <m:ctrlPr>
                            <a:rPr lang="es-CO" sz="2400" i="1">
                              <a:latin typeface="Cambria Math"/>
                            </a:rPr>
                          </m:ctrlPr>
                        </m:sSubPr>
                        <m:e>
                          <m:r>
                            <a:rPr lang="el-GR" sz="2400" b="1" i="0" smtClean="0">
                              <a:latin typeface="Cambria Math"/>
                            </a:rPr>
                            <m:t>𝚷</m:t>
                          </m:r>
                        </m:e>
                        <m:sub>
                          <m:r>
                            <a:rPr lang="es-CO" sz="2400" b="0" i="1" smtClean="0">
                              <a:latin typeface="Cambria Math"/>
                            </a:rPr>
                            <m:t>𝑝</m:t>
                          </m:r>
                        </m:sub>
                      </m:sSub>
                      <m:sSub>
                        <m:sSubPr>
                          <m:ctrlPr>
                            <a:rPr lang="es-CO" sz="2400" i="1">
                              <a:latin typeface="Cambria Math"/>
                            </a:rPr>
                          </m:ctrlPr>
                        </m:sSubPr>
                        <m:e>
                          <m:r>
                            <a:rPr lang="es-CO" sz="2400" b="1" i="1">
                              <a:latin typeface="Cambria Math"/>
                            </a:rPr>
                            <m:t>𝑿</m:t>
                          </m:r>
                        </m:e>
                        <m:sub>
                          <m:r>
                            <a:rPr lang="es-CO" sz="2400" i="1">
                              <a:latin typeface="Cambria Math"/>
                            </a:rPr>
                            <m:t>𝑡</m:t>
                          </m:r>
                          <m:r>
                            <a:rPr lang="es-CO" sz="2400" i="1">
                              <a:latin typeface="Cambria Math"/>
                            </a:rPr>
                            <m:t>−</m:t>
                          </m:r>
                          <m:r>
                            <a:rPr lang="es-CO" sz="2400" b="0" i="1" smtClean="0">
                              <a:latin typeface="Cambria Math"/>
                            </a:rPr>
                            <m:t>𝑝</m:t>
                          </m:r>
                        </m:sub>
                      </m:sSub>
                      <m:r>
                        <a:rPr lang="es-CO" sz="2400" b="0" i="1" smtClean="0">
                          <a:latin typeface="Cambria Math"/>
                        </a:rPr>
                        <m:t>+</m:t>
                      </m:r>
                      <m:sSub>
                        <m:sSubPr>
                          <m:ctrlPr>
                            <a:rPr lang="es-CO" sz="2400" b="0" i="1" smtClean="0">
                              <a:latin typeface="Cambria Math"/>
                            </a:rPr>
                          </m:ctrlPr>
                        </m:sSubPr>
                        <m:e>
                          <m:r>
                            <m:rPr>
                              <m:sty m:val="p"/>
                            </m:rPr>
                            <a:rPr lang="el-GR" sz="2400" b="0" i="1" smtClean="0">
                              <a:latin typeface="Cambria Math"/>
                            </a:rPr>
                            <m:t>ε</m:t>
                          </m:r>
                        </m:e>
                        <m:sub>
                          <m:r>
                            <a:rPr lang="es-CO" sz="2400" b="0" i="1" smtClean="0">
                              <a:latin typeface="Cambria Math"/>
                            </a:rPr>
                            <m:t>𝑡</m:t>
                          </m:r>
                        </m:sub>
                      </m:sSub>
                    </m:oMath>
                  </m:oMathPara>
                </a14:m>
                <a:endParaRPr lang="es-MX" sz="2400" dirty="0"/>
              </a:p>
            </p:txBody>
          </p:sp>
        </mc:Choice>
        <mc:Fallback xmlns="">
          <p:sp>
            <p:nvSpPr>
              <p:cNvPr id="83" name="29 CuadroTexto"/>
              <p:cNvSpPr txBox="1">
                <a:spLocks noRot="1" noChangeAspect="1" noMove="1" noResize="1" noEditPoints="1" noAdjustHandles="1" noChangeArrowheads="1" noChangeShapeType="1" noTextEdit="1"/>
              </p:cNvSpPr>
              <p:nvPr/>
            </p:nvSpPr>
            <p:spPr>
              <a:xfrm>
                <a:off x="4448194" y="20088567"/>
                <a:ext cx="5109411" cy="490199"/>
              </a:xfrm>
              <a:prstGeom prst="rect">
                <a:avLst/>
              </a:prstGeom>
              <a:blipFill rotWithShape="1">
                <a:blip r:embed="rId5"/>
                <a:stretch>
                  <a:fillRect b="-49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TextBox 3"/>
              <p:cNvSpPr txBox="1"/>
              <p:nvPr/>
            </p:nvSpPr>
            <p:spPr>
              <a:xfrm>
                <a:off x="1743260" y="20664629"/>
                <a:ext cx="10752395" cy="5292731"/>
              </a:xfrm>
              <a:prstGeom prst="rect">
                <a:avLst/>
              </a:prstGeom>
              <a:noFill/>
            </p:spPr>
            <p:txBody>
              <a:bodyPr wrap="square" rtlCol="0">
                <a:spAutoFit/>
              </a:bodyPr>
              <a:lstStyle/>
              <a:p>
                <a:pPr algn="just"/>
                <a:r>
                  <a:rPr lang="en-US" sz="2400" dirty="0" smtClean="0"/>
                  <a:t>This system can be solved for the unknown </a:t>
                </a:r>
                <a14:m>
                  <m:oMath xmlns:m="http://schemas.openxmlformats.org/officeDocument/2006/math">
                    <m:sSub>
                      <m:sSubPr>
                        <m:ctrlPr>
                          <a:rPr lang="es-CO" sz="2400" i="1">
                            <a:latin typeface="Cambria Math"/>
                          </a:rPr>
                        </m:ctrlPr>
                      </m:sSubPr>
                      <m:e>
                        <m:r>
                          <a:rPr lang="el-GR" sz="2400" b="1">
                            <a:latin typeface="Cambria Math"/>
                          </a:rPr>
                          <m:t>𝚷</m:t>
                        </m:r>
                      </m:e>
                      <m:sub>
                        <m:r>
                          <a:rPr lang="es-CO" sz="2400" b="0" i="1" smtClean="0">
                            <a:latin typeface="Cambria Math"/>
                          </a:rPr>
                          <m:t>𝑗</m:t>
                        </m:r>
                      </m:sub>
                    </m:sSub>
                  </m:oMath>
                </a14:m>
                <a:r>
                  <a:rPr lang="en-US" sz="2400" dirty="0" smtClean="0"/>
                  <a:t> parameter matrices </a:t>
                </a:r>
                <a:r>
                  <a:rPr lang="en-US" sz="2400" dirty="0"/>
                  <a:t>using ordinary least </a:t>
                </a:r>
                <a:r>
                  <a:rPr lang="en-US" sz="2400" dirty="0" smtClean="0"/>
                  <a:t>squares by rewriting it as </a:t>
                </a:r>
                <a:r>
                  <a:rPr lang="en-US" sz="2400" dirty="0"/>
                  <a:t>a system of </a:t>
                </a:r>
                <a:r>
                  <a:rPr lang="en-US" sz="2400" dirty="0" smtClean="0"/>
                  <a:t>equations, where each </a:t>
                </a:r>
                <a:r>
                  <a:rPr lang="en-US" sz="2400" dirty="0"/>
                  <a:t>row is the equation for one system variable at one time </a:t>
                </a:r>
                <a:r>
                  <a:rPr lang="en-US" sz="2400" dirty="0" smtClean="0"/>
                  <a:t>step</a:t>
                </a:r>
                <a:r>
                  <a:rPr lang="en-US" sz="2400" dirty="0"/>
                  <a:t>.</a:t>
                </a:r>
                <a:r>
                  <a:rPr lang="en-US" sz="2400" dirty="0" smtClean="0"/>
                  <a:t> </a:t>
                </a:r>
                <a:endParaRPr lang="en-US" sz="2400" dirty="0"/>
              </a:p>
              <a:p>
                <a:pPr algn="just"/>
                <a:endParaRPr lang="en-US" sz="2400" dirty="0" smtClean="0"/>
              </a:p>
              <a:p>
                <a:pPr algn="just"/>
                <a:r>
                  <a:rPr lang="en-US" sz="2400" dirty="0" smtClean="0"/>
                  <a:t>Once the model is estimated, we can predict future system states based on historical information about the system, such as temperatures, pressures, and so on. The model error is the deviation of that prediction from the true observed value.</a:t>
                </a:r>
              </a:p>
              <a:p>
                <a:pPr algn="just"/>
                <a:endParaRPr lang="en-US" sz="2400" dirty="0" smtClean="0"/>
              </a:p>
              <a:p>
                <a:pPr algn="just"/>
                <a:r>
                  <a:rPr lang="en-US" sz="2400" dirty="0"/>
                  <a:t>We consider the effects of three factors on model performance:</a:t>
                </a:r>
              </a:p>
              <a:p>
                <a:pPr marL="520700" indent="-342900">
                  <a:buFont typeface="Arial" panose="020B0604020202020204" pitchFamily="34" charset="0"/>
                  <a:buChar char="•"/>
                </a:pPr>
                <a:r>
                  <a:rPr lang="en-US" sz="2400" dirty="0"/>
                  <a:t>Whether or not values of </a:t>
                </a:r>
                <a:r>
                  <a:rPr lang="en-US" sz="2400" b="1" dirty="0"/>
                  <a:t>neighboring</a:t>
                </a:r>
                <a:r>
                  <a:rPr lang="en-US" sz="2400" dirty="0"/>
                  <a:t> cells are included as input data  (radius </a:t>
                </a:r>
                <a:r>
                  <a:rPr lang="en-US" sz="2400" i="1" dirty="0"/>
                  <a:t>r</a:t>
                </a:r>
                <a:r>
                  <a:rPr lang="en-US" sz="2400" dirty="0"/>
                  <a:t>)</a:t>
                </a:r>
              </a:p>
              <a:p>
                <a:pPr marL="520700" indent="-342900">
                  <a:buFont typeface="Arial" panose="020B0604020202020204" pitchFamily="34" charset="0"/>
                  <a:buChar char="•"/>
                </a:pPr>
                <a:r>
                  <a:rPr lang="en-US" sz="2400" dirty="0"/>
                  <a:t>Whether variables are estimated </a:t>
                </a:r>
                <a:r>
                  <a:rPr lang="en-US" sz="2400" b="1" dirty="0"/>
                  <a:t>independently</a:t>
                </a:r>
                <a:r>
                  <a:rPr lang="en-US" sz="2400" dirty="0"/>
                  <a:t> or whether all variables are used as </a:t>
                </a:r>
                <a:r>
                  <a:rPr lang="en-US" sz="2400" b="1" dirty="0"/>
                  <a:t>interdependent </a:t>
                </a:r>
                <a:r>
                  <a:rPr lang="en-US" sz="2400" dirty="0"/>
                  <a:t>inputs to the model</a:t>
                </a:r>
              </a:p>
              <a:p>
                <a:pPr marL="520700" indent="-342900">
                  <a:buFont typeface="Arial" panose="020B0604020202020204" pitchFamily="34" charset="0"/>
                  <a:buChar char="•"/>
                </a:pPr>
                <a:r>
                  <a:rPr lang="en-US" sz="2400" dirty="0"/>
                  <a:t>The </a:t>
                </a:r>
                <a:r>
                  <a:rPr lang="en-US" sz="2400" dirty="0" smtClean="0"/>
                  <a:t>number </a:t>
                </a:r>
                <a:r>
                  <a:rPr lang="en-US" sz="2400" dirty="0"/>
                  <a:t>of </a:t>
                </a:r>
                <a:r>
                  <a:rPr lang="en-US" sz="2400" b="1" dirty="0"/>
                  <a:t>previous states </a:t>
                </a:r>
                <a:r>
                  <a:rPr lang="en-US" sz="2400" dirty="0"/>
                  <a:t>included in the model (VAR lag order </a:t>
                </a:r>
                <a:r>
                  <a:rPr lang="en-US" sz="2400" i="1" dirty="0"/>
                  <a:t>p</a:t>
                </a:r>
                <a:r>
                  <a:rPr lang="en-US" sz="2400" dirty="0"/>
                  <a:t>)</a:t>
                </a:r>
              </a:p>
              <a:p>
                <a:pPr algn="just"/>
                <a:endParaRPr lang="en-US" sz="2400" dirty="0"/>
              </a:p>
            </p:txBody>
          </p:sp>
        </mc:Choice>
        <mc:Fallback xmlns="">
          <p:sp>
            <p:nvSpPr>
              <p:cNvPr id="84" name="TextBox 3"/>
              <p:cNvSpPr txBox="1">
                <a:spLocks noRot="1" noChangeAspect="1" noMove="1" noResize="1" noEditPoints="1" noAdjustHandles="1" noChangeArrowheads="1" noChangeShapeType="1" noTextEdit="1"/>
              </p:cNvSpPr>
              <p:nvPr/>
            </p:nvSpPr>
            <p:spPr>
              <a:xfrm>
                <a:off x="1743260" y="20664629"/>
                <a:ext cx="10752395" cy="5292731"/>
              </a:xfrm>
              <a:prstGeom prst="rect">
                <a:avLst/>
              </a:prstGeom>
              <a:blipFill rotWithShape="1">
                <a:blip r:embed="rId6"/>
                <a:stretch>
                  <a:fillRect l="-907" t="-806" r="-850"/>
                </a:stretch>
              </a:blipFill>
            </p:spPr>
            <p:txBody>
              <a:bodyPr/>
              <a:lstStyle/>
              <a:p>
                <a:r>
                  <a:rPr lang="en-US">
                    <a:noFill/>
                  </a:rPr>
                  <a:t> </a:t>
                </a:r>
              </a:p>
            </p:txBody>
          </p:sp>
        </mc:Fallback>
      </mc:AlternateContent>
      <p:sp>
        <p:nvSpPr>
          <p:cNvPr id="85" name="TextBox 3"/>
          <p:cNvSpPr txBox="1"/>
          <p:nvPr/>
        </p:nvSpPr>
        <p:spPr>
          <a:xfrm>
            <a:off x="13441359" y="4668954"/>
            <a:ext cx="10945216" cy="830997"/>
          </a:xfrm>
          <a:prstGeom prst="rect">
            <a:avLst/>
          </a:prstGeom>
          <a:noFill/>
        </p:spPr>
        <p:txBody>
          <a:bodyPr wrap="square" rtlCol="0">
            <a:spAutoFit/>
          </a:bodyPr>
          <a:lstStyle/>
          <a:p>
            <a:pPr algn="just"/>
            <a:r>
              <a:rPr lang="en-US" sz="2400" dirty="0" smtClean="0"/>
              <a:t>Figure 2 illustrates two of the possible the setups for the VAR model, with varying lag </a:t>
            </a:r>
            <a:r>
              <a:rPr lang="en-US" sz="2400" i="1" dirty="0" smtClean="0"/>
              <a:t>p</a:t>
            </a:r>
            <a:r>
              <a:rPr lang="en-US" sz="2400" dirty="0" smtClean="0"/>
              <a:t> and neighborhood radius </a:t>
            </a:r>
            <a:r>
              <a:rPr lang="en-US" sz="2400" i="1" dirty="0" smtClean="0"/>
              <a:t>r</a:t>
            </a:r>
            <a:r>
              <a:rPr lang="en-US" sz="2400" dirty="0" smtClean="0"/>
              <a:t>.</a:t>
            </a:r>
            <a:endParaRPr lang="en-US" sz="2400" dirty="0"/>
          </a:p>
        </p:txBody>
      </p:sp>
      <p:pic>
        <p:nvPicPr>
          <p:cNvPr id="8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031718" y="5955195"/>
            <a:ext cx="7482650" cy="5184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7" name="TextBox 3"/>
          <p:cNvSpPr txBox="1"/>
          <p:nvPr/>
        </p:nvSpPr>
        <p:spPr>
          <a:xfrm>
            <a:off x="15089146" y="11221680"/>
            <a:ext cx="7569236" cy="1200329"/>
          </a:xfrm>
          <a:prstGeom prst="rect">
            <a:avLst/>
          </a:prstGeom>
          <a:noFill/>
        </p:spPr>
        <p:txBody>
          <a:bodyPr wrap="square" rtlCol="0">
            <a:spAutoFit/>
          </a:bodyPr>
          <a:lstStyle/>
          <a:p>
            <a:pPr algn="ctr"/>
            <a:r>
              <a:rPr lang="en-US" sz="2400" b="1" dirty="0" smtClean="0"/>
              <a:t>Figure 2. </a:t>
            </a:r>
            <a:r>
              <a:rPr lang="en-US" sz="2400" dirty="0" smtClean="0"/>
              <a:t>Variables used for estimating values </a:t>
            </a:r>
            <a:r>
              <a:rPr lang="en-US" sz="2400" b="1" i="1" dirty="0" smtClean="0"/>
              <a:t>X</a:t>
            </a:r>
            <a:r>
              <a:rPr lang="en-US" sz="2400" dirty="0" smtClean="0"/>
              <a:t> at time </a:t>
            </a:r>
            <a:r>
              <a:rPr lang="en-US" sz="2400" i="1" dirty="0" smtClean="0"/>
              <a:t>t</a:t>
            </a:r>
            <a:r>
              <a:rPr lang="en-US" sz="2400" dirty="0" smtClean="0"/>
              <a:t> at cell (</a:t>
            </a:r>
            <a:r>
              <a:rPr lang="en-US" sz="2400" i="1" dirty="0" smtClean="0"/>
              <a:t>x</a:t>
            </a:r>
            <a:r>
              <a:rPr lang="en-US" sz="2400" dirty="0" smtClean="0"/>
              <a:t>, </a:t>
            </a:r>
            <a:r>
              <a:rPr lang="en-US" sz="2400" i="1" dirty="0" smtClean="0"/>
              <a:t>y</a:t>
            </a:r>
            <a:r>
              <a:rPr lang="en-US" sz="2400" dirty="0" smtClean="0"/>
              <a:t>); </a:t>
            </a:r>
            <a:r>
              <a:rPr lang="en-US" sz="2400" dirty="0"/>
              <a:t>a</a:t>
            </a:r>
            <a:r>
              <a:rPr lang="en-US" sz="2400" dirty="0" smtClean="0"/>
              <a:t>. Independent variable model; b. Model with interdependencies between variables</a:t>
            </a:r>
            <a:endParaRPr lang="en-US" sz="2400" dirty="0"/>
          </a:p>
        </p:txBody>
      </p:sp>
      <p:pic>
        <p:nvPicPr>
          <p:cNvPr id="88"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71115" y="11899025"/>
            <a:ext cx="9298037" cy="5645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 name="TextBox 3"/>
          <p:cNvSpPr txBox="1"/>
          <p:nvPr/>
        </p:nvSpPr>
        <p:spPr>
          <a:xfrm>
            <a:off x="7032646" y="16326223"/>
            <a:ext cx="4104456" cy="1200329"/>
          </a:xfrm>
          <a:prstGeom prst="rect">
            <a:avLst/>
          </a:prstGeom>
          <a:noFill/>
        </p:spPr>
        <p:txBody>
          <a:bodyPr wrap="square" rtlCol="0">
            <a:spAutoFit/>
          </a:bodyPr>
          <a:lstStyle/>
          <a:p>
            <a:r>
              <a:rPr lang="en-US" sz="2400" b="1" dirty="0" smtClean="0"/>
              <a:t>Figure 1. </a:t>
            </a:r>
            <a:r>
              <a:rPr lang="en-US" sz="2400" dirty="0" smtClean="0"/>
              <a:t>Gridded values for the weather variables are available every hour from NLDAS </a:t>
            </a:r>
            <a:endParaRPr lang="en-US" sz="2400" dirty="0"/>
          </a:p>
        </p:txBody>
      </p:sp>
      <p:sp>
        <p:nvSpPr>
          <p:cNvPr id="90" name="TextBox 3"/>
          <p:cNvSpPr txBox="1"/>
          <p:nvPr/>
        </p:nvSpPr>
        <p:spPr>
          <a:xfrm>
            <a:off x="13417879" y="12733848"/>
            <a:ext cx="10968696" cy="52322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just"/>
            <a:r>
              <a:rPr lang="en-US" sz="2800" b="1" dirty="0" smtClean="0"/>
              <a:t>Results</a:t>
            </a:r>
            <a:endParaRPr lang="en-US" sz="2800" b="1" dirty="0"/>
          </a:p>
        </p:txBody>
      </p:sp>
      <p:sp>
        <p:nvSpPr>
          <p:cNvPr id="91" name="TextBox 3"/>
          <p:cNvSpPr txBox="1"/>
          <p:nvPr/>
        </p:nvSpPr>
        <p:spPr>
          <a:xfrm>
            <a:off x="25466694" y="12176948"/>
            <a:ext cx="10585176" cy="5632311"/>
          </a:xfrm>
          <a:prstGeom prst="rect">
            <a:avLst/>
          </a:prstGeom>
          <a:noFill/>
        </p:spPr>
        <p:txBody>
          <a:bodyPr wrap="square" rtlCol="0">
            <a:spAutoFit/>
          </a:bodyPr>
          <a:lstStyle/>
          <a:p>
            <a:pPr algn="just"/>
            <a:r>
              <a:rPr lang="en-US" sz="2400" dirty="0" smtClean="0"/>
              <a:t>Our model’s complexity increases when using large grid cell neighborhoods or all variables as input as well as when using a large number of prior states. While we expect some amount of complexity is needed in order to capture the dynamics of weather over time, our results show that the model is </a:t>
            </a:r>
            <a:r>
              <a:rPr lang="en-US" sz="2400" b="1" dirty="0" err="1" smtClean="0"/>
              <a:t>overfit</a:t>
            </a:r>
            <a:r>
              <a:rPr lang="en-US" sz="2400" dirty="0" smtClean="0"/>
              <a:t> for highly complex versions, particularly when cell neighborhoods and high lag orders are used. We plan to combat this </a:t>
            </a:r>
            <a:r>
              <a:rPr lang="en-US" sz="2400" dirty="0" err="1" smtClean="0"/>
              <a:t>overfitting</a:t>
            </a:r>
            <a:r>
              <a:rPr lang="en-US" sz="2400" dirty="0" smtClean="0"/>
              <a:t> by using </a:t>
            </a:r>
            <a:r>
              <a:rPr lang="en-US" sz="2400" b="1" dirty="0" smtClean="0"/>
              <a:t>lasso regularization</a:t>
            </a:r>
            <a:r>
              <a:rPr lang="en-US" sz="2400" dirty="0" smtClean="0"/>
              <a:t>, which imposes feature  selection on the model by encouraging </a:t>
            </a:r>
            <a:r>
              <a:rPr lang="en-US" sz="2400" dirty="0" err="1" smtClean="0"/>
              <a:t>sparsity</a:t>
            </a:r>
            <a:r>
              <a:rPr lang="en-US" sz="2400" dirty="0" smtClean="0"/>
              <a:t> of the estimated parameters. </a:t>
            </a:r>
          </a:p>
          <a:p>
            <a:pPr algn="just"/>
            <a:endParaRPr lang="en-US" sz="2400" dirty="0"/>
          </a:p>
          <a:p>
            <a:pPr algn="just"/>
            <a:r>
              <a:rPr lang="en-US" sz="2400" dirty="0" smtClean="0"/>
              <a:t>An additional finding was that predicting variables such as temperature or air pressure is well-served by our linear model, but other variables like precipitation show poor performance regardless of model complexity. Critically, the former variables exhibit dense, periodic trends, while the latter class includes sporadic phenomena with no clear periodicity. This </a:t>
            </a:r>
            <a:r>
              <a:rPr lang="en-US" sz="2400" dirty="0"/>
              <a:t>suggests that, using our </a:t>
            </a:r>
            <a:r>
              <a:rPr lang="en-US" sz="2400" dirty="0" smtClean="0"/>
              <a:t>approach, effective weather forecasting is possible for phenomena which already show some degree of predictability, but other aspects may require physically-based modeling.</a:t>
            </a:r>
            <a:endParaRPr lang="en-US" sz="2400" dirty="0"/>
          </a:p>
        </p:txBody>
      </p:sp>
      <p:sp>
        <p:nvSpPr>
          <p:cNvPr id="92" name="TextBox 3"/>
          <p:cNvSpPr txBox="1"/>
          <p:nvPr/>
        </p:nvSpPr>
        <p:spPr>
          <a:xfrm>
            <a:off x="25466694" y="11653728"/>
            <a:ext cx="10585176" cy="52322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just"/>
            <a:r>
              <a:rPr lang="en-US" sz="2800" b="1" dirty="0" smtClean="0"/>
              <a:t>Conclusions</a:t>
            </a:r>
            <a:endParaRPr lang="en-US" sz="2800" b="1" dirty="0"/>
          </a:p>
        </p:txBody>
      </p:sp>
      <p:sp>
        <p:nvSpPr>
          <p:cNvPr id="93" name="TextBox 3"/>
          <p:cNvSpPr txBox="1"/>
          <p:nvPr/>
        </p:nvSpPr>
        <p:spPr>
          <a:xfrm>
            <a:off x="25466694" y="18831465"/>
            <a:ext cx="10585176" cy="4893647"/>
          </a:xfrm>
          <a:prstGeom prst="rect">
            <a:avLst/>
          </a:prstGeom>
          <a:noFill/>
        </p:spPr>
        <p:txBody>
          <a:bodyPr wrap="square" rtlCol="0">
            <a:spAutoFit/>
          </a:bodyPr>
          <a:lstStyle/>
          <a:p>
            <a:pPr marL="457200" indent="-457200" algn="just"/>
            <a:r>
              <a:rPr lang="en-US" sz="2400" dirty="0" smtClean="0"/>
              <a:t>[1</a:t>
            </a:r>
            <a:r>
              <a:rPr lang="en-US" sz="2400" dirty="0"/>
              <a:t>] Maier, H</a:t>
            </a:r>
            <a:r>
              <a:rPr lang="en-US" sz="2400" dirty="0" smtClean="0"/>
              <a:t>. and </a:t>
            </a:r>
            <a:r>
              <a:rPr lang="en-US" sz="2400" dirty="0"/>
              <a:t>Dandy, </a:t>
            </a:r>
            <a:r>
              <a:rPr lang="en-US" sz="2400" dirty="0" smtClean="0"/>
              <a:t>G, (2000), “Neural </a:t>
            </a:r>
            <a:r>
              <a:rPr lang="en-US" sz="2400" dirty="0"/>
              <a:t>networks for the predictions </a:t>
            </a:r>
            <a:r>
              <a:rPr lang="en-US" sz="2400" dirty="0" smtClean="0"/>
              <a:t>and forecasting </a:t>
            </a:r>
            <a:r>
              <a:rPr lang="en-US" sz="2400" dirty="0"/>
              <a:t>of water resources </a:t>
            </a:r>
            <a:r>
              <a:rPr lang="en-US" sz="2400" dirty="0" smtClean="0"/>
              <a:t>variables: </a:t>
            </a:r>
            <a:r>
              <a:rPr lang="en-US" sz="2400" dirty="0"/>
              <a:t>review of </a:t>
            </a:r>
            <a:r>
              <a:rPr lang="en-US" sz="2400" dirty="0" smtClean="0"/>
              <a:t>modeling issues </a:t>
            </a:r>
            <a:r>
              <a:rPr lang="en-US" sz="2400" dirty="0"/>
              <a:t>and </a:t>
            </a:r>
            <a:r>
              <a:rPr lang="en-US" sz="2400" dirty="0" smtClean="0"/>
              <a:t>applications”,  </a:t>
            </a:r>
            <a:r>
              <a:rPr lang="en-US" sz="2400" i="1" dirty="0"/>
              <a:t>Environmental Modelling and </a:t>
            </a:r>
            <a:r>
              <a:rPr lang="en-US" sz="2400" i="1" dirty="0" smtClean="0"/>
              <a:t>Software</a:t>
            </a:r>
            <a:r>
              <a:rPr lang="en-US" sz="2400" dirty="0" smtClean="0"/>
              <a:t> 15</a:t>
            </a:r>
            <a:r>
              <a:rPr lang="en-US" sz="2400" dirty="0"/>
              <a:t>, 101–124</a:t>
            </a:r>
            <a:r>
              <a:rPr lang="en-US" sz="2400" dirty="0" smtClean="0"/>
              <a:t>.</a:t>
            </a:r>
          </a:p>
          <a:p>
            <a:pPr marL="457200" indent="-457200" algn="just"/>
            <a:r>
              <a:rPr lang="en-US" sz="2400" dirty="0"/>
              <a:t>[2] </a:t>
            </a:r>
            <a:r>
              <a:rPr lang="en-US" sz="2400" dirty="0" err="1"/>
              <a:t>Applequist</a:t>
            </a:r>
            <a:r>
              <a:rPr lang="en-US" sz="2400" dirty="0"/>
              <a:t>, S., </a:t>
            </a:r>
            <a:r>
              <a:rPr lang="en-US" sz="2400" dirty="0" err="1"/>
              <a:t>Garhs</a:t>
            </a:r>
            <a:r>
              <a:rPr lang="en-US" sz="2400" dirty="0"/>
              <a:t>, G</a:t>
            </a:r>
            <a:r>
              <a:rPr lang="en-US" sz="2400" dirty="0" smtClean="0"/>
              <a:t>., and </a:t>
            </a:r>
            <a:r>
              <a:rPr lang="en-US" sz="2400" dirty="0" err="1"/>
              <a:t>Pfeffer</a:t>
            </a:r>
            <a:r>
              <a:rPr lang="en-US" sz="2400" dirty="0"/>
              <a:t>, R., </a:t>
            </a:r>
            <a:r>
              <a:rPr lang="en-US" sz="2400" dirty="0" smtClean="0"/>
              <a:t>(2002), “Comparisons of methodologies </a:t>
            </a:r>
            <a:r>
              <a:rPr lang="en-US" sz="2400" dirty="0"/>
              <a:t>for probabilistic quantitative precipitation </a:t>
            </a:r>
            <a:r>
              <a:rPr lang="en-US" sz="2400" dirty="0" smtClean="0"/>
              <a:t>forecasting”, </a:t>
            </a:r>
            <a:r>
              <a:rPr lang="en-US" sz="2400" i="1" dirty="0" smtClean="0"/>
              <a:t>Weather </a:t>
            </a:r>
            <a:r>
              <a:rPr lang="en-US" sz="2400" i="1" dirty="0"/>
              <a:t>and Forecasting</a:t>
            </a:r>
            <a:r>
              <a:rPr lang="en-US" sz="2400" dirty="0"/>
              <a:t> 17 (4), 783–799</a:t>
            </a:r>
            <a:r>
              <a:rPr lang="en-US" sz="2400" dirty="0" smtClean="0"/>
              <a:t>.</a:t>
            </a:r>
          </a:p>
          <a:p>
            <a:pPr marL="457200" indent="-457200" algn="just"/>
            <a:r>
              <a:rPr lang="en-US" sz="2400" dirty="0" smtClean="0"/>
              <a:t>[3</a:t>
            </a:r>
            <a:r>
              <a:rPr lang="en-US" sz="2400" dirty="0"/>
              <a:t>] National Aeronautics and Space Administration, “Land Data Assimilation Systems (LDAS)”, available online at </a:t>
            </a:r>
            <a:r>
              <a:rPr lang="en-US" sz="2400" dirty="0">
                <a:hlinkClick r:id="rId9"/>
              </a:rPr>
              <a:t>http://</a:t>
            </a:r>
            <a:r>
              <a:rPr lang="en-US" sz="2400" dirty="0" smtClean="0">
                <a:hlinkClick r:id="rId9"/>
              </a:rPr>
              <a:t>ldas.gsfc.nasa.gov/index.php</a:t>
            </a:r>
            <a:r>
              <a:rPr lang="en-US" sz="2400" dirty="0" smtClean="0"/>
              <a:t>.</a:t>
            </a:r>
          </a:p>
          <a:p>
            <a:pPr marL="457200" indent="-457200" algn="just"/>
            <a:r>
              <a:rPr lang="en-US" sz="2400" dirty="0" smtClean="0"/>
              <a:t>[4] </a:t>
            </a:r>
            <a:r>
              <a:rPr lang="en-US" sz="2400" dirty="0" err="1" smtClean="0"/>
              <a:t>Lutkepohl</a:t>
            </a:r>
            <a:r>
              <a:rPr lang="en-US" sz="2400" dirty="0" smtClean="0"/>
              <a:t>, H. (1991), </a:t>
            </a:r>
            <a:r>
              <a:rPr lang="en-US" sz="2400" i="1" dirty="0" smtClean="0"/>
              <a:t>Introduction to Multiple Time Series Analysis</a:t>
            </a:r>
            <a:r>
              <a:rPr lang="en-US" sz="2400" dirty="0" smtClean="0"/>
              <a:t>. Springer-</a:t>
            </a:r>
            <a:r>
              <a:rPr lang="en-US" sz="2400" dirty="0" err="1" smtClean="0"/>
              <a:t>Verlag</a:t>
            </a:r>
            <a:r>
              <a:rPr lang="en-US" sz="2400" dirty="0" smtClean="0"/>
              <a:t>, Berlin.</a:t>
            </a:r>
          </a:p>
          <a:p>
            <a:pPr marL="457200" indent="-457200"/>
            <a:r>
              <a:rPr lang="en-US" sz="2400" dirty="0" smtClean="0"/>
              <a:t>[5] </a:t>
            </a:r>
            <a:r>
              <a:rPr lang="en-US" sz="2400" dirty="0" err="1" smtClean="0"/>
              <a:t>Zivot</a:t>
            </a:r>
            <a:r>
              <a:rPr lang="en-US" sz="2400" dirty="0" smtClean="0"/>
              <a:t>, E. and Wang, J. (2006), Vector </a:t>
            </a:r>
            <a:r>
              <a:rPr lang="en-US" sz="2400" dirty="0"/>
              <a:t>autoregressive models for multivariate time </a:t>
            </a:r>
            <a:r>
              <a:rPr lang="en-US" sz="2400" dirty="0" smtClean="0"/>
              <a:t>series”, in </a:t>
            </a:r>
            <a:r>
              <a:rPr lang="en-US" sz="2400" i="1" dirty="0"/>
              <a:t>Modeling </a:t>
            </a:r>
            <a:r>
              <a:rPr lang="en-US" sz="2400" i="1" dirty="0" smtClean="0"/>
              <a:t>Financial Time Series with </a:t>
            </a:r>
            <a:r>
              <a:rPr lang="en-US" sz="2400" i="1" dirty="0"/>
              <a:t>S-PLUS</a:t>
            </a:r>
            <a:r>
              <a:rPr lang="en-US" sz="2400" dirty="0"/>
              <a:t>, pages 385–429. Springer New </a:t>
            </a:r>
            <a:r>
              <a:rPr lang="en-US" sz="2400" dirty="0" smtClean="0"/>
              <a:t>York</a:t>
            </a:r>
            <a:r>
              <a:rPr lang="en-US" sz="2400" dirty="0"/>
              <a:t>.</a:t>
            </a:r>
          </a:p>
        </p:txBody>
      </p:sp>
      <p:sp>
        <p:nvSpPr>
          <p:cNvPr id="94" name="TextBox 3"/>
          <p:cNvSpPr txBox="1"/>
          <p:nvPr/>
        </p:nvSpPr>
        <p:spPr>
          <a:xfrm>
            <a:off x="25466694" y="18206456"/>
            <a:ext cx="10585176" cy="52322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just"/>
            <a:r>
              <a:rPr lang="en-US" sz="2800" b="1" dirty="0" smtClean="0"/>
              <a:t>References</a:t>
            </a:r>
            <a:endParaRPr lang="en-US" sz="2800" b="1" dirty="0"/>
          </a:p>
        </p:txBody>
      </p:sp>
      <p:sp>
        <p:nvSpPr>
          <p:cNvPr id="95" name="TextBox 3"/>
          <p:cNvSpPr txBox="1"/>
          <p:nvPr/>
        </p:nvSpPr>
        <p:spPr>
          <a:xfrm>
            <a:off x="14305454" y="20916800"/>
            <a:ext cx="9145016" cy="461665"/>
          </a:xfrm>
          <a:prstGeom prst="rect">
            <a:avLst/>
          </a:prstGeom>
          <a:noFill/>
        </p:spPr>
        <p:txBody>
          <a:bodyPr wrap="square" rtlCol="0">
            <a:spAutoFit/>
          </a:bodyPr>
          <a:lstStyle/>
          <a:p>
            <a:pPr algn="ctr"/>
            <a:r>
              <a:rPr lang="en-US" sz="2400" b="1" dirty="0" smtClean="0"/>
              <a:t>Figure 3. </a:t>
            </a:r>
            <a:r>
              <a:rPr lang="en-US" sz="2400" dirty="0" smtClean="0"/>
              <a:t>RMS errors using single cell </a:t>
            </a:r>
            <a:r>
              <a:rPr lang="en-US" sz="2400" dirty="0" smtClean="0"/>
              <a:t>vs. neighboring </a:t>
            </a:r>
            <a:r>
              <a:rPr lang="en-US" sz="2400" dirty="0" smtClean="0"/>
              <a:t>cell input models</a:t>
            </a:r>
            <a:endParaRPr lang="en-US" sz="2400" dirty="0"/>
          </a:p>
        </p:txBody>
      </p:sp>
      <p:sp>
        <p:nvSpPr>
          <p:cNvPr id="96" name="TextBox 3"/>
          <p:cNvSpPr txBox="1"/>
          <p:nvPr/>
        </p:nvSpPr>
        <p:spPr>
          <a:xfrm>
            <a:off x="14107433" y="25135655"/>
            <a:ext cx="9613068" cy="461665"/>
          </a:xfrm>
          <a:prstGeom prst="rect">
            <a:avLst/>
          </a:prstGeom>
          <a:noFill/>
        </p:spPr>
        <p:txBody>
          <a:bodyPr wrap="square" rtlCol="0">
            <a:spAutoFit/>
          </a:bodyPr>
          <a:lstStyle/>
          <a:p>
            <a:pPr algn="ctr"/>
            <a:r>
              <a:rPr lang="en-US" sz="2400" b="1" dirty="0" smtClean="0"/>
              <a:t>Figure 4. </a:t>
            </a:r>
            <a:r>
              <a:rPr lang="en-US" sz="2400" dirty="0" smtClean="0"/>
              <a:t>RMS errors using independent </a:t>
            </a:r>
            <a:r>
              <a:rPr lang="en-US" sz="2400" dirty="0" smtClean="0"/>
              <a:t>vs. </a:t>
            </a:r>
            <a:r>
              <a:rPr lang="en-US" sz="2400" dirty="0" smtClean="0"/>
              <a:t>interdependent variables model</a:t>
            </a:r>
            <a:endParaRPr lang="en-US" sz="2400" dirty="0"/>
          </a:p>
        </p:txBody>
      </p:sp>
      <p:sp>
        <p:nvSpPr>
          <p:cNvPr id="97" name="TextBox 3"/>
          <p:cNvSpPr txBox="1"/>
          <p:nvPr/>
        </p:nvSpPr>
        <p:spPr>
          <a:xfrm>
            <a:off x="26114767" y="10904032"/>
            <a:ext cx="8424936" cy="461665"/>
          </a:xfrm>
          <a:prstGeom prst="rect">
            <a:avLst/>
          </a:prstGeom>
          <a:noFill/>
        </p:spPr>
        <p:txBody>
          <a:bodyPr wrap="square" rtlCol="0">
            <a:spAutoFit/>
          </a:bodyPr>
          <a:lstStyle/>
          <a:p>
            <a:pPr algn="ctr"/>
            <a:r>
              <a:rPr lang="en-US" sz="2400" b="1" dirty="0" smtClean="0"/>
              <a:t>Figure </a:t>
            </a:r>
            <a:r>
              <a:rPr lang="en-US" sz="2400" b="1" dirty="0"/>
              <a:t>5</a:t>
            </a:r>
            <a:r>
              <a:rPr lang="en-US" sz="2400" b="1" dirty="0" smtClean="0"/>
              <a:t>. </a:t>
            </a:r>
            <a:r>
              <a:rPr lang="en-US" sz="2400" dirty="0" smtClean="0"/>
              <a:t>RMS errors as a  function of VAR model lag order </a:t>
            </a:r>
            <a:r>
              <a:rPr lang="en-US" sz="2400" i="1" dirty="0" smtClean="0"/>
              <a:t>p</a:t>
            </a:r>
            <a:endParaRPr lang="en-US" sz="2400" dirty="0"/>
          </a:p>
        </p:txBody>
      </p:sp>
      <p:cxnSp>
        <p:nvCxnSpPr>
          <p:cNvPr id="98" name="2 Conector recto"/>
          <p:cNvCxnSpPr/>
          <p:nvPr/>
        </p:nvCxnSpPr>
        <p:spPr>
          <a:xfrm>
            <a:off x="7968751" y="3554924"/>
            <a:ext cx="2203444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3"/>
          <p:cNvSpPr txBox="1"/>
          <p:nvPr/>
        </p:nvSpPr>
        <p:spPr>
          <a:xfrm>
            <a:off x="13417879" y="13254846"/>
            <a:ext cx="10968696" cy="4524315"/>
          </a:xfrm>
          <a:prstGeom prst="rect">
            <a:avLst/>
          </a:prstGeom>
          <a:noFill/>
        </p:spPr>
        <p:txBody>
          <a:bodyPr wrap="square" rtlCol="0">
            <a:spAutoFit/>
          </a:bodyPr>
          <a:lstStyle/>
          <a:p>
            <a:pPr algn="just"/>
            <a:r>
              <a:rPr lang="en-US" sz="2400" dirty="0" smtClean="0"/>
              <a:t>Selecting a single variable of interest, air temperature, and a lag order </a:t>
            </a:r>
            <a:r>
              <a:rPr lang="en-US" sz="2400" i="1" dirty="0" smtClean="0"/>
              <a:t>p</a:t>
            </a:r>
            <a:r>
              <a:rPr lang="en-US" sz="2400" dirty="0" smtClean="0"/>
              <a:t> = 1, we observe the performance when either using only a single grid cell as input to the model or including a number of neighboring grid cells. The average, normalized RMSE for training and test data sets across all outputs is shown for both of these models in Figure 3.  Models that include the neighbor cells as input show a modest decrease in training error compared to single cell models, but this advantage is lost when considering test set performance. </a:t>
            </a:r>
          </a:p>
          <a:p>
            <a:pPr algn="just"/>
            <a:endParaRPr lang="en-US" sz="2400" dirty="0" smtClean="0"/>
          </a:p>
          <a:p>
            <a:pPr algn="just"/>
            <a:r>
              <a:rPr lang="en-US" sz="2400" dirty="0" smtClean="0"/>
              <a:t>We also compare a model that estimates variables independently with one that introduces interdependencies by using all variables as inputs. In this case, both training and test performance improves for the latter, more complex model (see Figure 4).</a:t>
            </a:r>
          </a:p>
          <a:p>
            <a:pPr algn="just"/>
            <a:endParaRPr lang="en-US" sz="2400" dirty="0" smtClean="0"/>
          </a:p>
        </p:txBody>
      </p:sp>
      <p:graphicFrame>
        <p:nvGraphicFramePr>
          <p:cNvPr id="100" name="Chart 99"/>
          <p:cNvGraphicFramePr>
            <a:graphicFrameLocks/>
          </p:cNvGraphicFramePr>
          <p:nvPr>
            <p:extLst>
              <p:ext uri="{D42A27DB-BD31-4B8C-83A1-F6EECF244321}">
                <p14:modId xmlns:p14="http://schemas.microsoft.com/office/powerpoint/2010/main" val="2558781175"/>
              </p:ext>
            </p:extLst>
          </p:nvPr>
        </p:nvGraphicFramePr>
        <p:xfrm>
          <a:off x="14595157" y="17544116"/>
          <a:ext cx="8659502" cy="3485461"/>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01" name="Chart 100"/>
          <p:cNvGraphicFramePr>
            <a:graphicFrameLocks/>
          </p:cNvGraphicFramePr>
          <p:nvPr>
            <p:extLst>
              <p:ext uri="{D42A27DB-BD31-4B8C-83A1-F6EECF244321}">
                <p14:modId xmlns:p14="http://schemas.microsoft.com/office/powerpoint/2010/main" val="2117169531"/>
              </p:ext>
            </p:extLst>
          </p:nvPr>
        </p:nvGraphicFramePr>
        <p:xfrm>
          <a:off x="14665897" y="21777241"/>
          <a:ext cx="8635590" cy="3473486"/>
        </p:xfrm>
        <a:graphic>
          <a:graphicData uri="http://schemas.openxmlformats.org/drawingml/2006/chart">
            <c:chart xmlns:c="http://schemas.openxmlformats.org/drawingml/2006/chart" xmlns:r="http://schemas.openxmlformats.org/officeDocument/2006/relationships" r:id="rId11"/>
          </a:graphicData>
        </a:graphic>
      </p:graphicFrame>
      <p:sp>
        <p:nvSpPr>
          <p:cNvPr id="102" name="TextBox 3"/>
          <p:cNvSpPr txBox="1"/>
          <p:nvPr/>
        </p:nvSpPr>
        <p:spPr>
          <a:xfrm>
            <a:off x="25299477" y="4668952"/>
            <a:ext cx="10752395" cy="1938992"/>
          </a:xfrm>
          <a:prstGeom prst="rect">
            <a:avLst/>
          </a:prstGeom>
          <a:noFill/>
        </p:spPr>
        <p:txBody>
          <a:bodyPr wrap="square" rtlCol="0">
            <a:spAutoFit/>
          </a:bodyPr>
          <a:lstStyle/>
          <a:p>
            <a:pPr algn="just"/>
            <a:r>
              <a:rPr lang="en-US" sz="2400" dirty="0" smtClean="0"/>
              <a:t>Finally, we observe the performance  of the VAR model for increasing lag order </a:t>
            </a:r>
            <a:r>
              <a:rPr lang="en-US" sz="2400" i="1" dirty="0" smtClean="0"/>
              <a:t>p</a:t>
            </a:r>
            <a:r>
              <a:rPr lang="en-US" sz="2400" dirty="0" smtClean="0"/>
              <a:t>. The greater the lag order, the more complex the model becomes. Figure 5 shows the training and test error as a function of the lag order of the model. Training error decreases nearly uniformly as the lag order increases, but test set performance balloons upward beyond </a:t>
            </a:r>
            <a:r>
              <a:rPr lang="en-US" sz="2400" i="1" dirty="0" smtClean="0"/>
              <a:t>p </a:t>
            </a:r>
            <a:r>
              <a:rPr lang="en-US" sz="2400" dirty="0" smtClean="0"/>
              <a:t>= 2. </a:t>
            </a:r>
          </a:p>
        </p:txBody>
      </p:sp>
      <p:pic>
        <p:nvPicPr>
          <p:cNvPr id="103" name="Picture 13" descr="C:\Dev\weathermap\poster\err_training_vs_lag_order_all_vars_single_cell.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6115168" y="6829192"/>
            <a:ext cx="3978610" cy="3973478"/>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14" descr="C:\Dev\weathermap\poster\err_test_vs_lag_order_all_vars_single_cell.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0741850" y="6831924"/>
            <a:ext cx="3978610" cy="3968346"/>
          </a:xfrm>
          <a:prstGeom prst="rect">
            <a:avLst/>
          </a:prstGeom>
          <a:noFill/>
          <a:extLst>
            <a:ext uri="{909E8E84-426E-40DD-AFC4-6F175D3DCCD1}">
              <a14:hiddenFill xmlns:a14="http://schemas.microsoft.com/office/drawing/2010/main">
                <a:solidFill>
                  <a:srgbClr val="FFFFFF"/>
                </a:solidFill>
              </a14:hiddenFill>
            </a:ext>
          </a:extLst>
        </p:spPr>
      </p:pic>
      <p:sp>
        <p:nvSpPr>
          <p:cNvPr id="105" name="Rectangle 104"/>
          <p:cNvSpPr/>
          <p:nvPr/>
        </p:nvSpPr>
        <p:spPr>
          <a:xfrm>
            <a:off x="1496136" y="1354564"/>
            <a:ext cx="4785333" cy="2062028"/>
          </a:xfrm>
          <a:prstGeom prst="rect">
            <a:avLst/>
          </a:prstGeom>
        </p:spPr>
        <p:txBody>
          <a:bodyPr wrap="square" lIns="91369" tIns="45683" rIns="91369" bIns="45683">
            <a:spAutoFit/>
          </a:bodyPr>
          <a:lstStyle/>
          <a:p>
            <a:r>
              <a:rPr lang="en-US" sz="6400" b="1" dirty="0" smtClean="0">
                <a:latin typeface="+mj-lt"/>
              </a:rPr>
              <a:t>ID# 29</a:t>
            </a:r>
          </a:p>
          <a:p>
            <a:endParaRPr lang="en-US" sz="6400" b="1" dirty="0">
              <a:latin typeface="+mj-lt"/>
            </a:endParaRPr>
          </a:p>
        </p:txBody>
      </p:sp>
    </p:spTree>
    <p:extLst>
      <p:ext uri="{BB962C8B-B14F-4D97-AF65-F5344CB8AC3E}">
        <p14:creationId xmlns:p14="http://schemas.microsoft.com/office/powerpoint/2010/main" val="18458752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2359</TotalTime>
  <Words>1163</Words>
  <Application>Microsoft Office PowerPoint</Application>
  <PresentationFormat>Custom</PresentationFormat>
  <Paragraphs>49</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Felipe Hernández</dc:creator>
  <cp:lastModifiedBy>Benjamin James Humberston</cp:lastModifiedBy>
  <cp:revision>177</cp:revision>
  <dcterms:created xsi:type="dcterms:W3CDTF">2013-11-21T20:20:07Z</dcterms:created>
  <dcterms:modified xsi:type="dcterms:W3CDTF">2013-12-03T04:25:49Z</dcterms:modified>
</cp:coreProperties>
</file>