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85" r:id="rId3"/>
    <p:sldId id="286" r:id="rId4"/>
    <p:sldId id="287" r:id="rId5"/>
    <p:sldId id="257" r:id="rId6"/>
    <p:sldId id="274" r:id="rId7"/>
    <p:sldId id="282" r:id="rId8"/>
    <p:sldId id="279" r:id="rId9"/>
    <p:sldId id="283" r:id="rId10"/>
    <p:sldId id="259" r:id="rId11"/>
    <p:sldId id="288" r:id="rId12"/>
    <p:sldId id="290" r:id="rId13"/>
    <p:sldId id="296" r:id="rId14"/>
    <p:sldId id="284" r:id="rId15"/>
    <p:sldId id="265" r:id="rId16"/>
    <p:sldId id="291" r:id="rId17"/>
    <p:sldId id="292" r:id="rId18"/>
    <p:sldId id="293" r:id="rId19"/>
    <p:sldId id="267"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134C6A-7E0E-49B0-B639-DDBA73796749}">
          <p14:sldIdLst>
            <p14:sldId id="256"/>
            <p14:sldId id="285"/>
            <p14:sldId id="286"/>
            <p14:sldId id="287"/>
            <p14:sldId id="257"/>
            <p14:sldId id="274"/>
            <p14:sldId id="282"/>
            <p14:sldId id="279"/>
            <p14:sldId id="283"/>
            <p14:sldId id="259"/>
            <p14:sldId id="288"/>
            <p14:sldId id="290"/>
            <p14:sldId id="296"/>
            <p14:sldId id="284"/>
            <p14:sldId id="265"/>
            <p14:sldId id="291"/>
            <p14:sldId id="292"/>
            <p14:sldId id="293"/>
            <p14:sldId id="267"/>
            <p14:sldId id="27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DD13"/>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9C1447-C58F-4603-A3C1-A77097A336FD}" type="datetimeFigureOut">
              <a:rPr lang="en-US" smtClean="0"/>
              <a:pPr/>
              <a:t>1/31/2022</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5EF151-3DE2-40B7-AE5E-57293B5CF8F7}" type="slidenum">
              <a:rPr lang="en-IN" smtClean="0"/>
              <a:pPr/>
              <a:t>‹#›</a:t>
            </a:fld>
            <a:endParaRPr lang="en-IN" dirty="0"/>
          </a:p>
        </p:txBody>
      </p:sp>
    </p:spTree>
    <p:extLst>
      <p:ext uri="{BB962C8B-B14F-4D97-AF65-F5344CB8AC3E}">
        <p14:creationId xmlns:p14="http://schemas.microsoft.com/office/powerpoint/2010/main" val="3980531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D9B46F2C-45AE-4979-B3FE-39930E3E5F77}" type="datetime1">
              <a:rPr lang="en-US" smtClean="0"/>
              <a:t>1/31/2022</a:t>
            </a:fld>
            <a:endParaRPr lang="en-IN" dirty="0"/>
          </a:p>
        </p:txBody>
      </p:sp>
      <p:sp>
        <p:nvSpPr>
          <p:cNvPr id="17" name="Footer Placeholder 16"/>
          <p:cNvSpPr>
            <a:spLocks noGrp="1"/>
          </p:cNvSpPr>
          <p:nvPr>
            <p:ph type="ftr" sz="quarter" idx="11"/>
          </p:nvPr>
        </p:nvSpPr>
        <p:spPr/>
        <p:txBody>
          <a:bodyPr/>
          <a:lstStyle/>
          <a:p>
            <a:endParaRPr lang="en-IN"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EDB6489-1200-49C8-817C-37514082C3FF}" type="slidenum">
              <a:rPr lang="en-IN" smtClean="0"/>
              <a:pPr/>
              <a:t>‹#›</a:t>
            </a:fld>
            <a:endParaRPr lang="en-IN"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8BC066F-62F2-4072-B475-CACCEEBAE845}" type="datetime1">
              <a:rPr lang="en-US" smtClean="0"/>
              <a:t>1/31/2022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EDB6489-1200-49C8-817C-37514082C3FF}"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E498063-BD17-4034-A42A-4C01BB00EB36}" type="datetime1">
              <a:rPr lang="en-US" smtClean="0"/>
              <a:t>1/31/2022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EDB6489-1200-49C8-817C-37514082C3FF}"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46AB0CF2-172F-4F78-9D96-E2B31A81A4B3}" type="datetime1">
              <a:rPr lang="en-US" smtClean="0"/>
              <a:t>1/31/2022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EDB6489-1200-49C8-817C-37514082C3FF}" type="slidenum">
              <a:rPr lang="en-IN" smtClean="0"/>
              <a:pPr/>
              <a:t>‹#›</a:t>
            </a:fld>
            <a:endParaRPr lang="en-IN"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7B945DA-61E2-4BDF-B004-05A57C6CB08A}" type="datetime1">
              <a:rPr lang="en-US" smtClean="0"/>
              <a:t>1/31/2022</a:t>
            </a:fld>
            <a:endParaRPr lang="en-IN" dirty="0"/>
          </a:p>
        </p:txBody>
      </p:sp>
      <p:sp>
        <p:nvSpPr>
          <p:cNvPr id="5" name="Footer Placeholder 4"/>
          <p:cNvSpPr>
            <a:spLocks noGrp="1"/>
          </p:cNvSpPr>
          <p:nvPr>
            <p:ph type="ftr" sz="quarter" idx="11"/>
          </p:nvPr>
        </p:nvSpPr>
        <p:spPr>
          <a:xfrm>
            <a:off x="800100" y="6172200"/>
            <a:ext cx="4000500" cy="457200"/>
          </a:xfrm>
        </p:spPr>
        <p:txBody>
          <a:bodyPr/>
          <a:lstStyle/>
          <a:p>
            <a:endParaRPr lang="en-IN"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DEDB6489-1200-49C8-817C-37514082C3FF}"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6C17179-79B9-48F1-8D37-8DBAFF82F7EF}" type="datetime1">
              <a:rPr lang="en-US" smtClean="0"/>
              <a:t>1/31/2022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EDB6489-1200-49C8-817C-37514082C3FF}" type="slidenum">
              <a:rPr lang="en-IN" smtClean="0"/>
              <a:pPr/>
              <a:t>‹#›</a:t>
            </a:fld>
            <a:endParaRPr lang="en-IN"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814AF265-7245-41AB-A89E-D0FA32885700}" type="datetime1">
              <a:rPr lang="en-US" smtClean="0"/>
              <a:t>1/31/2022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EDB6489-1200-49C8-817C-37514082C3FF}" type="slidenum">
              <a:rPr lang="en-IN" smtClean="0"/>
              <a:pPr/>
              <a:t>‹#›</a:t>
            </a:fld>
            <a:endParaRPr lang="en-IN"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71E79BD-EEA5-4828-897D-2BF9B565042D}" type="datetime1">
              <a:rPr lang="en-US" smtClean="0"/>
              <a:t>1/31/2022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EDB6489-1200-49C8-817C-37514082C3FF}"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CFE076-E73F-486C-A455-388B16F4A72D}" type="datetime1">
              <a:rPr lang="en-US" smtClean="0"/>
              <a:t>1/31/2022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DEDB6489-1200-49C8-817C-37514082C3FF}"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A19E289-8CCF-47C9-BB03-54F88B270E27}" type="datetime1">
              <a:rPr lang="en-US" smtClean="0"/>
              <a:t>1/31/2022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EDB6489-1200-49C8-817C-37514082C3FF}" type="slidenum">
              <a:rPr lang="en-IN" smtClean="0"/>
              <a:pPr/>
              <a:t>‹#›</a:t>
            </a:fld>
            <a:endParaRPr lang="en-IN"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E4CFC86-5281-4AB0-8B10-76DA6100C7E4}" type="datetime1">
              <a:rPr lang="en-US" smtClean="0"/>
              <a:t>1/31/2022</a:t>
            </a:fld>
            <a:endParaRPr lang="en-IN" dirty="0"/>
          </a:p>
        </p:txBody>
      </p:sp>
      <p:sp>
        <p:nvSpPr>
          <p:cNvPr id="6" name="Footer Placeholder 5"/>
          <p:cNvSpPr>
            <a:spLocks noGrp="1"/>
          </p:cNvSpPr>
          <p:nvPr>
            <p:ph type="ftr" sz="quarter" idx="11"/>
          </p:nvPr>
        </p:nvSpPr>
        <p:spPr>
          <a:xfrm>
            <a:off x="914400" y="6172200"/>
            <a:ext cx="3886200" cy="457200"/>
          </a:xfrm>
        </p:spPr>
        <p:txBody>
          <a:bodyPr/>
          <a:lstStyle/>
          <a:p>
            <a:endParaRPr lang="en-IN" dirty="0"/>
          </a:p>
        </p:txBody>
      </p:sp>
      <p:sp>
        <p:nvSpPr>
          <p:cNvPr id="7" name="Slide Number Placeholder 6"/>
          <p:cNvSpPr>
            <a:spLocks noGrp="1"/>
          </p:cNvSpPr>
          <p:nvPr>
            <p:ph type="sldNum" sz="quarter" idx="12"/>
          </p:nvPr>
        </p:nvSpPr>
        <p:spPr>
          <a:xfrm>
            <a:off x="146304" y="6208776"/>
            <a:ext cx="457200" cy="457200"/>
          </a:xfrm>
        </p:spPr>
        <p:txBody>
          <a:bodyPr/>
          <a:lstStyle/>
          <a:p>
            <a:fld id="{DEDB6489-1200-49C8-817C-37514082C3FF}" type="slidenum">
              <a:rPr lang="en-IN" smtClean="0"/>
              <a:pPr/>
              <a:t>‹#›</a:t>
            </a:fld>
            <a:endParaRPr lang="en-IN"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5000"/>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EDD7F35-B96E-41F1-9FD8-5D1565C6F04E}" type="datetime1">
              <a:rPr lang="en-US" smtClean="0"/>
              <a:t>1/31/2022</a:t>
            </a:fld>
            <a:endParaRPr lang="en-IN"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EDB6489-1200-49C8-817C-37514082C3FF}"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www.geeksforgeeks.org/" TargetMode="External"/><Relationship Id="rId3" Type="http://schemas.openxmlformats.org/officeDocument/2006/relationships/hyperlink" Target="https://developer.android.com/guide" TargetMode="External"/><Relationship Id="rId7" Type="http://schemas.openxmlformats.org/officeDocument/2006/relationships/hyperlink" Target="https://en.wikipedia.org/" TargetMode="External"/><Relationship Id="rId2" Type="http://schemas.openxmlformats.org/officeDocument/2006/relationships/hyperlink" Target="http://www.stackoverflow.com/" TargetMode="External"/><Relationship Id="rId1" Type="http://schemas.openxmlformats.org/officeDocument/2006/relationships/slideLayout" Target="../slideLayouts/slideLayout1.xml"/><Relationship Id="rId6" Type="http://schemas.openxmlformats.org/officeDocument/2006/relationships/hyperlink" Target="https://developer.mozilla.org/en-US/" TargetMode="External"/><Relationship Id="rId5" Type="http://schemas.openxmlformats.org/officeDocument/2006/relationships/hyperlink" Target="https://www.javatpoint.com/" TargetMode="External"/><Relationship Id="rId10" Type="http://schemas.openxmlformats.org/officeDocument/2006/relationships/hyperlink" Target="https://react-bootstrap.github.io/" TargetMode="External"/><Relationship Id="rId4" Type="http://schemas.openxmlformats.org/officeDocument/2006/relationships/hyperlink" Target="https://medium.com/" TargetMode="External"/><Relationship Id="rId9" Type="http://schemas.openxmlformats.org/officeDocument/2006/relationships/hyperlink" Target="https://reactjs.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4000"/>
            <a:ext cx="7772400" cy="914400"/>
          </a:xfrm>
        </p:spPr>
        <p:txBody>
          <a:bodyPr>
            <a:noAutofit/>
          </a:bodyPr>
          <a:lstStyle/>
          <a:p>
            <a:r>
              <a:rPr lang="en-IN" sz="3200" u="sng" dirty="0">
                <a:solidFill>
                  <a:srgbClr val="0070C0"/>
                </a:solidFill>
                <a:latin typeface="Times New Roman" panose="02020603050405020304" pitchFamily="18" charset="0"/>
                <a:cs typeface="Times New Roman" panose="02020603050405020304" pitchFamily="18" charset="0"/>
              </a:rPr>
              <a:t>EDUBE – A VISUAL SOCIAL BOOKMARKING</a:t>
            </a:r>
          </a:p>
        </p:txBody>
      </p:sp>
      <p:sp>
        <p:nvSpPr>
          <p:cNvPr id="4" name="Title 1"/>
          <p:cNvSpPr txBox="1">
            <a:spLocks/>
          </p:cNvSpPr>
          <p:nvPr/>
        </p:nvSpPr>
        <p:spPr>
          <a:xfrm>
            <a:off x="4648200" y="5484992"/>
            <a:ext cx="4267200" cy="126011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b="1" i="0" u="sng"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Project Group</a:t>
            </a:r>
            <a:r>
              <a:rPr kumimoji="0" lang="en-IN" b="1" i="0" u="sng" strike="noStrike" kern="1200" cap="none" spc="0" normalizeH="0" noProof="0" dirty="0">
                <a:ln>
                  <a:noFill/>
                </a:ln>
                <a:solidFill>
                  <a:schemeClr val="tx1"/>
                </a:solidFill>
                <a:effectLst/>
                <a:uLnTx/>
                <a:uFillTx/>
                <a:latin typeface="Times New Roman" pitchFamily="18" charset="0"/>
                <a:ea typeface="+mj-ea"/>
                <a:cs typeface="Times New Roman" pitchFamily="18" charset="0"/>
              </a:rPr>
              <a:t> Members</a:t>
            </a:r>
            <a:r>
              <a:rPr lang="en-IN" dirty="0">
                <a:latin typeface="Times New Roman" pitchFamily="18" charset="0"/>
                <a:ea typeface="+mj-ea"/>
                <a:cs typeface="Times New Roman" pitchFamily="18" charset="0"/>
              </a:rPr>
              <a:t>:</a:t>
            </a:r>
          </a:p>
          <a:p>
            <a:pPr marL="0" marR="0" lvl="0" indent="0" algn="r" defTabSz="914400" rtl="0" eaLnBrk="1" fontAlgn="auto" latinLnBrk="0" hangingPunct="1">
              <a:lnSpc>
                <a:spcPct val="100000"/>
              </a:lnSpc>
              <a:spcBef>
                <a:spcPct val="0"/>
              </a:spcBef>
              <a:spcAft>
                <a:spcPts val="0"/>
              </a:spcAft>
              <a:buClrTx/>
              <a:buSzTx/>
              <a:buFontTx/>
              <a:buNone/>
              <a:tabLst/>
              <a:defRPr/>
            </a:pPr>
            <a:r>
              <a:rPr kumimoji="0" lang="en-IN"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Bhumika Pankaj Bhandari (303302218003)</a:t>
            </a:r>
          </a:p>
          <a:p>
            <a:pPr marL="0" marR="0" lvl="0" indent="0" algn="r" defTabSz="914400" rtl="0" eaLnBrk="1" fontAlgn="auto" latinLnBrk="0" hangingPunct="1">
              <a:lnSpc>
                <a:spcPct val="100000"/>
              </a:lnSpc>
              <a:spcBef>
                <a:spcPct val="0"/>
              </a:spcBef>
              <a:spcAft>
                <a:spcPts val="0"/>
              </a:spcAft>
              <a:buClrTx/>
              <a:buSzTx/>
              <a:buFontTx/>
              <a:buNone/>
              <a:tabLst/>
              <a:defRPr/>
            </a:pPr>
            <a:r>
              <a:rPr lang="en-IN" dirty="0">
                <a:latin typeface="Times New Roman" pitchFamily="18" charset="0"/>
                <a:ea typeface="+mj-ea"/>
                <a:cs typeface="Times New Roman" pitchFamily="18" charset="0"/>
              </a:rPr>
              <a:t>Amrit Matharu (303302218009)</a:t>
            </a:r>
          </a:p>
          <a:p>
            <a:pPr marL="0" marR="0" lvl="0" indent="0" algn="r" defTabSz="914400" rtl="0" eaLnBrk="1" fontAlgn="auto" latinLnBrk="0" hangingPunct="1">
              <a:lnSpc>
                <a:spcPct val="100000"/>
              </a:lnSpc>
              <a:spcBef>
                <a:spcPct val="0"/>
              </a:spcBef>
              <a:spcAft>
                <a:spcPts val="0"/>
              </a:spcAft>
              <a:buClrTx/>
              <a:buSzTx/>
              <a:buFontTx/>
              <a:buNone/>
              <a:tabLst/>
              <a:defRPr/>
            </a:pPr>
            <a:r>
              <a:rPr lang="en-IN" dirty="0">
                <a:latin typeface="Times New Roman" pitchFamily="18" charset="0"/>
                <a:ea typeface="+mj-ea"/>
                <a:cs typeface="Times New Roman" pitchFamily="18" charset="0"/>
              </a:rPr>
              <a:t>Shrishti Chourasiya (303302218012)</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IN"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b="0"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endParaRPr>
          </a:p>
        </p:txBody>
      </p:sp>
      <p:sp>
        <p:nvSpPr>
          <p:cNvPr id="5" name="Title 1"/>
          <p:cNvSpPr txBox="1">
            <a:spLocks/>
          </p:cNvSpPr>
          <p:nvPr/>
        </p:nvSpPr>
        <p:spPr>
          <a:xfrm>
            <a:off x="0" y="5122014"/>
            <a:ext cx="3200400" cy="1524001"/>
          </a:xfrm>
          <a:prstGeom prst="rect">
            <a:avLst/>
          </a:prstGeom>
        </p:spPr>
        <p:txBody>
          <a:bodyPr vert="horz" lIns="91440" tIns="45720" rIns="91440" bIns="45720" rtlCol="0" anchor="ctr">
            <a:normAutofit/>
          </a:bodyPr>
          <a:lstStyle/>
          <a:p>
            <a:pPr lvl="0" algn="ctr">
              <a:spcBef>
                <a:spcPct val="0"/>
              </a:spcBef>
              <a:defRPr/>
            </a:pPr>
            <a:r>
              <a:rPr lang="en-IN" b="1" u="sng" dirty="0">
                <a:latin typeface="Times New Roman" pitchFamily="18" charset="0"/>
                <a:cs typeface="Times New Roman" pitchFamily="18" charset="0"/>
              </a:rPr>
              <a:t>Project Guide:</a:t>
            </a:r>
          </a:p>
          <a:p>
            <a:pPr lvl="0">
              <a:spcBef>
                <a:spcPct val="0"/>
              </a:spcBef>
              <a:defRPr/>
            </a:pP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Mrs. Sumitra Samal</a:t>
            </a:r>
          </a:p>
          <a:p>
            <a:pPr lvl="0">
              <a:spcBef>
                <a:spcPct val="0"/>
              </a:spcBef>
              <a:defRPr/>
            </a:pPr>
            <a:r>
              <a:rPr lang="en-IN" dirty="0">
                <a:latin typeface="Times New Roman" pitchFamily="18" charset="0"/>
                <a:cs typeface="Times New Roman" pitchFamily="18" charset="0"/>
              </a:rPr>
              <a:t>  Assistant Professor, CSE Dept</a:t>
            </a:r>
          </a:p>
          <a:p>
            <a:pPr lvl="0" algn="ctr">
              <a:spcBef>
                <a:spcPct val="0"/>
              </a:spcBef>
              <a:defRPr/>
            </a:pPr>
            <a:endParaRPr lang="en-IN" dirty="0">
              <a:latin typeface="Times New Roman" pitchFamily="18" charset="0"/>
              <a:cs typeface="Times New Roman" pitchFamily="18" charset="0"/>
            </a:endParaRPr>
          </a:p>
        </p:txBody>
      </p:sp>
      <p:sp>
        <p:nvSpPr>
          <p:cNvPr id="6" name="Title 1"/>
          <p:cNvSpPr txBox="1">
            <a:spLocks/>
          </p:cNvSpPr>
          <p:nvPr/>
        </p:nvSpPr>
        <p:spPr>
          <a:xfrm>
            <a:off x="762000" y="739775"/>
            <a:ext cx="7772400" cy="6318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2800" dirty="0">
                <a:latin typeface="Times New Roman" pitchFamily="18" charset="0"/>
                <a:ea typeface="+mj-ea"/>
                <a:cs typeface="Times New Roman" pitchFamily="18" charset="0"/>
              </a:rPr>
              <a:t>Minor Project Report on</a:t>
            </a:r>
            <a:endParaRPr kumimoji="0" lang="en-IN" sz="280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7" name="Title 1"/>
          <p:cNvSpPr txBox="1">
            <a:spLocks/>
          </p:cNvSpPr>
          <p:nvPr/>
        </p:nvSpPr>
        <p:spPr>
          <a:xfrm>
            <a:off x="571500" y="2780596"/>
            <a:ext cx="7772400" cy="2362200"/>
          </a:xfrm>
          <a:prstGeom prst="rect">
            <a:avLst/>
          </a:prstGeom>
        </p:spPr>
        <p:txBody>
          <a:bodyPr vert="horz" lIns="91440" tIns="45720" rIns="91440" bIns="45720" rtlCol="0" anchor="ctr">
            <a:normAutofit fontScale="62500" lnSpcReduction="20000"/>
          </a:bodyPr>
          <a:lstStyle/>
          <a:p>
            <a:pPr lvl="0" algn="ctr">
              <a:lnSpc>
                <a:spcPct val="120000"/>
              </a:lnSpc>
              <a:spcBef>
                <a:spcPct val="0"/>
              </a:spcBef>
              <a:defRPr/>
            </a:pPr>
            <a:r>
              <a:rPr lang="en-IN" sz="3800" b="1" dirty="0">
                <a:latin typeface="Times New Roman" pitchFamily="18" charset="0"/>
                <a:cs typeface="Times New Roman" pitchFamily="18" charset="0"/>
              </a:rPr>
              <a:t>CSE 7</a:t>
            </a:r>
            <a:r>
              <a:rPr lang="en-IN" sz="3800" b="1" baseline="30000" dirty="0">
                <a:latin typeface="Times New Roman" pitchFamily="18" charset="0"/>
                <a:cs typeface="Times New Roman" pitchFamily="18" charset="0"/>
              </a:rPr>
              <a:t>th</a:t>
            </a:r>
            <a:r>
              <a:rPr lang="en-IN" sz="3800" b="1" dirty="0">
                <a:latin typeface="Times New Roman" pitchFamily="18" charset="0"/>
                <a:cs typeface="Times New Roman" pitchFamily="18" charset="0"/>
              </a:rPr>
              <a:t> Semester</a:t>
            </a:r>
          </a:p>
          <a:p>
            <a:pPr lvl="0" algn="ctr">
              <a:lnSpc>
                <a:spcPct val="120000"/>
              </a:lnSpc>
              <a:spcBef>
                <a:spcPct val="0"/>
              </a:spcBef>
              <a:defRPr/>
            </a:pPr>
            <a:endParaRPr lang="en-IN" dirty="0">
              <a:latin typeface="Times New Roman" pitchFamily="18" charset="0"/>
              <a:cs typeface="Times New Roman" pitchFamily="18" charset="0"/>
            </a:endParaRPr>
          </a:p>
          <a:p>
            <a:pPr lvl="0" algn="ctr">
              <a:lnSpc>
                <a:spcPct val="120000"/>
              </a:lnSpc>
              <a:spcBef>
                <a:spcPct val="0"/>
              </a:spcBef>
              <a:defRPr/>
            </a:pPr>
            <a:r>
              <a:rPr lang="en-IN" sz="2800" dirty="0">
                <a:latin typeface="Times New Roman" pitchFamily="18" charset="0"/>
                <a:cs typeface="Times New Roman" pitchFamily="18" charset="0"/>
              </a:rPr>
              <a:t>Department of Computer Science and Engineering,</a:t>
            </a:r>
          </a:p>
          <a:p>
            <a:pPr lvl="0" algn="ctr">
              <a:lnSpc>
                <a:spcPct val="120000"/>
              </a:lnSpc>
              <a:spcBef>
                <a:spcPct val="0"/>
              </a:spcBef>
              <a:defRPr/>
            </a:pPr>
            <a:endParaRPr lang="en-IN" sz="2500" b="1" dirty="0">
              <a:latin typeface="Times New Roman" pitchFamily="18" charset="0"/>
              <a:cs typeface="Times New Roman" pitchFamily="18" charset="0"/>
            </a:endParaRPr>
          </a:p>
          <a:p>
            <a:pPr lvl="0" algn="ctr">
              <a:lnSpc>
                <a:spcPct val="120000"/>
              </a:lnSpc>
              <a:spcBef>
                <a:spcPct val="0"/>
              </a:spcBef>
              <a:defRPr/>
            </a:pPr>
            <a:r>
              <a:rPr lang="en-IN" sz="2500" b="1" dirty="0">
                <a:latin typeface="Times New Roman" pitchFamily="18" charset="0"/>
                <a:cs typeface="Times New Roman" pitchFamily="18" charset="0"/>
              </a:rPr>
              <a:t>Batch 2018-2022</a:t>
            </a:r>
          </a:p>
          <a:p>
            <a:pPr algn="ctr">
              <a:lnSpc>
                <a:spcPct val="120000"/>
              </a:lnSpc>
              <a:spcBef>
                <a:spcPct val="0"/>
              </a:spcBef>
              <a:defRPr/>
            </a:pPr>
            <a:endParaRPr lang="en-IN" sz="2300" dirty="0">
              <a:latin typeface="Times New Roman" pitchFamily="18" charset="0"/>
              <a:cs typeface="Times New Roman" pitchFamily="18" charset="0"/>
            </a:endParaRPr>
          </a:p>
          <a:p>
            <a:pPr algn="ctr">
              <a:lnSpc>
                <a:spcPct val="120000"/>
              </a:lnSpc>
              <a:spcBef>
                <a:spcPct val="0"/>
              </a:spcBef>
              <a:defRPr/>
            </a:pPr>
            <a:r>
              <a:rPr lang="en-IN" sz="2800" dirty="0">
                <a:latin typeface="Times New Roman" pitchFamily="18" charset="0"/>
                <a:cs typeface="Times New Roman" pitchFamily="18" charset="0"/>
              </a:rPr>
              <a:t>Session July – Dec 2021</a:t>
            </a:r>
          </a:p>
          <a:p>
            <a:pPr lvl="0" algn="ctr">
              <a:lnSpc>
                <a:spcPct val="120000"/>
              </a:lnSpc>
              <a:spcBef>
                <a:spcPct val="0"/>
              </a:spcBef>
              <a:defRPr/>
            </a:pPr>
            <a:endParaRPr lang="en-IN" sz="2300" b="1" dirty="0">
              <a:latin typeface="Times New Roman" pitchFamily="18" charset="0"/>
              <a:cs typeface="Times New Roman" pitchFamily="18" charset="0"/>
            </a:endParaRPr>
          </a:p>
          <a:p>
            <a:pPr lvl="0" algn="ctr">
              <a:lnSpc>
                <a:spcPct val="120000"/>
              </a:lnSpc>
              <a:spcBef>
                <a:spcPct val="0"/>
              </a:spcBef>
              <a:defRPr/>
            </a:pPr>
            <a:r>
              <a:rPr lang="en-IN" sz="2800" b="1" dirty="0">
                <a:latin typeface="Times New Roman" pitchFamily="18" charset="0"/>
                <a:cs typeface="Times New Roman" pitchFamily="18" charset="0"/>
              </a:rPr>
              <a:t>Presentation Date: 01/02/2022</a:t>
            </a:r>
            <a:endParaRPr lang="en-IN" sz="2800" dirty="0">
              <a:latin typeface="Times New Roman" pitchFamily="18" charset="0"/>
              <a:cs typeface="Times New Roman" pitchFamily="18" charset="0"/>
            </a:endParaRPr>
          </a:p>
        </p:txBody>
      </p:sp>
      <p:sp>
        <p:nvSpPr>
          <p:cNvPr id="8" name="Rectangle 7"/>
          <p:cNvSpPr/>
          <p:nvPr/>
        </p:nvSpPr>
        <p:spPr>
          <a:xfrm>
            <a:off x="304800" y="228600"/>
            <a:ext cx="8534400" cy="429413"/>
          </a:xfrm>
          <a:prstGeom prst="rect">
            <a:avLst/>
          </a:prstGeom>
        </p:spPr>
        <p:txBody>
          <a:bodyPr wrap="square">
            <a:spAutoFit/>
          </a:bodyPr>
          <a:lstStyle/>
          <a:p>
            <a:pPr lvl="0" algn="ctr">
              <a:lnSpc>
                <a:spcPct val="120000"/>
              </a:lnSpc>
              <a:spcBef>
                <a:spcPct val="0"/>
              </a:spcBef>
              <a:defRPr/>
            </a:pPr>
            <a:r>
              <a:rPr lang="en-IN" sz="2000" dirty="0">
                <a:latin typeface="Times New Roman" pitchFamily="18" charset="0"/>
                <a:cs typeface="Times New Roman" pitchFamily="18" charset="0"/>
              </a:rPr>
              <a:t>Shri Shankaracharya Institute of Professional Management &amp; Technology, Raipur</a:t>
            </a:r>
          </a:p>
        </p:txBody>
      </p:sp>
      <p:sp>
        <p:nvSpPr>
          <p:cNvPr id="3" name="Footer Placeholder 2"/>
          <p:cNvSpPr>
            <a:spLocks noGrp="1"/>
          </p:cNvSpPr>
          <p:nvPr>
            <p:ph type="ftr" sz="quarter" idx="11"/>
          </p:nvPr>
        </p:nvSpPr>
        <p:spPr>
          <a:xfrm>
            <a:off x="914400" y="6400800"/>
            <a:ext cx="3962400" cy="457200"/>
          </a:xfrm>
        </p:spPr>
        <p:txBody>
          <a:bodyPr/>
          <a:lstStyle/>
          <a:p>
            <a:pPr algn="r"/>
            <a:r>
              <a:rPr lang="en-IN" dirty="0"/>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8923" y="0"/>
            <a:ext cx="8217877" cy="762000"/>
          </a:xfrm>
        </p:spPr>
        <p:txBody>
          <a:bodyPr>
            <a:noAutofit/>
          </a:bodyPr>
          <a:lstStyle/>
          <a:p>
            <a:pPr algn="ctr"/>
            <a:r>
              <a:rPr lang="en-IN" sz="4800" b="1" u="sng" dirty="0">
                <a:solidFill>
                  <a:schemeClr val="tx1"/>
                </a:solidFill>
                <a:latin typeface="Times New Roman" pitchFamily="18" charset="0"/>
                <a:cs typeface="Times New Roman" pitchFamily="18" charset="0"/>
              </a:rPr>
              <a:t> Front End Details</a:t>
            </a:r>
          </a:p>
        </p:txBody>
      </p:sp>
      <p:sp>
        <p:nvSpPr>
          <p:cNvPr id="6" name="Footer Placeholder 5"/>
          <p:cNvSpPr>
            <a:spLocks noGrp="1"/>
          </p:cNvSpPr>
          <p:nvPr>
            <p:ph type="ftr" sz="quarter" idx="11"/>
          </p:nvPr>
        </p:nvSpPr>
        <p:spPr/>
        <p:txBody>
          <a:bodyPr/>
          <a:lstStyle/>
          <a:p>
            <a:pPr algn="r"/>
            <a:r>
              <a:rPr lang="en-IN" dirty="0"/>
              <a:t>10</a:t>
            </a:r>
          </a:p>
        </p:txBody>
      </p:sp>
      <p:sp>
        <p:nvSpPr>
          <p:cNvPr id="7" name="Content Placeholder 6"/>
          <p:cNvSpPr>
            <a:spLocks noGrp="1"/>
          </p:cNvSpPr>
          <p:nvPr>
            <p:ph sz="quarter" idx="1"/>
          </p:nvPr>
        </p:nvSpPr>
        <p:spPr>
          <a:xfrm>
            <a:off x="369277" y="2325798"/>
            <a:ext cx="8534400" cy="4303602"/>
          </a:xfrm>
        </p:spPr>
        <p:txBody>
          <a:bodyPr/>
          <a:lstStyle/>
          <a:p>
            <a:pPr marL="0" indent="0" algn="just">
              <a:buClrTx/>
              <a:buSzPct val="93000"/>
              <a:buNone/>
            </a:pPr>
            <a:endParaRPr lang="en-US" dirty="0"/>
          </a:p>
          <a:p>
            <a:pPr algn="just">
              <a:buClrTx/>
              <a:buSzPct val="93000"/>
              <a:buFont typeface="Wingdings" panose="05000000000000000000" pitchFamily="2" charset="2"/>
              <a:buChar char="§"/>
            </a:pP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ClrTx/>
              <a:buSzPct val="93000"/>
              <a:buFont typeface="Wingdings" panose="05000000000000000000" pitchFamily="2" charset="2"/>
              <a:buChar char="§"/>
            </a:pP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ClrTx/>
              <a:buSzPct val="93000"/>
              <a:buFont typeface="Wingdings" panose="05000000000000000000" pitchFamily="2" charset="2"/>
              <a:buChar char="§"/>
            </a:pPr>
            <a:r>
              <a:rPr lang="en-US" sz="2800" u="sng" dirty="0">
                <a:solidFill>
                  <a:schemeClr val="tx1">
                    <a:lumMod val="95000"/>
                    <a:lumOff val="5000"/>
                  </a:schemeClr>
                </a:solidFill>
                <a:latin typeface="Times New Roman" panose="02020603050405020304" pitchFamily="18" charset="0"/>
                <a:cs typeface="Times New Roman" panose="02020603050405020304" pitchFamily="18" charset="0"/>
              </a:rPr>
              <a:t>Interface of Welcome Screen</a:t>
            </a:r>
          </a:p>
        </p:txBody>
      </p:sp>
      <p:sp>
        <p:nvSpPr>
          <p:cNvPr id="5" name="TextBox 4"/>
          <p:cNvSpPr txBox="1"/>
          <p:nvPr/>
        </p:nvSpPr>
        <p:spPr>
          <a:xfrm>
            <a:off x="597877" y="756138"/>
            <a:ext cx="8077200" cy="830997"/>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Our application will have around 5 screens and it will look like below images.</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81601" y="2016862"/>
            <a:ext cx="3200400" cy="4688738"/>
          </a:xfrm>
          <a:prstGeom prst="rect">
            <a:avLst/>
          </a:prstGeom>
          <a:ln w="19050">
            <a:solidFill>
              <a:schemeClr val="tx1"/>
            </a:solidFill>
          </a:ln>
        </p:spPr>
      </p:pic>
      <p:sp>
        <p:nvSpPr>
          <p:cNvPr id="4" name="TextBox 3">
            <a:extLst>
              <a:ext uri="{FF2B5EF4-FFF2-40B4-BE49-F238E27FC236}">
                <a16:creationId xmlns:a16="http://schemas.microsoft.com/office/drawing/2014/main" id="{BF09AC04-CEA2-43F8-A153-DE5BF8CF0A16}"/>
              </a:ext>
            </a:extLst>
          </p:cNvPr>
          <p:cNvSpPr txBox="1"/>
          <p:nvPr/>
        </p:nvSpPr>
        <p:spPr>
          <a:xfrm>
            <a:off x="609600" y="1479413"/>
            <a:ext cx="8077200" cy="954107"/>
          </a:xfrm>
          <a:prstGeom prst="rect">
            <a:avLst/>
          </a:prstGeom>
          <a:noFill/>
        </p:spPr>
        <p:txBody>
          <a:bodyPr wrap="square" rtlCol="0">
            <a:spAutoFit/>
          </a:bodyPr>
          <a:lstStyle/>
          <a:p>
            <a:pPr algn="ctr"/>
            <a:r>
              <a:rPr lang="en-US" sz="2800" b="1" u="sng" dirty="0">
                <a:latin typeface="Times New Roman" pitchFamily="18" charset="0"/>
                <a:cs typeface="Times New Roman" pitchFamily="18" charset="0"/>
              </a:rPr>
              <a:t>Few Interfaces of the Application</a:t>
            </a:r>
          </a:p>
          <a:p>
            <a:pPr algn="ct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1" y="76200"/>
            <a:ext cx="3650302" cy="973494"/>
          </a:xfrm>
        </p:spPr>
        <p:txBody>
          <a:bodyPr>
            <a:noAutofit/>
          </a:bodyPr>
          <a:lstStyle/>
          <a:p>
            <a:pPr marL="457200" indent="-457200" algn="just">
              <a:spcBef>
                <a:spcPts val="580"/>
              </a:spcBef>
              <a:buSzPct val="93000"/>
              <a:buFont typeface="Wingdings" panose="05000000000000000000" pitchFamily="2" charset="2"/>
              <a:buChar char="§"/>
            </a:pPr>
            <a:r>
              <a:rPr lang="en-US" sz="2800" u="sng" dirty="0">
                <a:solidFill>
                  <a:schemeClr val="tx1">
                    <a:lumMod val="95000"/>
                    <a:lumOff val="5000"/>
                  </a:schemeClr>
                </a:solidFill>
                <a:latin typeface="Times New Roman" panose="02020603050405020304" pitchFamily="18" charset="0"/>
                <a:ea typeface="+mn-ea"/>
                <a:cs typeface="Times New Roman" panose="02020603050405020304" pitchFamily="18" charset="0"/>
              </a:rPr>
              <a:t>Interface of Register Screen</a:t>
            </a:r>
          </a:p>
        </p:txBody>
      </p:sp>
      <p:sp>
        <p:nvSpPr>
          <p:cNvPr id="3" name="Footer Placeholder 2"/>
          <p:cNvSpPr>
            <a:spLocks noGrp="1"/>
          </p:cNvSpPr>
          <p:nvPr>
            <p:ph type="ftr" sz="quarter" idx="11"/>
          </p:nvPr>
        </p:nvSpPr>
        <p:spPr/>
        <p:txBody>
          <a:bodyPr/>
          <a:lstStyle/>
          <a:p>
            <a:pPr algn="r"/>
            <a:r>
              <a:rPr lang="en-IN" dirty="0"/>
              <a:t>11</a:t>
            </a:r>
          </a:p>
        </p:txBody>
      </p:sp>
      <p:sp>
        <p:nvSpPr>
          <p:cNvPr id="6" name="Title 1">
            <a:extLst>
              <a:ext uri="{FF2B5EF4-FFF2-40B4-BE49-F238E27FC236}">
                <a16:creationId xmlns:a16="http://schemas.microsoft.com/office/drawing/2014/main" id="{5D71DAF3-260A-4250-8D39-EDB627CAA59A}"/>
              </a:ext>
            </a:extLst>
          </p:cNvPr>
          <p:cNvSpPr txBox="1">
            <a:spLocks/>
          </p:cNvSpPr>
          <p:nvPr/>
        </p:nvSpPr>
        <p:spPr>
          <a:xfrm>
            <a:off x="4953000" y="76200"/>
            <a:ext cx="4114800" cy="609600"/>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marL="274320" indent="-274320" algn="just">
              <a:spcBef>
                <a:spcPts val="580"/>
              </a:spcBef>
              <a:buSzPct val="93000"/>
              <a:buFont typeface="Wingdings" panose="05000000000000000000" pitchFamily="2" charset="2"/>
              <a:buChar char="§"/>
            </a:pPr>
            <a:r>
              <a:rPr lang="en-US" sz="2800" u="sng" dirty="0">
                <a:solidFill>
                  <a:schemeClr val="tx1">
                    <a:lumMod val="95000"/>
                    <a:lumOff val="5000"/>
                  </a:schemeClr>
                </a:solidFill>
                <a:latin typeface="Times New Roman" panose="02020603050405020304" pitchFamily="18" charset="0"/>
                <a:ea typeface="+mn-ea"/>
                <a:cs typeface="Times New Roman" panose="02020603050405020304" pitchFamily="18" charset="0"/>
              </a:rPr>
              <a:t>Interface of Login Screen </a:t>
            </a:r>
          </a:p>
        </p:txBody>
      </p:sp>
      <p:pic>
        <p:nvPicPr>
          <p:cNvPr id="8" name="Content Placeholder 7"/>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685800" y="1049694"/>
            <a:ext cx="3276600" cy="5274906"/>
          </a:xfrm>
          <a:ln w="19050">
            <a:solidFill>
              <a:schemeClr val="tx1"/>
            </a:solidFill>
          </a:ln>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1600" y="1049694"/>
            <a:ext cx="3276600" cy="5274906"/>
          </a:xfrm>
          <a:prstGeom prst="rect">
            <a:avLst/>
          </a:prstGeom>
          <a:ln w="19050">
            <a:solidFill>
              <a:schemeClr val="tx1"/>
            </a:solidFill>
          </a:ln>
        </p:spPr>
      </p:pic>
    </p:spTree>
    <p:extLst>
      <p:ext uri="{BB962C8B-B14F-4D97-AF65-F5344CB8AC3E}">
        <p14:creationId xmlns:p14="http://schemas.microsoft.com/office/powerpoint/2010/main" val="2323584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971800"/>
            <a:ext cx="3200400" cy="914400"/>
          </a:xfrm>
        </p:spPr>
        <p:txBody>
          <a:bodyPr>
            <a:noAutofit/>
          </a:bodyPr>
          <a:lstStyle/>
          <a:p>
            <a:pPr marL="274320" indent="-274320" algn="just">
              <a:spcBef>
                <a:spcPts val="580"/>
              </a:spcBef>
              <a:buSzPct val="93000"/>
              <a:buFont typeface="Wingdings" panose="05000000000000000000" pitchFamily="2" charset="2"/>
              <a:buChar char="§"/>
            </a:pPr>
            <a:r>
              <a:rPr lang="en-US" sz="2800" u="sng" dirty="0">
                <a:solidFill>
                  <a:schemeClr val="tx1">
                    <a:lumMod val="95000"/>
                    <a:lumOff val="5000"/>
                  </a:schemeClr>
                </a:solidFill>
                <a:latin typeface="Times New Roman" panose="02020603050405020304" pitchFamily="18" charset="0"/>
                <a:ea typeface="+mn-ea"/>
                <a:cs typeface="Times New Roman" panose="02020603050405020304" pitchFamily="18" charset="0"/>
              </a:rPr>
              <a:t>Interface of User Dashboard Screen</a:t>
            </a:r>
          </a:p>
        </p:txBody>
      </p:sp>
      <p:sp>
        <p:nvSpPr>
          <p:cNvPr id="3" name="Footer Placeholder 2"/>
          <p:cNvSpPr>
            <a:spLocks noGrp="1"/>
          </p:cNvSpPr>
          <p:nvPr>
            <p:ph type="ftr" sz="quarter" idx="11"/>
          </p:nvPr>
        </p:nvSpPr>
        <p:spPr>
          <a:xfrm>
            <a:off x="914400" y="6324600"/>
            <a:ext cx="3962400" cy="457200"/>
          </a:xfrm>
        </p:spPr>
        <p:txBody>
          <a:bodyPr/>
          <a:lstStyle/>
          <a:p>
            <a:pPr algn="r"/>
            <a:r>
              <a:rPr lang="en-IN" dirty="0"/>
              <a:t>12</a:t>
            </a:r>
          </a:p>
        </p:txBody>
      </p:sp>
      <p:pic>
        <p:nvPicPr>
          <p:cNvPr id="14" name="Picture 13">
            <a:extLst>
              <a:ext uri="{FF2B5EF4-FFF2-40B4-BE49-F238E27FC236}">
                <a16:creationId xmlns:a16="http://schemas.microsoft.com/office/drawing/2014/main" id="{D9277978-1220-4C7D-93E6-DDE1D9643B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115078"/>
            <a:ext cx="1688917" cy="6705600"/>
          </a:xfrm>
          <a:prstGeom prst="rect">
            <a:avLst/>
          </a:prstGeom>
          <a:ln w="19050">
            <a:solidFill>
              <a:schemeClr val="tx1"/>
            </a:solidFill>
          </a:ln>
        </p:spPr>
      </p:pic>
    </p:spTree>
    <p:extLst>
      <p:ext uri="{BB962C8B-B14F-4D97-AF65-F5344CB8AC3E}">
        <p14:creationId xmlns:p14="http://schemas.microsoft.com/office/powerpoint/2010/main" val="744662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914400" y="6324600"/>
            <a:ext cx="3962400" cy="457200"/>
          </a:xfrm>
        </p:spPr>
        <p:txBody>
          <a:bodyPr/>
          <a:lstStyle/>
          <a:p>
            <a:pPr algn="r"/>
            <a:r>
              <a:rPr lang="en-IN" dirty="0"/>
              <a:t>13</a:t>
            </a:r>
          </a:p>
        </p:txBody>
      </p:sp>
      <p:sp>
        <p:nvSpPr>
          <p:cNvPr id="6" name="Rectangle 5"/>
          <p:cNvSpPr/>
          <p:nvPr/>
        </p:nvSpPr>
        <p:spPr>
          <a:xfrm>
            <a:off x="381000" y="2951946"/>
            <a:ext cx="3065574" cy="954107"/>
          </a:xfrm>
          <a:prstGeom prst="rect">
            <a:avLst/>
          </a:prstGeom>
        </p:spPr>
        <p:txBody>
          <a:bodyPr wrap="square">
            <a:spAutoFit/>
          </a:bodyPr>
          <a:lstStyle/>
          <a:p>
            <a:pPr marL="274320" indent="-274320" algn="just">
              <a:spcBef>
                <a:spcPts val="580"/>
              </a:spcBef>
              <a:buSzPct val="93000"/>
              <a:buFont typeface="Wingdings" panose="05000000000000000000" pitchFamily="2" charset="2"/>
              <a:buChar char="§"/>
            </a:pPr>
            <a:r>
              <a:rPr lang="en-US" sz="2800" u="sng" dirty="0">
                <a:solidFill>
                  <a:schemeClr val="tx1">
                    <a:lumMod val="95000"/>
                    <a:lumOff val="5000"/>
                  </a:schemeClr>
                </a:solidFill>
                <a:latin typeface="Times New Roman" panose="02020603050405020304" pitchFamily="18" charset="0"/>
                <a:cs typeface="Times New Roman" panose="02020603050405020304" pitchFamily="18" charset="0"/>
              </a:rPr>
              <a:t>Interface of User Profile Screen </a:t>
            </a:r>
          </a:p>
        </p:txBody>
      </p:sp>
      <p:pic>
        <p:nvPicPr>
          <p:cNvPr id="5" name="Picture 4">
            <a:extLst>
              <a:ext uri="{FF2B5EF4-FFF2-40B4-BE49-F238E27FC236}">
                <a16:creationId xmlns:a16="http://schemas.microsoft.com/office/drawing/2014/main" id="{FEB5FE97-A193-4278-81D2-ED0D3257F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76200"/>
            <a:ext cx="3121572" cy="6705600"/>
          </a:xfrm>
          <a:prstGeom prst="rect">
            <a:avLst/>
          </a:prstGeom>
          <a:ln w="19050">
            <a:solidFill>
              <a:schemeClr val="tx1"/>
            </a:solidFill>
          </a:ln>
        </p:spPr>
      </p:pic>
    </p:spTree>
    <p:extLst>
      <p:ext uri="{BB962C8B-B14F-4D97-AF65-F5344CB8AC3E}">
        <p14:creationId xmlns:p14="http://schemas.microsoft.com/office/powerpoint/2010/main" val="2863633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Footer Placeholder 14"/>
          <p:cNvSpPr>
            <a:spLocks noGrp="1"/>
          </p:cNvSpPr>
          <p:nvPr>
            <p:ph type="ftr" sz="quarter" idx="11"/>
          </p:nvPr>
        </p:nvSpPr>
        <p:spPr/>
        <p:txBody>
          <a:bodyPr/>
          <a:lstStyle/>
          <a:p>
            <a:pPr algn="r"/>
            <a:r>
              <a:rPr lang="en-IN" dirty="0"/>
              <a:t>14</a:t>
            </a:r>
          </a:p>
        </p:txBody>
      </p:sp>
      <p:sp>
        <p:nvSpPr>
          <p:cNvPr id="2" name="Title 1"/>
          <p:cNvSpPr>
            <a:spLocks noGrp="1"/>
          </p:cNvSpPr>
          <p:nvPr>
            <p:ph type="ctrTitle"/>
          </p:nvPr>
        </p:nvSpPr>
        <p:spPr>
          <a:xfrm>
            <a:off x="685800" y="0"/>
            <a:ext cx="7772400" cy="762000"/>
          </a:xfrm>
        </p:spPr>
        <p:txBody>
          <a:bodyPr>
            <a:noAutofit/>
          </a:bodyPr>
          <a:lstStyle/>
          <a:p>
            <a:r>
              <a:rPr lang="en-US" b="1" u="sng" dirty="0">
                <a:solidFill>
                  <a:schemeClr val="tx1"/>
                </a:solidFill>
                <a:latin typeface="Times New Roman" pitchFamily="18" charset="0"/>
                <a:cs typeface="Times New Roman" pitchFamily="18" charset="0"/>
              </a:rPr>
              <a:t>WORKFLOW DIAGRAM</a:t>
            </a:r>
            <a:endParaRPr lang="en-IN" b="1" u="sng" dirty="0">
              <a:solidFill>
                <a:schemeClr val="tx1"/>
              </a:solidFill>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762001"/>
            <a:ext cx="8077200" cy="54864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Footer Placeholder 14"/>
          <p:cNvSpPr>
            <a:spLocks noGrp="1"/>
          </p:cNvSpPr>
          <p:nvPr>
            <p:ph type="ftr" sz="quarter" idx="11"/>
          </p:nvPr>
        </p:nvSpPr>
        <p:spPr>
          <a:xfrm>
            <a:off x="914400" y="6400800"/>
            <a:ext cx="3962400" cy="457200"/>
          </a:xfrm>
        </p:spPr>
        <p:txBody>
          <a:bodyPr/>
          <a:lstStyle/>
          <a:p>
            <a:pPr algn="r"/>
            <a:r>
              <a:rPr lang="en-IN" dirty="0"/>
              <a:t>15</a:t>
            </a:r>
          </a:p>
        </p:txBody>
      </p:sp>
      <p:sp>
        <p:nvSpPr>
          <p:cNvPr id="2" name="Title 1"/>
          <p:cNvSpPr>
            <a:spLocks noGrp="1"/>
          </p:cNvSpPr>
          <p:nvPr>
            <p:ph type="ctrTitle"/>
          </p:nvPr>
        </p:nvSpPr>
        <p:spPr>
          <a:xfrm>
            <a:off x="685800" y="76200"/>
            <a:ext cx="7772400" cy="1066800"/>
          </a:xfrm>
        </p:spPr>
        <p:txBody>
          <a:bodyPr>
            <a:noAutofit/>
          </a:bodyPr>
          <a:lstStyle/>
          <a:p>
            <a:r>
              <a:rPr lang="en-US" b="1" u="sng" dirty="0">
                <a:solidFill>
                  <a:schemeClr val="tx1"/>
                </a:solidFill>
                <a:latin typeface="Times New Roman" pitchFamily="18" charset="0"/>
                <a:cs typeface="Times New Roman" pitchFamily="18" charset="0"/>
              </a:rPr>
              <a:t>FLOW CHART OF WEB APP PROCESSING</a:t>
            </a:r>
            <a:endParaRPr lang="en-IN" b="1" u="sng" dirty="0">
              <a:solidFill>
                <a:schemeClr val="tx1"/>
              </a:solidFill>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1295400"/>
            <a:ext cx="8001000" cy="510539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685800"/>
          </a:xfrm>
        </p:spPr>
        <p:txBody>
          <a:bodyPr>
            <a:normAutofit fontScale="90000"/>
          </a:bodyPr>
          <a:lstStyle/>
          <a:p>
            <a:r>
              <a:rPr lang="en-US" dirty="0"/>
              <a:t>    </a:t>
            </a:r>
            <a:r>
              <a:rPr lang="en-US" sz="4400" b="1" u="sng" dirty="0">
                <a:solidFill>
                  <a:schemeClr val="tx1"/>
                </a:solidFill>
                <a:latin typeface="Times New Roman" pitchFamily="18" charset="0"/>
                <a:cs typeface="Times New Roman" pitchFamily="18" charset="0"/>
              </a:rPr>
              <a:t>DATA FLOW DIAGRAM</a:t>
            </a:r>
          </a:p>
        </p:txBody>
      </p:sp>
      <p:sp>
        <p:nvSpPr>
          <p:cNvPr id="3" name="Footer Placeholder 2"/>
          <p:cNvSpPr>
            <a:spLocks noGrp="1"/>
          </p:cNvSpPr>
          <p:nvPr>
            <p:ph type="ftr" sz="quarter" idx="11"/>
          </p:nvPr>
        </p:nvSpPr>
        <p:spPr>
          <a:xfrm>
            <a:off x="956388" y="6264566"/>
            <a:ext cx="3962400" cy="457200"/>
          </a:xfrm>
        </p:spPr>
        <p:txBody>
          <a:bodyPr/>
          <a:lstStyle/>
          <a:p>
            <a:r>
              <a:rPr lang="en-IN" dirty="0"/>
              <a:t>                                                                                          16</a:t>
            </a:r>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09600" y="1066800"/>
            <a:ext cx="7848600" cy="5105400"/>
          </a:xfrm>
        </p:spPr>
      </p:pic>
    </p:spTree>
    <p:extLst>
      <p:ext uri="{BB962C8B-B14F-4D97-AF65-F5344CB8AC3E}">
        <p14:creationId xmlns:p14="http://schemas.microsoft.com/office/powerpoint/2010/main" val="2360414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5791200" cy="639762"/>
          </a:xfrm>
        </p:spPr>
        <p:txBody>
          <a:bodyPr>
            <a:noAutofit/>
          </a:bodyPr>
          <a:lstStyle/>
          <a:p>
            <a:r>
              <a:rPr lang="en-US" b="1" u="sng" dirty="0">
                <a:solidFill>
                  <a:schemeClr val="tx1"/>
                </a:solidFill>
                <a:latin typeface="Times New Roman" pitchFamily="18" charset="0"/>
                <a:cs typeface="Times New Roman" pitchFamily="18" charset="0"/>
              </a:rPr>
              <a:t>USE CASE DIAGRAM</a:t>
            </a:r>
          </a:p>
        </p:txBody>
      </p:sp>
      <p:sp>
        <p:nvSpPr>
          <p:cNvPr id="3" name="Footer Placeholder 2"/>
          <p:cNvSpPr>
            <a:spLocks noGrp="1"/>
          </p:cNvSpPr>
          <p:nvPr>
            <p:ph type="ftr" sz="quarter" idx="11"/>
          </p:nvPr>
        </p:nvSpPr>
        <p:spPr/>
        <p:txBody>
          <a:bodyPr/>
          <a:lstStyle/>
          <a:p>
            <a:r>
              <a:rPr lang="en-IN" dirty="0"/>
              <a:t>                                                                                           17</a:t>
            </a:r>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33400" y="914400"/>
            <a:ext cx="8229599" cy="5105400"/>
          </a:xfrm>
        </p:spPr>
      </p:pic>
    </p:spTree>
    <p:extLst>
      <p:ext uri="{BB962C8B-B14F-4D97-AF65-F5344CB8AC3E}">
        <p14:creationId xmlns:p14="http://schemas.microsoft.com/office/powerpoint/2010/main" val="3130414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639762"/>
          </a:xfrm>
        </p:spPr>
        <p:txBody>
          <a:bodyPr>
            <a:noAutofit/>
          </a:bodyPr>
          <a:lstStyle/>
          <a:p>
            <a:r>
              <a:rPr lang="en-US" b="1" u="sng" dirty="0">
                <a:solidFill>
                  <a:schemeClr val="tx1"/>
                </a:solidFill>
                <a:latin typeface="Times New Roman" pitchFamily="18" charset="0"/>
                <a:cs typeface="Times New Roman" pitchFamily="18" charset="0"/>
              </a:rPr>
              <a:t>WATERFALL MODEL OF SDLC</a:t>
            </a:r>
          </a:p>
        </p:txBody>
      </p:sp>
      <p:sp>
        <p:nvSpPr>
          <p:cNvPr id="3" name="Footer Placeholder 2"/>
          <p:cNvSpPr>
            <a:spLocks noGrp="1"/>
          </p:cNvSpPr>
          <p:nvPr>
            <p:ph type="ftr" sz="quarter" idx="11"/>
          </p:nvPr>
        </p:nvSpPr>
        <p:spPr/>
        <p:txBody>
          <a:bodyPr/>
          <a:lstStyle/>
          <a:p>
            <a:pPr algn="r"/>
            <a:r>
              <a:rPr lang="en-IN" dirty="0"/>
              <a:t>18</a:t>
            </a:r>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33400" y="1129048"/>
            <a:ext cx="8153400" cy="5043152"/>
          </a:xfrm>
        </p:spPr>
      </p:pic>
    </p:spTree>
    <p:extLst>
      <p:ext uri="{BB962C8B-B14F-4D97-AF65-F5344CB8AC3E}">
        <p14:creationId xmlns:p14="http://schemas.microsoft.com/office/powerpoint/2010/main" val="259866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143000"/>
          </a:xfrm>
        </p:spPr>
        <p:txBody>
          <a:bodyPr>
            <a:noAutofit/>
          </a:bodyPr>
          <a:lstStyle/>
          <a:p>
            <a:pPr algn="ctr"/>
            <a:br>
              <a:rPr lang="en-IN" sz="4800" b="1" u="sng" dirty="0">
                <a:solidFill>
                  <a:schemeClr val="tx1"/>
                </a:solidFill>
                <a:latin typeface="Times New Roman" pitchFamily="18" charset="0"/>
                <a:cs typeface="Times New Roman" pitchFamily="18" charset="0"/>
              </a:rPr>
            </a:br>
            <a:br>
              <a:rPr lang="en-IN" sz="4800" b="1" u="sng" dirty="0">
                <a:solidFill>
                  <a:schemeClr val="tx1"/>
                </a:solidFill>
                <a:latin typeface="Times New Roman" pitchFamily="18" charset="0"/>
                <a:cs typeface="Times New Roman" pitchFamily="18" charset="0"/>
              </a:rPr>
            </a:br>
            <a:br>
              <a:rPr lang="en-IN" sz="4800" b="1" u="sng" dirty="0">
                <a:solidFill>
                  <a:schemeClr val="tx1"/>
                </a:solidFill>
                <a:latin typeface="Times New Roman" pitchFamily="18" charset="0"/>
                <a:cs typeface="Times New Roman" pitchFamily="18" charset="0"/>
              </a:rPr>
            </a:br>
            <a:br>
              <a:rPr lang="en-IN" sz="4800" b="1" u="sng" dirty="0">
                <a:solidFill>
                  <a:schemeClr val="tx1"/>
                </a:solidFill>
                <a:latin typeface="Times New Roman" pitchFamily="18" charset="0"/>
                <a:cs typeface="Times New Roman" pitchFamily="18" charset="0"/>
              </a:rPr>
            </a:br>
            <a:br>
              <a:rPr lang="en-IN" sz="4800" b="1" u="sng" dirty="0">
                <a:solidFill>
                  <a:schemeClr val="tx1"/>
                </a:solidFill>
                <a:latin typeface="Times New Roman" pitchFamily="18" charset="0"/>
                <a:cs typeface="Times New Roman" pitchFamily="18" charset="0"/>
              </a:rPr>
            </a:br>
            <a:br>
              <a:rPr lang="en-IN" sz="4800" b="1" u="sng" dirty="0">
                <a:solidFill>
                  <a:schemeClr val="tx1"/>
                </a:solidFill>
                <a:latin typeface="Times New Roman" pitchFamily="18" charset="0"/>
                <a:cs typeface="Times New Roman" pitchFamily="18" charset="0"/>
              </a:rPr>
            </a:br>
            <a:br>
              <a:rPr lang="en-IN" sz="4800" b="1" u="sng" dirty="0">
                <a:solidFill>
                  <a:schemeClr val="tx1"/>
                </a:solidFill>
                <a:latin typeface="Times New Roman" pitchFamily="18" charset="0"/>
                <a:cs typeface="Times New Roman" pitchFamily="18" charset="0"/>
              </a:rPr>
            </a:br>
            <a:br>
              <a:rPr lang="en-IN" sz="4800" b="1" u="sng" dirty="0">
                <a:solidFill>
                  <a:schemeClr val="tx1"/>
                </a:solidFill>
                <a:latin typeface="Times New Roman" pitchFamily="18" charset="0"/>
                <a:cs typeface="Times New Roman" pitchFamily="18" charset="0"/>
              </a:rPr>
            </a:br>
            <a:br>
              <a:rPr lang="en-IN" sz="4800" b="1" u="sng" dirty="0">
                <a:solidFill>
                  <a:schemeClr val="tx1"/>
                </a:solidFill>
                <a:latin typeface="Times New Roman" pitchFamily="18" charset="0"/>
                <a:cs typeface="Times New Roman" pitchFamily="18" charset="0"/>
              </a:rPr>
            </a:br>
            <a:r>
              <a:rPr lang="en-IN" sz="4800" b="1" u="sng" dirty="0">
                <a:solidFill>
                  <a:schemeClr val="tx1"/>
                </a:solidFill>
                <a:latin typeface="Times New Roman" pitchFamily="18" charset="0"/>
                <a:cs typeface="Times New Roman" pitchFamily="18" charset="0"/>
              </a:rPr>
              <a:t>Result &amp; Conclusion</a:t>
            </a:r>
          </a:p>
        </p:txBody>
      </p:sp>
      <p:sp>
        <p:nvSpPr>
          <p:cNvPr id="6" name="Footer Placeholder 5"/>
          <p:cNvSpPr>
            <a:spLocks noGrp="1"/>
          </p:cNvSpPr>
          <p:nvPr>
            <p:ph type="ftr" sz="quarter" idx="11"/>
          </p:nvPr>
        </p:nvSpPr>
        <p:spPr>
          <a:xfrm>
            <a:off x="762000" y="6400800"/>
            <a:ext cx="4191000" cy="381000"/>
          </a:xfrm>
        </p:spPr>
        <p:txBody>
          <a:bodyPr/>
          <a:lstStyle/>
          <a:p>
            <a:pPr algn="r"/>
            <a:r>
              <a:rPr lang="en-IN" dirty="0"/>
              <a:t>19</a:t>
            </a:r>
          </a:p>
        </p:txBody>
      </p:sp>
      <p:sp>
        <p:nvSpPr>
          <p:cNvPr id="4" name="Content Placeholder 3"/>
          <p:cNvSpPr>
            <a:spLocks noGrp="1"/>
          </p:cNvSpPr>
          <p:nvPr>
            <p:ph sz="quarter" idx="1"/>
          </p:nvPr>
        </p:nvSpPr>
        <p:spPr>
          <a:xfrm>
            <a:off x="762000" y="1611923"/>
            <a:ext cx="7772400" cy="4572000"/>
          </a:xfrm>
        </p:spPr>
        <p:txBody>
          <a:bodyPr>
            <a:normAutofit/>
          </a:bodyPr>
          <a:lstStyle/>
          <a:p>
            <a:pPr algn="just"/>
            <a:r>
              <a:rPr lang="en-US" sz="2400" dirty="0">
                <a:latin typeface="Times New Roman" pitchFamily="18" charset="0"/>
                <a:cs typeface="Times New Roman" pitchFamily="18" charset="0"/>
              </a:rPr>
              <a:t>With the help of this application, users can keep profiles up-to-date which allows one’s connections to be informed on their recent awards or recognitions within the community. </a:t>
            </a:r>
          </a:p>
          <a:p>
            <a:pPr algn="just"/>
            <a:r>
              <a:rPr lang="en-US" sz="2400" dirty="0">
                <a:latin typeface="Times New Roman" pitchFamily="18" charset="0"/>
                <a:cs typeface="Times New Roman" pitchFamily="18" charset="0"/>
              </a:rPr>
              <a:t>Edube’ s user profile is like a digital resume, which tells members of Edube of your skills and capabilities.</a:t>
            </a:r>
          </a:p>
          <a:p>
            <a:pPr algn="just"/>
            <a:r>
              <a:rPr lang="en-US" sz="2400" dirty="0">
                <a:latin typeface="Times New Roman" pitchFamily="18" charset="0"/>
                <a:cs typeface="Times New Roman" pitchFamily="18" charset="0"/>
              </a:rPr>
              <a:t>Edube can help you build a virtual network of contacts. This could prove valuable if you are looking for a job at some point in your career.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Autofit/>
          </a:bodyPr>
          <a:lstStyle/>
          <a:p>
            <a:pPr algn="ctr"/>
            <a:r>
              <a:rPr lang="en-US" sz="4800" b="1" u="sng" dirty="0">
                <a:solidFill>
                  <a:schemeClr val="tx1"/>
                </a:solidFill>
                <a:latin typeface="Times New Roman" pitchFamily="18" charset="0"/>
                <a:cs typeface="Times New Roman" pitchFamily="18" charset="0"/>
              </a:rPr>
              <a:t>INDEX</a:t>
            </a:r>
          </a:p>
        </p:txBody>
      </p:sp>
      <p:sp>
        <p:nvSpPr>
          <p:cNvPr id="3" name="Footer Placeholder 2"/>
          <p:cNvSpPr>
            <a:spLocks noGrp="1"/>
          </p:cNvSpPr>
          <p:nvPr>
            <p:ph type="ftr" sz="quarter" idx="11"/>
          </p:nvPr>
        </p:nvSpPr>
        <p:spPr/>
        <p:txBody>
          <a:bodyPr/>
          <a:lstStyle/>
          <a:p>
            <a:pPr algn="r"/>
            <a:r>
              <a:rPr lang="en-IN" dirty="0"/>
              <a:t>2</a:t>
            </a:r>
          </a:p>
        </p:txBody>
      </p:sp>
      <p:sp>
        <p:nvSpPr>
          <p:cNvPr id="4" name="Content Placeholder 3"/>
          <p:cNvSpPr>
            <a:spLocks noGrp="1"/>
          </p:cNvSpPr>
          <p:nvPr>
            <p:ph sz="quarter" idx="1"/>
          </p:nvPr>
        </p:nvSpPr>
        <p:spPr>
          <a:xfrm>
            <a:off x="914400" y="1295400"/>
            <a:ext cx="7772400" cy="4724400"/>
          </a:xfrm>
        </p:spPr>
        <p:txBody>
          <a:bodyPr>
            <a:normAutofit fontScale="92500" lnSpcReduction="20000"/>
          </a:bodyPr>
          <a:lstStyle/>
          <a:p>
            <a:pPr>
              <a:buClr>
                <a:schemeClr val="tx1"/>
              </a:buClr>
            </a:pPr>
            <a:r>
              <a:rPr lang="en-US" dirty="0"/>
              <a:t>Introduction</a:t>
            </a:r>
          </a:p>
          <a:p>
            <a:pPr>
              <a:buClr>
                <a:schemeClr val="tx1"/>
              </a:buClr>
            </a:pPr>
            <a:r>
              <a:rPr lang="en-US" dirty="0"/>
              <a:t>Application Area</a:t>
            </a:r>
          </a:p>
          <a:p>
            <a:pPr>
              <a:buClr>
                <a:schemeClr val="tx1"/>
              </a:buClr>
            </a:pPr>
            <a:r>
              <a:rPr lang="en-US" dirty="0"/>
              <a:t>Project Overview</a:t>
            </a:r>
          </a:p>
          <a:p>
            <a:pPr>
              <a:buClr>
                <a:schemeClr val="tx1"/>
              </a:buClr>
            </a:pPr>
            <a:r>
              <a:rPr lang="en-US" dirty="0"/>
              <a:t>Project Requirements (Developer )</a:t>
            </a:r>
          </a:p>
          <a:p>
            <a:pPr>
              <a:buClr>
                <a:schemeClr val="tx1"/>
              </a:buClr>
            </a:pPr>
            <a:r>
              <a:rPr lang="en-US" dirty="0"/>
              <a:t>Project Requirements (End User )</a:t>
            </a:r>
          </a:p>
          <a:p>
            <a:pPr>
              <a:buClr>
                <a:schemeClr val="tx1"/>
              </a:buClr>
            </a:pPr>
            <a:r>
              <a:rPr lang="en-US" dirty="0"/>
              <a:t>Back End Details</a:t>
            </a:r>
          </a:p>
          <a:p>
            <a:pPr>
              <a:buClr>
                <a:schemeClr val="tx1"/>
              </a:buClr>
            </a:pPr>
            <a:r>
              <a:rPr lang="en-US" dirty="0"/>
              <a:t>Database Details </a:t>
            </a:r>
          </a:p>
          <a:p>
            <a:pPr>
              <a:buClr>
                <a:schemeClr val="tx1"/>
              </a:buClr>
            </a:pPr>
            <a:r>
              <a:rPr lang="en-US" dirty="0"/>
              <a:t>Front End Details</a:t>
            </a:r>
          </a:p>
          <a:p>
            <a:pPr>
              <a:buClr>
                <a:schemeClr val="tx1"/>
              </a:buClr>
            </a:pPr>
            <a:r>
              <a:rPr lang="en-US" dirty="0"/>
              <a:t>Project Flow Diagram</a:t>
            </a:r>
          </a:p>
          <a:p>
            <a:pPr>
              <a:buClr>
                <a:schemeClr val="tx1"/>
              </a:buClr>
            </a:pPr>
            <a:r>
              <a:rPr lang="en-US" dirty="0"/>
              <a:t>Data Flow Diagram</a:t>
            </a:r>
          </a:p>
          <a:p>
            <a:pPr>
              <a:buClr>
                <a:schemeClr val="tx1"/>
              </a:buClr>
            </a:pPr>
            <a:r>
              <a:rPr lang="en-US" dirty="0"/>
              <a:t>Result &amp; Conclusion</a:t>
            </a:r>
          </a:p>
          <a:p>
            <a:pPr>
              <a:buClr>
                <a:schemeClr val="tx1"/>
              </a:buClr>
            </a:pPr>
            <a:r>
              <a:rPr lang="en-US" dirty="0"/>
              <a:t>References</a:t>
            </a:r>
          </a:p>
        </p:txBody>
      </p:sp>
    </p:spTree>
    <p:extLst>
      <p:ext uri="{BB962C8B-B14F-4D97-AF65-F5344CB8AC3E}">
        <p14:creationId xmlns:p14="http://schemas.microsoft.com/office/powerpoint/2010/main" val="2431530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219200"/>
            <a:ext cx="8077200" cy="4343400"/>
          </a:xfrm>
          <a:noFill/>
        </p:spPr>
        <p:txBody>
          <a:bodyPr>
            <a:noAutofit/>
          </a:bodyPr>
          <a:lstStyle/>
          <a:p>
            <a:pPr algn="just"/>
            <a:r>
              <a:rPr lang="en-US" sz="1600" b="1" dirty="0">
                <a:solidFill>
                  <a:schemeClr val="tx1"/>
                </a:solidFill>
                <a:latin typeface="Times New Roman" pitchFamily="18" charset="0"/>
                <a:cs typeface="Times New Roman" pitchFamily="18" charset="0"/>
              </a:rPr>
              <a:t>     </a:t>
            </a:r>
            <a:r>
              <a:rPr lang="en-US" sz="2000" b="1" u="sng" dirty="0">
                <a:solidFill>
                  <a:schemeClr val="tx1"/>
                </a:solidFill>
                <a:latin typeface="Times New Roman" pitchFamily="18" charset="0"/>
                <a:cs typeface="Times New Roman" pitchFamily="18" charset="0"/>
              </a:rPr>
              <a:t>Web Resources</a:t>
            </a:r>
            <a:endParaRPr lang="en-US" sz="2000" u="sng" dirty="0">
              <a:solidFill>
                <a:schemeClr val="tx1"/>
              </a:solidFill>
              <a:latin typeface="Times New Roman" pitchFamily="18" charset="0"/>
              <a:cs typeface="Times New Roman" pitchFamily="18" charset="0"/>
            </a:endParaRPr>
          </a:p>
          <a:p>
            <a:pPr marL="285750" indent="-285750" algn="just">
              <a:buClr>
                <a:schemeClr val="tx1">
                  <a:lumMod val="85000"/>
                  <a:lumOff val="15000"/>
                </a:schemeClr>
              </a:buClr>
              <a:buFont typeface="Arial" panose="020B0604020202020204" pitchFamily="34" charset="0"/>
              <a:buChar char="•"/>
            </a:pPr>
            <a:r>
              <a:rPr lang="en-US" sz="2000" dirty="0">
                <a:solidFill>
                  <a:srgbClr val="00B0F0"/>
                </a:solidFill>
                <a:hlinkClick r:id="rId2"/>
              </a:rPr>
              <a:t>http://www.stackoverflow.com</a:t>
            </a:r>
            <a:endParaRPr lang="en-US" sz="2000" dirty="0">
              <a:solidFill>
                <a:srgbClr val="00B0F0"/>
              </a:solidFill>
            </a:endParaRPr>
          </a:p>
          <a:p>
            <a:pPr marL="285750" indent="-285750" algn="just">
              <a:buClr>
                <a:schemeClr val="tx1">
                  <a:lumMod val="85000"/>
                  <a:lumOff val="15000"/>
                </a:schemeClr>
              </a:buClr>
              <a:buFont typeface="Arial" panose="020B0604020202020204" pitchFamily="34" charset="0"/>
              <a:buChar char="•"/>
            </a:pPr>
            <a:r>
              <a:rPr lang="en-IN" sz="2000" dirty="0">
                <a:solidFill>
                  <a:srgbClr val="00B0F0"/>
                </a:solidFill>
                <a:hlinkClick r:id="rId3"/>
              </a:rPr>
              <a:t>https://developer.android.com/guide</a:t>
            </a:r>
            <a:r>
              <a:rPr lang="en-IN" sz="2000" dirty="0">
                <a:solidFill>
                  <a:srgbClr val="00B0F0"/>
                </a:solidFill>
              </a:rPr>
              <a:t>  </a:t>
            </a:r>
          </a:p>
          <a:p>
            <a:pPr marL="285750" indent="-285750" algn="just">
              <a:buClr>
                <a:schemeClr val="tx1">
                  <a:lumMod val="85000"/>
                  <a:lumOff val="15000"/>
                </a:schemeClr>
              </a:buClr>
              <a:buFont typeface="Arial" panose="020B0604020202020204" pitchFamily="34" charset="0"/>
              <a:buChar char="•"/>
            </a:pPr>
            <a:r>
              <a:rPr lang="en-IN" sz="2000" dirty="0">
                <a:solidFill>
                  <a:srgbClr val="00B0F0"/>
                </a:solidFill>
                <a:hlinkClick r:id="rId4"/>
              </a:rPr>
              <a:t>https://medium.com/</a:t>
            </a:r>
            <a:r>
              <a:rPr lang="en-IN" sz="2000" dirty="0">
                <a:solidFill>
                  <a:srgbClr val="00B0F0"/>
                </a:solidFill>
              </a:rPr>
              <a:t>  </a:t>
            </a:r>
          </a:p>
          <a:p>
            <a:pPr marL="285750" indent="-285750" algn="just">
              <a:buClr>
                <a:schemeClr val="tx1">
                  <a:lumMod val="85000"/>
                  <a:lumOff val="15000"/>
                </a:schemeClr>
              </a:buClr>
              <a:buFont typeface="Arial" panose="020B0604020202020204" pitchFamily="34" charset="0"/>
              <a:buChar char="•"/>
            </a:pPr>
            <a:r>
              <a:rPr lang="en-IN" sz="2000" dirty="0">
                <a:solidFill>
                  <a:srgbClr val="00B0F0"/>
                </a:solidFill>
                <a:hlinkClick r:id="rId5"/>
              </a:rPr>
              <a:t>https://www.javatpoint.com/</a:t>
            </a:r>
            <a:r>
              <a:rPr lang="en-IN" sz="2000" dirty="0">
                <a:solidFill>
                  <a:srgbClr val="00B0F0"/>
                </a:solidFill>
              </a:rPr>
              <a:t>  </a:t>
            </a:r>
          </a:p>
          <a:p>
            <a:pPr marL="285750" indent="-285750" algn="just">
              <a:buClr>
                <a:schemeClr val="tx1">
                  <a:lumMod val="85000"/>
                  <a:lumOff val="15000"/>
                </a:schemeClr>
              </a:buClr>
              <a:buFont typeface="Arial" panose="020B0604020202020204" pitchFamily="34" charset="0"/>
              <a:buChar char="•"/>
            </a:pPr>
            <a:r>
              <a:rPr lang="en-IN" sz="2000" dirty="0">
                <a:solidFill>
                  <a:srgbClr val="00B0F0"/>
                </a:solidFill>
                <a:hlinkClick r:id="rId6"/>
              </a:rPr>
              <a:t>https://developer.mozilla.org/en-US/</a:t>
            </a:r>
            <a:r>
              <a:rPr lang="en-IN" sz="2000" dirty="0">
                <a:solidFill>
                  <a:srgbClr val="00B0F0"/>
                </a:solidFill>
              </a:rPr>
              <a:t>  </a:t>
            </a:r>
          </a:p>
          <a:p>
            <a:pPr marL="285750" indent="-285750" algn="just">
              <a:buClr>
                <a:schemeClr val="tx1">
                  <a:lumMod val="85000"/>
                  <a:lumOff val="15000"/>
                </a:schemeClr>
              </a:buClr>
              <a:buFont typeface="Arial" panose="020B0604020202020204" pitchFamily="34" charset="0"/>
              <a:buChar char="•"/>
            </a:pPr>
            <a:r>
              <a:rPr lang="en-IN" sz="2000" dirty="0">
                <a:solidFill>
                  <a:srgbClr val="00B0F0"/>
                </a:solidFill>
                <a:hlinkClick r:id="rId7"/>
              </a:rPr>
              <a:t>https://en.wikipedia.org/</a:t>
            </a:r>
            <a:r>
              <a:rPr lang="en-IN" sz="2000" dirty="0">
                <a:solidFill>
                  <a:srgbClr val="00B0F0"/>
                </a:solidFill>
              </a:rPr>
              <a:t>  </a:t>
            </a:r>
          </a:p>
          <a:p>
            <a:pPr marL="285750" indent="-285750" algn="just">
              <a:buClr>
                <a:schemeClr val="tx1">
                  <a:lumMod val="85000"/>
                  <a:lumOff val="15000"/>
                </a:schemeClr>
              </a:buClr>
              <a:buFont typeface="Arial" panose="020B0604020202020204" pitchFamily="34" charset="0"/>
              <a:buChar char="•"/>
            </a:pPr>
            <a:r>
              <a:rPr lang="en-IN" sz="2000" dirty="0">
                <a:solidFill>
                  <a:srgbClr val="00B0F0"/>
                </a:solidFill>
                <a:hlinkClick r:id="rId8"/>
              </a:rPr>
              <a:t>https://www.ge</a:t>
            </a:r>
            <a:r>
              <a:rPr lang="en-IN" sz="2000" dirty="0">
                <a:solidFill>
                  <a:srgbClr val="FFC000"/>
                </a:solidFill>
                <a:hlinkClick r:id="rId8"/>
              </a:rPr>
              <a:t>eksforgeeks.org</a:t>
            </a:r>
            <a:r>
              <a:rPr lang="en-IN" sz="2000" dirty="0">
                <a:solidFill>
                  <a:srgbClr val="00B0F0"/>
                </a:solidFill>
                <a:hlinkClick r:id="rId8"/>
              </a:rPr>
              <a:t>/</a:t>
            </a:r>
            <a:endParaRPr lang="en-IN" sz="2000" dirty="0">
              <a:solidFill>
                <a:srgbClr val="00B0F0"/>
              </a:solidFill>
            </a:endParaRPr>
          </a:p>
          <a:p>
            <a:pPr marL="285750" indent="-285750" algn="just">
              <a:buClr>
                <a:schemeClr val="tx1">
                  <a:lumMod val="85000"/>
                  <a:lumOff val="15000"/>
                </a:schemeClr>
              </a:buClr>
              <a:buFont typeface="Arial" panose="020B0604020202020204" pitchFamily="34" charset="0"/>
              <a:buChar char="•"/>
            </a:pPr>
            <a:r>
              <a:rPr lang="en-IN" sz="2000" dirty="0">
                <a:solidFill>
                  <a:srgbClr val="00B0F0"/>
                </a:solidFill>
                <a:hlinkClick r:id="rId9"/>
              </a:rPr>
              <a:t>https://reactjs.org/</a:t>
            </a:r>
            <a:endParaRPr lang="en-IN" sz="2000" dirty="0">
              <a:solidFill>
                <a:srgbClr val="00B0F0"/>
              </a:solidFill>
            </a:endParaRPr>
          </a:p>
          <a:p>
            <a:pPr marL="285750" indent="-285750" algn="just">
              <a:buClr>
                <a:schemeClr val="tx1">
                  <a:lumMod val="85000"/>
                  <a:lumOff val="15000"/>
                </a:schemeClr>
              </a:buClr>
              <a:buFont typeface="Arial" panose="020B0604020202020204" pitchFamily="34" charset="0"/>
              <a:buChar char="•"/>
            </a:pPr>
            <a:r>
              <a:rPr lang="en-IN" sz="2000" dirty="0">
                <a:solidFill>
                  <a:srgbClr val="00B0F0"/>
                </a:solidFill>
                <a:hlinkClick r:id="rId10"/>
              </a:rPr>
              <a:t>https://react-bootstrap.github.io/</a:t>
            </a:r>
            <a:endParaRPr lang="en-IN" sz="2000" dirty="0">
              <a:solidFill>
                <a:srgbClr val="00B0F0"/>
              </a:solidFill>
            </a:endParaRPr>
          </a:p>
          <a:p>
            <a:pPr algn="just">
              <a:buClr>
                <a:schemeClr val="tx1">
                  <a:lumMod val="85000"/>
                  <a:lumOff val="15000"/>
                </a:schemeClr>
              </a:buClr>
            </a:pPr>
            <a:endParaRPr lang="en-IN" sz="2000" dirty="0">
              <a:solidFill>
                <a:srgbClr val="00B0F0"/>
              </a:solidFill>
            </a:endParaRPr>
          </a:p>
          <a:p>
            <a:pPr algn="just">
              <a:buClr>
                <a:schemeClr val="tx1">
                  <a:lumMod val="85000"/>
                  <a:lumOff val="15000"/>
                </a:schemeClr>
              </a:buClr>
            </a:pPr>
            <a:r>
              <a:rPr lang="en-IN" sz="2000" dirty="0">
                <a:solidFill>
                  <a:srgbClr val="00B0F0"/>
                </a:solidFill>
              </a:rPr>
              <a:t> </a:t>
            </a:r>
            <a:endParaRPr lang="en-US" sz="2000" dirty="0">
              <a:solidFill>
                <a:schemeClr val="tx1"/>
              </a:solidFill>
              <a:latin typeface="Times New Roman" pitchFamily="18" charset="0"/>
              <a:cs typeface="Times New Roman" pitchFamily="18" charset="0"/>
            </a:endParaRPr>
          </a:p>
          <a:p>
            <a:pPr algn="just"/>
            <a:r>
              <a:rPr lang="en-US" sz="2000" dirty="0">
                <a:solidFill>
                  <a:schemeClr val="tx1"/>
                </a:solidFill>
                <a:latin typeface="Times New Roman" pitchFamily="18" charset="0"/>
                <a:cs typeface="Times New Roman" pitchFamily="18" charset="0"/>
              </a:rPr>
              <a:t>                                               </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THANK YOU !!</a:t>
            </a:r>
          </a:p>
          <a:p>
            <a:pPr marL="285750" indent="-285750" algn="just">
              <a:buFont typeface="Arial" panose="020B0604020202020204" pitchFamily="34" charset="0"/>
              <a:buChar char="•"/>
            </a:pPr>
            <a:endParaRPr lang="en-IN" sz="2000" dirty="0">
              <a:solidFill>
                <a:schemeClr val="tx1"/>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a:xfrm>
            <a:off x="990600" y="6400800"/>
            <a:ext cx="3962400" cy="457200"/>
          </a:xfrm>
        </p:spPr>
        <p:txBody>
          <a:bodyPr/>
          <a:lstStyle/>
          <a:p>
            <a:pPr algn="r"/>
            <a:r>
              <a:rPr lang="en-IN" dirty="0"/>
              <a:t>20</a:t>
            </a:r>
          </a:p>
        </p:txBody>
      </p:sp>
      <p:sp>
        <p:nvSpPr>
          <p:cNvPr id="2" name="Title 1"/>
          <p:cNvSpPr>
            <a:spLocks noGrp="1"/>
          </p:cNvSpPr>
          <p:nvPr>
            <p:ph type="ctrTitle"/>
          </p:nvPr>
        </p:nvSpPr>
        <p:spPr>
          <a:xfrm>
            <a:off x="457200" y="304800"/>
            <a:ext cx="8229600" cy="914400"/>
          </a:xfrm>
        </p:spPr>
        <p:txBody>
          <a:bodyPr>
            <a:noAutofit/>
          </a:bodyPr>
          <a:lstStyle/>
          <a:p>
            <a:r>
              <a:rPr lang="en-IN" sz="4800" b="1" u="sng" dirty="0">
                <a:solidFill>
                  <a:schemeClr val="tx1"/>
                </a:solidFill>
                <a:latin typeface="Times New Roman" pitchFamily="18" charset="0"/>
                <a:cs typeface="Times New Roman" pitchFamily="18" charset="0"/>
              </a:rPr>
              <a:t>References</a:t>
            </a:r>
            <a:br>
              <a:rPr lang="en-IN" sz="4800" b="1" u="sng" dirty="0">
                <a:solidFill>
                  <a:schemeClr val="tx1"/>
                </a:solidFill>
                <a:latin typeface="Times New Roman" pitchFamily="18" charset="0"/>
                <a:cs typeface="Times New Roman" pitchFamily="18" charset="0"/>
              </a:rPr>
            </a:br>
            <a:endParaRPr lang="en-IN" sz="4800" b="1" u="sng" dirty="0">
              <a:solidFill>
                <a:schemeClr val="tx1"/>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u="sng" dirty="0">
                <a:solidFill>
                  <a:schemeClr val="tx1"/>
                </a:solidFill>
                <a:latin typeface="Times New Roman" pitchFamily="18" charset="0"/>
                <a:cs typeface="Times New Roman" pitchFamily="18" charset="0"/>
              </a:rPr>
              <a:t>Introduction</a:t>
            </a:r>
          </a:p>
        </p:txBody>
      </p:sp>
      <p:sp>
        <p:nvSpPr>
          <p:cNvPr id="3" name="Footer Placeholder 2"/>
          <p:cNvSpPr>
            <a:spLocks noGrp="1"/>
          </p:cNvSpPr>
          <p:nvPr>
            <p:ph type="ftr" sz="quarter" idx="11"/>
          </p:nvPr>
        </p:nvSpPr>
        <p:spPr/>
        <p:txBody>
          <a:bodyPr/>
          <a:lstStyle/>
          <a:p>
            <a:pPr algn="r"/>
            <a:r>
              <a:rPr lang="en-IN" dirty="0"/>
              <a:t>3</a:t>
            </a:r>
          </a:p>
        </p:txBody>
      </p:sp>
      <p:sp>
        <p:nvSpPr>
          <p:cNvPr id="4" name="Content Placeholder 3"/>
          <p:cNvSpPr>
            <a:spLocks noGrp="1"/>
          </p:cNvSpPr>
          <p:nvPr>
            <p:ph sz="quarter" idx="1"/>
          </p:nvPr>
        </p:nvSpPr>
        <p:spPr>
          <a:xfrm>
            <a:off x="457200" y="1447800"/>
            <a:ext cx="8229600" cy="4724400"/>
          </a:xfrm>
        </p:spPr>
        <p:txBody>
          <a:bodyPr>
            <a:normAutofit/>
          </a:bodyPr>
          <a:lstStyle/>
          <a:p>
            <a:pPr algn="just">
              <a:buClrTx/>
              <a:buSzPct val="91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Edube is a free social networking application. It allows users to register and to create a professional profile which will be visible to others. Edube can also be used to organize offline events, write articles, publish job postings, post photos and more.</a:t>
            </a:r>
          </a:p>
          <a:p>
            <a:pPr algn="just">
              <a:buClrTx/>
              <a:buSzPct val="91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Edube is a software designed for this specific purpose to provide an education-based online service that operates via mobile app. Edube focuses on creating an institute-based network for providing all the necessary information regarding jobs, offline events, training, and more.</a:t>
            </a:r>
          </a:p>
        </p:txBody>
      </p:sp>
    </p:spTree>
    <p:extLst>
      <p:ext uri="{BB962C8B-B14F-4D97-AF65-F5344CB8AC3E}">
        <p14:creationId xmlns:p14="http://schemas.microsoft.com/office/powerpoint/2010/main" val="1110942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31838"/>
          </a:xfrm>
        </p:spPr>
        <p:txBody>
          <a:bodyPr>
            <a:normAutofit fontScale="90000"/>
          </a:bodyPr>
          <a:lstStyle/>
          <a:p>
            <a:pPr algn="ctr"/>
            <a:r>
              <a:rPr lang="en-US" sz="4800" b="1" u="sng" dirty="0">
                <a:solidFill>
                  <a:schemeClr val="tx1"/>
                </a:solidFill>
                <a:latin typeface="Times New Roman" pitchFamily="18" charset="0"/>
                <a:cs typeface="Times New Roman" pitchFamily="18" charset="0"/>
              </a:rPr>
              <a:t>Application Area</a:t>
            </a:r>
          </a:p>
        </p:txBody>
      </p:sp>
      <p:sp>
        <p:nvSpPr>
          <p:cNvPr id="3" name="Footer Placeholder 2"/>
          <p:cNvSpPr>
            <a:spLocks noGrp="1"/>
          </p:cNvSpPr>
          <p:nvPr>
            <p:ph type="ftr" sz="quarter" idx="11"/>
          </p:nvPr>
        </p:nvSpPr>
        <p:spPr>
          <a:xfrm>
            <a:off x="914400" y="6339210"/>
            <a:ext cx="3962399" cy="457200"/>
          </a:xfrm>
        </p:spPr>
        <p:txBody>
          <a:bodyPr/>
          <a:lstStyle/>
          <a:p>
            <a:pPr algn="r"/>
            <a:r>
              <a:rPr lang="en-IN" dirty="0"/>
              <a:t>4</a:t>
            </a:r>
          </a:p>
        </p:txBody>
      </p:sp>
      <p:sp>
        <p:nvSpPr>
          <p:cNvPr id="4" name="Content Placeholder 3"/>
          <p:cNvSpPr>
            <a:spLocks noGrp="1"/>
          </p:cNvSpPr>
          <p:nvPr>
            <p:ph sz="quarter" idx="1"/>
          </p:nvPr>
        </p:nvSpPr>
        <p:spPr>
          <a:xfrm>
            <a:off x="457200" y="1020924"/>
            <a:ext cx="8229600" cy="5456076"/>
          </a:xfrm>
        </p:spPr>
        <p:txBody>
          <a:bodyPr>
            <a:noAutofit/>
          </a:bodyPr>
          <a:lstStyle/>
          <a:p>
            <a:pPr marL="0" indent="0" algn="just">
              <a:buClrTx/>
              <a:buSzPct val="91000"/>
              <a:buNone/>
            </a:pPr>
            <a:r>
              <a:rPr lang="en-US" dirty="0">
                <a:latin typeface="Times New Roman" panose="02020603050405020304" pitchFamily="18" charset="0"/>
                <a:cs typeface="Times New Roman" panose="02020603050405020304" pitchFamily="18" charset="0"/>
              </a:rPr>
              <a:t>Edube is focused on providing a single platform for all the institute-based job related posts. Employers can list jobs and search for potential candidates while Users can save jobs that they would like to apply for. Through this app, you can also see at a glance what your connections are working on and get technology related knowledge from them and apart from it are the below mentioned benefits : -</a:t>
            </a:r>
          </a:p>
          <a:p>
            <a:pPr algn="just">
              <a:buClrTx/>
              <a:buSzPct val="910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Updates on job post in a single platform</a:t>
            </a:r>
          </a:p>
          <a:p>
            <a:pPr algn="just">
              <a:buClrTx/>
              <a:buSzPct val="910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It’s easy to share skills and achievements</a:t>
            </a:r>
          </a:p>
          <a:p>
            <a:pPr algn="just">
              <a:buClrTx/>
              <a:buSzPct val="910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single platform to share technology related contents and recruitment for job seekers, as well as expanding their network among people.</a:t>
            </a:r>
          </a:p>
        </p:txBody>
      </p:sp>
    </p:spTree>
    <p:extLst>
      <p:ext uri="{BB962C8B-B14F-4D97-AF65-F5344CB8AC3E}">
        <p14:creationId xmlns:p14="http://schemas.microsoft.com/office/powerpoint/2010/main" val="1668198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416169" y="1110762"/>
            <a:ext cx="8311662" cy="4636476"/>
          </a:xfrm>
        </p:spPr>
        <p:txBody>
          <a:bodyPr>
            <a:noAutofit/>
          </a:bodyPr>
          <a:lstStyle/>
          <a:p>
            <a:pPr marL="457200" indent="-457200" algn="just">
              <a:buClr>
                <a:schemeClr val="tx1"/>
              </a:buClr>
              <a:buFont typeface="Wingdings" panose="05000000000000000000" pitchFamily="2" charset="2"/>
              <a:buChar char="§"/>
            </a:pPr>
            <a:r>
              <a:rPr lang="en-US" sz="2450" dirty="0">
                <a:solidFill>
                  <a:schemeClr val="tx1"/>
                </a:solidFill>
                <a:latin typeface="Times New Roman" panose="02020603050405020304" pitchFamily="18" charset="0"/>
                <a:cs typeface="Times New Roman" panose="02020603050405020304" pitchFamily="18" charset="0"/>
              </a:rPr>
              <a:t>It is a social network that allows users to register and to create a professional profile which will be visible to others. Through the site, individuals can maintain a list of known people, known as Connections. Members can invite anyone (whether an existing member or not) to become a connection. </a:t>
            </a:r>
          </a:p>
          <a:p>
            <a:pPr marL="457200" indent="-457200" algn="just">
              <a:buClr>
                <a:schemeClr val="tx1"/>
              </a:buClr>
              <a:buFont typeface="Wingdings" panose="05000000000000000000" pitchFamily="2" charset="2"/>
              <a:buChar char="§"/>
            </a:pPr>
            <a:r>
              <a:rPr lang="en-US" sz="2450" dirty="0">
                <a:solidFill>
                  <a:schemeClr val="tx1"/>
                </a:solidFill>
                <a:latin typeface="Times New Roman" panose="02020603050405020304" pitchFamily="18" charset="0"/>
                <a:cs typeface="Times New Roman" panose="02020603050405020304" pitchFamily="18" charset="0"/>
              </a:rPr>
              <a:t>The basic functionality of Edube allows users to create profiles, which for employees typically consist of a curriculum vitae describing their work experience, education and training, skills, and a personal photo. </a:t>
            </a:r>
          </a:p>
          <a:p>
            <a:pPr marL="457200" indent="-457200" algn="just">
              <a:buClr>
                <a:schemeClr val="tx1"/>
              </a:buClr>
              <a:buFont typeface="Wingdings" panose="05000000000000000000" pitchFamily="2" charset="2"/>
              <a:buChar char="§"/>
            </a:pPr>
            <a:r>
              <a:rPr lang="en-US" sz="2450" dirty="0">
                <a:solidFill>
                  <a:schemeClr val="tx1"/>
                </a:solidFill>
                <a:latin typeface="Times New Roman" panose="02020603050405020304" pitchFamily="18" charset="0"/>
                <a:cs typeface="Times New Roman" panose="02020603050405020304" pitchFamily="18" charset="0"/>
              </a:rPr>
              <a:t>Edube also serves as an effective medium by which both employers and job seekers can review listed professional information about one another. </a:t>
            </a:r>
          </a:p>
          <a:p>
            <a:pPr marL="457200" indent="-457200" algn="just">
              <a:buClr>
                <a:schemeClr val="tx1"/>
              </a:buClr>
              <a:buFont typeface="Wingdings" panose="05000000000000000000" pitchFamily="2" charset="2"/>
              <a:buChar char="§"/>
            </a:pPr>
            <a:endParaRPr lang="en-US" sz="2450"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990600" y="6400800"/>
            <a:ext cx="3962400" cy="457200"/>
          </a:xfrm>
        </p:spPr>
        <p:txBody>
          <a:bodyPr/>
          <a:lstStyle/>
          <a:p>
            <a:pPr algn="r"/>
            <a:r>
              <a:rPr lang="en-IN" dirty="0"/>
              <a:t>5</a:t>
            </a:r>
          </a:p>
        </p:txBody>
      </p:sp>
      <p:sp>
        <p:nvSpPr>
          <p:cNvPr id="2" name="Title 1"/>
          <p:cNvSpPr>
            <a:spLocks noGrp="1"/>
          </p:cNvSpPr>
          <p:nvPr>
            <p:ph type="ctrTitle"/>
          </p:nvPr>
        </p:nvSpPr>
        <p:spPr>
          <a:xfrm>
            <a:off x="457200" y="76200"/>
            <a:ext cx="8229600" cy="685801"/>
          </a:xfrm>
        </p:spPr>
        <p:txBody>
          <a:bodyPr>
            <a:normAutofit fontScale="90000"/>
          </a:bodyPr>
          <a:lstStyle/>
          <a:p>
            <a:r>
              <a:rPr lang="en-IN" sz="4800" b="1" u="sng" dirty="0">
                <a:solidFill>
                  <a:schemeClr val="tx1"/>
                </a:solidFill>
                <a:latin typeface="Times New Roman" pitchFamily="18" charset="0"/>
                <a:cs typeface="Times New Roman" pitchFamily="18" charset="0"/>
              </a:rPr>
              <a:t>Project Overview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914400" y="6248400"/>
            <a:ext cx="3962400" cy="381000"/>
          </a:xfrm>
        </p:spPr>
        <p:txBody>
          <a:bodyPr/>
          <a:lstStyle/>
          <a:p>
            <a:pPr algn="r"/>
            <a:r>
              <a:rPr lang="en-IN" dirty="0"/>
              <a:t>6</a:t>
            </a:r>
          </a:p>
        </p:txBody>
      </p:sp>
      <p:sp>
        <p:nvSpPr>
          <p:cNvPr id="2" name="Title 1"/>
          <p:cNvSpPr>
            <a:spLocks noGrp="1"/>
          </p:cNvSpPr>
          <p:nvPr>
            <p:ph type="ctrTitle"/>
          </p:nvPr>
        </p:nvSpPr>
        <p:spPr>
          <a:xfrm>
            <a:off x="228600" y="304800"/>
            <a:ext cx="8429684" cy="1237673"/>
          </a:xfrm>
        </p:spPr>
        <p:txBody>
          <a:bodyPr>
            <a:noAutofit/>
          </a:bodyPr>
          <a:lstStyle/>
          <a:p>
            <a:pPr algn="ctr"/>
            <a:r>
              <a:rPr lang="en-IN" sz="4800" b="1" u="sng" dirty="0">
                <a:solidFill>
                  <a:schemeClr val="tx1"/>
                </a:solidFill>
                <a:latin typeface="Times New Roman" pitchFamily="18" charset="0"/>
                <a:cs typeface="Times New Roman" pitchFamily="18" charset="0"/>
              </a:rPr>
              <a:t>Project Requirements</a:t>
            </a:r>
            <a:br>
              <a:rPr lang="en-IN" sz="4800" b="1" u="sng" dirty="0">
                <a:solidFill>
                  <a:schemeClr val="tx1"/>
                </a:solidFill>
                <a:latin typeface="Times New Roman" pitchFamily="18" charset="0"/>
                <a:cs typeface="Times New Roman" pitchFamily="18" charset="0"/>
              </a:rPr>
            </a:br>
            <a:r>
              <a:rPr lang="en-IN" sz="4800" b="1" u="sng" dirty="0">
                <a:solidFill>
                  <a:schemeClr val="tx1"/>
                </a:solidFill>
                <a:latin typeface="Times New Roman" pitchFamily="18" charset="0"/>
                <a:cs typeface="Times New Roman" pitchFamily="18" charset="0"/>
              </a:rPr>
              <a:t>(Developer)</a:t>
            </a:r>
          </a:p>
        </p:txBody>
      </p:sp>
      <p:sp>
        <p:nvSpPr>
          <p:cNvPr id="3" name="TextBox 2"/>
          <p:cNvSpPr txBox="1"/>
          <p:nvPr/>
        </p:nvSpPr>
        <p:spPr>
          <a:xfrm>
            <a:off x="457200" y="1828800"/>
            <a:ext cx="8365207" cy="4681282"/>
          </a:xfrm>
          <a:prstGeom prst="rect">
            <a:avLst/>
          </a:prstGeom>
          <a:noFill/>
        </p:spPr>
        <p:txBody>
          <a:bodyPr wrap="square" rtlCol="0">
            <a:spAutoFit/>
          </a:bodyPr>
          <a:lstStyle/>
          <a:p>
            <a:pPr marL="342900" indent="-342900" algn="just">
              <a:buFont typeface="Wingdings" panose="05000000000000000000" pitchFamily="2" charset="2"/>
              <a:buChar char="q"/>
            </a:pPr>
            <a:r>
              <a:rPr lang="en-IN" sz="2100" b="1" dirty="0">
                <a:latin typeface="Times New Roman" pitchFamily="18" charset="0"/>
                <a:cs typeface="Times New Roman" pitchFamily="18" charset="0"/>
              </a:rPr>
              <a:t>SOFTWARE REQUIREMENT </a:t>
            </a:r>
            <a:r>
              <a:rPr lang="en-IN" sz="2100" dirty="0">
                <a:latin typeface="Times New Roman" pitchFamily="18" charset="0"/>
                <a:cs typeface="Times New Roman" pitchFamily="18" charset="0"/>
              </a:rPr>
              <a:t>(With Versions duly mentioned)</a:t>
            </a:r>
          </a:p>
          <a:p>
            <a:pPr marL="285750" indent="-285750" algn="just">
              <a:buFont typeface="Wingdings" panose="05000000000000000000" pitchFamily="2" charset="2"/>
              <a:buChar char="§"/>
            </a:pPr>
            <a:r>
              <a:rPr lang="en-US" sz="2100" b="1" dirty="0">
                <a:latin typeface="Times New Roman" panose="02020603050405020304" pitchFamily="18" charset="0"/>
                <a:cs typeface="Times New Roman" panose="02020603050405020304" pitchFamily="18" charset="0"/>
              </a:rPr>
              <a:t> Front-end –</a:t>
            </a:r>
            <a:r>
              <a:rPr lang="en-US" sz="2100" dirty="0">
                <a:latin typeface="Times New Roman" panose="02020603050405020304" pitchFamily="18" charset="0"/>
                <a:cs typeface="Times New Roman" panose="02020603050405020304" pitchFamily="18" charset="0"/>
              </a:rPr>
              <a:t>  HTML5, CSS3, JavaScript, React JS, NPM</a:t>
            </a:r>
          </a:p>
          <a:p>
            <a:pPr marL="285750" indent="-285750" algn="just">
              <a:buFont typeface="Wingdings" panose="05000000000000000000" pitchFamily="2" charset="2"/>
              <a:buChar char="§"/>
            </a:pPr>
            <a:r>
              <a:rPr lang="en-US" sz="2100" b="1" dirty="0">
                <a:latin typeface="Times New Roman" panose="02020603050405020304" pitchFamily="18" charset="0"/>
                <a:cs typeface="Times New Roman" panose="02020603050405020304" pitchFamily="18" charset="0"/>
              </a:rPr>
              <a:t> Software</a:t>
            </a:r>
            <a:r>
              <a:rPr lang="en-US" sz="2100" dirty="0">
                <a:latin typeface="Times New Roman" panose="02020603050405020304" pitchFamily="18" charset="0"/>
                <a:cs typeface="Times New Roman" panose="02020603050405020304" pitchFamily="18" charset="0"/>
              </a:rPr>
              <a:t> – Visual Studio Code, Node      </a:t>
            </a:r>
            <a:endParaRPr lang="en-IN" sz="21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100" b="1" dirty="0">
                <a:latin typeface="Times New Roman" panose="02020603050405020304" pitchFamily="18" charset="0"/>
                <a:cs typeface="Times New Roman" panose="02020603050405020304" pitchFamily="18" charset="0"/>
              </a:rPr>
              <a:t>Back-end –  </a:t>
            </a:r>
            <a:r>
              <a:rPr lang="en-US" sz="2100" dirty="0">
                <a:latin typeface="Times New Roman" panose="02020603050405020304" pitchFamily="18" charset="0"/>
                <a:cs typeface="Times New Roman" panose="02020603050405020304" pitchFamily="18" charset="0"/>
              </a:rPr>
              <a:t>Node.js (14.18.0),Express.js (4x),MongoDB(Database, 5.0)</a:t>
            </a:r>
          </a:p>
          <a:p>
            <a:pPr marL="342900" indent="-342900" algn="just">
              <a:buFont typeface="Wingdings" panose="05000000000000000000" pitchFamily="2" charset="2"/>
              <a:buChar char="§"/>
            </a:pPr>
            <a:r>
              <a:rPr lang="en-US" sz="2100" b="1" dirty="0">
                <a:latin typeface="Times New Roman" panose="02020603050405020304" pitchFamily="18" charset="0"/>
                <a:cs typeface="Times New Roman" panose="02020603050405020304" pitchFamily="18" charset="0"/>
              </a:rPr>
              <a:t>Operating System </a:t>
            </a:r>
            <a:r>
              <a:rPr lang="en-US" sz="2100" dirty="0">
                <a:latin typeface="Times New Roman" panose="02020603050405020304" pitchFamily="18" charset="0"/>
                <a:cs typeface="Times New Roman" panose="02020603050405020304" pitchFamily="18" charset="0"/>
              </a:rPr>
              <a:t> – Windows 7 or above</a:t>
            </a:r>
            <a:endParaRPr lang="en-IN" sz="2100" dirty="0">
              <a:latin typeface="Times New Roman" pitchFamily="18" charset="0"/>
              <a:cs typeface="Times New Roman" pitchFamily="18" charset="0"/>
            </a:endParaRPr>
          </a:p>
          <a:p>
            <a:pPr algn="just"/>
            <a:endParaRPr lang="en-IN" sz="2100" dirty="0">
              <a:latin typeface="Times New Roman" pitchFamily="18" charset="0"/>
              <a:cs typeface="Times New Roman" pitchFamily="18" charset="0"/>
            </a:endParaRPr>
          </a:p>
          <a:p>
            <a:pPr marL="342900" indent="-342900" algn="just">
              <a:buFont typeface="Wingdings" panose="05000000000000000000" pitchFamily="2" charset="2"/>
              <a:buChar char="q"/>
            </a:pPr>
            <a:r>
              <a:rPr lang="en-IN" sz="2100" b="1" dirty="0">
                <a:latin typeface="Times New Roman" pitchFamily="18" charset="0"/>
                <a:cs typeface="Times New Roman" pitchFamily="18" charset="0"/>
              </a:rPr>
              <a:t>HARDWARE REQUIREMENT</a:t>
            </a:r>
            <a:endParaRPr lang="en-US" sz="2100" b="1" dirty="0">
              <a:latin typeface="Times New Roman" panose="02020603050405020304" pitchFamily="18" charset="0"/>
              <a:cs typeface="Times New Roman" panose="02020603050405020304" pitchFamily="18" charset="0"/>
            </a:endParaRPr>
          </a:p>
          <a:p>
            <a:pPr marL="342900" indent="-342900" algn="just">
              <a:lnSpc>
                <a:spcPct val="120000"/>
              </a:lnSpc>
              <a:buFont typeface="Wingdings" panose="05000000000000000000" pitchFamily="2" charset="2"/>
              <a:buChar char="§"/>
            </a:pPr>
            <a:r>
              <a:rPr lang="en-IN" sz="2100" dirty="0">
                <a:latin typeface="Times New Roman" panose="02020603050405020304" pitchFamily="18" charset="0"/>
                <a:cs typeface="Times New Roman" panose="02020603050405020304" pitchFamily="18" charset="0"/>
              </a:rPr>
              <a:t>Intel Core i3 processor or above</a:t>
            </a:r>
          </a:p>
          <a:p>
            <a:pPr marL="342900" indent="-342900" algn="just">
              <a:lnSpc>
                <a:spcPct val="120000"/>
              </a:lnSpc>
              <a:buFont typeface="Wingdings" panose="05000000000000000000" pitchFamily="2" charset="2"/>
              <a:buChar char="§"/>
            </a:pPr>
            <a:r>
              <a:rPr lang="en-IN" sz="2100" dirty="0">
                <a:latin typeface="Times New Roman" panose="02020603050405020304" pitchFamily="18" charset="0"/>
                <a:cs typeface="Times New Roman" panose="02020603050405020304" pitchFamily="18" charset="0"/>
              </a:rPr>
              <a:t>The disk requirement is 150GB</a:t>
            </a:r>
          </a:p>
          <a:p>
            <a:pPr marL="342900" indent="-342900" algn="just">
              <a:lnSpc>
                <a:spcPct val="120000"/>
              </a:lnSpc>
              <a:buFont typeface="Wingdings" panose="05000000000000000000" pitchFamily="2" charset="2"/>
              <a:buChar char="§"/>
              <a:defRPr/>
            </a:pPr>
            <a:r>
              <a:rPr lang="en-IN" sz="2100" dirty="0">
                <a:latin typeface="Times New Roman" panose="02020603050405020304" pitchFamily="18" charset="0"/>
                <a:cs typeface="Times New Roman" panose="02020603050405020304" pitchFamily="18" charset="0"/>
              </a:rPr>
              <a:t>It requires a 4 GB RAM or above</a:t>
            </a:r>
          </a:p>
          <a:p>
            <a:pPr marL="342900" indent="-342900" algn="just">
              <a:lnSpc>
                <a:spcPct val="120000"/>
              </a:lnSpc>
              <a:buFont typeface="Wingdings" panose="05000000000000000000" pitchFamily="2" charset="2"/>
              <a:buChar char="§"/>
              <a:defRPr/>
            </a:pPr>
            <a:r>
              <a:rPr lang="en-IN" sz="2100" dirty="0">
                <a:latin typeface="Times New Roman" panose="02020603050405020304" pitchFamily="18" charset="0"/>
                <a:cs typeface="Times New Roman" panose="02020603050405020304" pitchFamily="18" charset="0"/>
              </a:rPr>
              <a:t>Internet Connection</a:t>
            </a:r>
          </a:p>
          <a:p>
            <a:pPr marL="342900" indent="-342900" algn="just">
              <a:lnSpc>
                <a:spcPct val="120000"/>
              </a:lnSpc>
              <a:buFont typeface="Wingdings" panose="05000000000000000000" pitchFamily="2" charset="2"/>
              <a:buChar char="§"/>
              <a:defRPr/>
            </a:pPr>
            <a:r>
              <a:rPr lang="en-IN" sz="2100" dirty="0">
                <a:latin typeface="Times New Roman" panose="02020603050405020304" pitchFamily="18" charset="0"/>
                <a:cs typeface="Times New Roman" panose="02020603050405020304" pitchFamily="18" charset="0"/>
              </a:rPr>
              <a:t>Display – Any Compatible Monitor</a:t>
            </a:r>
          </a:p>
          <a:p>
            <a:pPr marL="342900" indent="-342900" algn="just">
              <a:lnSpc>
                <a:spcPct val="120000"/>
              </a:lnSpc>
              <a:buFont typeface="Wingdings" panose="05000000000000000000" pitchFamily="2" charset="2"/>
              <a:buChar char="§"/>
              <a:defRPr/>
            </a:pPr>
            <a:r>
              <a:rPr lang="en-IN" sz="2100" dirty="0">
                <a:latin typeface="Times New Roman" panose="02020603050405020304" pitchFamily="18" charset="0"/>
                <a:cs typeface="Times New Roman" panose="02020603050405020304" pitchFamily="18" charset="0"/>
              </a:rPr>
              <a:t>Keyboard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lgn="r"/>
            <a:r>
              <a:rPr lang="en-IN" dirty="0"/>
              <a:t>7</a:t>
            </a:r>
          </a:p>
        </p:txBody>
      </p:sp>
      <p:sp>
        <p:nvSpPr>
          <p:cNvPr id="2" name="Title 1"/>
          <p:cNvSpPr>
            <a:spLocks noGrp="1"/>
          </p:cNvSpPr>
          <p:nvPr>
            <p:ph type="ctrTitle"/>
          </p:nvPr>
        </p:nvSpPr>
        <p:spPr>
          <a:xfrm>
            <a:off x="228600" y="152400"/>
            <a:ext cx="8429684" cy="1470025"/>
          </a:xfrm>
        </p:spPr>
        <p:txBody>
          <a:bodyPr>
            <a:noAutofit/>
          </a:bodyPr>
          <a:lstStyle/>
          <a:p>
            <a:pPr algn="ctr"/>
            <a:r>
              <a:rPr lang="en-IN" sz="4800" b="1" u="sng" dirty="0">
                <a:solidFill>
                  <a:schemeClr val="tx1"/>
                </a:solidFill>
                <a:latin typeface="Times New Roman" pitchFamily="18" charset="0"/>
                <a:cs typeface="Times New Roman" pitchFamily="18" charset="0"/>
              </a:rPr>
              <a:t>Project Requirements</a:t>
            </a:r>
            <a:br>
              <a:rPr lang="en-IN" sz="4800" b="1" u="sng" dirty="0">
                <a:solidFill>
                  <a:schemeClr val="tx1"/>
                </a:solidFill>
                <a:latin typeface="Times New Roman" pitchFamily="18" charset="0"/>
                <a:cs typeface="Times New Roman" pitchFamily="18" charset="0"/>
              </a:rPr>
            </a:br>
            <a:r>
              <a:rPr lang="en-IN" sz="4800" b="1" u="sng" dirty="0">
                <a:solidFill>
                  <a:schemeClr val="tx1"/>
                </a:solidFill>
                <a:latin typeface="Times New Roman" pitchFamily="18" charset="0"/>
                <a:cs typeface="Times New Roman" pitchFamily="18" charset="0"/>
              </a:rPr>
              <a:t>(End User)</a:t>
            </a:r>
          </a:p>
        </p:txBody>
      </p:sp>
      <p:sp>
        <p:nvSpPr>
          <p:cNvPr id="3" name="TextBox 2"/>
          <p:cNvSpPr txBox="1"/>
          <p:nvPr/>
        </p:nvSpPr>
        <p:spPr>
          <a:xfrm>
            <a:off x="609600" y="2133600"/>
            <a:ext cx="7620000" cy="3231654"/>
          </a:xfrm>
          <a:prstGeom prst="rect">
            <a:avLst/>
          </a:prstGeom>
          <a:noFill/>
        </p:spPr>
        <p:txBody>
          <a:bodyPr wrap="square" rtlCol="0">
            <a:spAutoFit/>
          </a:bodyPr>
          <a:lstStyle/>
          <a:p>
            <a:pPr marL="342900" indent="-342900">
              <a:buFont typeface="Wingdings" panose="05000000000000000000" pitchFamily="2" charset="2"/>
              <a:buChar char="q"/>
            </a:pPr>
            <a:r>
              <a:rPr lang="en-IN" sz="2000" b="1" dirty="0">
                <a:latin typeface="Times New Roman" panose="02020603050405020304" pitchFamily="18" charset="0"/>
                <a:cs typeface="Times New Roman" pitchFamily="18" charset="0"/>
              </a:rPr>
              <a:t>SOFTWARE  REQUIREMENT </a:t>
            </a:r>
            <a:r>
              <a:rPr lang="en-IN" sz="2000" dirty="0">
                <a:latin typeface="Times New Roman" pitchFamily="18" charset="0"/>
                <a:cs typeface="Times New Roman" pitchFamily="18" charset="0"/>
              </a:rPr>
              <a:t>(With Versions duly mentioned)</a:t>
            </a:r>
          </a:p>
          <a:p>
            <a:pPr marL="800100" lvl="1" indent="-342900">
              <a:buFont typeface="Wingdings" panose="05000000000000000000" pitchFamily="2" charset="2"/>
              <a:buChar char="§"/>
            </a:pPr>
            <a:r>
              <a:rPr lang="en-US" sz="2400" dirty="0"/>
              <a:t>Android 7 or above</a:t>
            </a:r>
          </a:p>
          <a:p>
            <a:pPr lvl="1" algn="just"/>
            <a:endParaRPr lang="en-IN" sz="2000" dirty="0">
              <a:latin typeface="Times New Roman" pitchFamily="18" charset="0"/>
              <a:cs typeface="Times New Roman" pitchFamily="18" charset="0"/>
            </a:endParaRPr>
          </a:p>
          <a:p>
            <a:pPr marL="342900" indent="-342900" algn="just">
              <a:buFont typeface="Wingdings" panose="05000000000000000000" pitchFamily="2" charset="2"/>
              <a:buChar char="q"/>
            </a:pPr>
            <a:r>
              <a:rPr lang="en-IN" sz="2000" b="1" dirty="0">
                <a:latin typeface="Times New Roman" pitchFamily="18" charset="0"/>
                <a:cs typeface="Times New Roman" pitchFamily="18" charset="0"/>
              </a:rPr>
              <a:t>HARDWARE REQUIREMENT</a:t>
            </a:r>
          </a:p>
          <a:p>
            <a:pPr marL="800100" lvl="1" indent="-342900">
              <a:buFont typeface="Wingdings" panose="05000000000000000000" pitchFamily="2" charset="2"/>
              <a:buChar char="§"/>
            </a:pPr>
            <a:r>
              <a:rPr lang="en-US" sz="2400" dirty="0"/>
              <a:t>Minimum 2 GB RAM</a:t>
            </a:r>
          </a:p>
          <a:p>
            <a:pPr marL="800100" lvl="1" indent="-342900">
              <a:buFont typeface="Wingdings" panose="05000000000000000000" pitchFamily="2" charset="2"/>
              <a:buChar char="§"/>
            </a:pPr>
            <a:r>
              <a:rPr lang="en-US" sz="2400" dirty="0"/>
              <a:t>Minimum HDD free space – 250Mb</a:t>
            </a:r>
          </a:p>
          <a:p>
            <a:pPr marL="800100" lvl="1" indent="-342900">
              <a:buFont typeface="Wingdings" panose="05000000000000000000" pitchFamily="2" charset="2"/>
              <a:buChar char="§"/>
            </a:pPr>
            <a:r>
              <a:rPr lang="en-US" sz="2400" dirty="0"/>
              <a:t>Connection – Internet Connection</a:t>
            </a:r>
          </a:p>
          <a:p>
            <a:pPr marL="800100" lvl="1" indent="-342900">
              <a:buFont typeface="Wingdings" panose="05000000000000000000" pitchFamily="2" charset="2"/>
              <a:buChar char="§"/>
            </a:pPr>
            <a:endParaRPr lang="en-US" sz="2400" dirty="0"/>
          </a:p>
          <a:p>
            <a:pPr lvl="1" algn="just"/>
            <a:endParaRPr lang="en-IN" sz="24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lgn="r"/>
            <a:r>
              <a:rPr lang="en-IN" dirty="0"/>
              <a:t>8</a:t>
            </a:r>
          </a:p>
        </p:txBody>
      </p:sp>
      <p:sp>
        <p:nvSpPr>
          <p:cNvPr id="2" name="Title 1"/>
          <p:cNvSpPr>
            <a:spLocks noGrp="1"/>
          </p:cNvSpPr>
          <p:nvPr>
            <p:ph type="ctrTitle"/>
          </p:nvPr>
        </p:nvSpPr>
        <p:spPr>
          <a:xfrm>
            <a:off x="685800" y="76200"/>
            <a:ext cx="7772400" cy="1066800"/>
          </a:xfrm>
        </p:spPr>
        <p:txBody>
          <a:bodyPr>
            <a:noAutofit/>
          </a:bodyPr>
          <a:lstStyle/>
          <a:p>
            <a:pPr algn="ctr"/>
            <a:r>
              <a:rPr lang="en-IN" sz="4800" b="1" u="sng" dirty="0">
                <a:solidFill>
                  <a:schemeClr val="tx1"/>
                </a:solidFill>
                <a:latin typeface="Times New Roman" pitchFamily="18" charset="0"/>
                <a:cs typeface="Times New Roman" pitchFamily="18" charset="0"/>
              </a:rPr>
              <a:t>Back End Details</a:t>
            </a:r>
          </a:p>
        </p:txBody>
      </p:sp>
      <p:sp>
        <p:nvSpPr>
          <p:cNvPr id="3" name="TextBox 2"/>
          <p:cNvSpPr txBox="1"/>
          <p:nvPr/>
        </p:nvSpPr>
        <p:spPr>
          <a:xfrm>
            <a:off x="457200" y="1905000"/>
            <a:ext cx="8610600" cy="3416320"/>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latin typeface="Times New Roman" pitchFamily="18" charset="0"/>
                <a:cs typeface="Times New Roman" pitchFamily="18" charset="0"/>
              </a:rPr>
              <a:t>What Back End your project is using?</a:t>
            </a:r>
          </a:p>
          <a:p>
            <a:r>
              <a:rPr lang="en-US" sz="2400" b="1" dirty="0">
                <a:latin typeface="Times New Roman" pitchFamily="18" charset="0"/>
                <a:cs typeface="Times New Roman" pitchFamily="18" charset="0"/>
              </a:rPr>
              <a:t>            </a:t>
            </a:r>
            <a:r>
              <a:rPr lang="en-US" sz="2400" dirty="0">
                <a:latin typeface="Times New Roman" panose="02020603050405020304" pitchFamily="18" charset="0"/>
                <a:cs typeface="Times New Roman" panose="02020603050405020304" pitchFamily="18" charset="0"/>
              </a:rPr>
              <a:t>Node.js (14.18.0), Express.js (4x), MongoDB(Database, 5.0)  </a:t>
            </a:r>
            <a:endParaRPr lang="en-IN" sz="2400" dirty="0">
              <a:latin typeface="Times New Roman" panose="02020603050405020304" pitchFamily="18" charset="0"/>
              <a:cs typeface="Times New Roman" panose="02020603050405020304" pitchFamily="18" charset="0"/>
            </a:endParaRPr>
          </a:p>
          <a:p>
            <a:pPr lvl="1" algn="just"/>
            <a:endParaRPr lang="en-US" sz="2400" dirty="0">
              <a:latin typeface="Times New Roman" pitchFamily="18" charset="0"/>
              <a:cs typeface="Times New Roman" pitchFamily="18" charset="0"/>
            </a:endParaRPr>
          </a:p>
          <a:p>
            <a:pPr marL="342900" indent="-342900" algn="just">
              <a:buFont typeface="Wingdings" panose="05000000000000000000" pitchFamily="2" charset="2"/>
              <a:buChar char="q"/>
            </a:pPr>
            <a:r>
              <a:rPr lang="en-US" sz="2400" b="1" dirty="0">
                <a:latin typeface="Times New Roman" pitchFamily="18" charset="0"/>
                <a:cs typeface="Times New Roman" pitchFamily="18" charset="0"/>
              </a:rPr>
              <a:t>How Many Databases?</a:t>
            </a:r>
          </a:p>
          <a:p>
            <a:pPr algn="just"/>
            <a:r>
              <a:rPr lang="en-US" sz="2400" dirty="0">
                <a:latin typeface="Times New Roman" pitchFamily="18" charset="0"/>
                <a:cs typeface="Times New Roman" pitchFamily="18" charset="0"/>
              </a:rPr>
              <a:t>	Only One</a:t>
            </a:r>
          </a:p>
          <a:p>
            <a:pPr algn="just"/>
            <a:endParaRPr lang="en-US" sz="2400" dirty="0">
              <a:latin typeface="Times New Roman" pitchFamily="18" charset="0"/>
              <a:cs typeface="Times New Roman" pitchFamily="18" charset="0"/>
            </a:endParaRPr>
          </a:p>
          <a:p>
            <a:pPr marL="342900" indent="-342900" algn="just">
              <a:buFont typeface="Wingdings" panose="05000000000000000000" pitchFamily="2" charset="2"/>
              <a:buChar char="q"/>
            </a:pPr>
            <a:r>
              <a:rPr lang="en-US" sz="2400" b="1" dirty="0">
                <a:latin typeface="Times New Roman" pitchFamily="18" charset="0"/>
                <a:cs typeface="Times New Roman" pitchFamily="18" charset="0"/>
              </a:rPr>
              <a:t>How Many Tables?</a:t>
            </a:r>
          </a:p>
          <a:p>
            <a:pPr lvl="1" algn="just"/>
            <a:r>
              <a:rPr lang="en-US" sz="2400" dirty="0">
                <a:latin typeface="Times New Roman" pitchFamily="18" charset="0"/>
                <a:cs typeface="Times New Roman" pitchFamily="18" charset="0"/>
              </a:rPr>
              <a:t>	6 Tables (Collections)</a:t>
            </a:r>
          </a:p>
          <a:p>
            <a:pPr algn="just"/>
            <a:r>
              <a:rPr lang="en-US" sz="2400" dirty="0">
                <a:latin typeface="Times New Roman" pitchFamily="18" charset="0"/>
                <a:cs typeface="Times New Roman" pitchFamily="18"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lgn="r"/>
            <a:r>
              <a:rPr lang="en-IN" dirty="0"/>
              <a:t>9</a:t>
            </a:r>
          </a:p>
        </p:txBody>
      </p:sp>
      <p:sp>
        <p:nvSpPr>
          <p:cNvPr id="2" name="Title 1"/>
          <p:cNvSpPr>
            <a:spLocks noGrp="1"/>
          </p:cNvSpPr>
          <p:nvPr>
            <p:ph type="ctrTitle"/>
          </p:nvPr>
        </p:nvSpPr>
        <p:spPr>
          <a:xfrm>
            <a:off x="685800" y="76200"/>
            <a:ext cx="7772400" cy="1066800"/>
          </a:xfrm>
        </p:spPr>
        <p:txBody>
          <a:bodyPr>
            <a:noAutofit/>
          </a:bodyPr>
          <a:lstStyle/>
          <a:p>
            <a:pPr algn="ctr"/>
            <a:r>
              <a:rPr lang="en-IN" sz="4800" b="1" u="sng" dirty="0">
                <a:solidFill>
                  <a:schemeClr val="tx1"/>
                </a:solidFill>
                <a:latin typeface="Times New Roman" pitchFamily="18" charset="0"/>
                <a:cs typeface="Times New Roman" pitchFamily="18" charset="0"/>
              </a:rPr>
              <a:t>Database Details</a:t>
            </a:r>
          </a:p>
        </p:txBody>
      </p:sp>
      <p:sp>
        <p:nvSpPr>
          <p:cNvPr id="3" name="TextBox 2"/>
          <p:cNvSpPr txBox="1"/>
          <p:nvPr/>
        </p:nvSpPr>
        <p:spPr>
          <a:xfrm>
            <a:off x="533400" y="1524000"/>
            <a:ext cx="8077200" cy="4524315"/>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dirty="0">
                <a:latin typeface="Times New Roman" pitchFamily="18" charset="0"/>
                <a:cs typeface="Times New Roman" pitchFamily="18" charset="0"/>
              </a:rPr>
              <a:t>Database Name -  </a:t>
            </a:r>
          </a:p>
          <a:p>
            <a:pPr algn="just"/>
            <a:r>
              <a:rPr lang="en-US" sz="2400" dirty="0">
                <a:latin typeface="Times New Roman" pitchFamily="18" charset="0"/>
                <a:cs typeface="Times New Roman" pitchFamily="18" charset="0"/>
              </a:rPr>
              <a:t>	edube_db</a:t>
            </a:r>
          </a:p>
          <a:p>
            <a:pPr algn="just"/>
            <a:r>
              <a:rPr lang="en-US" sz="2400" dirty="0">
                <a:latin typeface="Times New Roman" pitchFamily="18" charset="0"/>
                <a:cs typeface="Times New Roman" pitchFamily="18" charset="0"/>
              </a:rPr>
              <a:t>	</a:t>
            </a:r>
          </a:p>
          <a:p>
            <a:pPr algn="just"/>
            <a:endParaRPr lang="en-US" sz="2400" dirty="0">
              <a:latin typeface="Times New Roman" pitchFamily="18" charset="0"/>
              <a:cs typeface="Times New Roman" pitchFamily="18" charset="0"/>
            </a:endParaRPr>
          </a:p>
          <a:p>
            <a:pPr marL="342900" indent="-342900" algn="just">
              <a:buFont typeface="Wingdings" panose="05000000000000000000" pitchFamily="2" charset="2"/>
              <a:buChar char="q"/>
            </a:pPr>
            <a:r>
              <a:rPr lang="en-US" sz="2400" dirty="0">
                <a:latin typeface="Times New Roman" pitchFamily="18" charset="0"/>
                <a:cs typeface="Times New Roman" pitchFamily="18" charset="0"/>
              </a:rPr>
              <a:t>Tables Name - </a:t>
            </a:r>
          </a:p>
          <a:p>
            <a:pPr algn="just"/>
            <a:r>
              <a:rPr lang="en-US" sz="2400" dirty="0">
                <a:latin typeface="Times New Roman" pitchFamily="18" charset="0"/>
                <a:cs typeface="Times New Roman" pitchFamily="18" charset="0"/>
              </a:rPr>
              <a:t>	1. users</a:t>
            </a:r>
          </a:p>
          <a:p>
            <a:pPr algn="just"/>
            <a:r>
              <a:rPr lang="en-US" sz="2400" dirty="0">
                <a:latin typeface="Times New Roman" pitchFamily="18" charset="0"/>
                <a:cs typeface="Times New Roman" pitchFamily="18" charset="0"/>
              </a:rPr>
              <a:t>	2. </a:t>
            </a:r>
            <a:r>
              <a:rPr lang="en-US" sz="2400" dirty="0" err="1">
                <a:latin typeface="Times New Roman" pitchFamily="18" charset="0"/>
                <a:cs typeface="Times New Roman" pitchFamily="18" charset="0"/>
              </a:rPr>
              <a:t>userDemos</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3. pictures</a:t>
            </a:r>
          </a:p>
          <a:p>
            <a:pPr algn="just"/>
            <a:r>
              <a:rPr lang="en-US" sz="2400" dirty="0">
                <a:latin typeface="Times New Roman" pitchFamily="18" charset="0"/>
                <a:cs typeface="Times New Roman" pitchFamily="18" charset="0"/>
              </a:rPr>
              <a:t>	4. </a:t>
            </a:r>
            <a:r>
              <a:rPr lang="en-US" sz="2400" dirty="0" err="1">
                <a:latin typeface="Times New Roman" pitchFamily="18" charset="0"/>
                <a:cs typeface="Times New Roman" pitchFamily="18" charset="0"/>
              </a:rPr>
              <a:t>chatPictures</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5. messages</a:t>
            </a:r>
          </a:p>
          <a:p>
            <a:pPr algn="just"/>
            <a:r>
              <a:rPr lang="en-US" sz="2400" dirty="0">
                <a:latin typeface="Times New Roman" pitchFamily="18" charset="0"/>
                <a:cs typeface="Times New Roman" pitchFamily="18" charset="0"/>
              </a:rPr>
              <a:t>	6. </a:t>
            </a:r>
            <a:r>
              <a:rPr lang="en-US" sz="2400" dirty="0" err="1">
                <a:latin typeface="Times New Roman" pitchFamily="18" charset="0"/>
                <a:cs typeface="Times New Roman" pitchFamily="18" charset="0"/>
              </a:rPr>
              <a:t>messageItems</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1443</TotalTime>
  <Words>907</Words>
  <Application>Microsoft Office PowerPoint</Application>
  <PresentationFormat>On-screen Show (4:3)</PresentationFormat>
  <Paragraphs>143</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Franklin Gothic Book</vt:lpstr>
      <vt:lpstr>Perpetua</vt:lpstr>
      <vt:lpstr>Times New Roman</vt:lpstr>
      <vt:lpstr>Wingdings</vt:lpstr>
      <vt:lpstr>Wingdings 2</vt:lpstr>
      <vt:lpstr>Equity</vt:lpstr>
      <vt:lpstr>EDUBE – A VISUAL SOCIAL BOOKMARKING</vt:lpstr>
      <vt:lpstr>INDEX</vt:lpstr>
      <vt:lpstr>Introduction</vt:lpstr>
      <vt:lpstr>Application Area</vt:lpstr>
      <vt:lpstr>Project Overview</vt:lpstr>
      <vt:lpstr>Project Requirements (Developer)</vt:lpstr>
      <vt:lpstr>Project Requirements (End User)</vt:lpstr>
      <vt:lpstr>Back End Details</vt:lpstr>
      <vt:lpstr>Database Details</vt:lpstr>
      <vt:lpstr> Front End Details</vt:lpstr>
      <vt:lpstr>Interface of Register Screen</vt:lpstr>
      <vt:lpstr>Interface of User Dashboard Screen</vt:lpstr>
      <vt:lpstr>PowerPoint Presentation</vt:lpstr>
      <vt:lpstr>WORKFLOW DIAGRAM</vt:lpstr>
      <vt:lpstr>FLOW CHART OF WEB APP PROCESSING</vt:lpstr>
      <vt:lpstr>    DATA FLOW DIAGRAM</vt:lpstr>
      <vt:lpstr>USE CASE DIAGRAM</vt:lpstr>
      <vt:lpstr>WATERFALL MODEL OF SDLC</vt:lpstr>
      <vt:lpstr>         Result &amp; 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dc:title>
  <dc:creator>Raj</dc:creator>
  <cp:lastModifiedBy>Bhumika Bhandari</cp:lastModifiedBy>
  <cp:revision>186</cp:revision>
  <dcterms:created xsi:type="dcterms:W3CDTF">2012-01-24T13:52:50Z</dcterms:created>
  <dcterms:modified xsi:type="dcterms:W3CDTF">2022-01-31T15:33:48Z</dcterms:modified>
</cp:coreProperties>
</file>