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7" r:id="rId2"/>
  </p:sldMasterIdLst>
  <p:notesMasterIdLst>
    <p:notesMasterId r:id="rId42"/>
  </p:notesMasterIdLst>
  <p:handoutMasterIdLst>
    <p:handoutMasterId r:id="rId43"/>
  </p:handoutMasterIdLst>
  <p:sldIdLst>
    <p:sldId id="257" r:id="rId3"/>
    <p:sldId id="306" r:id="rId4"/>
    <p:sldId id="310" r:id="rId5"/>
    <p:sldId id="311" r:id="rId6"/>
    <p:sldId id="312" r:id="rId7"/>
    <p:sldId id="333" r:id="rId8"/>
    <p:sldId id="313" r:id="rId9"/>
    <p:sldId id="316" r:id="rId10"/>
    <p:sldId id="314" r:id="rId11"/>
    <p:sldId id="326" r:id="rId12"/>
    <p:sldId id="327" r:id="rId13"/>
    <p:sldId id="315" r:id="rId14"/>
    <p:sldId id="317" r:id="rId15"/>
    <p:sldId id="318" r:id="rId16"/>
    <p:sldId id="320" r:id="rId17"/>
    <p:sldId id="322" r:id="rId18"/>
    <p:sldId id="321" r:id="rId19"/>
    <p:sldId id="319" r:id="rId20"/>
    <p:sldId id="324" r:id="rId21"/>
    <p:sldId id="323" r:id="rId22"/>
    <p:sldId id="325" r:id="rId23"/>
    <p:sldId id="328" r:id="rId24"/>
    <p:sldId id="329" r:id="rId25"/>
    <p:sldId id="330" r:id="rId26"/>
    <p:sldId id="331" r:id="rId27"/>
    <p:sldId id="332" r:id="rId28"/>
    <p:sldId id="334" r:id="rId29"/>
    <p:sldId id="335" r:id="rId30"/>
    <p:sldId id="336" r:id="rId31"/>
    <p:sldId id="337" r:id="rId32"/>
    <p:sldId id="338" r:id="rId33"/>
    <p:sldId id="340" r:id="rId34"/>
    <p:sldId id="341" r:id="rId35"/>
    <p:sldId id="342" r:id="rId36"/>
    <p:sldId id="343" r:id="rId37"/>
    <p:sldId id="344" r:id="rId38"/>
    <p:sldId id="339" r:id="rId39"/>
    <p:sldId id="345" r:id="rId40"/>
    <p:sldId id="34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0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16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3416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Dr. Simon Caton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7518-7B28-E741-A16A-22EB64485BF0}" type="datetime1">
              <a:rPr lang="en-GB" smtClean="0"/>
              <a:t>04/03/2019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and Web Mining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8F01C-892B-F445-A348-07FDE3BD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1050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Dr. Simon Caton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1336-FC36-DB43-A8C7-6E54631D06B2}" type="datetime1">
              <a:rPr lang="en-GB" smtClean="0"/>
              <a:t>04/03/2019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and Web Mining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010A7-B2E5-5344-8118-581F4C1F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162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778" y="3365304"/>
            <a:ext cx="9107726" cy="3492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682997" y="314096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tx1"/>
                </a:solidFill>
              </a:rPr>
              <a:t>National College </a:t>
            </a:r>
            <a:r>
              <a:rPr lang="de-DE" sz="1000" dirty="0" err="1">
                <a:solidFill>
                  <a:schemeClr val="tx1"/>
                </a:solidFill>
              </a:rPr>
              <a:t>of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Ireland</a:t>
            </a:r>
            <a:r>
              <a:rPr lang="de-DE" sz="1000" dirty="0">
                <a:solidFill>
                  <a:schemeClr val="tx1"/>
                </a:solidFill>
              </a:rPr>
              <a:t>, School </a:t>
            </a:r>
            <a:r>
              <a:rPr lang="de-DE" sz="1000" dirty="0" err="1">
                <a:solidFill>
                  <a:schemeClr val="tx1"/>
                </a:solidFill>
              </a:rPr>
              <a:t>of</a:t>
            </a:r>
            <a:r>
              <a:rPr lang="de-DE" sz="1000" dirty="0">
                <a:solidFill>
                  <a:schemeClr val="tx1"/>
                </a:solidFill>
              </a:rPr>
              <a:t> Computing</a:t>
            </a:r>
          </a:p>
        </p:txBody>
      </p:sp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682997" y="1268760"/>
            <a:ext cx="7772400" cy="936104"/>
          </a:xfrm>
        </p:spPr>
        <p:txBody>
          <a:bodyPr anchor="t"/>
          <a:lstStyle>
            <a:lvl1pPr algn="l">
              <a:defRPr sz="3200" b="1" cap="all" baseline="0"/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pic>
        <p:nvPicPr>
          <p:cNvPr id="9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3592" y="3585017"/>
            <a:ext cx="8876816" cy="3092220"/>
          </a:xfrm>
          <a:prstGeom prst="roundRect">
            <a:avLst>
              <a:gd name="adj" fmla="val 4238"/>
            </a:avLst>
          </a:prstGeom>
          <a:solidFill>
            <a:srgbClr val="FFFFFF">
              <a:shade val="85000"/>
            </a:srgbClr>
          </a:solidFill>
          <a:ln w="3175" cmpd="sng">
            <a:solidFill>
              <a:schemeClr val="bg1"/>
            </a:solidFill>
          </a:ln>
          <a:effectLst/>
        </p:spPr>
      </p:pic>
      <p:sp>
        <p:nvSpPr>
          <p:cNvPr id="2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2997" y="2203248"/>
            <a:ext cx="7772400" cy="86571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Sub-title / Name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020272" y="6112792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 err="1">
                <a:solidFill>
                  <a:schemeClr val="bg1"/>
                </a:solidFill>
              </a:rPr>
              <a:t>www.ncirl.ie</a:t>
            </a:r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uestions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103120"/>
            <a:ext cx="4076700" cy="4754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832100" y="2103120"/>
            <a:ext cx="5956300" cy="42849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0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964" y="5083969"/>
            <a:ext cx="7428096" cy="566738"/>
          </a:xfrm>
          <a:solidFill>
            <a:schemeClr val="bg2">
              <a:lumMod val="25000"/>
              <a:alpha val="50000"/>
            </a:schemeClr>
          </a:solidFill>
          <a:effectLst/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6964-C1EB-074B-927B-8F547BCF4C12}" type="datetime1">
              <a:rPr lang="en-GB" smtClean="0"/>
              <a:t>04/03/2019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90AC-52AF-304B-A493-C3E9DB2F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1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uestions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103120"/>
            <a:ext cx="40767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26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E62E-6699-4540-8E07-F9B4BC096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C5B31-B3EE-F54F-B141-A213863C0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4D987-20F6-A342-926C-CBEEF4AD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7324-BD7D-4848-98C9-50E55D307778}" type="datetime1">
              <a:rPr lang="en-GB" noProof="0" smtClean="0"/>
              <a:t>04/03/2019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70C26-6E4E-E54A-B4FC-3B2D4B99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Advanced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49905-FCCB-4C43-AADA-EFF8A6CB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255895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96CB-C0B3-CC4D-818D-1B858F1C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1E02-A53E-1B41-920B-D42AC495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A09C-5E27-E64D-AA57-C5EE3AD3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7324-BD7D-4848-98C9-50E55D307778}" type="datetime1">
              <a:rPr lang="en-GB" noProof="0" smtClean="0"/>
              <a:t>04/03/2019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A024C-3C28-2248-A6BF-DA67D8A9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Advanced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4566-41F5-B74C-BC8F-7A373BDD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1756788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5227-4740-0A46-9AB8-6A991E80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86C41-3F72-1F45-8F2B-FECCD5F50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BEDD-6D8F-0546-8877-CFA58627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7324-BD7D-4848-98C9-50E55D307778}" type="datetime1">
              <a:rPr lang="en-GB" noProof="0" smtClean="0"/>
              <a:t>04/03/2019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B4ACE-E414-814B-B193-63ECF0E0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Advanced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E364-26FD-1F4C-BEA7-67A210B3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811768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5895-107A-3148-9B4B-FE4F81F3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6FEF-FAFD-CE4A-89BA-B531ABA90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A9EBB-5AA2-D545-84FB-4BC41761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0C252-69A4-C845-8C9B-51C7915D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7324-BD7D-4848-98C9-50E55D307778}" type="datetime1">
              <a:rPr lang="en-GB" noProof="0" smtClean="0"/>
              <a:t>04/03/2019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2AFF-F7EB-2743-8923-79D58A8C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Advanced Data Mining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29896-4B8B-ED48-9496-CCD27BB3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6698902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921B-C7E3-C248-B401-E19ECC42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4309E-61AA-9642-9846-F50D0D6E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FCC6A-081A-C14D-AC73-A3DB9A2A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AEA17-2D26-3340-B8EB-215B17A1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F91D2-4ACA-9147-A842-70A3D2ECA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8FE4-430A-6949-B223-7C533D9D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7324-BD7D-4848-98C9-50E55D307778}" type="datetime1">
              <a:rPr lang="en-GB" noProof="0" smtClean="0"/>
              <a:t>04/03/2019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A1BA7-A4CE-3D43-8A26-162E5BF1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Advanced Data Mining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713DD-297C-694C-A5FE-FE7B02DA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413057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BC0C-0D99-3845-9BC6-8ABB36E5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9CD58-2313-6E48-A127-90840CD0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7324-BD7D-4848-98C9-50E55D307778}" type="datetime1">
              <a:rPr lang="en-GB" noProof="0" smtClean="0"/>
              <a:t>04/03/2019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0CCC7-3284-D546-8E82-D85F51C3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Advanced Data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1121E-626A-374E-9FBC-F60828E5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35777201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930FC-CE5E-6A46-9794-3B92D15C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7324-BD7D-4848-98C9-50E55D307778}" type="datetime1">
              <a:rPr lang="en-GB" noProof="0" smtClean="0"/>
              <a:t>04/03/2019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B70BF-90DB-7242-87C9-C342E047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Advanced Data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A468E-7319-D749-B5E2-B81B873C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9506754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4325" indent="-314325">
              <a:buFont typeface="Wingdings" charset="2"/>
              <a:buChar char="§"/>
              <a:defRPr/>
            </a:lvl1pPr>
            <a:lvl2pPr marL="790575" indent="-314325">
              <a:buFont typeface="Wingdings" charset="2"/>
              <a:buChar char="§"/>
              <a:defRPr/>
            </a:lvl2pPr>
            <a:lvl3pPr marL="1209675" indent="-276225">
              <a:buFont typeface="Wingdings" charset="2"/>
              <a:buChar char="§"/>
              <a:defRPr/>
            </a:lvl3pPr>
            <a:lvl4pPr marL="1657350" indent="-276225">
              <a:buFont typeface="Wingdings" charset="2"/>
              <a:buChar char="§"/>
              <a:defRPr/>
            </a:lvl4pPr>
            <a:lvl5pPr marL="2095500" indent="-276225">
              <a:buFont typeface="Wingdings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5083-20D3-1B48-85D0-9CACE3A5AB9C}" type="datetime1">
              <a:rPr lang="en-GB" smtClean="0"/>
              <a:t>04/03/2019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C00D-AAB0-ED4C-A1DD-3E04768F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C5F6-805F-1549-80D6-26A8E3E0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89112-ABC8-2546-9EB4-00CE14A0E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DC543-9AAF-5E48-A62A-C8E765B1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7324-BD7D-4848-98C9-50E55D307778}" type="datetime1">
              <a:rPr lang="en-GB" noProof="0" smtClean="0"/>
              <a:t>04/03/2019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488FC-D2F7-BE40-BF91-443B98C8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Advanced Data Mining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56BE7-E585-AC42-B6F3-81EA86D2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3596324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31B3-3E63-484F-B440-50BB4C44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697A5-04D9-7142-A633-D9E10FE26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3876B-E0BF-0E4C-A201-3184F8216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13153-1B31-F043-A33A-19DA8C10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7324-BD7D-4848-98C9-50E55D307778}" type="datetime1">
              <a:rPr lang="en-GB" noProof="0" smtClean="0"/>
              <a:t>04/03/2019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D2B4-81C1-E246-A18D-5F2AA622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Advanced Data Mining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3F5C6-C3EE-DE45-9E35-0F0BA6F9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48448100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B13D-9334-5B4A-B999-4A8A288B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75482-714F-1A4D-ACD3-33576EE16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36D50-40EF-1840-A2E6-5D6F17F5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7324-BD7D-4848-98C9-50E55D307778}" type="datetime1">
              <a:rPr lang="en-GB" noProof="0" smtClean="0"/>
              <a:t>04/03/2019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CD939-0DB1-9943-947A-8A3024D0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Advanced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824B-8A35-724F-A9FF-5F867D01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5036728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C9505-3DCA-E643-8929-1B8BD8014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25FE1-A9AA-A846-8A33-4058F8EC8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5240-3989-BA48-8CCC-463098EC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7324-BD7D-4848-98C9-50E55D307778}" type="datetime1">
              <a:rPr lang="en-GB" noProof="0" smtClean="0"/>
              <a:t>04/03/2019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1C485-4732-5443-BFBD-87809AC3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Advanced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4E7FA-E91D-6C46-88A6-1041A75C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84259991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778" y="3365304"/>
            <a:ext cx="9107726" cy="3492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682997" y="314096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tx1"/>
                </a:solidFill>
              </a:rPr>
              <a:t>National College </a:t>
            </a:r>
            <a:r>
              <a:rPr lang="de-DE" sz="1000" dirty="0" err="1">
                <a:solidFill>
                  <a:schemeClr val="tx1"/>
                </a:solidFill>
              </a:rPr>
              <a:t>of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Ireland</a:t>
            </a:r>
            <a:r>
              <a:rPr lang="de-DE" sz="1000" dirty="0">
                <a:solidFill>
                  <a:schemeClr val="tx1"/>
                </a:solidFill>
              </a:rPr>
              <a:t>, School </a:t>
            </a:r>
            <a:r>
              <a:rPr lang="de-DE" sz="1000" dirty="0" err="1">
                <a:solidFill>
                  <a:schemeClr val="tx1"/>
                </a:solidFill>
              </a:rPr>
              <a:t>of</a:t>
            </a:r>
            <a:r>
              <a:rPr lang="de-DE" sz="1000" dirty="0">
                <a:solidFill>
                  <a:schemeClr val="tx1"/>
                </a:solidFill>
              </a:rPr>
              <a:t> Computing</a:t>
            </a:r>
          </a:p>
        </p:txBody>
      </p:sp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682997" y="1268760"/>
            <a:ext cx="7772400" cy="936104"/>
          </a:xfrm>
        </p:spPr>
        <p:txBody>
          <a:bodyPr anchor="t"/>
          <a:lstStyle>
            <a:lvl1pPr algn="l">
              <a:defRPr sz="3200" b="1" cap="all" baseline="0"/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pic>
        <p:nvPicPr>
          <p:cNvPr id="9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3592" y="3585017"/>
            <a:ext cx="8876816" cy="3092220"/>
          </a:xfrm>
          <a:prstGeom prst="roundRect">
            <a:avLst>
              <a:gd name="adj" fmla="val 4238"/>
            </a:avLst>
          </a:prstGeom>
          <a:solidFill>
            <a:srgbClr val="FFFFFF">
              <a:shade val="85000"/>
            </a:srgbClr>
          </a:solidFill>
          <a:ln w="3175" cmpd="sng">
            <a:solidFill>
              <a:schemeClr val="bg1"/>
            </a:solidFill>
          </a:ln>
          <a:effectLst/>
        </p:spPr>
      </p:pic>
      <p:sp>
        <p:nvSpPr>
          <p:cNvPr id="2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2997" y="2203248"/>
            <a:ext cx="7772400" cy="86571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Sub-title / Name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020272" y="6112792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 err="1">
                <a:solidFill>
                  <a:schemeClr val="bg1"/>
                </a:solidFill>
              </a:rPr>
              <a:t>www.ncirl.ie</a:t>
            </a:r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181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4325" indent="-314325">
              <a:buFont typeface="Wingdings" charset="2"/>
              <a:buChar char="§"/>
              <a:defRPr/>
            </a:lvl1pPr>
            <a:lvl2pPr marL="790575" indent="-314325">
              <a:buFont typeface="Wingdings" charset="2"/>
              <a:buChar char="§"/>
              <a:defRPr/>
            </a:lvl2pPr>
            <a:lvl3pPr marL="1209675" indent="-276225">
              <a:buFont typeface="Wingdings" charset="2"/>
              <a:buChar char="§"/>
              <a:defRPr/>
            </a:lvl3pPr>
            <a:lvl4pPr marL="1657350" indent="-276225">
              <a:buFont typeface="Wingdings" charset="2"/>
              <a:buChar char="§"/>
              <a:defRPr/>
            </a:lvl4pPr>
            <a:lvl5pPr marL="2095500" indent="-276225">
              <a:buFont typeface="Wingdings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5083-20D3-1B48-85D0-9CACE3A5AB9C}" type="datetime1">
              <a:rPr lang="en-GB" smtClean="0"/>
              <a:t>04/03/2019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8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64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E7F-8E6F-9748-B31B-9C4A367652E7}" type="datetime1">
              <a:rPr lang="en-GB" smtClean="0"/>
              <a:t>04/03/2019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26D-737A-7446-A578-AF8A086FE3A1}" type="datetime1">
              <a:rPr lang="en-GB" smtClean="0"/>
              <a:t>04/03/2019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77F-8793-024F-97E9-71FDD33A1F98}" type="datetime1">
              <a:rPr lang="en-GB" smtClean="0"/>
              <a:t>04/03/2019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0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0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DA3C-C418-B843-879F-6DCB45F2FB12}" type="datetime1">
              <a:rPr lang="en-GB" smtClean="0"/>
              <a:t>04/03/2019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0E80-86F0-3744-9617-F6018344DF1A}" type="datetime1">
              <a:rPr lang="en-GB" smtClean="0"/>
              <a:t>04/03/2019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Slide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1st level</a:t>
            </a:r>
          </a:p>
          <a:p>
            <a:pPr lvl="1"/>
            <a:r>
              <a:rPr lang="en-GB" noProof="0"/>
              <a:t>2nd level</a:t>
            </a:r>
          </a:p>
          <a:p>
            <a:pPr lvl="2"/>
            <a:r>
              <a:rPr lang="en-GB" noProof="0"/>
              <a:t>3rd level</a:t>
            </a:r>
          </a:p>
          <a:p>
            <a:pPr lvl="3"/>
            <a:r>
              <a:rPr lang="en-GB" noProof="0"/>
              <a:t>4th level</a:t>
            </a:r>
          </a:p>
          <a:p>
            <a:pPr lvl="4"/>
            <a:r>
              <a:rPr lang="en-GB" noProof="0"/>
              <a:t>5th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96647324-BD7D-4848-98C9-50E55D307778}" type="datetime1">
              <a:rPr lang="en-GB" noProof="0" smtClean="0"/>
              <a:t>04/03/2019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797071" y="6356350"/>
            <a:ext cx="3581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Advanced Data Mining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9" name="Picture 8" descr="logo.png">
            <a:extLst>
              <a:ext uri="{FF2B5EF4-FFF2-40B4-BE49-F238E27FC236}">
                <a16:creationId xmlns:a16="http://schemas.microsoft.com/office/drawing/2014/main" id="{3A1AB046-CE87-CE47-BB0F-BB9542829D9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29" y="239458"/>
            <a:ext cx="124358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4" r:id="rId10"/>
    <p:sldLayoutId id="2147483675" r:id="rId11"/>
    <p:sldLayoutId id="2147483672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ClrTx/>
        <a:buFont typeface="Wingdings" charset="2"/>
        <a:buChar char="§"/>
        <a:defRPr sz="2000" baseline="0">
          <a:solidFill>
            <a:schemeClr val="bg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ClrTx/>
        <a:buFont typeface="Wingdings" charset="2"/>
        <a:buChar char="§"/>
        <a:defRPr>
          <a:solidFill>
            <a:schemeClr val="bg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ClrTx/>
        <a:buFont typeface="Wingdings" charset="2"/>
        <a:buChar char="§"/>
        <a:defRPr sz="1600">
          <a:solidFill>
            <a:schemeClr val="bg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ClrTx/>
        <a:buFont typeface="Wingdings" charset="2"/>
        <a:buChar char="§"/>
        <a:defRPr sz="1600" baseline="0">
          <a:solidFill>
            <a:schemeClr val="bg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ClrTx/>
        <a:buFont typeface="Wingdings" charset="2"/>
        <a:buChar char="§"/>
        <a:defRPr sz="16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E479A-E8D5-EE4C-85C3-AC9AF727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A1487-B305-3445-9A53-F0B56FA2D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3CF0D-9288-A549-98E3-97D49E00E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7324-BD7D-4848-98C9-50E55D307778}" type="datetime1">
              <a:rPr lang="en-GB" noProof="0" smtClean="0"/>
              <a:t>04/03/2019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B982-7AD5-ED46-A6CD-37545D9EC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noProof="0"/>
              <a:t>Advanced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A443F-D7CB-4E40-8A0B-A6E58EDA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7" name="Picture 6" descr="logo.png">
            <a:extLst>
              <a:ext uri="{FF2B5EF4-FFF2-40B4-BE49-F238E27FC236}">
                <a16:creationId xmlns:a16="http://schemas.microsoft.com/office/drawing/2014/main" id="{74E2230B-64E6-1944-AA47-68F46239122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29" y="239458"/>
            <a:ext cx="124358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sli.ics.uci.edu/Classes/2012F-273a?action=download&amp;upname=10-ensembles.pdf" TargetMode="External"/><Relationship Id="rId3" Type="http://schemas.openxmlformats.org/officeDocument/2006/relationships/hyperlink" Target="https://project.dke.maastrichtuniversity.nl/datamining/2013-Slides/lecture-07.ppt" TargetMode="External"/><Relationship Id="rId7" Type="http://schemas.openxmlformats.org/officeDocument/2006/relationships/hyperlink" Target="http://www.cs.cornell.edu/courses/cs4700/2008fa/PPT/CS4700-EL.ppt" TargetMode="External"/><Relationship Id="rId2" Type="http://schemas.openxmlformats.org/officeDocument/2006/relationships/hyperlink" Target="https://www.cs.utexas.edu/~mooney/cs391L/slides/ensembles.ppt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://www.d.umn.edu/~rmaclin/cs8751/Notes/Ensemble.ppt" TargetMode="External"/><Relationship Id="rId5" Type="http://schemas.openxmlformats.org/officeDocument/2006/relationships/hyperlink" Target="http://www.cs.ucsb.edu/~ambuj/Courses/165B/Lectures/ensemble%20learning.ppt" TargetMode="External"/><Relationship Id="rId4" Type="http://schemas.openxmlformats.org/officeDocument/2006/relationships/hyperlink" Target="https://www.biostat.wisc.edu/~page/Ensembles.ppt" TargetMode="External"/><Relationship Id="rId9" Type="http://schemas.openxmlformats.org/officeDocument/2006/relationships/hyperlink" Target="http://www.cs.man.ac.uk/~stapenr5/boosting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Data Mining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GB" dirty="0"/>
              <a:t>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179702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learning: could bring you 1M$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6" name="Picture 4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8249" y="1473910"/>
            <a:ext cx="6411034" cy="488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896" y="6512851"/>
            <a:ext cx="3421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https://en.wikipedia.org/wiki/Netflix_Prize</a:t>
            </a:r>
          </a:p>
        </p:txBody>
      </p:sp>
    </p:spTree>
    <p:extLst>
      <p:ext uri="{BB962C8B-B14F-4D97-AF65-F5344CB8AC3E}">
        <p14:creationId xmlns:p14="http://schemas.microsoft.com/office/powerpoint/2010/main" val="217647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Ensemble learning: could bring you 1M$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5424" y="1078617"/>
            <a:ext cx="7144870" cy="53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rgbClr val="FF0000"/>
                </a:solidFill>
              </a:rPr>
              <a:t>Simply </a:t>
            </a:r>
            <a:r>
              <a:rPr lang="en-GB" b="1" dirty="0">
                <a:solidFill>
                  <a:srgbClr val="FF0000"/>
                </a:solidFill>
              </a:rPr>
              <a:t>averaging</a:t>
            </a:r>
            <a:r>
              <a:rPr lang="en-GB" dirty="0">
                <a:solidFill>
                  <a:srgbClr val="FF0000"/>
                </a:solidFill>
              </a:rPr>
              <a:t> the predictions (or </a:t>
            </a:r>
            <a:r>
              <a:rPr lang="en-GB" b="1" dirty="0">
                <a:solidFill>
                  <a:srgbClr val="FF0000"/>
                </a:solidFill>
              </a:rPr>
              <a:t>voting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algn="just"/>
            <a:endParaRPr lang="en-GB" dirty="0"/>
          </a:p>
          <a:p>
            <a:pPr algn="just"/>
            <a:r>
              <a:rPr lang="en-GB" b="1" dirty="0">
                <a:solidFill>
                  <a:srgbClr val="D09E00"/>
                </a:solidFill>
              </a:rPr>
              <a:t>Bagging</a:t>
            </a:r>
            <a:r>
              <a:rPr lang="en-GB" dirty="0">
                <a:solidFill>
                  <a:srgbClr val="D09E00"/>
                </a:solidFill>
              </a:rPr>
              <a:t>  -  train lots of classifiers on randomly different versions of the training data, then basically average the predictions</a:t>
            </a:r>
          </a:p>
          <a:p>
            <a:pPr algn="just"/>
            <a:endParaRPr lang="en-GB" dirty="0"/>
          </a:p>
          <a:p>
            <a:pPr algn="just"/>
            <a:r>
              <a:rPr lang="en-GB" b="1" dirty="0">
                <a:solidFill>
                  <a:srgbClr val="00B050"/>
                </a:solidFill>
              </a:rPr>
              <a:t>Boosting</a:t>
            </a:r>
            <a:r>
              <a:rPr lang="en-GB" dirty="0">
                <a:solidFill>
                  <a:srgbClr val="00B050"/>
                </a:solidFill>
              </a:rPr>
              <a:t> – train a </a:t>
            </a:r>
            <a:r>
              <a:rPr lang="en-GB" i="1" dirty="0">
                <a:solidFill>
                  <a:srgbClr val="00B050"/>
                </a:solidFill>
              </a:rPr>
              <a:t>series </a:t>
            </a:r>
            <a:r>
              <a:rPr lang="en-GB" dirty="0">
                <a:solidFill>
                  <a:srgbClr val="00B050"/>
                </a:solidFill>
              </a:rPr>
              <a:t>of classifiers – each one focussing more on the instances that the previous ones got wrong. Then use a weighted average of the predictions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4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ensembles (voting)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Simple committees (or voting)</a:t>
            </a:r>
          </a:p>
          <a:p>
            <a:pPr lvl="1"/>
            <a:r>
              <a:rPr lang="en-US" dirty="0"/>
              <a:t>Unweighted average (for numerical values)</a:t>
            </a:r>
          </a:p>
          <a:p>
            <a:pPr lvl="1"/>
            <a:r>
              <a:rPr lang="en-US" dirty="0"/>
              <a:t>Majority vote (for categorical values)</a:t>
            </a:r>
          </a:p>
          <a:p>
            <a:pPr lvl="1"/>
            <a:endParaRPr lang="en-US" dirty="0"/>
          </a:p>
          <a:p>
            <a:r>
              <a:rPr lang="en-US" dirty="0"/>
              <a:t>Weighted decisions</a:t>
            </a:r>
          </a:p>
          <a:p>
            <a:pPr lvl="1"/>
            <a:r>
              <a:rPr lang="en-US" dirty="0"/>
              <a:t>x is the input data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i </a:t>
            </a:r>
            <a:r>
              <a:rPr lang="en-US" dirty="0"/>
              <a:t>is the decision of classifier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is the weight this classifier </a:t>
            </a:r>
            <a:r>
              <a:rPr lang="en-US" dirty="0" err="1"/>
              <a:t>i</a:t>
            </a:r>
            <a:r>
              <a:rPr lang="en-US" dirty="0"/>
              <a:t> has</a:t>
            </a:r>
          </a:p>
          <a:p>
            <a:pPr lvl="1"/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may need to be learned themselves</a:t>
            </a:r>
          </a:p>
          <a:p>
            <a:pPr lvl="1"/>
            <a:r>
              <a:rPr lang="en-US" dirty="0"/>
              <a:t>f() is a function that calculates output</a:t>
            </a:r>
          </a:p>
          <a:p>
            <a:pPr lvl="1"/>
            <a:r>
              <a:rPr lang="en-US" dirty="0"/>
              <a:t>f() can be for example the sign function</a:t>
            </a:r>
          </a:p>
          <a:p>
            <a:pPr lvl="1"/>
            <a:r>
              <a:rPr lang="en-US" dirty="0"/>
              <a:t>y is the weighted decision of the ensemble</a:t>
            </a:r>
          </a:p>
          <a:p>
            <a:endParaRPr lang="en-US" dirty="0"/>
          </a:p>
          <a:p>
            <a:r>
              <a:rPr lang="en-US" dirty="0"/>
              <a:t>Procedures like this are sometimes called </a:t>
            </a:r>
          </a:p>
          <a:p>
            <a:pPr marL="0" indent="0">
              <a:buNone/>
            </a:pPr>
            <a:r>
              <a:rPr lang="en-US" u="sng" dirty="0"/>
              <a:t>amplifying weak learners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Comb-vote_c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3417" y="2637860"/>
            <a:ext cx="3493665" cy="363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63496" y="1714530"/>
            <a:ext cx="317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Pay attention of this structure, we will see similar things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72850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ensembles (voting)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Simple ensembles are nice because you can analyze them quickly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let us assume that we have at our disposal </a:t>
            </a:r>
            <a:r>
              <a:rPr lang="en-US" i="1" dirty="0"/>
              <a:t>n</a:t>
            </a:r>
            <a:r>
              <a:rPr lang="en-US" dirty="0"/>
              <a:t> independent models, each with an accuracy of 60% on a two class problem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Question 1: If all </a:t>
            </a:r>
            <a:r>
              <a:rPr lang="en-US" i="1" dirty="0"/>
              <a:t>n</a:t>
            </a:r>
            <a:r>
              <a:rPr lang="en-US" dirty="0"/>
              <a:t> models predict the same class, what is the confidence that we have in the result? (i.e., what is the probability that all predictors are wrong?)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ensembles (voting)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Simple ensembles are nice because you can analyze them quickly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let us assume that we have at our disposal </a:t>
            </a:r>
            <a:r>
              <a:rPr lang="en-US" i="1" dirty="0"/>
              <a:t>n</a:t>
            </a:r>
            <a:r>
              <a:rPr lang="en-US" dirty="0"/>
              <a:t> independent models, each with an accuracy of 60% on a two class problem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Question 1: If all </a:t>
            </a:r>
            <a:r>
              <a:rPr lang="en-US" i="1" dirty="0"/>
              <a:t>n</a:t>
            </a:r>
            <a:r>
              <a:rPr lang="en-US" dirty="0"/>
              <a:t> models predict the same class, what is the confidence that we have in the result? (i.e., what is the probability that all predictors are wrong?)</a:t>
            </a:r>
          </a:p>
          <a:p>
            <a:pPr algn="just"/>
            <a:r>
              <a:rPr lang="en-US" dirty="0">
                <a:solidFill>
                  <a:srgbClr val="00B0F0"/>
                </a:solidFill>
              </a:rPr>
              <a:t>Answer 1: 1 – 0.4</a:t>
            </a:r>
            <a:r>
              <a:rPr lang="en-US" baseline="30000" dirty="0">
                <a:solidFill>
                  <a:srgbClr val="00B0F0"/>
                </a:solidFill>
              </a:rPr>
              <a:t>n</a:t>
            </a:r>
            <a:r>
              <a:rPr lang="en-US" dirty="0">
                <a:solidFill>
                  <a:srgbClr val="00B0F0"/>
                </a:solidFill>
              </a:rPr>
              <a:t>, for example if n = 10 then the confidence is 99.4%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ensembles (voting)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Simple ensembles are nice because you can analyze them quickly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let us assume that we have at our disposal </a:t>
            </a:r>
            <a:r>
              <a:rPr lang="en-US" i="1" dirty="0"/>
              <a:t>n</a:t>
            </a:r>
            <a:r>
              <a:rPr lang="en-US" dirty="0"/>
              <a:t> independent models, each with an accuracy of 60% on a two class problem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Question 1: If all </a:t>
            </a:r>
            <a:r>
              <a:rPr lang="en-US" i="1" dirty="0"/>
              <a:t>n</a:t>
            </a:r>
            <a:r>
              <a:rPr lang="en-US" dirty="0"/>
              <a:t> models predict the same class, what is the confidence that we have in the result? (i.e., what is the probability that all predictors are wrong?)</a:t>
            </a:r>
          </a:p>
          <a:p>
            <a:pPr algn="just"/>
            <a:r>
              <a:rPr lang="en-US" dirty="0"/>
              <a:t>Answer 1: 1 – 0.4</a:t>
            </a:r>
            <a:r>
              <a:rPr lang="en-US" baseline="30000" dirty="0"/>
              <a:t>n</a:t>
            </a:r>
            <a:r>
              <a:rPr lang="en-US" dirty="0"/>
              <a:t>, for example if </a:t>
            </a:r>
            <a:r>
              <a:rPr lang="en-US" i="1" dirty="0"/>
              <a:t>n</a:t>
            </a:r>
            <a:r>
              <a:rPr lang="en-US" dirty="0"/>
              <a:t> = 10 then the confidence is 99.4%</a:t>
            </a:r>
          </a:p>
          <a:p>
            <a:pPr algn="just"/>
            <a:r>
              <a:rPr lang="en-US" dirty="0"/>
              <a:t>Question 2: What is our confidence in the result if </a:t>
            </a:r>
            <a:r>
              <a:rPr lang="en-US" i="1" dirty="0"/>
              <a:t>a </a:t>
            </a:r>
            <a:r>
              <a:rPr lang="en-US" dirty="0"/>
              <a:t>models say class 1 and </a:t>
            </a:r>
            <a:r>
              <a:rPr lang="en-US" i="1" dirty="0"/>
              <a:t>b</a:t>
            </a:r>
            <a:r>
              <a:rPr lang="en-US" dirty="0"/>
              <a:t> models say class 2? We have a total of </a:t>
            </a:r>
            <a:r>
              <a:rPr lang="en-US" i="1" dirty="0"/>
              <a:t>n</a:t>
            </a:r>
            <a:r>
              <a:rPr lang="en-US" dirty="0"/>
              <a:t> models.</a:t>
            </a:r>
          </a:p>
          <a:p>
            <a:pPr algn="just"/>
            <a:r>
              <a:rPr lang="en-US" dirty="0">
                <a:solidFill>
                  <a:srgbClr val="00B0F0"/>
                </a:solidFill>
              </a:rPr>
              <a:t>Answer 2: P(majority vote is correct) = 1 – Binomial(n, min(</a:t>
            </a:r>
            <a:r>
              <a:rPr lang="en-US" dirty="0" err="1">
                <a:solidFill>
                  <a:srgbClr val="00B0F0"/>
                </a:solidFill>
              </a:rPr>
              <a:t>a,b</a:t>
            </a:r>
            <a:r>
              <a:rPr lang="en-US" dirty="0">
                <a:solidFill>
                  <a:srgbClr val="00B0F0"/>
                </a:solidFill>
              </a:rPr>
              <a:t>), 0.6)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F0"/>
                </a:solidFill>
              </a:rPr>
              <a:t>What is Binomial here? </a:t>
            </a:r>
          </a:p>
          <a:p>
            <a:pPr algn="just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7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ensembles (voting)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Simple ensembles are nice because you can analyze them quickly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let us assume that we have at our disposal </a:t>
            </a:r>
            <a:r>
              <a:rPr lang="en-US" i="1" dirty="0"/>
              <a:t>n</a:t>
            </a:r>
            <a:r>
              <a:rPr lang="en-US" dirty="0"/>
              <a:t> independent models, each with an accuracy of 60% on a two class problem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Question 1: If all </a:t>
            </a:r>
            <a:r>
              <a:rPr lang="en-US" i="1" dirty="0"/>
              <a:t>n</a:t>
            </a:r>
            <a:r>
              <a:rPr lang="en-US" dirty="0"/>
              <a:t> models predict the same class, what is the confidence that we have in the result? (i.e., what is the probability that all predictors are wrong?)</a:t>
            </a:r>
          </a:p>
          <a:p>
            <a:pPr algn="just"/>
            <a:r>
              <a:rPr lang="en-US" dirty="0"/>
              <a:t>Answer 1: 1 – 0.4</a:t>
            </a:r>
            <a:r>
              <a:rPr lang="en-US" baseline="30000" dirty="0"/>
              <a:t>n</a:t>
            </a:r>
            <a:r>
              <a:rPr lang="en-US" dirty="0"/>
              <a:t>, for example if </a:t>
            </a:r>
            <a:r>
              <a:rPr lang="en-US" i="1" dirty="0"/>
              <a:t>n</a:t>
            </a:r>
            <a:r>
              <a:rPr lang="en-US" dirty="0"/>
              <a:t> = 10 then the confidence is 99.4%</a:t>
            </a:r>
          </a:p>
          <a:p>
            <a:pPr algn="just"/>
            <a:r>
              <a:rPr lang="en-US" dirty="0"/>
              <a:t>Question 2: What is our confidence in the result if </a:t>
            </a:r>
            <a:r>
              <a:rPr lang="en-US" i="1" dirty="0"/>
              <a:t>a </a:t>
            </a:r>
            <a:r>
              <a:rPr lang="en-US" dirty="0"/>
              <a:t>models say class 1 and </a:t>
            </a:r>
            <a:r>
              <a:rPr lang="en-US" i="1" dirty="0"/>
              <a:t>b</a:t>
            </a:r>
            <a:r>
              <a:rPr lang="en-US" dirty="0"/>
              <a:t> models say class 2? We have a total of </a:t>
            </a:r>
            <a:r>
              <a:rPr lang="en-US" i="1" dirty="0"/>
              <a:t>n</a:t>
            </a:r>
            <a:r>
              <a:rPr lang="en-US" dirty="0"/>
              <a:t> models.</a:t>
            </a:r>
          </a:p>
          <a:p>
            <a:pPr algn="just"/>
            <a:r>
              <a:rPr lang="en-US" dirty="0">
                <a:solidFill>
                  <a:srgbClr val="00B0F0"/>
                </a:solidFill>
              </a:rPr>
              <a:t>Answer 2: P(majority vote is correct) = 1 – Binomial(n, min(</a:t>
            </a:r>
            <a:r>
              <a:rPr lang="en-US" dirty="0" err="1">
                <a:solidFill>
                  <a:srgbClr val="00B0F0"/>
                </a:solidFill>
              </a:rPr>
              <a:t>a,b</a:t>
            </a:r>
            <a:r>
              <a:rPr lang="en-US" dirty="0">
                <a:solidFill>
                  <a:srgbClr val="00B0F0"/>
                </a:solidFill>
              </a:rPr>
              <a:t>), 0.6)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F0"/>
                </a:solidFill>
              </a:rPr>
              <a:t>What is Binomial here? The binomial distribution: the probability of getting </a:t>
            </a:r>
            <a:r>
              <a:rPr lang="en-US" i="1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rgbClr val="00B0F0"/>
                </a:solidFill>
              </a:rPr>
              <a:t> (or </a:t>
            </a:r>
            <a:r>
              <a:rPr lang="en-US" i="1" dirty="0">
                <a:solidFill>
                  <a:srgbClr val="00B0F0"/>
                </a:solidFill>
              </a:rPr>
              <a:t>b</a:t>
            </a:r>
            <a:r>
              <a:rPr lang="en-US" dirty="0">
                <a:solidFill>
                  <a:srgbClr val="00B0F0"/>
                </a:solidFill>
              </a:rPr>
              <a:t>) successes in </a:t>
            </a:r>
            <a:r>
              <a:rPr lang="en-US" i="1" dirty="0">
                <a:solidFill>
                  <a:srgbClr val="00B0F0"/>
                </a:solidFill>
              </a:rPr>
              <a:t>n</a:t>
            </a:r>
            <a:r>
              <a:rPr lang="en-US" dirty="0">
                <a:solidFill>
                  <a:srgbClr val="00B0F0"/>
                </a:solidFill>
              </a:rPr>
              <a:t> trials given the success probability in each trial </a:t>
            </a:r>
            <a:r>
              <a:rPr lang="en-US" i="1" dirty="0">
                <a:solidFill>
                  <a:srgbClr val="00B0F0"/>
                </a:solidFill>
              </a:rPr>
              <a:t>p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pPr algn="just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6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simple averaging work well?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Simply averaging the predictions works best when:</a:t>
            </a:r>
          </a:p>
          <a:p>
            <a:pPr lvl="1"/>
            <a:r>
              <a:rPr lang="en-GB" dirty="0"/>
              <a:t>Your ensemble is full of fairly accurate classifiers</a:t>
            </a:r>
          </a:p>
          <a:p>
            <a:pPr lvl="1"/>
            <a:r>
              <a:rPr lang="en-GB" dirty="0"/>
              <a:t>... but somehow they disagree a lot (i.e.  When they’re wrong, they tend to be wrong about different instances)</a:t>
            </a:r>
          </a:p>
          <a:p>
            <a:pPr lvl="1"/>
            <a:r>
              <a:rPr lang="en-GB" dirty="0"/>
              <a:t>In theory, we can reach high accuracy in this situation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Mixture of linear experts</a:t>
            </a:r>
          </a:p>
          <a:p>
            <a:pPr lvl="1" algn="just"/>
            <a:r>
              <a:rPr lang="en-US" dirty="0"/>
              <a:t>3 Gaussian mixture models</a:t>
            </a:r>
          </a:p>
          <a:p>
            <a:pPr lvl="1" algn="just"/>
            <a:r>
              <a:rPr lang="en-US" dirty="0"/>
              <a:t>3 linear regression models combined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How could we also model this?</a:t>
            </a:r>
          </a:p>
          <a:p>
            <a:pPr marL="476250" lvl="1" indent="0" algn="just">
              <a:buNone/>
            </a:pPr>
            <a:r>
              <a:rPr lang="en-US" sz="1600" dirty="0">
                <a:solidFill>
                  <a:srgbClr val="FF0000"/>
                </a:solidFill>
              </a:rPr>
              <a:t>(Use what we have seen from previous classes)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0700" y="3345170"/>
            <a:ext cx="3086100" cy="337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72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simple averaging work well?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Simply averaging the predictions works best when:</a:t>
            </a:r>
          </a:p>
          <a:p>
            <a:pPr lvl="1"/>
            <a:r>
              <a:rPr lang="en-GB" dirty="0"/>
              <a:t>Your ensemble is full of fairly accurate classifiers</a:t>
            </a:r>
          </a:p>
          <a:p>
            <a:pPr lvl="1"/>
            <a:r>
              <a:rPr lang="en-GB" dirty="0"/>
              <a:t>... but somehow they disagree a lot (i.e.  When they’re wrong, they tend to be wrong about different instances)</a:t>
            </a:r>
          </a:p>
          <a:p>
            <a:pPr lvl="1"/>
            <a:r>
              <a:rPr lang="en-GB" dirty="0"/>
              <a:t>In theory, we can reach high accuracy in this situation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Mixture of linear experts</a:t>
            </a:r>
          </a:p>
          <a:p>
            <a:pPr lvl="1" algn="just"/>
            <a:r>
              <a:rPr lang="en-US" dirty="0"/>
              <a:t>3 Gaussian mixture models</a:t>
            </a:r>
          </a:p>
          <a:p>
            <a:pPr lvl="1" algn="just"/>
            <a:r>
              <a:rPr lang="en-US" dirty="0"/>
              <a:t>3 linear regression models combined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How could we also model this?</a:t>
            </a:r>
          </a:p>
          <a:p>
            <a:pPr lvl="2" algn="just"/>
            <a:r>
              <a:rPr lang="en-US" dirty="0">
                <a:solidFill>
                  <a:srgbClr val="00B0F0"/>
                </a:solidFill>
              </a:rPr>
              <a:t>Model Tree: from 0 to 2 do linear mode 1</a:t>
            </a:r>
          </a:p>
          <a:p>
            <a:pPr marL="933450" lvl="2" indent="0" algn="just">
              <a:buNone/>
            </a:pPr>
            <a:r>
              <a:rPr lang="en-US" dirty="0">
                <a:solidFill>
                  <a:srgbClr val="00B0F0"/>
                </a:solidFill>
              </a:rPr>
              <a:t>from 2 to 4.5 do linear model 2 and from </a:t>
            </a:r>
          </a:p>
          <a:p>
            <a:pPr marL="933450" lvl="2" indent="0" algn="just">
              <a:buNone/>
            </a:pPr>
            <a:r>
              <a:rPr lang="en-US" dirty="0">
                <a:solidFill>
                  <a:srgbClr val="00B0F0"/>
                </a:solidFill>
              </a:rPr>
              <a:t>4.5 to 6 do linear model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230" y="2862379"/>
            <a:ext cx="3192556" cy="349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53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Slides based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R. </a:t>
            </a:r>
            <a:r>
              <a:rPr lang="en-US" dirty="0" err="1"/>
              <a:t>Schapire</a:t>
            </a:r>
            <a:r>
              <a:rPr lang="en-US" dirty="0"/>
              <a:t>, Y. Freund (2012). </a:t>
            </a:r>
            <a:r>
              <a:rPr lang="en-US" i="1" dirty="0"/>
              <a:t>Boosting: Foundations and Algorithms</a:t>
            </a:r>
            <a:r>
              <a:rPr lang="en-US" dirty="0"/>
              <a:t>. MIT Press.</a:t>
            </a:r>
            <a:endParaRPr lang="en-GB" dirty="0"/>
          </a:p>
          <a:p>
            <a:r>
              <a:rPr lang="en-IE" dirty="0"/>
              <a:t>James, G., Witten, D., Hastie, T. and </a:t>
            </a:r>
            <a:r>
              <a:rPr lang="en-IE" dirty="0" err="1"/>
              <a:t>Tibshirani</a:t>
            </a:r>
            <a:r>
              <a:rPr lang="en-IE" dirty="0"/>
              <a:t>, R., 2008. </a:t>
            </a:r>
            <a:r>
              <a:rPr lang="en-US" b="1" dirty="0"/>
              <a:t> </a:t>
            </a:r>
            <a:r>
              <a:rPr lang="en-US" i="1" dirty="0"/>
              <a:t>The Elements of Statistical Learning</a:t>
            </a:r>
            <a:r>
              <a:rPr lang="en-IE" i="1" dirty="0"/>
              <a:t>.</a:t>
            </a:r>
            <a:r>
              <a:rPr lang="en-IE" dirty="0"/>
              <a:t> Springer. Chapter 16.</a:t>
            </a:r>
            <a:endParaRPr lang="en-GB" dirty="0"/>
          </a:p>
          <a:p>
            <a:endParaRPr lang="en-GB" dirty="0"/>
          </a:p>
          <a:p>
            <a:r>
              <a:rPr lang="en-GB" dirty="0"/>
              <a:t>Other Resources:</a:t>
            </a:r>
          </a:p>
          <a:p>
            <a:pPr lvl="1"/>
            <a:r>
              <a:rPr lang="en-GB" dirty="0">
                <a:hlinkClick r:id="rId2"/>
              </a:rPr>
              <a:t>https://www.cs.utexas.edu/~mooney/cs391L/slides/ensembles.ppt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https://project.dke.maastrichtuniversity.nl/datamining/2013-Slides/lecture-07.ppt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https://www.biostat.wisc.edu/~page/Ensembles.ppt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http://www.cs.ucsb.edu/~ambuj/Courses/165B/Lectures/ensemble%20learning.ppt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http://www.d.umn.edu/~rmaclin/cs8751/Notes/Ensemble.ppt</a:t>
            </a:r>
            <a:endParaRPr lang="en-GB" dirty="0"/>
          </a:p>
          <a:p>
            <a:pPr lvl="1"/>
            <a:r>
              <a:rPr lang="en-GB" dirty="0">
                <a:hlinkClick r:id="rId7"/>
              </a:rPr>
              <a:t>http://www.cs.cornell.edu/courses/cs4700/2008fa/PPT/CS4700-EL.ppt</a:t>
            </a:r>
            <a:endParaRPr lang="en-GB" dirty="0"/>
          </a:p>
          <a:p>
            <a:pPr lvl="1"/>
            <a:r>
              <a:rPr lang="en-GB" dirty="0">
                <a:hlinkClick r:id="rId8"/>
              </a:rPr>
              <a:t>http://sli.ics.uci.edu/Classes/2012F-273a?action=download&amp;upname=10-ensembles.pdf</a:t>
            </a:r>
            <a:endParaRPr lang="en-GB" dirty="0"/>
          </a:p>
          <a:p>
            <a:pPr lvl="1"/>
            <a:r>
              <a:rPr lang="en-GB" dirty="0">
                <a:hlinkClick r:id="rId9"/>
              </a:rPr>
              <a:t>http://www.cs.man.ac.uk/~stapenr5/boosting.pdf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76250" lvl="1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6748" y="6428437"/>
            <a:ext cx="3581965" cy="365125"/>
          </a:xfrm>
        </p:spPr>
        <p:txBody>
          <a:bodyPr/>
          <a:lstStyle/>
          <a:p>
            <a:r>
              <a:rPr lang="en-US" dirty="0"/>
              <a:t>Advanced 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4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(Bootstrap aggregating)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Step 1: Learn many classifiers, each with its own data</a:t>
            </a:r>
          </a:p>
          <a:p>
            <a:pPr algn="just"/>
            <a:r>
              <a:rPr lang="en-US" dirty="0"/>
              <a:t>Step 2: Combine them, usually average them</a:t>
            </a:r>
          </a:p>
          <a:p>
            <a:pPr algn="just"/>
            <a:r>
              <a:rPr lang="en-US" dirty="0"/>
              <a:t>Step 3: Brag about the results (optional)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Very good against overfitting</a:t>
            </a:r>
          </a:p>
          <a:p>
            <a:pPr algn="just"/>
            <a:r>
              <a:rPr lang="en-US" dirty="0"/>
              <a:t>We reduce the variance in the results (due to the averaging)</a:t>
            </a:r>
          </a:p>
          <a:p>
            <a:pPr algn="just"/>
            <a:r>
              <a:rPr lang="en-US" dirty="0"/>
              <a:t>In practice this provides consistent improvements</a:t>
            </a:r>
          </a:p>
          <a:p>
            <a:pPr algn="just"/>
            <a:r>
              <a:rPr lang="en-US" dirty="0"/>
              <a:t>Many times, the classifier is the same; what’s different is the input data and maybe the initial conditions of the algorithm (for example, when clustering we run k-means several times with different initial centroids)</a:t>
            </a:r>
          </a:p>
          <a:p>
            <a:pPr algn="just"/>
            <a:r>
              <a:rPr lang="en-US" dirty="0"/>
              <a:t>This way, we reduce the variability in the result caused by initial starting conditions for the learning methods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Bootstrap</a:t>
            </a:r>
          </a:p>
          <a:p>
            <a:pPr lvl="1" algn="just"/>
            <a:r>
              <a:rPr lang="en-US" dirty="0"/>
              <a:t>Create a random subset of the data by sampling</a:t>
            </a:r>
          </a:p>
          <a:p>
            <a:pPr lvl="1" algn="just"/>
            <a:r>
              <a:rPr lang="en-US" dirty="0"/>
              <a:t>Draw </a:t>
            </a:r>
            <a:r>
              <a:rPr lang="en-US" i="1" dirty="0"/>
              <a:t>n’</a:t>
            </a:r>
            <a:r>
              <a:rPr lang="en-US" dirty="0"/>
              <a:t> of the </a:t>
            </a:r>
            <a:r>
              <a:rPr lang="en-US" i="1" dirty="0"/>
              <a:t>n</a:t>
            </a:r>
            <a:r>
              <a:rPr lang="en-US" dirty="0"/>
              <a:t> samples with replacement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Bagging</a:t>
            </a:r>
          </a:p>
          <a:p>
            <a:pPr lvl="1" algn="just"/>
            <a:r>
              <a:rPr lang="en-US" dirty="0"/>
              <a:t>To train, repeat K times</a:t>
            </a:r>
          </a:p>
          <a:p>
            <a:pPr lvl="2" algn="just"/>
            <a:r>
              <a:rPr lang="en-US" dirty="0"/>
              <a:t>Bootstrap the dataset</a:t>
            </a:r>
          </a:p>
          <a:p>
            <a:pPr lvl="2" algn="just"/>
            <a:r>
              <a:rPr lang="en-US" dirty="0"/>
              <a:t>Train a classifier on this subset</a:t>
            </a:r>
          </a:p>
          <a:p>
            <a:pPr lvl="1" algn="just"/>
            <a:r>
              <a:rPr lang="en-US" dirty="0"/>
              <a:t>To test, run each classifier</a:t>
            </a:r>
          </a:p>
          <a:p>
            <a:pPr lvl="2" algn="just"/>
            <a:r>
              <a:rPr lang="en-US" dirty="0"/>
              <a:t>Each classifier votes on the output, take majority</a:t>
            </a:r>
          </a:p>
          <a:p>
            <a:pPr lvl="2" algn="just"/>
            <a:r>
              <a:rPr lang="en-US" dirty="0"/>
              <a:t>For regression, take average</a:t>
            </a:r>
          </a:p>
          <a:p>
            <a:pPr lvl="2" algn="just"/>
            <a:endParaRPr lang="en-US" dirty="0"/>
          </a:p>
          <a:p>
            <a:pPr algn="just"/>
            <a:r>
              <a:rPr lang="en-US" dirty="0"/>
              <a:t>Clear advantages:</a:t>
            </a:r>
          </a:p>
          <a:p>
            <a:pPr lvl="1" algn="just"/>
            <a:r>
              <a:rPr lang="en-US" dirty="0"/>
              <a:t>Complexity under control (we only work only a subset of the data)</a:t>
            </a:r>
          </a:p>
          <a:p>
            <a:pPr lvl="1" algn="just"/>
            <a:r>
              <a:rPr lang="en-US" dirty="0"/>
              <a:t>Overfitting mostly avoided (again because it is hard to “over-learn” since we only see parts of the data at any given point)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5283" y="6092764"/>
            <a:ext cx="7153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 A good example: random forests = bagging for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62752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7010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errors that we see in our models are due to two major factors:</a:t>
            </a:r>
          </a:p>
          <a:p>
            <a:pPr lvl="1" algn="just"/>
            <a:r>
              <a:rPr lang="en-US" dirty="0"/>
              <a:t>Bias: error due to the model choice that we made (we think that the predictor is linear but actually the actual data follows a quadratic model)</a:t>
            </a:r>
          </a:p>
          <a:p>
            <a:pPr lvl="1" algn="just"/>
            <a:r>
              <a:rPr lang="en-US" dirty="0"/>
              <a:t>Variance: error due to noise (randomness or variability) in the data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By using complex models we reduce bias (but potentially add variance)</a:t>
            </a:r>
          </a:p>
          <a:p>
            <a:pPr algn="just"/>
            <a:r>
              <a:rPr lang="en-US" dirty="0"/>
              <a:t>By running many models and averaging we reduce the variance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7650" name="Picture 2" descr="Image result for bias variance tradeo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82588"/>
            <a:ext cx="3418974" cy="23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391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Train the classifiers in a sequence (before they were completely independent!)</a:t>
            </a:r>
          </a:p>
          <a:p>
            <a:pPr algn="just"/>
            <a:r>
              <a:rPr lang="en-US" dirty="0"/>
              <a:t>The new classifiers are going to focus exactly on the cases were the previous classifiers did badly</a:t>
            </a:r>
          </a:p>
          <a:p>
            <a:pPr algn="just"/>
            <a:r>
              <a:rPr lang="en-US" dirty="0"/>
              <a:t>This way, </a:t>
            </a:r>
            <a:r>
              <a:rPr lang="en-US" dirty="0">
                <a:solidFill>
                  <a:srgbClr val="FF0000"/>
                </a:solidFill>
              </a:rPr>
              <a:t>each classifier is “weak” </a:t>
            </a:r>
            <a:r>
              <a:rPr lang="en-US" dirty="0"/>
              <a:t>(it is not very general, it is just an expert in a very low number of cases) </a:t>
            </a:r>
            <a:r>
              <a:rPr lang="en-US" dirty="0">
                <a:solidFill>
                  <a:srgbClr val="FF0000"/>
                </a:solidFill>
              </a:rPr>
              <a:t>but the ensemble is “strong”</a:t>
            </a:r>
            <a:r>
              <a:rPr lang="en-US" dirty="0"/>
              <a:t> (you have a large collection of very specialized experts that cover all cases)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Example: each separator is bad (if we</a:t>
            </a:r>
          </a:p>
          <a:p>
            <a:pPr marL="0" indent="0" algn="just">
              <a:buNone/>
            </a:pPr>
            <a:r>
              <a:rPr lang="en-US" dirty="0"/>
              <a:t>take it independently) but together they</a:t>
            </a:r>
          </a:p>
          <a:p>
            <a:pPr marL="0" indent="0" algn="just">
              <a:buNone/>
            </a:pPr>
            <a:r>
              <a:rPr lang="en-US" dirty="0"/>
              <a:t>separate exactly the space between +, -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 descr="Enseml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9102" y="4127917"/>
            <a:ext cx="3094471" cy="2183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23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altLang="en-US" dirty="0">
                <a:ea typeface="ＭＳ Ｐゴシック" pitchFamily="34" charset="-128"/>
              </a:rPr>
              <a:t>We adaptively weigh each data case</a:t>
            </a:r>
          </a:p>
          <a:p>
            <a:pPr algn="just"/>
            <a:endParaRPr lang="en-US" altLang="en-US" dirty="0">
              <a:ea typeface="ＭＳ Ｐゴシック" pitchFamily="34" charset="-128"/>
            </a:endParaRPr>
          </a:p>
          <a:p>
            <a:pPr algn="just"/>
            <a:r>
              <a:rPr lang="en-US" altLang="en-US" dirty="0">
                <a:ea typeface="ＭＳ Ｐゴシック" pitchFamily="34" charset="-128"/>
              </a:rPr>
              <a:t>Data cases which are wrongly classified get high weight (the algorithm will focus on them in the next steps)</a:t>
            </a:r>
          </a:p>
          <a:p>
            <a:pPr algn="just"/>
            <a:endParaRPr lang="en-US" altLang="en-US" dirty="0">
              <a:ea typeface="ＭＳ Ｐゴシック" pitchFamily="34" charset="-128"/>
            </a:endParaRPr>
          </a:p>
          <a:p>
            <a:pPr algn="just"/>
            <a:r>
              <a:rPr lang="en-US" altLang="en-US" dirty="0">
                <a:ea typeface="ＭＳ Ｐゴシック" pitchFamily="34" charset="-128"/>
              </a:rPr>
              <a:t>Each boosting round learns a new (simple) classifier on the weighed dataset</a:t>
            </a:r>
          </a:p>
          <a:p>
            <a:pPr algn="just"/>
            <a:endParaRPr lang="en-US" altLang="en-US" dirty="0">
              <a:ea typeface="ＭＳ Ｐゴシック" pitchFamily="34" charset="-128"/>
            </a:endParaRPr>
          </a:p>
          <a:p>
            <a:pPr algn="just"/>
            <a:r>
              <a:rPr lang="en-US" altLang="en-US" dirty="0">
                <a:ea typeface="ＭＳ Ｐゴシック" pitchFamily="34" charset="-128"/>
              </a:rPr>
              <a:t>These classifiers are weighed to combine them into a single powerful classifier</a:t>
            </a:r>
          </a:p>
          <a:p>
            <a:pPr algn="just"/>
            <a:endParaRPr lang="en-US" altLang="en-US" dirty="0">
              <a:ea typeface="ＭＳ Ｐゴシック" pitchFamily="34" charset="-128"/>
            </a:endParaRPr>
          </a:p>
          <a:p>
            <a:pPr algn="just"/>
            <a:r>
              <a:rPr lang="en-US" altLang="en-US" dirty="0">
                <a:ea typeface="ＭＳ Ｐゴシック" pitchFamily="34" charset="-128"/>
              </a:rPr>
              <a:t>Classifiers that obtain low training error rate have high weight</a:t>
            </a:r>
          </a:p>
          <a:p>
            <a:pPr algn="just"/>
            <a:endParaRPr lang="en-US" altLang="en-US" dirty="0">
              <a:ea typeface="ＭＳ Ｐゴシック" pitchFamily="34" charset="-128"/>
            </a:endParaRPr>
          </a:p>
          <a:p>
            <a:pPr algn="just"/>
            <a:r>
              <a:rPr lang="en-US" altLang="en-US" dirty="0">
                <a:ea typeface="ＭＳ Ｐゴシック" pitchFamily="34" charset="-128"/>
              </a:rPr>
              <a:t>We stop by monitoring a hold out set (cross-validation)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9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This is a boosting method for linear regression:</a:t>
            </a:r>
          </a:p>
          <a:p>
            <a:pPr lvl="1" algn="just"/>
            <a:r>
              <a:rPr lang="en-US" dirty="0"/>
              <a:t>Learn a regression predictor</a:t>
            </a:r>
          </a:p>
          <a:p>
            <a:pPr lvl="1" algn="just"/>
            <a:r>
              <a:rPr lang="en-US" dirty="0"/>
              <a:t>Compute the residual error</a:t>
            </a:r>
          </a:p>
          <a:p>
            <a:pPr lvl="1" algn="just"/>
            <a:r>
              <a:rPr lang="en-US" dirty="0"/>
              <a:t>Learn a regression predictor (but only on the residual)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13" y="3159032"/>
            <a:ext cx="9014774" cy="333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932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118"/>
            <a:ext cx="7886700" cy="1325563"/>
          </a:xfrm>
        </p:spPr>
        <p:txBody>
          <a:bodyPr/>
          <a:lstStyle/>
          <a:p>
            <a:r>
              <a:rPr lang="en-US" dirty="0"/>
              <a:t>Classification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708" y="1153737"/>
            <a:ext cx="8001092" cy="501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020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Weight each classifier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 result:</a:t>
            </a:r>
          </a:p>
          <a:p>
            <a:pPr algn="just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456" y="1666127"/>
            <a:ext cx="7134593" cy="13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0859" y="3354853"/>
            <a:ext cx="2871694" cy="304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490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for classification: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AdaBoost</a:t>
            </a:r>
            <a:r>
              <a:rPr lang="en-US" dirty="0"/>
              <a:t>: </a:t>
            </a:r>
            <a:r>
              <a:rPr lang="en-US" b="1" dirty="0"/>
              <a:t>ada</a:t>
            </a:r>
            <a:r>
              <a:rPr lang="en-US" dirty="0"/>
              <a:t>ptive </a:t>
            </a:r>
            <a:r>
              <a:rPr lang="en-US" b="1" dirty="0"/>
              <a:t>boos</a:t>
            </a:r>
            <a:r>
              <a:rPr lang="en-US" dirty="0"/>
              <a:t>ting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Probably the most popular ensemble algorithm</a:t>
            </a:r>
          </a:p>
          <a:p>
            <a:pPr algn="just"/>
            <a:r>
              <a:rPr lang="en-US" dirty="0"/>
              <a:t>The algorithm adapts the weights of the learners and of the training data</a:t>
            </a:r>
          </a:p>
          <a:p>
            <a:pPr algn="just"/>
            <a:r>
              <a:rPr lang="en-US" dirty="0"/>
              <a:t>This is a heuristic, but there are many mathematical explanation why it works so well </a:t>
            </a:r>
            <a:r>
              <a:rPr lang="en-US"/>
              <a:t>in practice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04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for classification: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AdaBoost</a:t>
            </a:r>
            <a:r>
              <a:rPr lang="en-US" dirty="0"/>
              <a:t> has an exponential loss function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 loss functions </a:t>
            </a:r>
            <a:r>
              <a:rPr lang="en-US" dirty="0"/>
              <a:t>is the</a:t>
            </a:r>
          </a:p>
          <a:p>
            <a:pPr marL="0" indent="0" algn="just">
              <a:buNone/>
            </a:pPr>
            <a:r>
              <a:rPr lang="en-US" dirty="0"/>
              <a:t>ideal classification error measure:</a:t>
            </a:r>
          </a:p>
          <a:p>
            <a:pPr lvl="1" algn="just"/>
            <a:r>
              <a:rPr lang="en-US" dirty="0"/>
              <a:t>If you are correct, 0 error</a:t>
            </a:r>
          </a:p>
          <a:p>
            <a:pPr lvl="1" algn="just"/>
            <a:r>
              <a:rPr lang="en-US" dirty="0"/>
              <a:t>If you are wrong, 1 error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This all or nothing way of thinking is</a:t>
            </a:r>
          </a:p>
          <a:p>
            <a:pPr marL="0" indent="0" algn="just">
              <a:buNone/>
            </a:pPr>
            <a:r>
              <a:rPr lang="en-US" dirty="0"/>
              <a:t>is not useful in most situations</a:t>
            </a:r>
          </a:p>
          <a:p>
            <a:pPr algn="just"/>
            <a:r>
              <a:rPr lang="en-US" dirty="0"/>
              <a:t>Why? Because I want to have a </a:t>
            </a:r>
          </a:p>
          <a:p>
            <a:pPr marL="0" indent="0" algn="just">
              <a:buNone/>
            </a:pPr>
            <a:r>
              <a:rPr lang="en-US" dirty="0"/>
              <a:t>measure of how wrong I am</a:t>
            </a:r>
          </a:p>
          <a:p>
            <a:pPr marL="0" indent="0" algn="just">
              <a:buNone/>
            </a:pPr>
            <a:r>
              <a:rPr lang="en-US" b="1" dirty="0"/>
              <a:t>Example</a:t>
            </a:r>
            <a:r>
              <a:rPr lang="en-US" dirty="0"/>
              <a:t>: I ask you what’s 2+2 and</a:t>
            </a:r>
          </a:p>
          <a:p>
            <a:pPr marL="0" indent="0" algn="just">
              <a:buNone/>
            </a:pPr>
            <a:r>
              <a:rPr lang="en-US" dirty="0"/>
              <a:t>you give me two answers “5” and “tomato”. Both answers are wrong, but one is “more wrong” than the other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blue loss function </a:t>
            </a:r>
            <a:r>
              <a:rPr lang="en-US" dirty="0"/>
              <a:t>gives a measure of how wrong we 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6042" y="1870077"/>
            <a:ext cx="3927500" cy="322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0545" y="21739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e</a:t>
            </a:r>
            <a:r>
              <a:rPr lang="en-US" i="1" baseline="30000" dirty="0">
                <a:solidFill>
                  <a:schemeClr val="accent2"/>
                </a:solidFill>
              </a:rPr>
              <a:t>-x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 of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Straightforward intuition:</a:t>
            </a:r>
          </a:p>
          <a:p>
            <a:pPr algn="just"/>
            <a:r>
              <a:rPr lang="en-US" dirty="0"/>
              <a:t>In statistics and machine learning, ensemble methods </a:t>
            </a:r>
            <a:r>
              <a:rPr lang="en-US" b="1" dirty="0"/>
              <a:t>use multiple learning algorithms</a:t>
            </a:r>
            <a:r>
              <a:rPr lang="en-US" dirty="0"/>
              <a:t> to obtain </a:t>
            </a:r>
            <a:r>
              <a:rPr lang="en-US" b="1" dirty="0"/>
              <a:t>better predictive performance than could be obtained from any of the constituent learning algorithms alone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Usually, a machine learning ensemble consists of only a concrete finite set of alternative models, but typically allows for much more flexible structure to exist among those alternatives.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1459"/>
            <a:ext cx="7886700" cy="1325563"/>
          </a:xfrm>
        </p:spPr>
        <p:txBody>
          <a:bodyPr/>
          <a:lstStyle/>
          <a:p>
            <a:r>
              <a:rPr lang="en-US" dirty="0"/>
              <a:t>Boosting for classification: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02" y="1253331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are given a training dataset with </a:t>
            </a:r>
            <a:r>
              <a:rPr lang="en-US" i="1" dirty="0"/>
              <a:t>N</a:t>
            </a:r>
            <a:r>
              <a:rPr lang="en-US" dirty="0"/>
              <a:t> samples and we have </a:t>
            </a:r>
            <a:r>
              <a:rPr lang="en-US" i="1" dirty="0"/>
              <a:t>K</a:t>
            </a:r>
            <a:r>
              <a:rPr lang="en-US" dirty="0"/>
              <a:t> learners</a:t>
            </a:r>
          </a:p>
          <a:p>
            <a:pPr algn="just"/>
            <a:r>
              <a:rPr lang="en-US" dirty="0"/>
              <a:t>So, what’s the loss function of </a:t>
            </a:r>
            <a:r>
              <a:rPr lang="en-US" dirty="0" err="1"/>
              <a:t>AdaBoost</a:t>
            </a:r>
            <a:r>
              <a:rPr lang="en-US" dirty="0"/>
              <a:t>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50" y="2411733"/>
            <a:ext cx="2048153" cy="82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311" y="3624927"/>
            <a:ext cx="2740539" cy="104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62830" y="2213434"/>
            <a:ext cx="358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sum up all the errors. The exponential is low when we are correct ad high when we are not.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76045" y="3336836"/>
            <a:ext cx="3585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is the </a:t>
            </a:r>
            <a:r>
              <a:rPr lang="en-US" i="1" dirty="0" err="1"/>
              <a:t>i</a:t>
            </a:r>
            <a:r>
              <a:rPr lang="en-US" i="1" baseline="30000" dirty="0" err="1"/>
              <a:t>th</a:t>
            </a:r>
            <a:r>
              <a:rPr lang="en-US" dirty="0"/>
              <a:t> data point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err="1"/>
              <a:t>h</a:t>
            </a:r>
            <a:r>
              <a:rPr lang="en-US" i="1" baseline="-25000" dirty="0" err="1"/>
              <a:t>k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is the prediction that</a:t>
            </a:r>
          </a:p>
          <a:p>
            <a:pPr algn="just"/>
            <a:r>
              <a:rPr lang="en-US" dirty="0"/>
              <a:t>learner </a:t>
            </a:r>
            <a:r>
              <a:rPr lang="en-US" i="1" dirty="0"/>
              <a:t>k</a:t>
            </a:r>
            <a:r>
              <a:rPr lang="en-US" dirty="0"/>
              <a:t> makes about point </a:t>
            </a:r>
            <a:r>
              <a:rPr lang="en-US" i="1" dirty="0" err="1"/>
              <a:t>i</a:t>
            </a: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i="1" dirty="0"/>
              <a:t>α</a:t>
            </a:r>
            <a:r>
              <a:rPr lang="en-US" i="1" baseline="-25000" dirty="0"/>
              <a:t>K</a:t>
            </a:r>
            <a:r>
              <a:rPr lang="en-US" dirty="0"/>
              <a:t> is the weight that learner </a:t>
            </a:r>
            <a:r>
              <a:rPr lang="en-US" i="1" dirty="0"/>
              <a:t>k</a:t>
            </a:r>
          </a:p>
          <a:p>
            <a:pPr algn="just"/>
            <a:r>
              <a:rPr lang="en-US" dirty="0"/>
              <a:t>has in the overall prediction of data point </a:t>
            </a:r>
            <a:r>
              <a:rPr lang="en-US" i="1" dirty="0" err="1"/>
              <a:t>i</a:t>
            </a: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total sum is what the </a:t>
            </a:r>
          </a:p>
          <a:p>
            <a:pPr algn="just"/>
            <a:r>
              <a:rPr lang="en-US" dirty="0"/>
              <a:t>ensemble “thinks” is the correct</a:t>
            </a:r>
          </a:p>
          <a:p>
            <a:pPr algn="just"/>
            <a:r>
              <a:rPr lang="en-US" dirty="0"/>
              <a:t>prediction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is the correct, known, class of data point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4472" y="4721831"/>
            <a:ext cx="5301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idea: When the true class (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) and the predicted class (the summation on </a:t>
            </a:r>
            <a:r>
              <a:rPr lang="en-US" i="1" dirty="0"/>
              <a:t>K</a:t>
            </a:r>
            <a:r>
              <a:rPr lang="en-US" dirty="0"/>
              <a:t>) match then their product (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) is positive, and with the negative sign in front, the loss function is low. Otherwise the loss function is high and the algorithm needs to improve in order to minimize it.</a:t>
            </a:r>
          </a:p>
        </p:txBody>
      </p:sp>
    </p:spTree>
    <p:extLst>
      <p:ext uri="{BB962C8B-B14F-4D97-AF65-F5344CB8AC3E}">
        <p14:creationId xmlns:p14="http://schemas.microsoft.com/office/powerpoint/2010/main" val="1801987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for classification: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074" name="Picture 2" descr="C:\Users\Cris\Desktop\ad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981" y="1482725"/>
            <a:ext cx="7932738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316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for classification: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3624" y="1482725"/>
            <a:ext cx="7923451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639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for classification: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3624" y="1482725"/>
            <a:ext cx="7923451" cy="392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898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for classification: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3625" y="1482725"/>
            <a:ext cx="7923449" cy="392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896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for classification: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3625" y="1482725"/>
            <a:ext cx="7923449" cy="392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05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for classification: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Final decision rule</a:t>
            </a:r>
            <a:r>
              <a:rPr lang="en-US" dirty="0"/>
              <a:t>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94322" y="1482725"/>
            <a:ext cx="7642054" cy="392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1005" y="5589586"/>
            <a:ext cx="2479854" cy="77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613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AdaBoost: Variant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Algorithm</a:t>
            </a:r>
            <a:r>
              <a:rPr lang="en-US" dirty="0"/>
              <a:t>: AdaBoost (Boosting algorithm to create an ensemble of classifiers. Each one gives a weighted vote)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Input</a:t>
            </a:r>
            <a:r>
              <a:rPr lang="en-US" dirty="0"/>
              <a:t>: </a:t>
            </a:r>
            <a:r>
              <a:rPr lang="en-US" i="1" dirty="0"/>
              <a:t>D</a:t>
            </a:r>
            <a:r>
              <a:rPr lang="en-US" dirty="0"/>
              <a:t>, a set of </a:t>
            </a:r>
            <a:r>
              <a:rPr lang="en-US" i="1" dirty="0"/>
              <a:t>d</a:t>
            </a:r>
            <a:r>
              <a:rPr lang="en-US" dirty="0"/>
              <a:t> class-labeled training tuples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i="1" dirty="0"/>
              <a:t>k</a:t>
            </a:r>
            <a:r>
              <a:rPr lang="en-US" dirty="0"/>
              <a:t>, the number of rounds (one classifier generated per round)</a:t>
            </a:r>
          </a:p>
          <a:p>
            <a:pPr marL="0" indent="0" algn="just">
              <a:buNone/>
            </a:pPr>
            <a:r>
              <a:rPr lang="en-US" dirty="0"/>
              <a:t>	a classification learning scheme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Output</a:t>
            </a:r>
            <a:r>
              <a:rPr lang="en-US" dirty="0"/>
              <a:t>: A composite model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95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AdaBoost: Variant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800" b="1" dirty="0"/>
              <a:t>Method</a:t>
            </a:r>
            <a:r>
              <a:rPr lang="en-US" sz="1800" dirty="0"/>
              <a:t>:</a:t>
            </a:r>
          </a:p>
          <a:p>
            <a:pPr marL="0" indent="0" algn="just">
              <a:buNone/>
            </a:pPr>
            <a:r>
              <a:rPr lang="en-US" sz="1800" b="1" dirty="0"/>
              <a:t>1) </a:t>
            </a:r>
            <a:r>
              <a:rPr lang="en-US" sz="1800" dirty="0"/>
              <a:t>Initialize the weight </a:t>
            </a:r>
            <a:r>
              <a:rPr lang="en-US" sz="1800" dirty="0" err="1"/>
              <a:t>w</a:t>
            </a:r>
            <a:r>
              <a:rPr lang="en-US" sz="1800" baseline="-25000" dirty="0" err="1"/>
              <a:t>j</a:t>
            </a:r>
            <a:r>
              <a:rPr lang="en-US" sz="1800" baseline="-25000" dirty="0"/>
              <a:t> </a:t>
            </a:r>
            <a:r>
              <a:rPr lang="en-US" sz="1800" dirty="0"/>
              <a:t>of each tuple in D to 1/d</a:t>
            </a:r>
          </a:p>
          <a:p>
            <a:pPr marL="0" indent="0" algn="just">
              <a:buNone/>
            </a:pPr>
            <a:r>
              <a:rPr lang="en-US" sz="1800" b="1" dirty="0"/>
              <a:t>2) 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1 to k </a:t>
            </a:r>
            <a:r>
              <a:rPr lang="en-US" sz="1800" b="1" dirty="0"/>
              <a:t>do</a:t>
            </a:r>
            <a:r>
              <a:rPr lang="en-US" sz="1800" dirty="0"/>
              <a:t>:</a:t>
            </a:r>
          </a:p>
          <a:p>
            <a:pPr marL="0" indent="0" algn="just">
              <a:buNone/>
            </a:pPr>
            <a:r>
              <a:rPr lang="en-US" sz="1800" b="1" dirty="0"/>
              <a:t>3)</a:t>
            </a:r>
            <a:r>
              <a:rPr lang="en-US" sz="1800" dirty="0"/>
              <a:t>	</a:t>
            </a:r>
            <a:r>
              <a:rPr lang="en-US" altLang="en-US" sz="1800" dirty="0"/>
              <a:t> </a:t>
            </a:r>
            <a:r>
              <a:rPr lang="en-US" altLang="en-US" sz="1600" dirty="0"/>
              <a:t>D</a:t>
            </a:r>
            <a:r>
              <a:rPr lang="en-US" altLang="en-US" sz="1600" baseline="-25000" dirty="0"/>
              <a:t>i</a:t>
            </a:r>
            <a:r>
              <a:rPr lang="en-US" sz="1600" dirty="0"/>
              <a:t> </a:t>
            </a:r>
            <a:r>
              <a:rPr lang="en-US" sz="1800" dirty="0"/>
              <a:t>&lt;- sample D with replacement according to tuple weights</a:t>
            </a:r>
          </a:p>
          <a:p>
            <a:pPr marL="0" indent="0" algn="just">
              <a:buNone/>
            </a:pPr>
            <a:r>
              <a:rPr lang="en-US" sz="1800" b="1" dirty="0"/>
              <a:t>4)</a:t>
            </a:r>
            <a:r>
              <a:rPr lang="en-US" sz="1800" dirty="0"/>
              <a:t>	use </a:t>
            </a:r>
            <a:r>
              <a:rPr lang="en-US" altLang="en-US" sz="1600" dirty="0"/>
              <a:t>D</a:t>
            </a:r>
            <a:r>
              <a:rPr lang="en-US" altLang="en-US" sz="1600" baseline="-25000" dirty="0"/>
              <a:t>i</a:t>
            </a:r>
            <a:r>
              <a:rPr lang="en-US" sz="1800" dirty="0"/>
              <a:t> to derive model </a:t>
            </a:r>
            <a:r>
              <a:rPr lang="en-US" sz="1600" dirty="0"/>
              <a:t>M</a:t>
            </a:r>
            <a:r>
              <a:rPr lang="en-US" altLang="en-US" sz="1600" baseline="-25000" dirty="0"/>
              <a:t>i </a:t>
            </a:r>
          </a:p>
          <a:p>
            <a:pPr marL="0" indent="0" algn="just">
              <a:buNone/>
            </a:pPr>
            <a:r>
              <a:rPr lang="en-US" sz="1800" b="1" dirty="0"/>
              <a:t>5)</a:t>
            </a:r>
            <a:r>
              <a:rPr lang="en-US" sz="1800" dirty="0"/>
              <a:t>	compute error rate for </a:t>
            </a:r>
            <a:r>
              <a:rPr lang="en-US" sz="1600" dirty="0"/>
              <a:t>M</a:t>
            </a:r>
            <a:r>
              <a:rPr lang="en-US" altLang="en-US" sz="1600" baseline="-25000" dirty="0"/>
              <a:t>i</a:t>
            </a:r>
          </a:p>
          <a:p>
            <a:pPr marL="457200" indent="-457200" algn="just">
              <a:buFont typeface="Wingdings" charset="2"/>
              <a:buAutoNum type="arabicParenR" startAt="6"/>
            </a:pPr>
            <a:r>
              <a:rPr lang="en-US" sz="1800" b="1" dirty="0"/>
              <a:t>     if </a:t>
            </a:r>
            <a:r>
              <a:rPr lang="en-US" sz="1800" dirty="0"/>
              <a:t>error(M</a:t>
            </a:r>
            <a:r>
              <a:rPr lang="en-US" altLang="en-US" sz="1800" baseline="-25000" dirty="0"/>
              <a:t>i</a:t>
            </a:r>
            <a:r>
              <a:rPr lang="en-US" sz="1800" dirty="0"/>
              <a:t>) &gt; 0.5</a:t>
            </a:r>
          </a:p>
          <a:p>
            <a:pPr marL="457200" indent="-457200" algn="just">
              <a:buAutoNum type="arabicParenR" startAt="6"/>
            </a:pPr>
            <a:r>
              <a:rPr lang="en-US" sz="1800" b="1" dirty="0"/>
              <a:t>        </a:t>
            </a:r>
            <a:r>
              <a:rPr lang="en-US" sz="1800" dirty="0"/>
              <a:t>  go to step 3)</a:t>
            </a:r>
          </a:p>
          <a:p>
            <a:pPr marL="457200" indent="-457200" algn="just">
              <a:buAutoNum type="arabicParenR" startAt="6"/>
            </a:pPr>
            <a:r>
              <a:rPr lang="en-US" sz="1800" b="1" dirty="0"/>
              <a:t>     endif</a:t>
            </a:r>
          </a:p>
          <a:p>
            <a:pPr marL="457200" indent="-457200" algn="just">
              <a:buAutoNum type="arabicParenR" startAt="6"/>
            </a:pPr>
            <a:r>
              <a:rPr lang="en-US" sz="1800" b="1" dirty="0"/>
              <a:t>     foreach</a:t>
            </a:r>
            <a:r>
              <a:rPr lang="en-US" sz="1800" dirty="0"/>
              <a:t> tuple in </a:t>
            </a:r>
            <a:r>
              <a:rPr lang="en-US" altLang="en-US" sz="1800" dirty="0"/>
              <a:t>D</a:t>
            </a:r>
            <a:r>
              <a:rPr lang="en-US" altLang="en-US" sz="1800" baseline="-25000" dirty="0"/>
              <a:t>i  </a:t>
            </a:r>
            <a:r>
              <a:rPr lang="en-US" altLang="en-US" sz="1800" dirty="0"/>
              <a:t>correctly classified do</a:t>
            </a:r>
          </a:p>
          <a:p>
            <a:pPr marL="457200" indent="-457200" algn="just">
              <a:buAutoNum type="arabicParenR" startAt="6"/>
            </a:pPr>
            <a:r>
              <a:rPr lang="en-US" sz="1800" b="1" dirty="0"/>
              <a:t>        </a:t>
            </a:r>
            <a:r>
              <a:rPr lang="en-US" sz="1800" dirty="0"/>
              <a:t>    multiply the weight of the tuple by error(M</a:t>
            </a:r>
            <a:r>
              <a:rPr lang="en-US" altLang="en-US" sz="1800" baseline="-25000" dirty="0"/>
              <a:t>i</a:t>
            </a:r>
            <a:r>
              <a:rPr lang="en-US" sz="1800" dirty="0"/>
              <a:t>) / (1- error(M</a:t>
            </a:r>
            <a:r>
              <a:rPr lang="en-US" altLang="en-US" sz="1800" baseline="-25000" dirty="0"/>
              <a:t>i</a:t>
            </a:r>
            <a:r>
              <a:rPr lang="en-US" sz="1800" dirty="0"/>
              <a:t>) )</a:t>
            </a:r>
          </a:p>
          <a:p>
            <a:pPr marL="457200" indent="-457200" algn="just">
              <a:buAutoNum type="arabicParenR" startAt="6"/>
            </a:pPr>
            <a:r>
              <a:rPr lang="en-US" sz="1800" b="1" dirty="0"/>
              <a:t>   </a:t>
            </a:r>
            <a:r>
              <a:rPr lang="en-US" sz="1800" dirty="0"/>
              <a:t>  normalize the weight of each tuple</a:t>
            </a:r>
          </a:p>
          <a:p>
            <a:pPr marL="457200" indent="-457200" algn="just">
              <a:buAutoNum type="arabicParenR" startAt="6"/>
            </a:pPr>
            <a:r>
              <a:rPr lang="en-US" sz="1800" b="1" dirty="0" err="1"/>
              <a:t>endfor</a:t>
            </a:r>
            <a:endParaRPr lang="en-US" sz="1800" b="1" dirty="0"/>
          </a:p>
          <a:p>
            <a:pPr marL="457200" indent="-457200" algn="just">
              <a:buAutoNum type="arabicParenR" startAt="6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8A064-CD35-D14D-B338-7C30702F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137" y="3286125"/>
            <a:ext cx="3213100" cy="52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0F5ED-9ED9-C746-9FB0-7F47DAADBD5A}"/>
              </a:ext>
            </a:extLst>
          </p:cNvPr>
          <p:cNvSpPr txBox="1"/>
          <p:nvPr/>
        </p:nvSpPr>
        <p:spPr>
          <a:xfrm>
            <a:off x="5343525" y="5529263"/>
            <a:ext cx="337185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To normalize a weight: multiply it by the sum of the old weights divided by the sum of the new 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167EA-4D81-C94E-9D35-0670CE21C6BD}"/>
              </a:ext>
            </a:extLst>
          </p:cNvPr>
          <p:cNvSpPr txBox="1"/>
          <p:nvPr/>
        </p:nvSpPr>
        <p:spPr>
          <a:xfrm>
            <a:off x="6347525" y="2028688"/>
            <a:ext cx="259499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err(</a:t>
            </a:r>
            <a:r>
              <a:rPr lang="en-US" sz="1400" dirty="0" err="1"/>
              <a:t>X</a:t>
            </a:r>
            <a:r>
              <a:rPr lang="en-US" sz="1400" baseline="-25000" dirty="0" err="1"/>
              <a:t>j</a:t>
            </a:r>
            <a:r>
              <a:rPr lang="en-US" sz="1400" dirty="0"/>
              <a:t>) is the misclassification error of tuple </a:t>
            </a:r>
            <a:r>
              <a:rPr lang="en-US" sz="1400" dirty="0" err="1"/>
              <a:t>X</a:t>
            </a:r>
            <a:r>
              <a:rPr lang="en-US" sz="1400" baseline="-25000" dirty="0" err="1"/>
              <a:t>j</a:t>
            </a:r>
            <a:endParaRPr lang="en-US" sz="14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DE02782-6963-3E42-BEFC-57CE3B39D8B1}"/>
              </a:ext>
            </a:extLst>
          </p:cNvPr>
          <p:cNvSpPr/>
          <p:nvPr/>
        </p:nvSpPr>
        <p:spPr>
          <a:xfrm>
            <a:off x="7175715" y="2541722"/>
            <a:ext cx="1106718" cy="945397"/>
          </a:xfrm>
          <a:custGeom>
            <a:avLst/>
            <a:gdLst>
              <a:gd name="connsiteX0" fmla="*/ 759417 w 1106718"/>
              <a:gd name="connsiteY0" fmla="*/ 0 h 945397"/>
              <a:gd name="connsiteX1" fmla="*/ 1069383 w 1106718"/>
              <a:gd name="connsiteY1" fmla="*/ 573437 h 945397"/>
              <a:gd name="connsiteX2" fmla="*/ 0 w 1106718"/>
              <a:gd name="connsiteY2" fmla="*/ 945397 h 94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718" h="945397">
                <a:moveTo>
                  <a:pt x="759417" y="0"/>
                </a:moveTo>
                <a:cubicBezTo>
                  <a:pt x="977684" y="207935"/>
                  <a:pt x="1195952" y="415871"/>
                  <a:pt x="1069383" y="573437"/>
                </a:cubicBezTo>
                <a:cubicBezTo>
                  <a:pt x="942814" y="731003"/>
                  <a:pt x="471407" y="838200"/>
                  <a:pt x="0" y="945397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48809B-9FAE-8F45-8763-F96B3DA2D0DA}"/>
              </a:ext>
            </a:extLst>
          </p:cNvPr>
          <p:cNvCxnSpPr/>
          <p:nvPr/>
        </p:nvCxnSpPr>
        <p:spPr>
          <a:xfrm flipH="1" flipV="1">
            <a:off x="4757980" y="5529263"/>
            <a:ext cx="58554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262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AdaBoost: Variant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Ensemble Classification of Tuple X</a:t>
            </a:r>
            <a:r>
              <a:rPr lang="en-US" sz="1800" dirty="0"/>
              <a:t>:</a:t>
            </a:r>
          </a:p>
          <a:p>
            <a:pPr marL="0" indent="0" algn="just">
              <a:buNone/>
            </a:pPr>
            <a:r>
              <a:rPr lang="en-US" sz="1800" b="1" dirty="0"/>
              <a:t>1) </a:t>
            </a:r>
            <a:r>
              <a:rPr lang="en-US" sz="1800" dirty="0"/>
              <a:t>Initialize the weight of each  class to 0</a:t>
            </a:r>
          </a:p>
          <a:p>
            <a:pPr marL="0" indent="0" algn="just">
              <a:buNone/>
            </a:pPr>
            <a:r>
              <a:rPr lang="en-US" sz="1800" b="1" dirty="0"/>
              <a:t>2) 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1 to k </a:t>
            </a:r>
            <a:r>
              <a:rPr lang="en-US" sz="1800" b="1" dirty="0"/>
              <a:t>do</a:t>
            </a:r>
            <a:r>
              <a:rPr lang="en-US" sz="1800" dirty="0"/>
              <a:t>:</a:t>
            </a:r>
          </a:p>
          <a:p>
            <a:pPr marL="342900" indent="-342900" algn="just">
              <a:buAutoNum type="arabicParenR" startAt="3"/>
            </a:pPr>
            <a:r>
              <a:rPr lang="en-US" sz="1800" b="1" dirty="0"/>
              <a:t>          </a:t>
            </a:r>
            <a:r>
              <a:rPr lang="en-US" sz="1800" dirty="0"/>
              <a:t>  </a:t>
            </a:r>
            <a:r>
              <a:rPr lang="en-US" sz="1800" dirty="0" err="1"/>
              <a:t>w</a:t>
            </a:r>
            <a:r>
              <a:rPr lang="en-US" altLang="en-US" sz="1800" baseline="-25000" dirty="0" err="1"/>
              <a:t>i</a:t>
            </a:r>
            <a:r>
              <a:rPr lang="en-US" altLang="en-US" sz="1800" baseline="-25000" dirty="0"/>
              <a:t> </a:t>
            </a:r>
            <a:r>
              <a:rPr lang="en-US" sz="1800" dirty="0"/>
              <a:t>= </a:t>
            </a:r>
          </a:p>
          <a:p>
            <a:pPr marL="0" indent="0" algn="just">
              <a:buNone/>
            </a:pPr>
            <a:endParaRPr lang="en-US" dirty="0"/>
          </a:p>
          <a:p>
            <a:pPr marL="457200" indent="-457200" algn="just">
              <a:buAutoNum type="arabicParenR" startAt="4"/>
            </a:pPr>
            <a:r>
              <a:rPr lang="en-US" sz="1800" b="1" dirty="0"/>
              <a:t>    </a:t>
            </a:r>
            <a:r>
              <a:rPr lang="en-US" sz="1800" dirty="0"/>
              <a:t>     c = M</a:t>
            </a:r>
            <a:r>
              <a:rPr lang="en-US" altLang="en-US" sz="1800" baseline="-25000" dirty="0"/>
              <a:t>i</a:t>
            </a:r>
            <a:r>
              <a:rPr lang="en-US" sz="1800" dirty="0"/>
              <a:t> (X)</a:t>
            </a:r>
          </a:p>
          <a:p>
            <a:pPr marL="457200" indent="-457200" algn="just">
              <a:buAutoNum type="arabicParenR" startAt="4"/>
            </a:pPr>
            <a:r>
              <a:rPr lang="en-US" sz="1800" b="1" dirty="0"/>
              <a:t>     </a:t>
            </a:r>
            <a:r>
              <a:rPr lang="en-US" sz="1800" dirty="0"/>
              <a:t>    add </a:t>
            </a:r>
            <a:r>
              <a:rPr lang="en-US" sz="1800" dirty="0" err="1"/>
              <a:t>w</a:t>
            </a:r>
            <a:r>
              <a:rPr lang="en-US" altLang="en-US" sz="1800" baseline="-25000" dirty="0" err="1"/>
              <a:t>i</a:t>
            </a:r>
            <a:r>
              <a:rPr lang="en-US" altLang="en-US" sz="1800" baseline="-25000" dirty="0"/>
              <a:t> </a:t>
            </a:r>
            <a:r>
              <a:rPr lang="en-US" sz="1800" dirty="0"/>
              <a:t>to weight for class c</a:t>
            </a:r>
          </a:p>
          <a:p>
            <a:pPr marL="0" indent="0" algn="just">
              <a:buNone/>
            </a:pPr>
            <a:r>
              <a:rPr lang="en-US" sz="1800" b="1" dirty="0"/>
              <a:t>6) </a:t>
            </a:r>
            <a:r>
              <a:rPr lang="en-US" sz="1800" b="1" dirty="0" err="1"/>
              <a:t>endfor</a:t>
            </a:r>
            <a:endParaRPr lang="en-US" sz="1800" b="1" dirty="0"/>
          </a:p>
          <a:p>
            <a:pPr marL="0" indent="0" algn="just">
              <a:buNone/>
            </a:pPr>
            <a:r>
              <a:rPr lang="en-US" sz="1800" b="1" dirty="0"/>
              <a:t>7) r</a:t>
            </a:r>
            <a:r>
              <a:rPr lang="en-US" sz="1800" dirty="0"/>
              <a:t>eturn the class with the largest weight </a:t>
            </a:r>
          </a:p>
          <a:p>
            <a:pPr marL="457200" indent="-457200" algn="just">
              <a:buAutoNum type="arabicParenR" startAt="3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CFA1E7D3-4058-3443-912E-27018C179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224417"/>
              </p:ext>
            </p:extLst>
          </p:nvPr>
        </p:nvGraphicFramePr>
        <p:xfrm>
          <a:off x="2114550" y="27051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5158700" imgH="9944100" progId="Equation.3">
                  <p:embed/>
                </p:oleObj>
              </mc:Choice>
              <mc:Fallback>
                <p:oleObj name="Equation" r:id="rId3" imgW="25158700" imgH="9944100" progId="Equation.3">
                  <p:embed/>
                  <p:pic>
                    <p:nvPicPr>
                      <p:cNvPr id="69637" name="Object 4">
                        <a:extLst>
                          <a:ext uri="{FF2B5EF4-FFF2-40B4-BE49-F238E27FC236}">
                            <a16:creationId xmlns:a16="http://schemas.microsoft.com/office/drawing/2014/main" id="{27B03B77-3BBB-D940-92FC-5773F82DD3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705100"/>
                        <a:ext cx="1828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81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behind 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motivation for this approach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The no free lunch theorem</a:t>
            </a:r>
            <a:r>
              <a:rPr lang="en-US" dirty="0"/>
              <a:t>: there is no algorithm that is the most accurate (search or optimization for example) in all possible scenarios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Solution: generate a set of base-learners which when combined provide higher accuracy. There learners are different due to: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dirty="0"/>
              <a:t>Internal parameters</a:t>
            </a:r>
          </a:p>
          <a:p>
            <a:pPr lvl="1"/>
            <a:r>
              <a:rPr lang="en-US" dirty="0"/>
              <a:t>Representations of the data (modalities)</a:t>
            </a:r>
          </a:p>
          <a:p>
            <a:pPr lvl="1"/>
            <a:r>
              <a:rPr lang="en-US" dirty="0"/>
              <a:t>Training sets</a:t>
            </a:r>
          </a:p>
          <a:p>
            <a:pPr lvl="1"/>
            <a:r>
              <a:rPr lang="en-US" dirty="0"/>
              <a:t>Different solutions to different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behind 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C2DF-3F2E-A043-B062-1FF5666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ea typeface="ＭＳ Ｐゴシック" pitchFamily="1" charset="-128"/>
                <a:cs typeface="ＭＳ Ｐゴシック" pitchFamily="1" charset="-128"/>
              </a:rPr>
              <a:t>Multiple diverse models are trained for the same problem and then their outputs are combined to come up with a final output.</a:t>
            </a: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ea typeface="ＭＳ Ｐゴシック" pitchFamily="1" charset="-128"/>
                <a:cs typeface="ＭＳ Ｐゴシック" pitchFamily="1" charset="-128"/>
              </a:rPr>
              <a:t>The specific overfitting cause by each learning model can be averaged out</a:t>
            </a: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ea typeface="ＭＳ Ｐゴシック" pitchFamily="1" charset="-128"/>
                <a:cs typeface="ＭＳ Ｐゴシック" pitchFamily="1" charset="-128"/>
              </a:rPr>
              <a:t>If models are diverse (uncorrelated errors) then even if the individual models are weak, the ensemble can be very accurate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95784" y="5439462"/>
            <a:ext cx="6096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j-lt"/>
              </a:rPr>
              <a:t>M</a:t>
            </a:r>
            <a:r>
              <a:rPr lang="en-US" baseline="-25000" dirty="0">
                <a:latin typeface="+mj-lt"/>
              </a:rPr>
              <a:t>1</a:t>
            </a:r>
            <a:endParaRPr lang="en-US" dirty="0">
              <a:latin typeface="+mj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24784" y="5439462"/>
            <a:ext cx="6096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M</a:t>
            </a:r>
            <a:r>
              <a:rPr lang="en-US" i="1" baseline="-25000" dirty="0" err="1"/>
              <a:t>n</a:t>
            </a:r>
            <a:endParaRPr lang="en-US" i="1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24584" y="5439462"/>
            <a:ext cx="6096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j-lt"/>
              </a:rPr>
              <a:t>M</a:t>
            </a:r>
            <a:r>
              <a:rPr lang="en-US" baseline="-25000" dirty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10184" y="5439462"/>
            <a:ext cx="6096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j-lt"/>
              </a:rPr>
              <a:t>M</a:t>
            </a:r>
            <a:r>
              <a:rPr lang="en-US" baseline="-25000" dirty="0">
                <a:latin typeface="+mj-lt"/>
              </a:rPr>
              <a:t>2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72184" y="4296462"/>
            <a:ext cx="609600" cy="60960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762784" y="5668062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953284" y="5668062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143784" y="5668062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534184" y="4310750"/>
            <a:ext cx="23993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Combining Technique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2408522" y="4906062"/>
            <a:ext cx="1516062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3314984" y="4906062"/>
            <a:ext cx="715963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 flipV="1">
            <a:off x="4115084" y="4898125"/>
            <a:ext cx="1143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4251609" y="4906062"/>
            <a:ext cx="1577975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4084922" y="39853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behind ensemble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881856" y="1251604"/>
            <a:ext cx="7380288" cy="4581525"/>
            <a:chOff x="2971" y="2160"/>
            <a:chExt cx="4649" cy="2886"/>
          </a:xfrm>
        </p:grpSpPr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2971" y="2160"/>
              <a:ext cx="4649" cy="2886"/>
              <a:chOff x="521" y="890"/>
              <a:chExt cx="4649" cy="2886"/>
            </a:xfrm>
          </p:grpSpPr>
          <p:pic>
            <p:nvPicPr>
              <p:cNvPr id="24" name="Picture 23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" y="890"/>
                <a:ext cx="4649" cy="288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 Box 8"/>
              <p:cNvSpPr txBox="1">
                <a:spLocks noChangeArrowheads="1"/>
              </p:cNvSpPr>
              <p:nvPr/>
            </p:nvSpPr>
            <p:spPr bwMode="auto">
              <a:xfrm>
                <a:off x="612" y="1888"/>
                <a:ext cx="634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r>
                  <a:rPr lang="en-US" altLang="en-US">
                    <a:cs typeface="Times New Roman" pitchFamily="18" charset="0"/>
                  </a:rPr>
                  <a:t>Model 1</a:t>
                </a:r>
              </a:p>
            </p:txBody>
          </p:sp>
          <p:sp>
            <p:nvSpPr>
              <p:cNvPr id="26" name="Text Box 9"/>
              <p:cNvSpPr txBox="1">
                <a:spLocks noChangeArrowheads="1"/>
              </p:cNvSpPr>
              <p:nvPr/>
            </p:nvSpPr>
            <p:spPr bwMode="auto">
              <a:xfrm>
                <a:off x="1292" y="2115"/>
                <a:ext cx="634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FF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r>
                  <a:rPr lang="en-US" altLang="en-US">
                    <a:cs typeface="Times New Roman" pitchFamily="18" charset="0"/>
                  </a:rPr>
                  <a:t>Model 2</a:t>
                </a:r>
              </a:p>
            </p:txBody>
          </p:sp>
          <p:sp>
            <p:nvSpPr>
              <p:cNvPr id="27" name="Text Box 10"/>
              <p:cNvSpPr txBox="1">
                <a:spLocks noChangeArrowheads="1"/>
              </p:cNvSpPr>
              <p:nvPr/>
            </p:nvSpPr>
            <p:spPr bwMode="auto">
              <a:xfrm>
                <a:off x="1837" y="1933"/>
                <a:ext cx="634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r>
                  <a:rPr lang="en-US" altLang="en-US">
                    <a:cs typeface="Times New Roman" pitchFamily="18" charset="0"/>
                  </a:rPr>
                  <a:t>Model 3</a:t>
                </a:r>
              </a:p>
            </p:txBody>
          </p:sp>
          <p:sp>
            <p:nvSpPr>
              <p:cNvPr id="28" name="Text Box 11"/>
              <p:cNvSpPr txBox="1">
                <a:spLocks noChangeArrowheads="1"/>
              </p:cNvSpPr>
              <p:nvPr/>
            </p:nvSpPr>
            <p:spPr bwMode="auto">
              <a:xfrm>
                <a:off x="2653" y="2160"/>
                <a:ext cx="634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r>
                  <a:rPr lang="en-US" altLang="en-US" dirty="0">
                    <a:cs typeface="Times New Roman" pitchFamily="18" charset="0"/>
                  </a:rPr>
                  <a:t>Model 4</a:t>
                </a:r>
              </a:p>
            </p:txBody>
          </p:sp>
          <p:sp>
            <p:nvSpPr>
              <p:cNvPr id="29" name="Text Box 12"/>
              <p:cNvSpPr txBox="1">
                <a:spLocks noChangeArrowheads="1"/>
              </p:cNvSpPr>
              <p:nvPr/>
            </p:nvSpPr>
            <p:spPr bwMode="auto">
              <a:xfrm>
                <a:off x="3334" y="1979"/>
                <a:ext cx="634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r>
                  <a:rPr lang="en-US" altLang="en-US">
                    <a:cs typeface="Times New Roman" pitchFamily="18" charset="0"/>
                  </a:rPr>
                  <a:t>Model 5</a:t>
                </a: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4468" y="1842"/>
                <a:ext cx="634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r>
                  <a:rPr lang="en-US" altLang="en-US">
                    <a:cs typeface="Times New Roman" pitchFamily="18" charset="0"/>
                  </a:rPr>
                  <a:t>Model 6</a:t>
                </a:r>
              </a:p>
            </p:txBody>
          </p:sp>
        </p:grp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4649" y="2659"/>
              <a:ext cx="1659" cy="23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r>
                <a:rPr lang="en-US" altLang="en-US" dirty="0">
                  <a:cs typeface="Times New Roman" pitchFamily="18" charset="0"/>
                </a:rPr>
                <a:t>Some unknown solution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29556" y="5833130"/>
            <a:ext cx="6245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The ensemble gives the global picture</a:t>
            </a:r>
          </a:p>
        </p:txBody>
      </p:sp>
    </p:spTree>
    <p:extLst>
      <p:ext uri="{BB962C8B-B14F-4D97-AF65-F5344CB8AC3E}">
        <p14:creationId xmlns:p14="http://schemas.microsoft.com/office/powerpoint/2010/main" val="257993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learning: a simple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647" y="2602207"/>
            <a:ext cx="2520280" cy="31089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1865" y="2602207"/>
            <a:ext cx="2520280" cy="31089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tabl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6201" y="2602207"/>
            <a:ext cx="2520280" cy="31089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8"/>
          <p:cNvSpPr txBox="1"/>
          <p:nvPr/>
        </p:nvSpPr>
        <p:spPr>
          <a:xfrm>
            <a:off x="924944" y="2078987"/>
            <a:ext cx="700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Classifier 1             Classifier 2             Classifier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4944" y="5707469"/>
            <a:ext cx="6741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would you combine these classifiers to improve accuracy?</a:t>
            </a:r>
          </a:p>
        </p:txBody>
      </p:sp>
    </p:spTree>
    <p:extLst>
      <p:ext uri="{BB962C8B-B14F-4D97-AF65-F5344CB8AC3E}">
        <p14:creationId xmlns:p14="http://schemas.microsoft.com/office/powerpoint/2010/main" val="39900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46" y="90597"/>
            <a:ext cx="7886700" cy="1325563"/>
          </a:xfrm>
        </p:spPr>
        <p:txBody>
          <a:bodyPr/>
          <a:lstStyle/>
          <a:p>
            <a:r>
              <a:rPr lang="en-US" dirty="0"/>
              <a:t>Ensemble learning: a simple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0" y="3395512"/>
            <a:ext cx="2520280" cy="31089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319" y="2222552"/>
            <a:ext cx="2520280" cy="31089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tabl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4912" y="1197713"/>
            <a:ext cx="2520280" cy="31089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121" y="2960170"/>
            <a:ext cx="2520280" cy="310896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4668652" y="4688541"/>
            <a:ext cx="171038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488126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Majority vote</a:t>
            </a:r>
          </a:p>
        </p:txBody>
      </p:sp>
    </p:spTree>
    <p:extLst>
      <p:ext uri="{BB962C8B-B14F-4D97-AF65-F5344CB8AC3E}">
        <p14:creationId xmlns:p14="http://schemas.microsoft.com/office/powerpoint/2010/main" val="17629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5807-18D0-3B49-9EAB-FBF88EE8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6557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Ensemble learning: a more realistic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971-2533-AF4B-BEF6-5A2013F3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D43-D984-CF43-A790-F9346B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/>
        </p:nvSpPr>
        <p:spPr bwMode="auto">
          <a:xfrm>
            <a:off x="3315045" y="567512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100"/>
              <a:t>How? gn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010245" y="5141720"/>
            <a:ext cx="15840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7030A0"/>
                </a:solidFill>
                <a:cs typeface="Times New Roman" pitchFamily="18" charset="0"/>
              </a:rPr>
              <a:t>NEAREST</a:t>
            </a:r>
            <a:br>
              <a:rPr lang="en-US" sz="2000" dirty="0">
                <a:solidFill>
                  <a:srgbClr val="7030A0"/>
                </a:solidFill>
                <a:cs typeface="Times New Roman" pitchFamily="18" charset="0"/>
              </a:rPr>
            </a:br>
            <a:r>
              <a:rPr lang="en-US" sz="2000" dirty="0">
                <a:solidFill>
                  <a:srgbClr val="7030A0"/>
                </a:solidFill>
                <a:cs typeface="Times New Roman" pitchFamily="18" charset="0"/>
              </a:rPr>
              <a:t>NEIGHBOR</a:t>
            </a:r>
            <a:r>
              <a:rPr lang="en-US" sz="2000" dirty="0">
                <a:solidFill>
                  <a:srgbClr val="7030A0"/>
                </a:solidFill>
                <a:latin typeface="Helvetica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486245" y="1179320"/>
            <a:ext cx="2133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66FFFF"/>
                </a:solidFill>
                <a:cs typeface="Times New Roman" pitchFamily="18" charset="0"/>
              </a:rPr>
              <a:t>GAUSSIAN</a:t>
            </a:r>
            <a:br>
              <a:rPr lang="en-US" sz="2000" dirty="0">
                <a:solidFill>
                  <a:srgbClr val="66FFFF"/>
                </a:solidFill>
                <a:cs typeface="Times New Roman" pitchFamily="18" charset="0"/>
              </a:rPr>
            </a:br>
            <a:r>
              <a:rPr lang="en-US" sz="2000" dirty="0">
                <a:solidFill>
                  <a:srgbClr val="66FFFF"/>
                </a:solidFill>
                <a:cs typeface="Times New Roman" pitchFamily="18" charset="0"/>
              </a:rPr>
              <a:t> QUADRATIC</a:t>
            </a:r>
            <a:r>
              <a:rPr lang="en-US" sz="2000" dirty="0">
                <a:solidFill>
                  <a:srgbClr val="66FFFF"/>
                </a:solidFill>
              </a:rPr>
              <a:t> </a:t>
            </a: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3962745" y="2550920"/>
            <a:ext cx="1943100" cy="28575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4305645" y="2322320"/>
            <a:ext cx="1943100" cy="2857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686645" y="2246120"/>
            <a:ext cx="1943100" cy="28575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rot="19523042" flipH="1">
            <a:off x="3238845" y="2169920"/>
            <a:ext cx="2971800" cy="19431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 rot="1398492">
            <a:off x="2705445" y="2474720"/>
            <a:ext cx="3276600" cy="2336800"/>
          </a:xfrm>
          <a:custGeom>
            <a:avLst/>
            <a:gdLst>
              <a:gd name="T0" fmla="*/ 5130 w 5130"/>
              <a:gd name="T1" fmla="*/ 2850 h 2850"/>
              <a:gd name="T2" fmla="*/ 3870 w 5130"/>
              <a:gd name="T3" fmla="*/ 330 h 2850"/>
              <a:gd name="T4" fmla="*/ 1710 w 5130"/>
              <a:gd name="T5" fmla="*/ 870 h 2850"/>
              <a:gd name="T6" fmla="*/ 270 w 5130"/>
              <a:gd name="T7" fmla="*/ 690 h 2850"/>
              <a:gd name="T8" fmla="*/ 90 w 5130"/>
              <a:gd name="T9" fmla="*/ 69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0" h="2850">
                <a:moveTo>
                  <a:pt x="5130" y="2850"/>
                </a:moveTo>
                <a:cubicBezTo>
                  <a:pt x="4785" y="1755"/>
                  <a:pt x="4440" y="660"/>
                  <a:pt x="3870" y="330"/>
                </a:cubicBezTo>
                <a:cubicBezTo>
                  <a:pt x="3300" y="0"/>
                  <a:pt x="2310" y="810"/>
                  <a:pt x="1710" y="870"/>
                </a:cubicBezTo>
                <a:cubicBezTo>
                  <a:pt x="1110" y="930"/>
                  <a:pt x="540" y="720"/>
                  <a:pt x="270" y="690"/>
                </a:cubicBezTo>
                <a:cubicBezTo>
                  <a:pt x="0" y="660"/>
                  <a:pt x="45" y="675"/>
                  <a:pt x="90" y="690"/>
                </a:cubicBezTo>
              </a:path>
            </a:pathLst>
          </a:custGeom>
          <a:noFill/>
          <a:ln w="28575" cmpd="sng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4534245" y="2541395"/>
            <a:ext cx="457200" cy="10287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H="1">
            <a:off x="4419945" y="4017770"/>
            <a:ext cx="571500" cy="19431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4991445" y="3541520"/>
            <a:ext cx="0" cy="4572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000845" y="1407920"/>
            <a:ext cx="1371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LINEAR</a:t>
            </a:r>
            <a:br>
              <a:rPr lang="en-US" sz="2000" dirty="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 BAYES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486245" y="1941320"/>
            <a:ext cx="18261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993366"/>
                </a:solidFill>
                <a:cs typeface="Times New Roman" pitchFamily="18" charset="0"/>
              </a:rPr>
              <a:t>MULTILAYER </a:t>
            </a:r>
            <a:br>
              <a:rPr lang="en-US" sz="2000">
                <a:solidFill>
                  <a:srgbClr val="993366"/>
                </a:solidFill>
                <a:cs typeface="Times New Roman" pitchFamily="18" charset="0"/>
              </a:rPr>
            </a:br>
            <a:r>
              <a:rPr lang="en-US" sz="2000">
                <a:solidFill>
                  <a:srgbClr val="993366"/>
                </a:solidFill>
                <a:cs typeface="Times New Roman" pitchFamily="18" charset="0"/>
              </a:rPr>
              <a:t>NEURAL </a:t>
            </a:r>
            <a:br>
              <a:rPr lang="en-US" sz="2000">
                <a:solidFill>
                  <a:srgbClr val="993366"/>
                </a:solidFill>
                <a:cs typeface="Times New Roman" pitchFamily="18" charset="0"/>
              </a:rPr>
            </a:br>
            <a:r>
              <a:rPr lang="en-US" sz="2000">
                <a:solidFill>
                  <a:srgbClr val="993366"/>
                </a:solidFill>
                <a:cs typeface="Times New Roman" pitchFamily="18" charset="0"/>
              </a:rPr>
              <a:t>NETWORK</a:t>
            </a:r>
            <a:r>
              <a:rPr lang="en-US" sz="20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759795" y="5217920"/>
            <a:ext cx="15176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0000FF"/>
                </a:solidFill>
                <a:cs typeface="Times New Roman" pitchFamily="18" charset="0"/>
              </a:rPr>
              <a:t>SUPPORT</a:t>
            </a:r>
            <a:br>
              <a:rPr lang="en-US" sz="200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000">
                <a:solidFill>
                  <a:srgbClr val="0000FF"/>
                </a:solidFill>
                <a:cs typeface="Times New Roman" pitchFamily="18" charset="0"/>
              </a:rPr>
              <a:t> VECTOR</a:t>
            </a:r>
            <a:br>
              <a:rPr lang="en-US" sz="2000">
                <a:solidFill>
                  <a:srgbClr val="0000FF"/>
                </a:solidFill>
                <a:cs typeface="Times New Roman" pitchFamily="18" charset="0"/>
              </a:rPr>
            </a:br>
            <a:r>
              <a:rPr lang="en-US" sz="2000">
                <a:solidFill>
                  <a:srgbClr val="0000FF"/>
                </a:solidFill>
                <a:cs typeface="Times New Roman" pitchFamily="18" charset="0"/>
              </a:rPr>
              <a:t> MACHINE</a:t>
            </a:r>
            <a:r>
              <a:rPr lang="en-US" sz="20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315045" y="277952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153245" y="300812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248245" y="361772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2934045" y="377012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3315045" y="392252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381845" y="338912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1943445" y="300812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400645" y="338912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543645" y="331292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31" name="AutoShape 25"/>
          <p:cNvSpPr>
            <a:spLocks noChangeArrowheads="1"/>
          </p:cNvSpPr>
          <p:nvPr/>
        </p:nvSpPr>
        <p:spPr bwMode="auto">
          <a:xfrm>
            <a:off x="5448645" y="3312920"/>
            <a:ext cx="381000" cy="327025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32" name="AutoShape 26"/>
          <p:cNvSpPr>
            <a:spLocks noChangeArrowheads="1"/>
          </p:cNvSpPr>
          <p:nvPr/>
        </p:nvSpPr>
        <p:spPr bwMode="auto">
          <a:xfrm>
            <a:off x="5448645" y="2855720"/>
            <a:ext cx="381000" cy="325438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auto">
          <a:xfrm>
            <a:off x="4991445" y="2627120"/>
            <a:ext cx="381000" cy="327025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34" name="AutoShape 28"/>
          <p:cNvSpPr>
            <a:spLocks noChangeArrowheads="1"/>
          </p:cNvSpPr>
          <p:nvPr/>
        </p:nvSpPr>
        <p:spPr bwMode="auto">
          <a:xfrm>
            <a:off x="5905845" y="2322320"/>
            <a:ext cx="381000" cy="327025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35" name="AutoShape 29"/>
          <p:cNvSpPr>
            <a:spLocks noChangeArrowheads="1"/>
          </p:cNvSpPr>
          <p:nvPr/>
        </p:nvSpPr>
        <p:spPr bwMode="auto">
          <a:xfrm>
            <a:off x="5982045" y="4151120"/>
            <a:ext cx="381000" cy="327025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36" name="AutoShape 30"/>
          <p:cNvSpPr>
            <a:spLocks noChangeArrowheads="1"/>
          </p:cNvSpPr>
          <p:nvPr/>
        </p:nvSpPr>
        <p:spPr bwMode="auto">
          <a:xfrm>
            <a:off x="5067645" y="1941320"/>
            <a:ext cx="381000" cy="327025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37" name="AutoShape 31"/>
          <p:cNvSpPr>
            <a:spLocks noChangeArrowheads="1"/>
          </p:cNvSpPr>
          <p:nvPr/>
        </p:nvSpPr>
        <p:spPr bwMode="auto">
          <a:xfrm>
            <a:off x="6058245" y="3236720"/>
            <a:ext cx="381000" cy="325438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38" name="AutoShape 32"/>
          <p:cNvSpPr>
            <a:spLocks noChangeArrowheads="1"/>
          </p:cNvSpPr>
          <p:nvPr/>
        </p:nvSpPr>
        <p:spPr bwMode="auto">
          <a:xfrm>
            <a:off x="6439245" y="4760720"/>
            <a:ext cx="381000" cy="325438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39" name="AutoShape 33"/>
          <p:cNvSpPr>
            <a:spLocks noChangeArrowheads="1"/>
          </p:cNvSpPr>
          <p:nvPr/>
        </p:nvSpPr>
        <p:spPr bwMode="auto">
          <a:xfrm>
            <a:off x="6439245" y="3770120"/>
            <a:ext cx="381000" cy="327025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40" name="AutoShape 34"/>
          <p:cNvSpPr>
            <a:spLocks noChangeArrowheads="1"/>
          </p:cNvSpPr>
          <p:nvPr/>
        </p:nvSpPr>
        <p:spPr bwMode="auto">
          <a:xfrm>
            <a:off x="6667845" y="3998720"/>
            <a:ext cx="381000" cy="325438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2629245" y="4227320"/>
            <a:ext cx="18236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00CC00"/>
                </a:solidFill>
                <a:cs typeface="Times New Roman" pitchFamily="18" charset="0"/>
              </a:rPr>
              <a:t>SIMPLE </a:t>
            </a:r>
            <a:br>
              <a:rPr lang="en-US" sz="2000">
                <a:solidFill>
                  <a:srgbClr val="00CC00"/>
                </a:solidFill>
                <a:cs typeface="Times New Roman" pitchFamily="18" charset="0"/>
              </a:rPr>
            </a:br>
            <a:r>
              <a:rPr lang="en-US" sz="2000">
                <a:solidFill>
                  <a:srgbClr val="00CC00"/>
                </a:solidFill>
                <a:cs typeface="Times New Roman" pitchFamily="18" charset="0"/>
              </a:rPr>
              <a:t>PERCEPTRON</a:t>
            </a:r>
            <a:r>
              <a:rPr lang="en-US" sz="2000">
                <a:solidFill>
                  <a:srgbClr val="00CC00"/>
                </a:solidFill>
              </a:rPr>
              <a:t> </a:t>
            </a:r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>
            <a:off x="4762845" y="2093720"/>
            <a:ext cx="152400" cy="403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 flipH="1" flipV="1">
            <a:off x="4077045" y="1941320"/>
            <a:ext cx="457200" cy="6096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44" name="Arc 38"/>
          <p:cNvSpPr>
            <a:spLocks/>
          </p:cNvSpPr>
          <p:nvPr/>
        </p:nvSpPr>
        <p:spPr bwMode="auto">
          <a:xfrm rot="2107809">
            <a:off x="2172045" y="2169920"/>
            <a:ext cx="3352800" cy="2971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294786" y="4879023"/>
            <a:ext cx="2043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combine all these methods to reach better 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2395944954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</TotalTime>
  <Words>2464</Words>
  <Application>Microsoft Macintosh PowerPoint</Application>
  <PresentationFormat>On-screen Show (4:3)</PresentationFormat>
  <Paragraphs>382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Helvetica</vt:lpstr>
      <vt:lpstr>Times New Roman</vt:lpstr>
      <vt:lpstr>Wingdings</vt:lpstr>
      <vt:lpstr>KIT_master_ppt2007_de</vt:lpstr>
      <vt:lpstr>Office Theme</vt:lpstr>
      <vt:lpstr>Microsoft Equation 3.0</vt:lpstr>
      <vt:lpstr>Advanced Data Mining</vt:lpstr>
      <vt:lpstr>Slides based on</vt:lpstr>
      <vt:lpstr>Basic idea of ensembles</vt:lpstr>
      <vt:lpstr>Rationale behind ensemble learning</vt:lpstr>
      <vt:lpstr>Rationale behind ensemble learning</vt:lpstr>
      <vt:lpstr>Rationale behind ensemble learning</vt:lpstr>
      <vt:lpstr>Ensemble learning: a simple example</vt:lpstr>
      <vt:lpstr>Ensemble learning: a simple example</vt:lpstr>
      <vt:lpstr>Ensemble learning: a more realistic example</vt:lpstr>
      <vt:lpstr>Ensemble learning: could bring you 1M$</vt:lpstr>
      <vt:lpstr>Ensemble learning: could bring you 1M$</vt:lpstr>
      <vt:lpstr>Basic approaches</vt:lpstr>
      <vt:lpstr>Simple ensembles (voting)</vt:lpstr>
      <vt:lpstr>Simple ensembles (voting)</vt:lpstr>
      <vt:lpstr>Simple ensembles (voting)</vt:lpstr>
      <vt:lpstr>Simple ensembles (voting)</vt:lpstr>
      <vt:lpstr>Simple ensembles (voting)</vt:lpstr>
      <vt:lpstr>When does simple averaging work well?</vt:lpstr>
      <vt:lpstr>When does simple averaging work well?</vt:lpstr>
      <vt:lpstr>Bagging (Bootstrap aggregating)</vt:lpstr>
      <vt:lpstr>Bagging</vt:lpstr>
      <vt:lpstr>Bagging</vt:lpstr>
      <vt:lpstr>Boosting</vt:lpstr>
      <vt:lpstr>Boosting</vt:lpstr>
      <vt:lpstr>Gradient boosting</vt:lpstr>
      <vt:lpstr>Classification boosting</vt:lpstr>
      <vt:lpstr>Classification boosting</vt:lpstr>
      <vt:lpstr>Boosting for classification: AdaBoost</vt:lpstr>
      <vt:lpstr>Boosting for classification: AdaBoost</vt:lpstr>
      <vt:lpstr>Boosting for classification: AdaBoost</vt:lpstr>
      <vt:lpstr>Boosting for classification: AdaBoost</vt:lpstr>
      <vt:lpstr>Boosting for classification: AdaBoost</vt:lpstr>
      <vt:lpstr>Boosting for classification: AdaBoost</vt:lpstr>
      <vt:lpstr>Boosting for classification: AdaBoost</vt:lpstr>
      <vt:lpstr>Boosting for classification: AdaBoost</vt:lpstr>
      <vt:lpstr>Boosting for classification: AdaBoost</vt:lpstr>
      <vt:lpstr>AdaBoost: Variant Algorithm</vt:lpstr>
      <vt:lpstr>AdaBoost: Variant Algorithm</vt:lpstr>
      <vt:lpstr>AdaBoost: Variant Algorithm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Michael Bradford</cp:lastModifiedBy>
  <cp:revision>252</cp:revision>
  <dcterms:created xsi:type="dcterms:W3CDTF">2014-09-15T09:05:41Z</dcterms:created>
  <dcterms:modified xsi:type="dcterms:W3CDTF">2019-03-04T05:04:04Z</dcterms:modified>
  <cp:category/>
</cp:coreProperties>
</file>