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79" r:id="rId2"/>
  </p:sldMasterIdLst>
  <p:notesMasterIdLst>
    <p:notesMasterId r:id="rId54"/>
  </p:notesMasterIdLst>
  <p:handoutMasterIdLst>
    <p:handoutMasterId r:id="rId55"/>
  </p:handoutMasterIdLst>
  <p:sldIdLst>
    <p:sldId id="257" r:id="rId3"/>
    <p:sldId id="308" r:id="rId4"/>
    <p:sldId id="309" r:id="rId5"/>
    <p:sldId id="263" r:id="rId6"/>
    <p:sldId id="264" r:id="rId7"/>
    <p:sldId id="265" r:id="rId8"/>
    <p:sldId id="266" r:id="rId9"/>
    <p:sldId id="267" r:id="rId10"/>
    <p:sldId id="268" r:id="rId11"/>
    <p:sldId id="269" r:id="rId12"/>
    <p:sldId id="270" r:id="rId13"/>
    <p:sldId id="271" r:id="rId14"/>
    <p:sldId id="272" r:id="rId15"/>
    <p:sldId id="273" r:id="rId16"/>
    <p:sldId id="274" r:id="rId17"/>
    <p:sldId id="337" r:id="rId18"/>
    <p:sldId id="275" r:id="rId19"/>
    <p:sldId id="276" r:id="rId20"/>
    <p:sldId id="277" r:id="rId21"/>
    <p:sldId id="285" r:id="rId22"/>
    <p:sldId id="286" r:id="rId23"/>
    <p:sldId id="287" r:id="rId24"/>
    <p:sldId id="328" r:id="rId25"/>
    <p:sldId id="329" r:id="rId26"/>
    <p:sldId id="330" r:id="rId27"/>
    <p:sldId id="331" r:id="rId28"/>
    <p:sldId id="332" r:id="rId29"/>
    <p:sldId id="333" r:id="rId30"/>
    <p:sldId id="334" r:id="rId31"/>
    <p:sldId id="288" r:id="rId32"/>
    <p:sldId id="289" r:id="rId33"/>
    <p:sldId id="290" r:id="rId34"/>
    <p:sldId id="291" r:id="rId35"/>
    <p:sldId id="335" r:id="rId36"/>
    <p:sldId id="336" r:id="rId37"/>
    <p:sldId id="292" r:id="rId38"/>
    <p:sldId id="293" r:id="rId39"/>
    <p:sldId id="318" r:id="rId40"/>
    <p:sldId id="296" r:id="rId41"/>
    <p:sldId id="297" r:id="rId42"/>
    <p:sldId id="321" r:id="rId43"/>
    <p:sldId id="320" r:id="rId44"/>
    <p:sldId id="298" r:id="rId45"/>
    <p:sldId id="299" r:id="rId46"/>
    <p:sldId id="300" r:id="rId47"/>
    <p:sldId id="301" r:id="rId48"/>
    <p:sldId id="322" r:id="rId49"/>
    <p:sldId id="323" r:id="rId50"/>
    <p:sldId id="324" r:id="rId51"/>
    <p:sldId id="325" r:id="rId52"/>
    <p:sldId id="32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3"/>
    <p:restoredTop sz="94697"/>
  </p:normalViewPr>
  <p:slideViewPr>
    <p:cSldViewPr snapToGrid="0" snapToObjects="1">
      <p:cViewPr varScale="1">
        <p:scale>
          <a:sx n="58" d="100"/>
          <a:sy n="58" d="100"/>
        </p:scale>
        <p:origin x="208" y="16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6" d="100"/>
          <a:sy n="76" d="100"/>
        </p:scale>
        <p:origin x="-3416"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757518-7B28-E741-A16A-22EB64485BF0}" type="datetime1">
              <a:rPr lang="en-GB" smtClean="0"/>
              <a:t>10/03/2019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F8F01C-892B-F445-A348-07FDE3BDDEB4}" type="slidenum">
              <a:rPr lang="en-US" smtClean="0"/>
              <a:t>‹#›</a:t>
            </a:fld>
            <a:endParaRPr lang="en-US"/>
          </a:p>
        </p:txBody>
      </p:sp>
    </p:spTree>
    <p:extLst>
      <p:ext uri="{BB962C8B-B14F-4D97-AF65-F5344CB8AC3E}">
        <p14:creationId xmlns:p14="http://schemas.microsoft.com/office/powerpoint/2010/main" val="379421050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Dr. Simon Caton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61336-FC36-DB43-A8C7-6E54631D06B2}" type="datetime1">
              <a:rPr lang="en-GB" smtClean="0"/>
              <a:t>10/03/2019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Data and Web Mining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010A7-B2E5-5344-8118-581F4C1F1E3B}" type="slidenum">
              <a:rPr lang="en-US" smtClean="0"/>
              <a:t>‹#›</a:t>
            </a:fld>
            <a:endParaRPr lang="en-US"/>
          </a:p>
        </p:txBody>
      </p:sp>
    </p:spTree>
    <p:extLst>
      <p:ext uri="{BB962C8B-B14F-4D97-AF65-F5344CB8AC3E}">
        <p14:creationId xmlns:p14="http://schemas.microsoft.com/office/powerpoint/2010/main" val="3676631627"/>
      </p:ext>
    </p:extLst>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13</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14</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20</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30</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31</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33</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36</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37</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42</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44</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5</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6</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7</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8</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9</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10</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11</a:t>
            </a:fld>
            <a:endParaRPr lang="en-IE"/>
          </a:p>
        </p:txBody>
      </p:sp>
    </p:spTree>
    <p:extLst>
      <p:ext uri="{BB962C8B-B14F-4D97-AF65-F5344CB8AC3E}">
        <p14:creationId xmlns:p14="http://schemas.microsoft.com/office/powerpoint/2010/main" val="164410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pPr>
              <a:defRPr/>
            </a:pPr>
            <a:fld id="{92F5A648-EAE2-4A16-B09F-1388ED5C7BF3}" type="slidenum">
              <a:rPr lang="en-IE" smtClean="0"/>
              <a:pPr>
                <a:defRPr/>
              </a:pPr>
              <a:t>12</a:t>
            </a:fld>
            <a:endParaRPr lang="en-IE"/>
          </a:p>
        </p:txBody>
      </p:sp>
    </p:spTree>
    <p:extLst>
      <p:ext uri="{BB962C8B-B14F-4D97-AF65-F5344CB8AC3E}">
        <p14:creationId xmlns:p14="http://schemas.microsoft.com/office/powerpoint/2010/main" val="164410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tx1"/>
                </a:solidFill>
              </a:rPr>
              <a:t>National College </a:t>
            </a:r>
            <a:r>
              <a:rPr lang="de-DE" sz="1000" dirty="0" err="1">
                <a:solidFill>
                  <a:schemeClr val="tx1"/>
                </a:solidFill>
              </a:rPr>
              <a:t>of</a:t>
            </a:r>
            <a:r>
              <a:rPr lang="de-DE" sz="1000" dirty="0">
                <a:solidFill>
                  <a:schemeClr val="tx1"/>
                </a:solidFill>
              </a:rPr>
              <a:t> </a:t>
            </a:r>
            <a:r>
              <a:rPr lang="de-DE" sz="1000" dirty="0" err="1">
                <a:solidFill>
                  <a:schemeClr val="tx1"/>
                </a:solidFill>
              </a:rPr>
              <a:t>Ireland</a:t>
            </a:r>
            <a:r>
              <a:rPr lang="de-DE" sz="1000" dirty="0">
                <a:solidFill>
                  <a:schemeClr val="tx1"/>
                </a:solidFill>
              </a:rPr>
              <a:t>, School </a:t>
            </a:r>
            <a:r>
              <a:rPr lang="de-DE" sz="1000" dirty="0" err="1">
                <a:solidFill>
                  <a:schemeClr val="tx1"/>
                </a:solidFill>
              </a:rPr>
              <a:t>of</a:t>
            </a:r>
            <a:r>
              <a:rPr lang="de-DE" sz="1000" dirty="0">
                <a:solidFill>
                  <a:schemeClr val="tx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64645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
        <p:nvSpPr>
          <p:cNvPr id="3" name="Content Placeholder 2"/>
          <p:cNvSpPr>
            <a:spLocks noGrp="1"/>
          </p:cNvSpPr>
          <p:nvPr>
            <p:ph sz="quarter" idx="10"/>
          </p:nvPr>
        </p:nvSpPr>
        <p:spPr>
          <a:xfrm>
            <a:off x="2832100" y="2103120"/>
            <a:ext cx="5956300" cy="42849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itle 3"/>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1592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1654964" y="5083969"/>
            <a:ext cx="7428096" cy="566738"/>
          </a:xfrm>
          <a:solidFill>
            <a:schemeClr val="bg2">
              <a:lumMod val="25000"/>
              <a:alpha val="50000"/>
            </a:schemeClr>
          </a:solidFill>
          <a:effectLst/>
        </p:spPr>
        <p:txBody>
          <a:bodyPr anchor="b"/>
          <a:lstStyle>
            <a:lvl1pPr algn="l">
              <a:defRPr sz="2000" b="1">
                <a:solidFill>
                  <a:srgbClr val="FFFFFF"/>
                </a:solidFill>
              </a:defRPr>
            </a:lvl1pPr>
          </a:lstStyle>
          <a:p>
            <a:r>
              <a:rPr lang="en-GB" dirty="0"/>
              <a:t>Click to edit Master title style</a:t>
            </a:r>
            <a:endParaRPr lang="en-US" dirty="0"/>
          </a:p>
        </p:txBody>
      </p:sp>
      <p:sp>
        <p:nvSpPr>
          <p:cNvPr id="5" name="Date Placeholder 4"/>
          <p:cNvSpPr>
            <a:spLocks noGrp="1"/>
          </p:cNvSpPr>
          <p:nvPr>
            <p:ph type="dt" sz="half" idx="10"/>
          </p:nvPr>
        </p:nvSpPr>
        <p:spPr/>
        <p:txBody>
          <a:bodyPr/>
          <a:lstStyle/>
          <a:p>
            <a:fld id="{014AC18F-5E4E-DC41-AC10-EDB5D2B2FC0C}" type="datetime1">
              <a:rPr lang="en-GB" smtClean="0"/>
              <a:t>10/03/2019</a:t>
            </a:fld>
            <a:endParaRPr lang="en-US"/>
          </a:p>
        </p:txBody>
      </p:sp>
      <p:sp>
        <p:nvSpPr>
          <p:cNvPr id="6" name="Footer Placeholder 5"/>
          <p:cNvSpPr>
            <a:spLocks noGrp="1"/>
          </p:cNvSpPr>
          <p:nvPr>
            <p:ph type="ftr" sz="quarter" idx="11"/>
          </p:nvPr>
        </p:nvSpPr>
        <p:spPr/>
        <p:txBody>
          <a:bodyPr/>
          <a:lstStyle/>
          <a:p>
            <a:r>
              <a:rPr lang="en-US"/>
              <a:t>Advanced Data Mining</a:t>
            </a:r>
          </a:p>
        </p:txBody>
      </p:sp>
      <p:sp>
        <p:nvSpPr>
          <p:cNvPr id="7" name="Slide Number Placeholder 6"/>
          <p:cNvSpPr>
            <a:spLocks noGrp="1"/>
          </p:cNvSpPr>
          <p:nvPr>
            <p:ph type="sldNum" sz="quarter" idx="12"/>
          </p:nvPr>
        </p:nvSpPr>
        <p:spPr/>
        <p:txBody>
          <a:bodyPr/>
          <a:lstStyle/>
          <a:p>
            <a:fld id="{FBB490AC-52AF-304B-A493-C3E9DB2F7DD3}" type="slidenum">
              <a:rPr lang="en-US" smtClean="0"/>
              <a:t>‹#›</a:t>
            </a:fld>
            <a:endParaRPr lang="en-US"/>
          </a:p>
        </p:txBody>
      </p:sp>
    </p:spTree>
    <p:extLst>
      <p:ext uri="{BB962C8B-B14F-4D97-AF65-F5344CB8AC3E}">
        <p14:creationId xmlns:p14="http://schemas.microsoft.com/office/powerpoint/2010/main" val="3624619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6" name="Picture 5" descr="questions.jpg"/>
          <p:cNvPicPr>
            <a:picLocks noChangeAspect="1"/>
          </p:cNvPicPr>
          <p:nvPr userDrawn="1"/>
        </p:nvPicPr>
        <p:blipFill rotWithShape="1">
          <a:blip r:embed="rId2">
            <a:extLst>
              <a:ext uri="{28A0092B-C50C-407E-A947-70E740481C1C}">
                <a14:useLocalDpi xmlns:a14="http://schemas.microsoft.com/office/drawing/2010/main" val="0"/>
              </a:ext>
            </a:extLst>
          </a:blip>
          <a:srcRect l="25695"/>
          <a:stretch/>
        </p:blipFill>
        <p:spPr>
          <a:xfrm>
            <a:off x="0" y="2103120"/>
            <a:ext cx="4076700" cy="4754880"/>
          </a:xfrm>
          <a:prstGeom prst="rect">
            <a:avLst/>
          </a:prstGeom>
        </p:spPr>
      </p:pic>
    </p:spTree>
    <p:extLst>
      <p:ext uri="{BB962C8B-B14F-4D97-AF65-F5344CB8AC3E}">
        <p14:creationId xmlns:p14="http://schemas.microsoft.com/office/powerpoint/2010/main" val="179212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bg1"/>
                </a:solidFill>
              </a:rPr>
              <a:t>National College </a:t>
            </a:r>
            <a:r>
              <a:rPr lang="de-DE" sz="1000" dirty="0" err="1">
                <a:solidFill>
                  <a:schemeClr val="bg1"/>
                </a:solidFill>
              </a:rPr>
              <a:t>of</a:t>
            </a:r>
            <a:r>
              <a:rPr lang="de-DE" sz="1000" dirty="0">
                <a:solidFill>
                  <a:schemeClr val="bg1"/>
                </a:solidFill>
              </a:rPr>
              <a:t> </a:t>
            </a:r>
            <a:r>
              <a:rPr lang="de-DE" sz="1000" dirty="0" err="1">
                <a:solidFill>
                  <a:schemeClr val="bg1"/>
                </a:solidFill>
              </a:rPr>
              <a:t>Ireland</a:t>
            </a:r>
            <a:r>
              <a:rPr lang="de-DE" sz="1000" dirty="0">
                <a:solidFill>
                  <a:schemeClr val="bg1"/>
                </a:solidFill>
              </a:rPr>
              <a:t>, School </a:t>
            </a:r>
            <a:r>
              <a:rPr lang="de-DE" sz="1000" dirty="0" err="1">
                <a:solidFill>
                  <a:schemeClr val="bg1"/>
                </a:solidFill>
              </a:rPr>
              <a:t>of</a:t>
            </a:r>
            <a:r>
              <a:rPr lang="de-DE" sz="1000" dirty="0">
                <a:solidFill>
                  <a:schemeClr val="bg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duotone>
              <a:prstClr val="black"/>
              <a:srgbClr val="D9C3A5">
                <a:tint val="50000"/>
                <a:satMod val="180000"/>
              </a:srgbClr>
            </a:duotone>
          </a:blip>
          <a:srcRect l="14823" r="14823"/>
          <a:stretch>
            <a:fillRect/>
          </a:stretch>
        </p:blipFill>
        <p:spPr bwMode="auto">
          <a:xfrm>
            <a:off x="179512" y="3501008"/>
            <a:ext cx="8784976" cy="3096344"/>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www.ncril.ie</a:t>
            </a:r>
            <a:endParaRPr lang="de-DE" sz="1600" b="1" dirty="0">
              <a:solidFill>
                <a:schemeClr val="bg1"/>
              </a:solidFill>
            </a:endParaRPr>
          </a:p>
        </p:txBody>
      </p:sp>
    </p:spTree>
    <p:extLst>
      <p:ext uri="{BB962C8B-B14F-4D97-AF65-F5344CB8AC3E}">
        <p14:creationId xmlns:p14="http://schemas.microsoft.com/office/powerpoint/2010/main" val="4073044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2E8288D-D506-0F47-BB59-E9EAF0EA99EF}" type="datetime1">
              <a:rPr lang="en-GB" smtClean="0"/>
              <a:t>10/03/2019</a:t>
            </a:fld>
            <a:endParaRPr lang="en-IE"/>
          </a:p>
        </p:txBody>
      </p:sp>
      <p:sp>
        <p:nvSpPr>
          <p:cNvPr id="5" name="Footer Placeholder 4"/>
          <p:cNvSpPr>
            <a:spLocks noGrp="1"/>
          </p:cNvSpPr>
          <p:nvPr>
            <p:ph type="ftr" sz="quarter" idx="11"/>
          </p:nvPr>
        </p:nvSpPr>
        <p:spPr/>
        <p:txBody>
          <a:bodyPr/>
          <a:lstStyle/>
          <a:p>
            <a:r>
              <a:rPr lang="en-IE"/>
              <a:t>Advanced Data Mining</a:t>
            </a:r>
          </a:p>
        </p:txBody>
      </p:sp>
      <p:sp>
        <p:nvSpPr>
          <p:cNvPr id="6" name="Slide Number Placeholder 5"/>
          <p:cNvSpPr>
            <a:spLocks noGrp="1"/>
          </p:cNvSpPr>
          <p:nvPr>
            <p:ph type="sldNum" sz="quarter" idx="12"/>
          </p:nvPr>
        </p:nvSpPr>
        <p:spPr/>
        <p:txBody>
          <a:bodyPr/>
          <a:lstStyle/>
          <a:p>
            <a:fld id="{A795FE1D-C3C2-4288-B202-270E58405F08}" type="slidenum">
              <a:rPr lang="en-IE" smtClean="0"/>
              <a:t>‹#›</a:t>
            </a:fld>
            <a:endParaRPr lang="en-IE"/>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9237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4446-957C-FD43-9C94-FB7A486F557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67D3A07-B6E8-9E4E-A7FC-5603D139B3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CA045E6-05EA-DE45-BB81-3031F5322C05}"/>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5" name="Footer Placeholder 4">
            <a:extLst>
              <a:ext uri="{FF2B5EF4-FFF2-40B4-BE49-F238E27FC236}">
                <a16:creationId xmlns:a16="http://schemas.microsoft.com/office/drawing/2014/main" id="{E009F6A5-67C9-954F-A170-75C205C6CCE0}"/>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85C6217D-B28E-DA4A-9E75-552001FC9303}"/>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38130160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4507-0604-B949-AD85-265D31BD1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6593E-E06D-2D41-B19D-5E867FD4E4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E1985-9862-6648-B27A-DA842583F76E}"/>
              </a:ext>
            </a:extLst>
          </p:cNvPr>
          <p:cNvSpPr>
            <a:spLocks noGrp="1"/>
          </p:cNvSpPr>
          <p:nvPr>
            <p:ph type="dt" sz="half" idx="10"/>
          </p:nvPr>
        </p:nvSpPr>
        <p:spPr/>
        <p:txBody>
          <a:bodyPr/>
          <a:lstStyle/>
          <a:p>
            <a:fld id="{22E8288D-D506-0F47-BB59-E9EAF0EA99EF}" type="datetime1">
              <a:rPr lang="en-GB" smtClean="0"/>
              <a:t>10/03/2019</a:t>
            </a:fld>
            <a:endParaRPr lang="en-IE"/>
          </a:p>
        </p:txBody>
      </p:sp>
      <p:sp>
        <p:nvSpPr>
          <p:cNvPr id="5" name="Footer Placeholder 4">
            <a:extLst>
              <a:ext uri="{FF2B5EF4-FFF2-40B4-BE49-F238E27FC236}">
                <a16:creationId xmlns:a16="http://schemas.microsoft.com/office/drawing/2014/main" id="{96F52E25-E2C0-624A-B7C9-C60983ED81F0}"/>
              </a:ext>
            </a:extLst>
          </p:cNvPr>
          <p:cNvSpPr>
            <a:spLocks noGrp="1"/>
          </p:cNvSpPr>
          <p:nvPr>
            <p:ph type="ftr" sz="quarter" idx="11"/>
          </p:nvPr>
        </p:nvSpPr>
        <p:spPr/>
        <p:txBody>
          <a:bodyPr/>
          <a:lstStyle/>
          <a:p>
            <a:r>
              <a:rPr lang="en-IE"/>
              <a:t>Advanced Data Mining</a:t>
            </a:r>
          </a:p>
        </p:txBody>
      </p:sp>
      <p:sp>
        <p:nvSpPr>
          <p:cNvPr id="6" name="Slide Number Placeholder 5">
            <a:extLst>
              <a:ext uri="{FF2B5EF4-FFF2-40B4-BE49-F238E27FC236}">
                <a16:creationId xmlns:a16="http://schemas.microsoft.com/office/drawing/2014/main" id="{766D3C26-ECD9-374C-BA2E-02F21063DC86}"/>
              </a:ext>
            </a:extLst>
          </p:cNvPr>
          <p:cNvSpPr>
            <a:spLocks noGrp="1"/>
          </p:cNvSpPr>
          <p:nvPr>
            <p:ph type="sldNum" sz="quarter" idx="12"/>
          </p:nvPr>
        </p:nvSpPr>
        <p:spPr/>
        <p:txBody>
          <a:bodyPr/>
          <a:lstStyle/>
          <a:p>
            <a:fld id="{A795FE1D-C3C2-4288-B202-270E58405F08}" type="slidenum">
              <a:rPr lang="en-IE" smtClean="0"/>
              <a:t>‹#›</a:t>
            </a:fld>
            <a:endParaRPr lang="en-IE"/>
          </a:p>
        </p:txBody>
      </p:sp>
    </p:spTree>
    <p:extLst>
      <p:ext uri="{BB962C8B-B14F-4D97-AF65-F5344CB8AC3E}">
        <p14:creationId xmlns:p14="http://schemas.microsoft.com/office/powerpoint/2010/main" val="328226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EEE3-280A-4643-AA95-FE4EDEC2807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65B7DF2-962D-3640-A9FA-42CED8F43BA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22139A-72F6-294C-A21F-7423D1058AEA}"/>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5" name="Footer Placeholder 4">
            <a:extLst>
              <a:ext uri="{FF2B5EF4-FFF2-40B4-BE49-F238E27FC236}">
                <a16:creationId xmlns:a16="http://schemas.microsoft.com/office/drawing/2014/main" id="{225940BE-73F6-0C4D-A0FF-2BEC5BA8CA96}"/>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782B115B-2B56-1B47-A24C-9A8E9151C73D}"/>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409093561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3868-877D-E642-9F60-BCB36A474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3C59B-8612-5C40-93DC-63373A0EB06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A92224-CE6D-7F4A-BD09-556E197C44D3}"/>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F50AA-8981-4045-A1D1-9C67B5A7D59F}"/>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6" name="Footer Placeholder 5">
            <a:extLst>
              <a:ext uri="{FF2B5EF4-FFF2-40B4-BE49-F238E27FC236}">
                <a16:creationId xmlns:a16="http://schemas.microsoft.com/office/drawing/2014/main" id="{7789E93A-32FD-5A49-8ECD-94AF8CD40ED3}"/>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7206BD55-C145-6C48-A3C9-F11572333E8C}"/>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87839907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E5FC-199E-B145-B6A3-8A69442BCBC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4FCD27-A3F4-3F4C-812F-8E8D1BD7E24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33AC5F0-FDDA-794A-B1EC-5F1AE70C7C4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8FD626-1DCC-C045-8F93-8CA109A01DD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C9A59660-5DDC-9C46-8B1A-CECCB3A83760}"/>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B82A3C-3A49-424D-8420-A59BBED4AF31}"/>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8" name="Footer Placeholder 7">
            <a:extLst>
              <a:ext uri="{FF2B5EF4-FFF2-40B4-BE49-F238E27FC236}">
                <a16:creationId xmlns:a16="http://schemas.microsoft.com/office/drawing/2014/main" id="{1ED52B77-8A1D-A24F-AC04-DA5A632C1185}"/>
              </a:ext>
            </a:extLst>
          </p:cNvPr>
          <p:cNvSpPr>
            <a:spLocks noGrp="1"/>
          </p:cNvSpPr>
          <p:nvPr>
            <p:ph type="ftr" sz="quarter" idx="11"/>
          </p:nvPr>
        </p:nvSpPr>
        <p:spPr/>
        <p:txBody>
          <a:bodyPr/>
          <a:lstStyle/>
          <a:p>
            <a:r>
              <a:rPr lang="en-GB" noProof="0"/>
              <a:t>Advanced Data Mining</a:t>
            </a:r>
          </a:p>
        </p:txBody>
      </p:sp>
      <p:sp>
        <p:nvSpPr>
          <p:cNvPr id="9" name="Slide Number Placeholder 8">
            <a:extLst>
              <a:ext uri="{FF2B5EF4-FFF2-40B4-BE49-F238E27FC236}">
                <a16:creationId xmlns:a16="http://schemas.microsoft.com/office/drawing/2014/main" id="{040A799D-336B-3C4F-BAF8-ADA2F7099D7C}"/>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176636845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4E3B5EC7-3910-FA4F-A5D9-909E208A1E2B}" type="datetime1">
              <a:rPr lang="en-GB" smtClean="0"/>
              <a:t>10/03/2019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424747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4372-6AFE-AF48-9134-CD4909798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A0DEB-5737-124B-BE9A-59F2463F0CCD}"/>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4" name="Footer Placeholder 3">
            <a:extLst>
              <a:ext uri="{FF2B5EF4-FFF2-40B4-BE49-F238E27FC236}">
                <a16:creationId xmlns:a16="http://schemas.microsoft.com/office/drawing/2014/main" id="{341433E5-9415-3048-B0A5-557B978C202C}"/>
              </a:ext>
            </a:extLst>
          </p:cNvPr>
          <p:cNvSpPr>
            <a:spLocks noGrp="1"/>
          </p:cNvSpPr>
          <p:nvPr>
            <p:ph type="ftr" sz="quarter" idx="11"/>
          </p:nvPr>
        </p:nvSpPr>
        <p:spPr/>
        <p:txBody>
          <a:bodyPr/>
          <a:lstStyle/>
          <a:p>
            <a:r>
              <a:rPr lang="en-GB" noProof="0"/>
              <a:t>Advanced Data Mining</a:t>
            </a:r>
          </a:p>
        </p:txBody>
      </p:sp>
      <p:sp>
        <p:nvSpPr>
          <p:cNvPr id="5" name="Slide Number Placeholder 4">
            <a:extLst>
              <a:ext uri="{FF2B5EF4-FFF2-40B4-BE49-F238E27FC236}">
                <a16:creationId xmlns:a16="http://schemas.microsoft.com/office/drawing/2014/main" id="{549155A5-47DB-D648-91E1-DD25287DAEEC}"/>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3762131820"/>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1B2B2-8D03-0947-B28E-86A895C99D7A}"/>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3" name="Footer Placeholder 2">
            <a:extLst>
              <a:ext uri="{FF2B5EF4-FFF2-40B4-BE49-F238E27FC236}">
                <a16:creationId xmlns:a16="http://schemas.microsoft.com/office/drawing/2014/main" id="{7E7B63C1-37BE-7749-97D5-A110603B387E}"/>
              </a:ext>
            </a:extLst>
          </p:cNvPr>
          <p:cNvSpPr>
            <a:spLocks noGrp="1"/>
          </p:cNvSpPr>
          <p:nvPr>
            <p:ph type="ftr" sz="quarter" idx="11"/>
          </p:nvPr>
        </p:nvSpPr>
        <p:spPr/>
        <p:txBody>
          <a:bodyPr/>
          <a:lstStyle/>
          <a:p>
            <a:r>
              <a:rPr lang="en-GB" noProof="0"/>
              <a:t>Advanced Data Mining</a:t>
            </a:r>
          </a:p>
        </p:txBody>
      </p:sp>
      <p:sp>
        <p:nvSpPr>
          <p:cNvPr id="4" name="Slide Number Placeholder 3">
            <a:extLst>
              <a:ext uri="{FF2B5EF4-FFF2-40B4-BE49-F238E27FC236}">
                <a16:creationId xmlns:a16="http://schemas.microsoft.com/office/drawing/2014/main" id="{55439071-18A2-8042-B927-F8163750EDB8}"/>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39959420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52E-6AC3-3243-A971-0A68FACC59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08717BA-E04C-8042-A8CD-E0375DCA7CD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70371-EA85-8243-AB94-A3056B3910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CE49011E-82A8-074C-BAC7-1C8FCED1DB28}"/>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6" name="Footer Placeholder 5">
            <a:extLst>
              <a:ext uri="{FF2B5EF4-FFF2-40B4-BE49-F238E27FC236}">
                <a16:creationId xmlns:a16="http://schemas.microsoft.com/office/drawing/2014/main" id="{45D3A8CB-50B5-7E43-A0CA-3537007218C5}"/>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13EADBF0-542A-0B44-B83D-65C6DF30A196}"/>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152431741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F8A0-D999-6E49-A3E7-435B9B8598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33676DD-FD4D-854D-9F3C-5EDD1D7F50A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3AD1D24-D6A1-2045-B93B-F0A4969F62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38576F2-47EE-1348-B69E-CA5054E106D6}"/>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6" name="Footer Placeholder 5">
            <a:extLst>
              <a:ext uri="{FF2B5EF4-FFF2-40B4-BE49-F238E27FC236}">
                <a16:creationId xmlns:a16="http://schemas.microsoft.com/office/drawing/2014/main" id="{1A8AA01C-019E-EC45-A9C6-7639C04DA198}"/>
              </a:ext>
            </a:extLst>
          </p:cNvPr>
          <p:cNvSpPr>
            <a:spLocks noGrp="1"/>
          </p:cNvSpPr>
          <p:nvPr>
            <p:ph type="ftr" sz="quarter" idx="11"/>
          </p:nvPr>
        </p:nvSpPr>
        <p:spPr/>
        <p:txBody>
          <a:bodyPr/>
          <a:lstStyle/>
          <a:p>
            <a:r>
              <a:rPr lang="en-GB" noProof="0"/>
              <a:t>Advanced Data Mining</a:t>
            </a:r>
          </a:p>
        </p:txBody>
      </p:sp>
      <p:sp>
        <p:nvSpPr>
          <p:cNvPr id="7" name="Slide Number Placeholder 6">
            <a:extLst>
              <a:ext uri="{FF2B5EF4-FFF2-40B4-BE49-F238E27FC236}">
                <a16:creationId xmlns:a16="http://schemas.microsoft.com/office/drawing/2014/main" id="{278701FC-95FF-3840-882E-362AA48A02D2}"/>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308558737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5611-DBBE-9949-BCFF-499748B8DE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0BEF2-61E4-E841-81BE-DD0D65E49D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7FCD2-98C9-C646-A3AD-DBBC8A979303}"/>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5" name="Footer Placeholder 4">
            <a:extLst>
              <a:ext uri="{FF2B5EF4-FFF2-40B4-BE49-F238E27FC236}">
                <a16:creationId xmlns:a16="http://schemas.microsoft.com/office/drawing/2014/main" id="{C21A6B20-AF7F-7C44-BAAA-C08916F7E521}"/>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F750B041-9A22-C141-BF62-741EECD231EE}"/>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211446389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425927-16A3-2D4D-9B42-D2AB7FD123C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7B219C-E77A-9C4F-A12B-333DBE8783CA}"/>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0863E-14D0-A447-9FED-A390727A59B2}"/>
              </a:ext>
            </a:extLst>
          </p:cNvPr>
          <p:cNvSpPr>
            <a:spLocks noGrp="1"/>
          </p:cNvSpPr>
          <p:nvPr>
            <p:ph type="dt" sz="half" idx="10"/>
          </p:nvPr>
        </p:nvSpPr>
        <p:spPr/>
        <p:txBody>
          <a:bodyPr/>
          <a:lstStyle/>
          <a:p>
            <a:fld id="{17107B7B-B513-514E-AE3B-843DE9591E5D}" type="datetime1">
              <a:rPr lang="en-GB" noProof="0" smtClean="0"/>
              <a:t>10/03/2019</a:t>
            </a:fld>
            <a:endParaRPr lang="en-GB" noProof="0"/>
          </a:p>
        </p:txBody>
      </p:sp>
      <p:sp>
        <p:nvSpPr>
          <p:cNvPr id="5" name="Footer Placeholder 4">
            <a:extLst>
              <a:ext uri="{FF2B5EF4-FFF2-40B4-BE49-F238E27FC236}">
                <a16:creationId xmlns:a16="http://schemas.microsoft.com/office/drawing/2014/main" id="{BF02C147-155A-BE48-BD34-B3519A6C86B8}"/>
              </a:ext>
            </a:extLst>
          </p:cNvPr>
          <p:cNvSpPr>
            <a:spLocks noGrp="1"/>
          </p:cNvSpPr>
          <p:nvPr>
            <p:ph type="ftr" sz="quarter" idx="11"/>
          </p:nvPr>
        </p:nvSpPr>
        <p:spPr/>
        <p:txBody>
          <a:bodyPr/>
          <a:lstStyle/>
          <a:p>
            <a:r>
              <a:rPr lang="en-GB" noProof="0"/>
              <a:t>Advanced Data Mining</a:t>
            </a:r>
          </a:p>
        </p:txBody>
      </p:sp>
      <p:sp>
        <p:nvSpPr>
          <p:cNvPr id="6" name="Slide Number Placeholder 5">
            <a:extLst>
              <a:ext uri="{FF2B5EF4-FFF2-40B4-BE49-F238E27FC236}">
                <a16:creationId xmlns:a16="http://schemas.microsoft.com/office/drawing/2014/main" id="{CF32374F-E3B1-1643-8142-A0564D8C0483}"/>
              </a:ext>
            </a:extLst>
          </p:cNvPr>
          <p:cNvSpPr>
            <a:spLocks noGrp="1"/>
          </p:cNvSpPr>
          <p:nvPr>
            <p:ph type="sldNum" sz="quarter" idx="12"/>
          </p:nvPr>
        </p:nvSpPr>
        <p:spPr/>
        <p:txBody>
          <a:bodyPr/>
          <a:lstStyle/>
          <a:p>
            <a:fld id="{DD7D2821-7554-5B44-BF60-F8D166F48DA0}" type="slidenum">
              <a:rPr lang="en-GB" noProof="0" smtClean="0"/>
              <a:pPr/>
              <a:t>‹#›</a:t>
            </a:fld>
            <a:endParaRPr lang="en-GB" noProof="0"/>
          </a:p>
        </p:txBody>
      </p:sp>
    </p:spTree>
    <p:extLst>
      <p:ext uri="{BB962C8B-B14F-4D97-AF65-F5344CB8AC3E}">
        <p14:creationId xmlns:p14="http://schemas.microsoft.com/office/powerpoint/2010/main" val="4168482492"/>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elfolie">
    <p:spTree>
      <p:nvGrpSpPr>
        <p:cNvPr id="1" name=""/>
        <p:cNvGrpSpPr/>
        <p:nvPr/>
      </p:nvGrpSpPr>
      <p:grpSpPr>
        <a:xfrm>
          <a:off x="0" y="0"/>
          <a:ext cx="0" cy="0"/>
          <a:chOff x="0" y="0"/>
          <a:chExt cx="0" cy="0"/>
        </a:xfrm>
      </p:grpSpPr>
      <p:sp>
        <p:nvSpPr>
          <p:cNvPr id="17" name="Rechteck 16"/>
          <p:cNvSpPr/>
          <p:nvPr userDrawn="1"/>
        </p:nvSpPr>
        <p:spPr>
          <a:xfrm>
            <a:off x="778" y="3365304"/>
            <a:ext cx="9107726" cy="34926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Text Box 21"/>
          <p:cNvSpPr txBox="1">
            <a:spLocks noChangeArrowheads="1"/>
          </p:cNvSpPr>
          <p:nvPr userDrawn="1"/>
        </p:nvSpPr>
        <p:spPr bwMode="auto">
          <a:xfrm>
            <a:off x="682997" y="3140968"/>
            <a:ext cx="4537075" cy="152400"/>
          </a:xfrm>
          <a:prstGeom prst="rect">
            <a:avLst/>
          </a:prstGeom>
          <a:noFill/>
          <a:ln w="9525">
            <a:noFill/>
            <a:miter lim="800000"/>
            <a:headEnd/>
            <a:tailEnd/>
          </a:ln>
          <a:effectLst/>
        </p:spPr>
        <p:txBody>
          <a:bodyPr lIns="0" tIns="0" rIns="0" bIns="0" anchor="ctr">
            <a:spAutoFit/>
          </a:bodyPr>
          <a:lstStyle/>
          <a:p>
            <a:pPr>
              <a:defRPr/>
            </a:pPr>
            <a:r>
              <a:rPr lang="de-DE" sz="1000" dirty="0">
                <a:solidFill>
                  <a:schemeClr val="tx1"/>
                </a:solidFill>
              </a:rPr>
              <a:t>National College </a:t>
            </a:r>
            <a:r>
              <a:rPr lang="de-DE" sz="1000" dirty="0" err="1">
                <a:solidFill>
                  <a:schemeClr val="tx1"/>
                </a:solidFill>
              </a:rPr>
              <a:t>of</a:t>
            </a:r>
            <a:r>
              <a:rPr lang="de-DE" sz="1000" dirty="0">
                <a:solidFill>
                  <a:schemeClr val="tx1"/>
                </a:solidFill>
              </a:rPr>
              <a:t> </a:t>
            </a:r>
            <a:r>
              <a:rPr lang="de-DE" sz="1000" dirty="0" err="1">
                <a:solidFill>
                  <a:schemeClr val="tx1"/>
                </a:solidFill>
              </a:rPr>
              <a:t>Ireland</a:t>
            </a:r>
            <a:r>
              <a:rPr lang="de-DE" sz="1000" dirty="0">
                <a:solidFill>
                  <a:schemeClr val="tx1"/>
                </a:solidFill>
              </a:rPr>
              <a:t>, School </a:t>
            </a:r>
            <a:r>
              <a:rPr lang="de-DE" sz="1000" dirty="0" err="1">
                <a:solidFill>
                  <a:schemeClr val="tx1"/>
                </a:solidFill>
              </a:rPr>
              <a:t>of</a:t>
            </a:r>
            <a:r>
              <a:rPr lang="de-DE" sz="1000" dirty="0">
                <a:solidFill>
                  <a:schemeClr val="tx1"/>
                </a:solidFill>
              </a:rPr>
              <a:t> Computing</a:t>
            </a:r>
          </a:p>
        </p:txBody>
      </p:sp>
      <p:sp>
        <p:nvSpPr>
          <p:cNvPr id="22" name="Titel 1"/>
          <p:cNvSpPr>
            <a:spLocks noGrp="1"/>
          </p:cNvSpPr>
          <p:nvPr>
            <p:ph type="title" hasCustomPrompt="1"/>
          </p:nvPr>
        </p:nvSpPr>
        <p:spPr>
          <a:xfrm>
            <a:off x="682997" y="1268760"/>
            <a:ext cx="7772400" cy="936104"/>
          </a:xfrm>
        </p:spPr>
        <p:txBody>
          <a:bodyPr anchor="t"/>
          <a:lstStyle>
            <a:lvl1pPr algn="l">
              <a:defRPr sz="3200" b="1" cap="all" baseline="0"/>
            </a:lvl1pPr>
          </a:lstStyle>
          <a:p>
            <a:r>
              <a:rPr lang="de-DE" dirty="0" err="1"/>
              <a:t>Presentation</a:t>
            </a:r>
            <a:r>
              <a:rPr lang="de-DE" dirty="0"/>
              <a:t> Title</a:t>
            </a:r>
          </a:p>
        </p:txBody>
      </p:sp>
      <p:pic>
        <p:nvPicPr>
          <p:cNvPr id="9" name="Picture Placeholder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133592" y="3585017"/>
            <a:ext cx="8876816" cy="3092220"/>
          </a:xfrm>
          <a:prstGeom prst="roundRect">
            <a:avLst>
              <a:gd name="adj" fmla="val 4238"/>
            </a:avLst>
          </a:prstGeom>
          <a:solidFill>
            <a:srgbClr val="FFFFFF">
              <a:shade val="85000"/>
            </a:srgbClr>
          </a:solidFill>
          <a:ln w="3175" cmpd="sng">
            <a:solidFill>
              <a:schemeClr val="bg1"/>
            </a:solidFill>
          </a:ln>
          <a:effectLst/>
        </p:spPr>
      </p:pic>
      <p:sp>
        <p:nvSpPr>
          <p:cNvPr id="23" name="Textplatzhalter 2"/>
          <p:cNvSpPr>
            <a:spLocks noGrp="1"/>
          </p:cNvSpPr>
          <p:nvPr>
            <p:ph type="body" idx="1" hasCustomPrompt="1"/>
          </p:nvPr>
        </p:nvSpPr>
        <p:spPr>
          <a:xfrm>
            <a:off x="682997" y="2203248"/>
            <a:ext cx="7772400" cy="86571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Sub-title / Name</a:t>
            </a:r>
          </a:p>
        </p:txBody>
      </p:sp>
      <p:sp>
        <p:nvSpPr>
          <p:cNvPr id="14" name="Text Box 14"/>
          <p:cNvSpPr txBox="1">
            <a:spLocks noChangeArrowheads="1"/>
          </p:cNvSpPr>
          <p:nvPr userDrawn="1"/>
        </p:nvSpPr>
        <p:spPr bwMode="auto">
          <a:xfrm>
            <a:off x="7020272" y="6112792"/>
            <a:ext cx="1727200" cy="244475"/>
          </a:xfrm>
          <a:prstGeom prst="rect">
            <a:avLst/>
          </a:prstGeom>
          <a:noFill/>
          <a:ln w="9525">
            <a:noFill/>
            <a:miter lim="800000"/>
            <a:headEnd/>
            <a:tailEnd/>
          </a:ln>
          <a:effectLst/>
        </p:spPr>
        <p:txBody>
          <a:bodyPr lIns="0" tIns="0" rIns="0" bIns="0">
            <a:spAutoFit/>
          </a:bodyPr>
          <a:lstStyle/>
          <a:p>
            <a:pPr algn="r">
              <a:defRPr/>
            </a:pPr>
            <a:r>
              <a:rPr lang="de-DE" sz="1600" b="1" dirty="0" err="1">
                <a:solidFill>
                  <a:schemeClr val="bg1"/>
                </a:solidFill>
              </a:rPr>
              <a:t>www.ncirl.ie</a:t>
            </a:r>
            <a:endParaRPr lang="de-DE" sz="1600" b="1" dirty="0">
              <a:solidFill>
                <a:schemeClr val="bg1"/>
              </a:solidFill>
            </a:endParaRPr>
          </a:p>
        </p:txBody>
      </p:sp>
    </p:spTree>
    <p:extLst>
      <p:ext uri="{BB962C8B-B14F-4D97-AF65-F5344CB8AC3E}">
        <p14:creationId xmlns:p14="http://schemas.microsoft.com/office/powerpoint/2010/main" val="3035483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1pPr marL="314325" indent="-314325">
              <a:buFont typeface="Wingdings" charset="2"/>
              <a:buChar char="§"/>
              <a:defRPr/>
            </a:lvl1pPr>
            <a:lvl2pPr marL="790575" indent="-314325">
              <a:buFont typeface="Wingdings" charset="2"/>
              <a:buChar char="§"/>
              <a:defRPr/>
            </a:lvl2pPr>
            <a:lvl3pPr marL="1209675" indent="-276225">
              <a:buFont typeface="Wingdings" charset="2"/>
              <a:buChar char="§"/>
              <a:defRPr/>
            </a:lvl3pPr>
            <a:lvl4pPr marL="1657350" indent="-276225">
              <a:buFont typeface="Wingdings" charset="2"/>
              <a:buChar char="§"/>
              <a:defRPr/>
            </a:lvl4pPr>
            <a:lvl5pPr marL="2095500" indent="-276225">
              <a:buFont typeface="Wingdings" charset="2"/>
              <a:buChar char="§"/>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Date Placeholder 9"/>
          <p:cNvSpPr>
            <a:spLocks noGrp="1"/>
          </p:cNvSpPr>
          <p:nvPr>
            <p:ph type="dt" sz="half" idx="10"/>
          </p:nvPr>
        </p:nvSpPr>
        <p:spPr/>
        <p:txBody>
          <a:bodyPr/>
          <a:lstStyle/>
          <a:p>
            <a:fld id="{4E3B5EC7-3910-FA4F-A5D9-909E208A1E2B}" type="datetime1">
              <a:rPr lang="en-GB" smtClean="0"/>
              <a:t>10/03/2019</a:t>
            </a:fld>
            <a:endParaRPr lang="en-US"/>
          </a:p>
        </p:txBody>
      </p:sp>
      <p:sp>
        <p:nvSpPr>
          <p:cNvPr id="11" name="Footer Placeholder 10"/>
          <p:cNvSpPr>
            <a:spLocks noGrp="1"/>
          </p:cNvSpPr>
          <p:nvPr>
            <p:ph type="ftr" sz="quarter" idx="11"/>
          </p:nvPr>
        </p:nvSpPr>
        <p:spPr/>
        <p:txBody>
          <a:bodyPr/>
          <a:lstStyle/>
          <a:p>
            <a:r>
              <a:rPr lang="en-US"/>
              <a:t>Advanced Data Mining</a:t>
            </a:r>
            <a:endParaRPr lang="en-US" dirty="0"/>
          </a:p>
        </p:txBody>
      </p:sp>
      <p:sp>
        <p:nvSpPr>
          <p:cNvPr id="12" name="Slide Number Placeholder 11"/>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159012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16645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e Placeholder 4"/>
          <p:cNvSpPr>
            <a:spLocks noGrp="1"/>
          </p:cNvSpPr>
          <p:nvPr>
            <p:ph type="dt" sz="half" idx="10"/>
          </p:nvPr>
        </p:nvSpPr>
        <p:spPr/>
        <p:txBody>
          <a:bodyPr/>
          <a:lstStyle/>
          <a:p>
            <a:fld id="{ED3BFDEB-7A27-2C48-A807-E5103FC1F7AE}" type="datetime1">
              <a:rPr lang="en-GB" smtClean="0"/>
              <a:t>10/03/2019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189546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e Placeholder 6"/>
          <p:cNvSpPr>
            <a:spLocks noGrp="1"/>
          </p:cNvSpPr>
          <p:nvPr>
            <p:ph type="dt" sz="half" idx="10"/>
          </p:nvPr>
        </p:nvSpPr>
        <p:spPr/>
        <p:txBody>
          <a:bodyPr/>
          <a:lstStyle/>
          <a:p>
            <a:fld id="{8474368B-58FD-B84C-9998-3BD3925EC02E}" type="datetime1">
              <a:rPr lang="en-GB" smtClean="0"/>
              <a:t>10/03/2019</a:t>
            </a:fld>
            <a:endParaRPr lang="en-US"/>
          </a:p>
        </p:txBody>
      </p:sp>
      <p:sp>
        <p:nvSpPr>
          <p:cNvPr id="8" name="Footer Placeholder 7"/>
          <p:cNvSpPr>
            <a:spLocks noGrp="1"/>
          </p:cNvSpPr>
          <p:nvPr>
            <p:ph type="ftr" sz="quarter" idx="11"/>
          </p:nvPr>
        </p:nvSpPr>
        <p:spPr/>
        <p:txBody>
          <a:bodyPr/>
          <a:lstStyle/>
          <a:p>
            <a:r>
              <a:rPr lang="en-US"/>
              <a:t>Advanced Data Mining</a:t>
            </a:r>
            <a:endParaRPr lang="en-US" dirty="0"/>
          </a:p>
        </p:txBody>
      </p:sp>
      <p:sp>
        <p:nvSpPr>
          <p:cNvPr id="9" name="Slide Number Placeholder 8"/>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00356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e Placeholder 4"/>
          <p:cNvSpPr>
            <a:spLocks noGrp="1"/>
          </p:cNvSpPr>
          <p:nvPr>
            <p:ph type="dt" sz="half" idx="10"/>
          </p:nvPr>
        </p:nvSpPr>
        <p:spPr/>
        <p:txBody>
          <a:bodyPr/>
          <a:lstStyle/>
          <a:p>
            <a:fld id="{402A19AE-A769-B846-8CF7-C43111E13AC4}" type="datetime1">
              <a:rPr lang="en-GB" smtClean="0"/>
              <a:t>10/03/2019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8615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6858000"/>
          </a:xfrm>
        </p:spPr>
        <p:txBody>
          <a:bodyPr/>
          <a:lstStyle/>
          <a:p>
            <a:endParaRPr lang="en-US"/>
          </a:p>
        </p:txBody>
      </p:sp>
    </p:spTree>
    <p:extLst>
      <p:ext uri="{BB962C8B-B14F-4D97-AF65-F5344CB8AC3E}">
        <p14:creationId xmlns:p14="http://schemas.microsoft.com/office/powerpoint/2010/main" val="360600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E9D0F558-B8DC-5A48-8E0C-2B216E51104C}" type="datetime1">
              <a:rPr lang="en-GB" smtClean="0"/>
              <a:t>10/03/2019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34853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e Placeholder 4"/>
          <p:cNvSpPr>
            <a:spLocks noGrp="1"/>
          </p:cNvSpPr>
          <p:nvPr>
            <p:ph type="dt" sz="half" idx="10"/>
          </p:nvPr>
        </p:nvSpPr>
        <p:spPr/>
        <p:txBody>
          <a:bodyPr/>
          <a:lstStyle/>
          <a:p>
            <a:fld id="{3C5ACCAB-1139-6B45-BC2B-43DEE46B44C9}" type="datetime1">
              <a:rPr lang="en-GB" smtClean="0"/>
              <a:t>10/03/2019</a:t>
            </a:fld>
            <a:endParaRPr lang="en-US"/>
          </a:p>
        </p:txBody>
      </p:sp>
      <p:sp>
        <p:nvSpPr>
          <p:cNvPr id="6" name="Footer Placeholder 5"/>
          <p:cNvSpPr>
            <a:spLocks noGrp="1"/>
          </p:cNvSpPr>
          <p:nvPr>
            <p:ph type="ftr" sz="quarter" idx="11"/>
          </p:nvPr>
        </p:nvSpPr>
        <p:spPr/>
        <p:txBody>
          <a:bodyPr/>
          <a:lstStyle/>
          <a:p>
            <a:r>
              <a:rPr lang="en-US"/>
              <a:t>Advanced Data Mining</a:t>
            </a:r>
            <a:endParaRPr lang="en-US" dirty="0"/>
          </a:p>
        </p:txBody>
      </p:sp>
      <p:sp>
        <p:nvSpPr>
          <p:cNvPr id="7" name="Slide Number Placeholder 6"/>
          <p:cNvSpPr>
            <a:spLocks noGrp="1"/>
          </p:cNvSpPr>
          <p:nvPr>
            <p:ph type="sldNum" sz="quarter" idx="12"/>
          </p:nvPr>
        </p:nvSpPr>
        <p:spPr/>
        <p:txBody>
          <a:bodyPr/>
          <a:lstStyle/>
          <a:p>
            <a:fld id="{DD7D2821-7554-5B44-BF60-F8D166F48DA0}" type="slidenum">
              <a:rPr lang="en-US" smtClean="0"/>
              <a:pPr/>
              <a:t>‹#›</a:t>
            </a:fld>
            <a:endParaRPr lang="en-US"/>
          </a:p>
        </p:txBody>
      </p:sp>
    </p:spTree>
    <p:extLst>
      <p:ext uri="{BB962C8B-B14F-4D97-AF65-F5344CB8AC3E}">
        <p14:creationId xmlns:p14="http://schemas.microsoft.com/office/powerpoint/2010/main" val="225037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microsoft.com/office/2007/relationships/hdphoto" Target="../media/hdphoto1.wdp"/><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GB" noProof="0"/>
              <a:t>Slide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a:t>1st level</a:t>
            </a:r>
          </a:p>
          <a:p>
            <a:pPr lvl="1"/>
            <a:r>
              <a:rPr lang="en-GB" noProof="0"/>
              <a:t>2nd level</a:t>
            </a:r>
          </a:p>
          <a:p>
            <a:pPr lvl="2"/>
            <a:r>
              <a:rPr lang="en-GB" noProof="0"/>
              <a:t>3rd level</a:t>
            </a:r>
          </a:p>
          <a:p>
            <a:pPr lvl="3"/>
            <a:r>
              <a:rPr lang="en-GB" noProof="0"/>
              <a:t>4th level</a:t>
            </a:r>
          </a:p>
          <a:p>
            <a:pPr lvl="4"/>
            <a:r>
              <a:rPr lang="en-GB" noProof="0"/>
              <a:t>5th level</a:t>
            </a:r>
          </a:p>
        </p:txBody>
      </p:sp>
      <p:sp>
        <p:nvSpPr>
          <p:cNvPr id="7" name="Date Placeholder 6"/>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1">
                <a:solidFill>
                  <a:schemeClr val="bg1"/>
                </a:solidFill>
              </a:defRPr>
            </a:lvl1pPr>
          </a:lstStyle>
          <a:p>
            <a:fld id="{17107B7B-B513-514E-AE3B-843DE9591E5D}" type="datetime1">
              <a:rPr lang="en-GB" noProof="0" smtClean="0"/>
              <a:t>10/03/2019</a:t>
            </a:fld>
            <a:endParaRPr lang="en-GB" noProof="0"/>
          </a:p>
        </p:txBody>
      </p:sp>
      <p:sp>
        <p:nvSpPr>
          <p:cNvPr id="8" name="Footer Placeholder 7"/>
          <p:cNvSpPr>
            <a:spLocks noGrp="1"/>
          </p:cNvSpPr>
          <p:nvPr>
            <p:ph type="ftr" sz="quarter" idx="3"/>
          </p:nvPr>
        </p:nvSpPr>
        <p:spPr>
          <a:xfrm>
            <a:off x="2797071" y="6356350"/>
            <a:ext cx="3581965" cy="365125"/>
          </a:xfrm>
          <a:prstGeom prst="rect">
            <a:avLst/>
          </a:prstGeom>
        </p:spPr>
        <p:txBody>
          <a:bodyPr vert="horz" lIns="91440" tIns="45720" rIns="91440" bIns="45720" rtlCol="0" anchor="ctr"/>
          <a:lstStyle>
            <a:lvl1pPr algn="ctr">
              <a:defRPr sz="1200" b="1">
                <a:solidFill>
                  <a:schemeClr val="bg1"/>
                </a:solidFill>
              </a:defRPr>
            </a:lvl1pPr>
          </a:lstStyle>
          <a:p>
            <a:r>
              <a:rPr lang="en-GB" noProof="0"/>
              <a:t>Advanced Data Mining</a:t>
            </a:r>
          </a:p>
        </p:txBody>
      </p:sp>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bg1"/>
                </a:solidFill>
              </a:defRPr>
            </a:lvl1pPr>
          </a:lstStyle>
          <a:p>
            <a:fld id="{DD7D2821-7554-5B44-BF60-F8D166F48DA0}" type="slidenum">
              <a:rPr lang="en-GB" noProof="0" smtClean="0"/>
              <a:pPr/>
              <a:t>‹#›</a:t>
            </a:fld>
            <a:endParaRPr lang="en-GB" noProof="0"/>
          </a:p>
        </p:txBody>
      </p:sp>
      <p:pic>
        <p:nvPicPr>
          <p:cNvPr id="9" name="Picture 8" descr="logo.png">
            <a:extLst>
              <a:ext uri="{FF2B5EF4-FFF2-40B4-BE49-F238E27FC236}">
                <a16:creationId xmlns:a16="http://schemas.microsoft.com/office/drawing/2014/main" id="{8AB1F37B-E48B-7D4F-A995-3610BEDCE544}"/>
              </a:ext>
            </a:extLst>
          </p:cNvPr>
          <p:cNvPicPr>
            <a:picLocks noChangeAspect="1"/>
          </p:cNvPicPr>
          <p:nvPr userDrawn="1"/>
        </p:nvPicPr>
        <p:blipFill>
          <a:blip r:embed="rId16">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05129" y="239458"/>
            <a:ext cx="1243584" cy="749808"/>
          </a:xfrm>
          <a:prstGeom prst="rect">
            <a:avLst/>
          </a:prstGeom>
        </p:spPr>
      </p:pic>
    </p:spTree>
    <p:extLst>
      <p:ext uri="{BB962C8B-B14F-4D97-AF65-F5344CB8AC3E}">
        <p14:creationId xmlns:p14="http://schemas.microsoft.com/office/powerpoint/2010/main" val="2366227996"/>
      </p:ext>
    </p:extLst>
  </p:cSld>
  <p:clrMap bg1="lt1" tx1="dk1" bg2="lt2" tx2="dk2" accent1="accent1" accent2="accent2" accent3="accent3" accent4="accent4" accent5="accent5" accent6="accent6" hlink="hlink" folHlink="folHlink"/>
  <p:sldLayoutIdLst>
    <p:sldLayoutId id="2147483676"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4" r:id="rId10"/>
    <p:sldLayoutId id="2147483675" r:id="rId11"/>
    <p:sldLayoutId id="2147483672" r:id="rId12"/>
    <p:sldLayoutId id="2147483677" r:id="rId13"/>
    <p:sldLayoutId id="2147483678" r:id="rId14"/>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14325" indent="-314325" algn="l" rtl="0" eaLnBrk="1" fontAlgn="base" hangingPunct="1">
        <a:spcBef>
          <a:spcPct val="20000"/>
        </a:spcBef>
        <a:spcAft>
          <a:spcPct val="0"/>
        </a:spcAft>
        <a:buClrTx/>
        <a:buFont typeface="Wingdings" charset="2"/>
        <a:buChar char="§"/>
        <a:defRPr sz="2000" baseline="0">
          <a:solidFill>
            <a:schemeClr val="bg1"/>
          </a:solidFill>
          <a:latin typeface="+mn-lt"/>
          <a:ea typeface="+mn-ea"/>
          <a:cs typeface="+mn-cs"/>
        </a:defRPr>
      </a:lvl1pPr>
      <a:lvl2pPr marL="790575" indent="-314325" algn="l" rtl="0" eaLnBrk="1" fontAlgn="base" hangingPunct="1">
        <a:spcBef>
          <a:spcPct val="20000"/>
        </a:spcBef>
        <a:spcAft>
          <a:spcPct val="0"/>
        </a:spcAft>
        <a:buClrTx/>
        <a:buFont typeface="Wingdings" charset="2"/>
        <a:buChar char="§"/>
        <a:defRPr>
          <a:solidFill>
            <a:schemeClr val="bg1"/>
          </a:solidFill>
          <a:latin typeface="+mn-lt"/>
        </a:defRPr>
      </a:lvl2pPr>
      <a:lvl3pPr marL="1209675" indent="-276225" algn="l" rtl="0" eaLnBrk="1" fontAlgn="base" hangingPunct="1">
        <a:spcBef>
          <a:spcPct val="20000"/>
        </a:spcBef>
        <a:spcAft>
          <a:spcPct val="0"/>
        </a:spcAft>
        <a:buClrTx/>
        <a:buFont typeface="Wingdings" charset="2"/>
        <a:buChar char="§"/>
        <a:defRPr sz="1600">
          <a:solidFill>
            <a:schemeClr val="bg1"/>
          </a:solidFill>
          <a:latin typeface="+mn-lt"/>
        </a:defRPr>
      </a:lvl3pPr>
      <a:lvl4pPr marL="1657350" indent="-276225" algn="l" rtl="0" eaLnBrk="1" fontAlgn="base" hangingPunct="1">
        <a:spcBef>
          <a:spcPct val="20000"/>
        </a:spcBef>
        <a:spcAft>
          <a:spcPct val="0"/>
        </a:spcAft>
        <a:buClrTx/>
        <a:buFont typeface="Wingdings" charset="2"/>
        <a:buChar char="§"/>
        <a:defRPr sz="1600" baseline="0">
          <a:solidFill>
            <a:schemeClr val="bg1"/>
          </a:solidFill>
          <a:latin typeface="+mn-lt"/>
        </a:defRPr>
      </a:lvl4pPr>
      <a:lvl5pPr marL="2095500" indent="-276225" algn="l" rtl="0" eaLnBrk="1" fontAlgn="base" hangingPunct="1">
        <a:spcBef>
          <a:spcPct val="20000"/>
        </a:spcBef>
        <a:spcAft>
          <a:spcPct val="0"/>
        </a:spcAft>
        <a:buClrTx/>
        <a:buFont typeface="Wingdings" charset="2"/>
        <a:buChar char="§"/>
        <a:defRPr sz="1600" baseline="0">
          <a:solidFill>
            <a:schemeClr val="bg1"/>
          </a:solidFill>
          <a:latin typeface="+mn-lt"/>
        </a:defRPr>
      </a:lvl5pPr>
      <a:lvl6pPr marL="2514600" indent="-228600" algn="l" rtl="0" eaLnBrk="1" fontAlgn="base" hangingPunct="1">
        <a:spcBef>
          <a:spcPct val="20000"/>
        </a:spcBef>
        <a:spcAft>
          <a:spcPct val="0"/>
        </a:spcAft>
        <a:buSzPct val="60000"/>
        <a:buBlip>
          <a:blip r:embed="rId18"/>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8"/>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8"/>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8"/>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B2CCF-93EE-D948-B748-A3073729CBA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76EF03-65B2-9045-9C76-B91195C82A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D1CA3-7FB7-424C-A7DB-BE1672BA5A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7107B7B-B513-514E-AE3B-843DE9591E5D}" type="datetime1">
              <a:rPr lang="en-GB" noProof="0" smtClean="0"/>
              <a:t>10/03/2019</a:t>
            </a:fld>
            <a:endParaRPr lang="en-GB" noProof="0"/>
          </a:p>
        </p:txBody>
      </p:sp>
      <p:sp>
        <p:nvSpPr>
          <p:cNvPr id="5" name="Footer Placeholder 4">
            <a:extLst>
              <a:ext uri="{FF2B5EF4-FFF2-40B4-BE49-F238E27FC236}">
                <a16:creationId xmlns:a16="http://schemas.microsoft.com/office/drawing/2014/main" id="{26479463-C74B-7745-B398-75E1963DC1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noProof="0"/>
              <a:t>Advanced Data Mining</a:t>
            </a:r>
          </a:p>
        </p:txBody>
      </p:sp>
      <p:sp>
        <p:nvSpPr>
          <p:cNvPr id="6" name="Slide Number Placeholder 5">
            <a:extLst>
              <a:ext uri="{FF2B5EF4-FFF2-40B4-BE49-F238E27FC236}">
                <a16:creationId xmlns:a16="http://schemas.microsoft.com/office/drawing/2014/main" id="{4E81F2E8-4E32-E64D-A3C1-501BAA3E928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7D2821-7554-5B44-BF60-F8D166F48DA0}" type="slidenum">
              <a:rPr lang="en-GB" noProof="0" smtClean="0"/>
              <a:pPr/>
              <a:t>‹#›</a:t>
            </a:fld>
            <a:endParaRPr lang="en-GB" noProof="0"/>
          </a:p>
        </p:txBody>
      </p:sp>
      <p:pic>
        <p:nvPicPr>
          <p:cNvPr id="7" name="Picture 6" descr="logo.png">
            <a:extLst>
              <a:ext uri="{FF2B5EF4-FFF2-40B4-BE49-F238E27FC236}">
                <a16:creationId xmlns:a16="http://schemas.microsoft.com/office/drawing/2014/main" id="{6D5F2EA7-D83C-064E-BA75-5126A8367DB4}"/>
              </a:ext>
            </a:extLst>
          </p:cNvPr>
          <p:cNvPicPr>
            <a:picLocks noChangeAspect="1"/>
          </p:cNvPicPr>
          <p:nvPr userDrawn="1"/>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505129" y="239458"/>
            <a:ext cx="1243584" cy="749808"/>
          </a:xfrm>
          <a:prstGeom prst="rect">
            <a:avLst/>
          </a:prstGeom>
        </p:spPr>
      </p:pic>
    </p:spTree>
    <p:extLst>
      <p:ext uri="{BB962C8B-B14F-4D97-AF65-F5344CB8AC3E}">
        <p14:creationId xmlns:p14="http://schemas.microsoft.com/office/powerpoint/2010/main" val="35073255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hyperlink" Target="http://math.arizona.edu/~hzhang/math574m/2014Lect16_msvm.pdf" TargetMode="External"/><Relationship Id="rId2" Type="http://schemas.openxmlformats.org/officeDocument/2006/relationships/hyperlink" Target="http://www.jstatsoft.org/v15/i09/" TargetMode="External"/><Relationship Id="rId1" Type="http://schemas.openxmlformats.org/officeDocument/2006/relationships/slideLayout" Target="../slideLayouts/slideLayout16.xml"/><Relationship Id="rId4" Type="http://schemas.openxmlformats.org/officeDocument/2006/relationships/hyperlink" Target="http://www.csie.ntu.edu.tw/~cjlin/papers/multisvm.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Advanced Data Mining</a:t>
            </a:r>
          </a:p>
        </p:txBody>
      </p:sp>
      <p:sp>
        <p:nvSpPr>
          <p:cNvPr id="5" name="Text Placeholder 4"/>
          <p:cNvSpPr>
            <a:spLocks noGrp="1"/>
          </p:cNvSpPr>
          <p:nvPr>
            <p:ph type="body" idx="1"/>
          </p:nvPr>
        </p:nvSpPr>
        <p:spPr/>
        <p:txBody>
          <a:bodyPr/>
          <a:lstStyle/>
          <a:p>
            <a:pPr algn="r"/>
            <a:r>
              <a:rPr lang="en-GB" dirty="0"/>
              <a:t>Support Vector Machines</a:t>
            </a:r>
          </a:p>
        </p:txBody>
      </p:sp>
    </p:spTree>
    <p:extLst>
      <p:ext uri="{BB962C8B-B14F-4D97-AF65-F5344CB8AC3E}">
        <p14:creationId xmlns:p14="http://schemas.microsoft.com/office/powerpoint/2010/main" val="179702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 </a:t>
            </a:r>
            <a:endParaRPr lang="en-IE" sz="2800" dirty="0"/>
          </a:p>
        </p:txBody>
      </p:sp>
      <p:sp>
        <p:nvSpPr>
          <p:cNvPr id="3" name="Content Placeholder 2"/>
          <p:cNvSpPr>
            <a:spLocks noGrp="1"/>
          </p:cNvSpPr>
          <p:nvPr>
            <p:ph idx="1"/>
          </p:nvPr>
        </p:nvSpPr>
        <p:spPr>
          <a:xfrm>
            <a:off x="525439" y="1690689"/>
            <a:ext cx="8291264" cy="4937760"/>
          </a:xfrm>
        </p:spPr>
        <p:txBody>
          <a:bodyPr>
            <a:normAutofit/>
          </a:bodyPr>
          <a:lstStyle/>
          <a:p>
            <a:r>
              <a:rPr lang="ga-IE" dirty="0"/>
              <a:t>Would the class of straight lines be able to shatter 4 points in the 2D plane?</a:t>
            </a:r>
          </a:p>
          <a:p>
            <a:endParaRPr lang="ga-IE" dirty="0"/>
          </a:p>
          <a:p>
            <a:r>
              <a:rPr lang="ga-IE" dirty="0"/>
              <a:t>What about the class of rectangles?</a:t>
            </a:r>
          </a:p>
          <a:p>
            <a:pPr marL="593725" lvl="2" indent="0">
              <a:buNone/>
            </a:pPr>
            <a:endParaRPr lang="ga-IE" dirty="0"/>
          </a:p>
        </p:txBody>
      </p:sp>
      <p:sp>
        <p:nvSpPr>
          <p:cNvPr id="4" name="Date Placeholder 3"/>
          <p:cNvSpPr>
            <a:spLocks noGrp="1"/>
          </p:cNvSpPr>
          <p:nvPr>
            <p:ph type="dt" sz="half" idx="10"/>
          </p:nvPr>
        </p:nvSpPr>
        <p:spPr/>
        <p:txBody>
          <a:bodyPr/>
          <a:lstStyle/>
          <a:p>
            <a:fld id="{4663F1BA-66AB-0B4E-A8F4-AC6EA30DB38E}"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10</a:t>
            </a:fld>
            <a:endParaRPr lang="en-IE"/>
          </a:p>
        </p:txBody>
      </p:sp>
      <p:cxnSp>
        <p:nvCxnSpPr>
          <p:cNvPr id="7" name="Straight Connector 6"/>
          <p:cNvCxnSpPr/>
          <p:nvPr/>
        </p:nvCxnSpPr>
        <p:spPr>
          <a:xfrm>
            <a:off x="1475656" y="443711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75656" y="6093296"/>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774971" y="4801590"/>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0" name="Oval 9"/>
          <p:cNvSpPr/>
          <p:nvPr/>
        </p:nvSpPr>
        <p:spPr>
          <a:xfrm>
            <a:off x="1982974" y="5733256"/>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 name="Oval 10"/>
          <p:cNvSpPr/>
          <p:nvPr/>
        </p:nvSpPr>
        <p:spPr>
          <a:xfrm>
            <a:off x="2804859" y="5375328"/>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2" name="TextBox 11"/>
          <p:cNvSpPr txBox="1"/>
          <p:nvPr/>
        </p:nvSpPr>
        <p:spPr>
          <a:xfrm>
            <a:off x="1934395" y="4396462"/>
            <a:ext cx="560796" cy="369332"/>
          </a:xfrm>
          <a:prstGeom prst="rect">
            <a:avLst/>
          </a:prstGeom>
          <a:noFill/>
        </p:spPr>
        <p:txBody>
          <a:bodyPr wrap="square" rtlCol="0">
            <a:spAutoFit/>
          </a:bodyPr>
          <a:lstStyle/>
          <a:p>
            <a:r>
              <a:rPr lang="ga-IE" dirty="0"/>
              <a:t>P1</a:t>
            </a:r>
            <a:endParaRPr lang="en-IE" dirty="0"/>
          </a:p>
        </p:txBody>
      </p:sp>
      <p:sp>
        <p:nvSpPr>
          <p:cNvPr id="13" name="TextBox 12"/>
          <p:cNvSpPr txBox="1"/>
          <p:nvPr/>
        </p:nvSpPr>
        <p:spPr>
          <a:xfrm>
            <a:off x="2195736" y="5548590"/>
            <a:ext cx="560796" cy="369332"/>
          </a:xfrm>
          <a:prstGeom prst="rect">
            <a:avLst/>
          </a:prstGeom>
          <a:noFill/>
        </p:spPr>
        <p:txBody>
          <a:bodyPr wrap="square" rtlCol="0">
            <a:spAutoFit/>
          </a:bodyPr>
          <a:lstStyle/>
          <a:p>
            <a:r>
              <a:rPr lang="ga-IE" dirty="0"/>
              <a:t>P2</a:t>
            </a:r>
            <a:endParaRPr lang="en-IE" dirty="0"/>
          </a:p>
        </p:txBody>
      </p:sp>
      <p:sp>
        <p:nvSpPr>
          <p:cNvPr id="14" name="TextBox 13"/>
          <p:cNvSpPr txBox="1"/>
          <p:nvPr/>
        </p:nvSpPr>
        <p:spPr>
          <a:xfrm>
            <a:off x="2948875" y="5005996"/>
            <a:ext cx="560796" cy="369332"/>
          </a:xfrm>
          <a:prstGeom prst="rect">
            <a:avLst/>
          </a:prstGeom>
          <a:noFill/>
        </p:spPr>
        <p:txBody>
          <a:bodyPr wrap="square" rtlCol="0">
            <a:spAutoFit/>
          </a:bodyPr>
          <a:lstStyle/>
          <a:p>
            <a:r>
              <a:rPr lang="ga-IE" dirty="0"/>
              <a:t>P3</a:t>
            </a:r>
            <a:endParaRPr lang="en-IE" dirty="0"/>
          </a:p>
        </p:txBody>
      </p:sp>
      <p:sp>
        <p:nvSpPr>
          <p:cNvPr id="16" name="Oval 15"/>
          <p:cNvSpPr/>
          <p:nvPr/>
        </p:nvSpPr>
        <p:spPr>
          <a:xfrm>
            <a:off x="1774971" y="4801590"/>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9" name="Oval 18"/>
          <p:cNvSpPr/>
          <p:nvPr/>
        </p:nvSpPr>
        <p:spPr>
          <a:xfrm>
            <a:off x="2802296" y="458112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0" name="TextBox 19"/>
          <p:cNvSpPr txBox="1"/>
          <p:nvPr/>
        </p:nvSpPr>
        <p:spPr>
          <a:xfrm>
            <a:off x="3111849" y="4252446"/>
            <a:ext cx="560796" cy="369332"/>
          </a:xfrm>
          <a:prstGeom prst="rect">
            <a:avLst/>
          </a:prstGeom>
          <a:noFill/>
        </p:spPr>
        <p:txBody>
          <a:bodyPr wrap="square" rtlCol="0">
            <a:spAutoFit/>
          </a:bodyPr>
          <a:lstStyle/>
          <a:p>
            <a:r>
              <a:rPr lang="ga-IE" dirty="0"/>
              <a:t>P4</a:t>
            </a:r>
            <a:endParaRPr lang="en-IE" dirty="0"/>
          </a:p>
        </p:txBody>
      </p:sp>
      <p:sp>
        <p:nvSpPr>
          <p:cNvPr id="21" name="Rectangle 20"/>
          <p:cNvSpPr/>
          <p:nvPr/>
        </p:nvSpPr>
        <p:spPr>
          <a:xfrm rot="1856545">
            <a:off x="1475158" y="4957075"/>
            <a:ext cx="1872208" cy="51626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2" name="TextBox 21"/>
          <p:cNvSpPr txBox="1"/>
          <p:nvPr/>
        </p:nvSpPr>
        <p:spPr>
          <a:xfrm>
            <a:off x="5868143" y="4437112"/>
            <a:ext cx="2160265" cy="1200329"/>
          </a:xfrm>
          <a:prstGeom prst="rect">
            <a:avLst/>
          </a:prstGeom>
          <a:noFill/>
        </p:spPr>
        <p:txBody>
          <a:bodyPr wrap="square" rtlCol="0">
            <a:spAutoFit/>
          </a:bodyPr>
          <a:lstStyle/>
          <a:p>
            <a:r>
              <a:rPr lang="ga-IE" dirty="0"/>
              <a:t>P1 = (x1, y1)</a:t>
            </a:r>
          </a:p>
          <a:p>
            <a:r>
              <a:rPr lang="ga-IE" dirty="0"/>
              <a:t>P2 = (x2, y2)</a:t>
            </a:r>
          </a:p>
          <a:p>
            <a:r>
              <a:rPr lang="ga-IE" dirty="0"/>
              <a:t>P3 = (x3, y3)</a:t>
            </a:r>
          </a:p>
          <a:p>
            <a:r>
              <a:rPr lang="ga-IE" dirty="0"/>
              <a:t>P4 = (x4, y4)</a:t>
            </a:r>
            <a:endParaRPr lang="en-IE" dirty="0"/>
          </a:p>
        </p:txBody>
      </p:sp>
    </p:spTree>
    <p:extLst>
      <p:ext uri="{BB962C8B-B14F-4D97-AF65-F5344CB8AC3E}">
        <p14:creationId xmlns:p14="http://schemas.microsoft.com/office/powerpoint/2010/main" val="30677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a:t>
            </a:r>
            <a:endParaRPr lang="en-IE" sz="2800" dirty="0"/>
          </a:p>
        </p:txBody>
      </p:sp>
      <p:sp>
        <p:nvSpPr>
          <p:cNvPr id="3" name="Content Placeholder 2"/>
          <p:cNvSpPr>
            <a:spLocks noGrp="1"/>
          </p:cNvSpPr>
          <p:nvPr>
            <p:ph idx="1"/>
          </p:nvPr>
        </p:nvSpPr>
        <p:spPr>
          <a:xfrm>
            <a:off x="426368" y="1418591"/>
            <a:ext cx="8291264" cy="4937760"/>
          </a:xfrm>
        </p:spPr>
        <p:txBody>
          <a:bodyPr>
            <a:normAutofit/>
          </a:bodyPr>
          <a:lstStyle/>
          <a:p>
            <a:pPr marL="381000" indent="-342900"/>
            <a:r>
              <a:rPr lang="ga-IE" dirty="0"/>
              <a:t>Different classes of functions have different capacity measures in separating data instances</a:t>
            </a:r>
          </a:p>
          <a:p>
            <a:pPr lvl="1"/>
            <a:r>
              <a:rPr lang="ga-IE" dirty="0"/>
              <a:t>Some can separate more data instances </a:t>
            </a:r>
            <a:r>
              <a:rPr lang="ga-IE" dirty="0">
                <a:sym typeface="Wingdings" panose="05000000000000000000" pitchFamily="2" charset="2"/>
              </a:rPr>
              <a:t> greater generalization</a:t>
            </a:r>
          </a:p>
          <a:p>
            <a:pPr lvl="1"/>
            <a:endParaRPr lang="ga-IE" dirty="0">
              <a:sym typeface="Wingdings" panose="05000000000000000000" pitchFamily="2" charset="2"/>
            </a:endParaRPr>
          </a:p>
          <a:p>
            <a:r>
              <a:rPr lang="ga-IE" dirty="0">
                <a:sym typeface="Wingdings" panose="05000000000000000000" pitchFamily="2" charset="2"/>
              </a:rPr>
              <a:t>A function from a high capacity class of functions will separate with greater ease any particular training set</a:t>
            </a:r>
          </a:p>
          <a:p>
            <a:endParaRPr lang="ga-IE" dirty="0">
              <a:sym typeface="Wingdings" panose="05000000000000000000" pitchFamily="2" charset="2"/>
            </a:endParaRPr>
          </a:p>
          <a:p>
            <a:endParaRPr lang="ga-IE" dirty="0">
              <a:sym typeface="Wingdings" panose="05000000000000000000" pitchFamily="2" charset="2"/>
            </a:endParaRPr>
          </a:p>
          <a:p>
            <a:endParaRPr lang="ga-IE" dirty="0">
              <a:sym typeface="Wingdings" panose="05000000000000000000" pitchFamily="2" charset="2"/>
            </a:endParaRPr>
          </a:p>
          <a:p>
            <a:r>
              <a:rPr lang="ga-IE" dirty="0">
                <a:sym typeface="Wingdings" panose="05000000000000000000" pitchFamily="2" charset="2"/>
              </a:rPr>
              <a:t>If a function from a low capacity class of functions successfully separates any particular training set then it will probably also separate a set of test data </a:t>
            </a:r>
          </a:p>
          <a:p>
            <a:pPr lvl="2"/>
            <a:endParaRPr lang="ga-IE" dirty="0">
              <a:sym typeface="Wingdings" panose="05000000000000000000" pitchFamily="2" charset="2"/>
            </a:endParaRPr>
          </a:p>
          <a:p>
            <a:pPr lvl="2"/>
            <a:endParaRPr lang="ga-IE" dirty="0"/>
          </a:p>
        </p:txBody>
      </p:sp>
      <p:sp>
        <p:nvSpPr>
          <p:cNvPr id="4" name="Date Placeholder 3"/>
          <p:cNvSpPr>
            <a:spLocks noGrp="1"/>
          </p:cNvSpPr>
          <p:nvPr>
            <p:ph type="dt" sz="half" idx="10"/>
          </p:nvPr>
        </p:nvSpPr>
        <p:spPr/>
        <p:txBody>
          <a:bodyPr/>
          <a:lstStyle/>
          <a:p>
            <a:fld id="{55B22DC9-D47B-2F44-8CCE-3C3F35E8C357}"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11</a:t>
            </a:fld>
            <a:endParaRPr lang="en-IE"/>
          </a:p>
        </p:txBody>
      </p:sp>
      <p:sp>
        <p:nvSpPr>
          <p:cNvPr id="15" name="Rectangle 14"/>
          <p:cNvSpPr/>
          <p:nvPr/>
        </p:nvSpPr>
        <p:spPr>
          <a:xfrm>
            <a:off x="1403648" y="3501009"/>
            <a:ext cx="6984776" cy="53542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May lead to overfitting though!</a:t>
            </a:r>
            <a:endParaRPr lang="en-IE" dirty="0"/>
          </a:p>
        </p:txBody>
      </p:sp>
      <p:pic>
        <p:nvPicPr>
          <p:cNvPr id="2050" name="Picture 2" descr="C:\Users\mbradford\AppData\Local\Microsoft\Windows\Temporary Internet Files\Content.IE5\IMUAAGCK\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3190" y="3501008"/>
            <a:ext cx="598161" cy="59816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403648" y="5423128"/>
            <a:ext cx="6984776" cy="53542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May lead to underfitting though!</a:t>
            </a:r>
            <a:endParaRPr lang="en-IE" dirty="0"/>
          </a:p>
        </p:txBody>
      </p:sp>
      <p:pic>
        <p:nvPicPr>
          <p:cNvPr id="24" name="Picture 2" descr="C:\Users\mbradford\AppData\Local\Microsoft\Windows\Temporary Internet Files\Content.IE5\IMUAAGCK\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3190" y="5423127"/>
            <a:ext cx="598161" cy="59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38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sz="2800" dirty="0"/>
              <a:t>Generaliza</a:t>
            </a:r>
            <a:r>
              <a:rPr lang="en-IE" sz="2800" dirty="0"/>
              <a:t>tion – </a:t>
            </a:r>
            <a:r>
              <a:rPr lang="ga-IE" sz="2800" dirty="0"/>
              <a:t>Understanding VC Dimension</a:t>
            </a:r>
            <a:endParaRPr lang="en-IE" sz="2800" dirty="0"/>
          </a:p>
        </p:txBody>
      </p:sp>
      <p:sp>
        <p:nvSpPr>
          <p:cNvPr id="3" name="Content Placeholder 2"/>
          <p:cNvSpPr>
            <a:spLocks noGrp="1"/>
          </p:cNvSpPr>
          <p:nvPr>
            <p:ph idx="1"/>
          </p:nvPr>
        </p:nvSpPr>
        <p:spPr>
          <a:xfrm>
            <a:off x="457200" y="1219200"/>
            <a:ext cx="8291264" cy="4937760"/>
          </a:xfrm>
        </p:spPr>
        <p:txBody>
          <a:bodyPr>
            <a:normAutofit/>
          </a:bodyPr>
          <a:lstStyle/>
          <a:p>
            <a:pPr marL="476250" lvl="1" indent="0">
              <a:buNone/>
            </a:pPr>
            <a:endParaRPr lang="ga-IE" dirty="0"/>
          </a:p>
          <a:p>
            <a:pPr lvl="1"/>
            <a:endParaRPr lang="ga-IE" dirty="0"/>
          </a:p>
          <a:p>
            <a:pPr lvl="2"/>
            <a:endParaRPr lang="ga-IE" dirty="0">
              <a:sym typeface="Wingdings" panose="05000000000000000000" pitchFamily="2" charset="2"/>
            </a:endParaRPr>
          </a:p>
          <a:p>
            <a:pPr lvl="2"/>
            <a:endParaRPr lang="ga-IE" dirty="0"/>
          </a:p>
        </p:txBody>
      </p:sp>
      <p:sp>
        <p:nvSpPr>
          <p:cNvPr id="4" name="Date Placeholder 3"/>
          <p:cNvSpPr>
            <a:spLocks noGrp="1"/>
          </p:cNvSpPr>
          <p:nvPr>
            <p:ph type="dt" sz="half" idx="10"/>
          </p:nvPr>
        </p:nvSpPr>
        <p:spPr/>
        <p:txBody>
          <a:bodyPr/>
          <a:lstStyle/>
          <a:p>
            <a:fld id="{07AD771F-BB23-7143-877E-11CD5575709B}"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12</a:t>
            </a:fld>
            <a:endParaRPr lang="en-I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173" y="1341394"/>
            <a:ext cx="6763702" cy="4937760"/>
          </a:xfrm>
          <a:prstGeom prst="rect">
            <a:avLst/>
          </a:prstGeom>
        </p:spPr>
      </p:pic>
    </p:spTree>
    <p:extLst>
      <p:ext uri="{BB962C8B-B14F-4D97-AF65-F5344CB8AC3E}">
        <p14:creationId xmlns:p14="http://schemas.microsoft.com/office/powerpoint/2010/main" val="238862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a:t>
            </a:r>
          </a:p>
        </p:txBody>
      </p:sp>
      <p:sp>
        <p:nvSpPr>
          <p:cNvPr id="3" name="Content Placeholder 2"/>
          <p:cNvSpPr>
            <a:spLocks noGrp="1"/>
          </p:cNvSpPr>
          <p:nvPr>
            <p:ph idx="1"/>
          </p:nvPr>
        </p:nvSpPr>
        <p:spPr>
          <a:xfrm>
            <a:off x="426368" y="1402754"/>
            <a:ext cx="8291264" cy="5090120"/>
          </a:xfrm>
        </p:spPr>
        <p:txBody>
          <a:bodyPr>
            <a:normAutofit/>
          </a:bodyPr>
          <a:lstStyle/>
          <a:p>
            <a:r>
              <a:rPr lang="ga-IE" dirty="0"/>
              <a:t>We have seen that a 1D line can shatter 3 points on the 2D plane </a:t>
            </a:r>
          </a:p>
          <a:p>
            <a:endParaRPr lang="ga-IE" dirty="0"/>
          </a:p>
          <a:p>
            <a:r>
              <a:rPr lang="ga-IE" dirty="0"/>
              <a:t>Similarly, it can be shown that a 2D plane can shatter 4 points in a 3D cube</a:t>
            </a:r>
          </a:p>
          <a:p>
            <a:pPr marL="0" indent="0">
              <a:buNone/>
            </a:pPr>
            <a:endParaRPr lang="ga-IE" dirty="0"/>
          </a:p>
          <a:p>
            <a:pPr marL="0" indent="0" algn="ctr">
              <a:buNone/>
            </a:pPr>
            <a:r>
              <a:rPr lang="ga-IE" dirty="0"/>
              <a:t>...</a:t>
            </a:r>
          </a:p>
          <a:p>
            <a:endParaRPr lang="ga-IE" dirty="0"/>
          </a:p>
          <a:p>
            <a:r>
              <a:rPr lang="ga-IE" dirty="0"/>
              <a:t>A (n-1)-D plane (i.e., a hyperplane) can shatter (n+1) points in a n-D hypercube</a:t>
            </a:r>
          </a:p>
          <a:p>
            <a:endParaRPr lang="ga-IE" dirty="0">
              <a:sym typeface="Wingdings" panose="05000000000000000000" pitchFamily="2" charset="2"/>
            </a:endParaRPr>
          </a:p>
          <a:p>
            <a:r>
              <a:rPr lang="ga-IE" dirty="0">
                <a:sym typeface="Wingdings" panose="05000000000000000000" pitchFamily="2" charset="2"/>
              </a:rPr>
              <a:t>Support Vector Machines rely on such classes of linear functions</a:t>
            </a:r>
          </a:p>
          <a:p>
            <a:pPr lvl="2"/>
            <a:endParaRPr lang="ga-IE" dirty="0">
              <a:sym typeface="Wingdings" panose="05000000000000000000" pitchFamily="2" charset="2"/>
            </a:endParaRPr>
          </a:p>
          <a:p>
            <a:pPr lvl="2"/>
            <a:endParaRPr lang="ga-IE" dirty="0"/>
          </a:p>
        </p:txBody>
      </p:sp>
      <p:sp>
        <p:nvSpPr>
          <p:cNvPr id="4" name="Date Placeholder 3"/>
          <p:cNvSpPr>
            <a:spLocks noGrp="1"/>
          </p:cNvSpPr>
          <p:nvPr>
            <p:ph type="dt" sz="half" idx="10"/>
          </p:nvPr>
        </p:nvSpPr>
        <p:spPr/>
        <p:txBody>
          <a:bodyPr/>
          <a:lstStyle/>
          <a:p>
            <a:fld id="{5CA1EAC1-7FBE-214A-9688-F625D7537D3A}"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13</a:t>
            </a:fld>
            <a:endParaRPr lang="en-IE"/>
          </a:p>
        </p:txBody>
      </p:sp>
    </p:spTree>
    <p:extLst>
      <p:ext uri="{BB962C8B-B14F-4D97-AF65-F5344CB8AC3E}">
        <p14:creationId xmlns:p14="http://schemas.microsoft.com/office/powerpoint/2010/main" val="341436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Perceptrons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r>
              <a:rPr lang="ga-IE" dirty="0"/>
              <a:t>A linear binary classifier: read is class A or is not class A</a:t>
            </a:r>
          </a:p>
          <a:p>
            <a:endParaRPr lang="ga-IE" dirty="0"/>
          </a:p>
          <a:p>
            <a:r>
              <a:rPr lang="ga-IE" dirty="0"/>
              <a:t>Learns linear functions (i.e., hyperplanes) as a means to separate and differentiate between a large number of data instances</a:t>
            </a:r>
          </a:p>
          <a:p>
            <a:endParaRPr lang="ga-IE" dirty="0"/>
          </a:p>
          <a:p>
            <a:r>
              <a:rPr lang="ga-IE" dirty="0"/>
              <a:t>Given an input vector x = [</a:t>
            </a:r>
            <a:r>
              <a:rPr lang="ga-IE" i="1" dirty="0"/>
              <a:t>x</a:t>
            </a:r>
            <a:r>
              <a:rPr lang="ga-IE" i="1" baseline="-25000" dirty="0"/>
              <a:t>1</a:t>
            </a:r>
            <a:r>
              <a:rPr lang="ga-IE" i="1" dirty="0"/>
              <a:t>, x</a:t>
            </a:r>
            <a:r>
              <a:rPr lang="ga-IE" i="1" baseline="-25000" dirty="0"/>
              <a:t>2</a:t>
            </a:r>
            <a:r>
              <a:rPr lang="ga-IE" i="1" dirty="0"/>
              <a:t>, ..., x</a:t>
            </a:r>
            <a:r>
              <a:rPr lang="ga-IE" i="1" baseline="-25000" dirty="0"/>
              <a:t>n</a:t>
            </a:r>
            <a:r>
              <a:rPr lang="ga-IE" dirty="0"/>
              <a:t>]</a:t>
            </a:r>
          </a:p>
          <a:p>
            <a:r>
              <a:rPr lang="ga-IE" dirty="0"/>
              <a:t>Associated with a vector of weights w = [</a:t>
            </a:r>
            <a:r>
              <a:rPr lang="ga-IE" i="1" dirty="0"/>
              <a:t>w</a:t>
            </a:r>
            <a:r>
              <a:rPr lang="ga-IE" i="1" baseline="-25000" dirty="0"/>
              <a:t>1</a:t>
            </a:r>
            <a:r>
              <a:rPr lang="ga-IE" i="1" dirty="0"/>
              <a:t>, w</a:t>
            </a:r>
            <a:r>
              <a:rPr lang="ga-IE" i="1" baseline="-25000" dirty="0"/>
              <a:t>2</a:t>
            </a:r>
            <a:r>
              <a:rPr lang="ga-IE" i="1" dirty="0"/>
              <a:t>, ..., w</a:t>
            </a:r>
            <a:r>
              <a:rPr lang="ga-IE" i="1" baseline="-25000" dirty="0"/>
              <a:t>n</a:t>
            </a:r>
            <a:r>
              <a:rPr lang="ga-IE" dirty="0"/>
              <a:t>]</a:t>
            </a:r>
          </a:p>
          <a:p>
            <a:endParaRPr lang="ga-IE" dirty="0"/>
          </a:p>
          <a:p>
            <a:r>
              <a:rPr lang="ga-IE" dirty="0"/>
              <a:t>A peceptron uses a threshold value </a:t>
            </a:r>
            <a:r>
              <a:rPr lang="en-GB" dirty="0" err="1"/>
              <a:t>θ</a:t>
            </a:r>
            <a:r>
              <a:rPr lang="ga-IE" dirty="0"/>
              <a:t> and assigns </a:t>
            </a:r>
          </a:p>
          <a:p>
            <a:pPr lvl="1"/>
            <a:r>
              <a:rPr lang="ga-IE" dirty="0"/>
              <a:t>+1 if w.x &gt; </a:t>
            </a:r>
            <a:r>
              <a:rPr lang="en-GB" dirty="0" err="1"/>
              <a:t>θ</a:t>
            </a:r>
            <a:endParaRPr lang="ga-IE" dirty="0"/>
          </a:p>
          <a:p>
            <a:pPr lvl="1"/>
            <a:r>
              <a:rPr lang="ga-IE" dirty="0"/>
              <a:t>-1  if w.x &lt; </a:t>
            </a:r>
            <a:r>
              <a:rPr lang="en-GB" dirty="0" err="1"/>
              <a:t>θ</a:t>
            </a:r>
            <a:endParaRPr lang="ga-IE" dirty="0"/>
          </a:p>
          <a:p>
            <a:endParaRPr lang="ga-IE" dirty="0"/>
          </a:p>
          <a:p>
            <a:r>
              <a:rPr lang="ga-IE" dirty="0"/>
              <a:t>Where w.x = </a:t>
            </a:r>
            <a:r>
              <a:rPr lang="en-GB" dirty="0" err="1"/>
              <a:t>θ</a:t>
            </a:r>
            <a:r>
              <a:rPr lang="ga-IE" dirty="0"/>
              <a:t> is considered “wrong” – such cases sit on the decision boundary</a:t>
            </a:r>
          </a:p>
        </p:txBody>
      </p:sp>
      <p:sp>
        <p:nvSpPr>
          <p:cNvPr id="4" name="Date Placeholder 3"/>
          <p:cNvSpPr>
            <a:spLocks noGrp="1"/>
          </p:cNvSpPr>
          <p:nvPr>
            <p:ph type="dt" sz="half" idx="10"/>
          </p:nvPr>
        </p:nvSpPr>
        <p:spPr/>
        <p:txBody>
          <a:bodyPr/>
          <a:lstStyle/>
          <a:p>
            <a:fld id="{B85F0784-70F1-BE4D-AFEF-F7D679E6EC83}"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14</a:t>
            </a:fld>
            <a:endParaRPr lang="en-IE"/>
          </a:p>
        </p:txBody>
      </p:sp>
    </p:spTree>
    <p:extLst>
      <p:ext uri="{BB962C8B-B14F-4D97-AF65-F5344CB8AC3E}">
        <p14:creationId xmlns:p14="http://schemas.microsoft.com/office/powerpoint/2010/main" val="239219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endParaRPr lang="en-GB" dirty="0"/>
          </a:p>
        </p:txBody>
      </p:sp>
      <p:sp>
        <p:nvSpPr>
          <p:cNvPr id="6" name="Content Placeholder 5"/>
          <p:cNvSpPr>
            <a:spLocks noGrp="1"/>
          </p:cNvSpPr>
          <p:nvPr>
            <p:ph idx="1"/>
          </p:nvPr>
        </p:nvSpPr>
        <p:spPr/>
        <p:txBody>
          <a:bodyPr/>
          <a:lstStyle/>
          <a:p>
            <a:r>
              <a:rPr lang="en-GB" dirty="0"/>
              <a:t>The weight vector w defines a </a:t>
            </a:r>
            <a:r>
              <a:rPr lang="en-GB" dirty="0" err="1"/>
              <a:t>hyperplane</a:t>
            </a:r>
            <a:r>
              <a:rPr lang="en-GB" dirty="0"/>
              <a:t> of dimension d – 1</a:t>
            </a:r>
          </a:p>
          <a:p>
            <a:pPr lvl="1"/>
            <a:r>
              <a:rPr lang="en-GB" dirty="0"/>
              <a:t>Where d is the set of points x such that </a:t>
            </a:r>
            <a:r>
              <a:rPr lang="en-GB" dirty="0" err="1"/>
              <a:t>w.x</a:t>
            </a:r>
            <a:r>
              <a:rPr lang="en-GB" dirty="0"/>
              <a:t> = </a:t>
            </a:r>
            <a:r>
              <a:rPr lang="en-GB" dirty="0" err="1"/>
              <a:t>θ</a:t>
            </a:r>
            <a:endParaRPr lang="ga-IE" dirty="0"/>
          </a:p>
          <a:p>
            <a:pPr lvl="1"/>
            <a:endParaRPr lang="ga-IE" dirty="0"/>
          </a:p>
          <a:p>
            <a:r>
              <a:rPr lang="en-GB" dirty="0"/>
              <a:t>Points on the positive side of the </a:t>
            </a:r>
            <a:r>
              <a:rPr lang="en-GB" dirty="0" err="1"/>
              <a:t>hyperplane</a:t>
            </a:r>
            <a:r>
              <a:rPr lang="en-GB" dirty="0"/>
              <a:t> are classified +1; -1 on the negative side</a:t>
            </a:r>
          </a:p>
          <a:p>
            <a:endParaRPr lang="en-GB" dirty="0"/>
          </a:p>
          <a:p>
            <a:r>
              <a:rPr lang="en-GB" dirty="0"/>
              <a:t>If there are multiple </a:t>
            </a:r>
            <a:r>
              <a:rPr lang="en-GB" dirty="0" err="1"/>
              <a:t>hyperplanes</a:t>
            </a:r>
            <a:r>
              <a:rPr lang="en-GB" dirty="0"/>
              <a:t> possible a perception will converge to one that separates the given training data</a:t>
            </a:r>
          </a:p>
          <a:p>
            <a:pPr lvl="1"/>
            <a:r>
              <a:rPr lang="en-GB" dirty="0"/>
              <a:t>Danger of over fitting!</a:t>
            </a:r>
          </a:p>
          <a:p>
            <a:endParaRPr lang="en-GB" dirty="0"/>
          </a:p>
          <a:p>
            <a:r>
              <a:rPr lang="en-GB" dirty="0"/>
              <a:t>A perceptron can </a:t>
            </a:r>
            <a:r>
              <a:rPr lang="en-GB" u="sng" dirty="0"/>
              <a:t>ONLY</a:t>
            </a:r>
            <a:r>
              <a:rPr lang="en-GB" dirty="0"/>
              <a:t> classify linearly separable data</a:t>
            </a:r>
          </a:p>
          <a:p>
            <a:pPr lvl="1"/>
            <a:r>
              <a:rPr lang="en-GB" dirty="0"/>
              <a:t>If data is not linearly separable: infinite loop that doesn’t converge</a:t>
            </a:r>
          </a:p>
          <a:p>
            <a:endParaRPr lang="en-GB" dirty="0"/>
          </a:p>
        </p:txBody>
      </p:sp>
      <p:sp>
        <p:nvSpPr>
          <p:cNvPr id="3" name="Date Placeholder 2"/>
          <p:cNvSpPr>
            <a:spLocks noGrp="1"/>
          </p:cNvSpPr>
          <p:nvPr>
            <p:ph type="dt" sz="half" idx="10"/>
          </p:nvPr>
        </p:nvSpPr>
        <p:spPr/>
        <p:txBody>
          <a:bodyPr/>
          <a:lstStyle/>
          <a:p>
            <a:fld id="{72448B04-D1BC-2949-B768-3F4CDBA4AD4E}"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15</a:t>
            </a:fld>
            <a:endParaRPr lang="en-IE"/>
          </a:p>
        </p:txBody>
      </p:sp>
    </p:spTree>
    <p:extLst>
      <p:ext uri="{BB962C8B-B14F-4D97-AF65-F5344CB8AC3E}">
        <p14:creationId xmlns:p14="http://schemas.microsoft.com/office/powerpoint/2010/main" val="46026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endParaRPr lang="en-GB" dirty="0"/>
          </a:p>
        </p:txBody>
      </p:sp>
      <p:sp>
        <p:nvSpPr>
          <p:cNvPr id="6" name="Content Placeholder 5"/>
          <p:cNvSpPr>
            <a:spLocks noGrp="1"/>
          </p:cNvSpPr>
          <p:nvPr>
            <p:ph idx="1"/>
          </p:nvPr>
        </p:nvSpPr>
        <p:spPr>
          <a:xfrm>
            <a:off x="628650" y="1424181"/>
            <a:ext cx="7886700" cy="4351338"/>
          </a:xfrm>
        </p:spPr>
        <p:txBody>
          <a:bodyPr/>
          <a:lstStyle/>
          <a:p>
            <a:r>
              <a:rPr lang="en-GB" dirty="0"/>
              <a:t>Perceptron Learning Rule Algorithm</a:t>
            </a:r>
          </a:p>
          <a:p>
            <a:pPr marL="0" indent="0">
              <a:buNone/>
            </a:pPr>
            <a:endParaRPr lang="en-GB" dirty="0"/>
          </a:p>
          <a:p>
            <a:pPr marL="0" indent="0">
              <a:buNone/>
            </a:pPr>
            <a:r>
              <a:rPr lang="en-US" sz="1800" b="1" dirty="0"/>
              <a:t>Set all weights to zero</a:t>
            </a:r>
            <a:endParaRPr lang="en-IE" sz="1800" dirty="0"/>
          </a:p>
          <a:p>
            <a:pPr marL="0" indent="0">
              <a:buNone/>
            </a:pPr>
            <a:r>
              <a:rPr lang="en-US" sz="1800" b="1" dirty="0"/>
              <a:t>Until all instances in the training data are classified correctly</a:t>
            </a:r>
            <a:endParaRPr lang="en-IE" sz="1800" dirty="0"/>
          </a:p>
          <a:p>
            <a:pPr marL="0" indent="0">
              <a:buNone/>
            </a:pPr>
            <a:r>
              <a:rPr lang="en-US" sz="1800" b="1" dirty="0"/>
              <a:t>	For each instance I in the training data</a:t>
            </a:r>
            <a:endParaRPr lang="en-IE" sz="1800" dirty="0"/>
          </a:p>
          <a:p>
            <a:pPr marL="0" indent="0">
              <a:buNone/>
            </a:pPr>
            <a:r>
              <a:rPr lang="en-US" sz="1800" b="1" dirty="0"/>
              <a:t>		If I is classified incorrectly by the perceptron</a:t>
            </a:r>
            <a:endParaRPr lang="en-IE" sz="1800" dirty="0"/>
          </a:p>
          <a:p>
            <a:pPr marL="0" indent="0">
              <a:buNone/>
            </a:pPr>
            <a:r>
              <a:rPr lang="en-US" sz="1800" b="1" dirty="0"/>
              <a:t>			If I belongs to the first class add it to the weight vector</a:t>
            </a:r>
            <a:endParaRPr lang="en-IE" sz="1800" dirty="0"/>
          </a:p>
          <a:p>
            <a:pPr marL="0" indent="0">
              <a:buNone/>
            </a:pPr>
            <a:r>
              <a:rPr lang="en-US" sz="1800" b="1" dirty="0"/>
              <a:t>			Else subtract it from the weight vector</a:t>
            </a:r>
            <a:r>
              <a:rPr lang="en-US" sz="2400" b="1" dirty="0"/>
              <a:t>	</a:t>
            </a:r>
          </a:p>
          <a:p>
            <a:pPr marL="0" indent="0">
              <a:buNone/>
            </a:pPr>
            <a:endParaRPr lang="en-GB" dirty="0"/>
          </a:p>
        </p:txBody>
      </p:sp>
      <p:sp>
        <p:nvSpPr>
          <p:cNvPr id="3" name="Date Placeholder 2"/>
          <p:cNvSpPr>
            <a:spLocks noGrp="1"/>
          </p:cNvSpPr>
          <p:nvPr>
            <p:ph type="dt" sz="half" idx="10"/>
          </p:nvPr>
        </p:nvSpPr>
        <p:spPr/>
        <p:txBody>
          <a:bodyPr/>
          <a:lstStyle/>
          <a:p>
            <a:fld id="{72448B04-D1BC-2949-B768-3F4CDBA4AD4E}" type="datetime1">
              <a:rPr lang="en-GB" smtClean="0"/>
              <a:t>11/03/2019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16</a:t>
            </a:fld>
            <a:endParaRPr lang="en-IE"/>
          </a:p>
        </p:txBody>
      </p:sp>
      <p:sp>
        <p:nvSpPr>
          <p:cNvPr id="7" name="TextBox 6">
            <a:extLst>
              <a:ext uri="{FF2B5EF4-FFF2-40B4-BE49-F238E27FC236}">
                <a16:creationId xmlns:a16="http://schemas.microsoft.com/office/drawing/2014/main" id="{2D18FA00-593A-5743-817E-92808A38BE2C}"/>
              </a:ext>
            </a:extLst>
          </p:cNvPr>
          <p:cNvSpPr txBox="1"/>
          <p:nvPr/>
        </p:nvSpPr>
        <p:spPr>
          <a:xfrm>
            <a:off x="628650" y="4556656"/>
            <a:ext cx="7886700" cy="1754326"/>
          </a:xfrm>
          <a:prstGeom prst="rect">
            <a:avLst/>
          </a:prstGeom>
          <a:noFill/>
          <a:ln>
            <a:solidFill>
              <a:schemeClr val="tx1"/>
            </a:solidFill>
          </a:ln>
        </p:spPr>
        <p:txBody>
          <a:bodyPr wrap="square" rtlCol="0">
            <a:spAutoFit/>
          </a:bodyPr>
          <a:lstStyle/>
          <a:p>
            <a:r>
              <a:rPr lang="en-US" dirty="0"/>
              <a:t>The algorithm will only work properly if a separating hyperplane exists i.e., the data is linearly separable. Corrections are incremental and can interfere with earlier updates. The algorithm converges however in a finite number of iterations if the data is linearly separable – if the data is not linearly separable then the algorithm will not converge, so an upper bound needs to be imposed on the number of iterations when this method is applied in practice.</a:t>
            </a:r>
          </a:p>
        </p:txBody>
      </p:sp>
    </p:spTree>
    <p:extLst>
      <p:ext uri="{BB962C8B-B14F-4D97-AF65-F5344CB8AC3E}">
        <p14:creationId xmlns:p14="http://schemas.microsoft.com/office/powerpoint/2010/main" val="420763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r>
              <a:rPr lang="en-GB" dirty="0"/>
              <a:t> </a:t>
            </a:r>
          </a:p>
        </p:txBody>
      </p:sp>
      <p:pic>
        <p:nvPicPr>
          <p:cNvPr id="7" name="Content Placeholder 6" descr="perceptron.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950" y="2166144"/>
            <a:ext cx="5372100" cy="3670300"/>
          </a:xfrm>
        </p:spPr>
      </p:pic>
      <p:sp>
        <p:nvSpPr>
          <p:cNvPr id="3" name="Date Placeholder 2"/>
          <p:cNvSpPr>
            <a:spLocks noGrp="1"/>
          </p:cNvSpPr>
          <p:nvPr>
            <p:ph type="dt" sz="half" idx="10"/>
          </p:nvPr>
        </p:nvSpPr>
        <p:spPr/>
        <p:txBody>
          <a:bodyPr/>
          <a:lstStyle/>
          <a:p>
            <a:fld id="{15BA08C2-F9B5-3D4D-82B7-2ABD5E62B86C}"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17</a:t>
            </a:fld>
            <a:endParaRPr lang="en-IE"/>
          </a:p>
        </p:txBody>
      </p:sp>
    </p:spTree>
    <p:extLst>
      <p:ext uri="{BB962C8B-B14F-4D97-AF65-F5344CB8AC3E}">
        <p14:creationId xmlns:p14="http://schemas.microsoft.com/office/powerpoint/2010/main" val="1244409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Training a perceptron</a:t>
            </a:r>
          </a:p>
        </p:txBody>
      </p:sp>
      <p:sp>
        <p:nvSpPr>
          <p:cNvPr id="6" name="Content Placeholder 5"/>
          <p:cNvSpPr>
            <a:spLocks noGrp="1"/>
          </p:cNvSpPr>
          <p:nvPr>
            <p:ph idx="1"/>
          </p:nvPr>
        </p:nvSpPr>
        <p:spPr/>
        <p:txBody>
          <a:bodyPr/>
          <a:lstStyle/>
          <a:p>
            <a:pPr marL="314325" lvl="1"/>
            <a:r>
              <a:rPr lang="en-GB" sz="2000" dirty="0"/>
              <a:t>Let us first consider the simplest case: </a:t>
            </a:r>
            <a:r>
              <a:rPr lang="en-GB" sz="2000" dirty="0" err="1"/>
              <a:t>θ</a:t>
            </a:r>
            <a:r>
              <a:rPr lang="en-GB" sz="2000" dirty="0"/>
              <a:t> = 0</a:t>
            </a:r>
          </a:p>
          <a:p>
            <a:pPr marL="733425" lvl="2"/>
            <a:r>
              <a:rPr lang="en-GB" sz="1800" dirty="0"/>
              <a:t>Simple assumption if we don’t know what the threshold should be</a:t>
            </a:r>
            <a:endParaRPr lang="el-GR" sz="1800" dirty="0"/>
          </a:p>
          <a:p>
            <a:pPr marL="314325" lvl="1"/>
            <a:endParaRPr lang="en-GB" dirty="0"/>
          </a:p>
          <a:p>
            <a:pPr marL="314325" lvl="1"/>
            <a:r>
              <a:rPr lang="en-GB" sz="2000" dirty="0"/>
              <a:t>Essentially, we try to find a weight vector such that:</a:t>
            </a:r>
          </a:p>
          <a:p>
            <a:pPr marL="733425" lvl="2"/>
            <a:r>
              <a:rPr lang="en-GB" sz="1800" dirty="0"/>
              <a:t>All feature vectors with y  = +1 are on the positive side of the </a:t>
            </a:r>
            <a:r>
              <a:rPr lang="en-GB" sz="1800" dirty="0" err="1"/>
              <a:t>hyperplane</a:t>
            </a:r>
            <a:endParaRPr lang="en-GB" sz="1800" dirty="0"/>
          </a:p>
          <a:p>
            <a:pPr marL="733425" lvl="2"/>
            <a:r>
              <a:rPr lang="en-GB" sz="1800" dirty="0"/>
              <a:t>All feature vectors with y = -1 are on the negative side of the </a:t>
            </a:r>
            <a:r>
              <a:rPr lang="en-GB" sz="1800" dirty="0" err="1"/>
              <a:t>hyperplane</a:t>
            </a:r>
            <a:endParaRPr lang="en-GB" sz="1800" dirty="0"/>
          </a:p>
          <a:p>
            <a:pPr marL="733425" lvl="2"/>
            <a:endParaRPr lang="en-GB" sz="1800" dirty="0"/>
          </a:p>
          <a:p>
            <a:pPr marL="314325" lvl="1"/>
            <a:r>
              <a:rPr lang="en-GB" sz="2000" dirty="0"/>
              <a:t>Set up:</a:t>
            </a:r>
          </a:p>
          <a:p>
            <a:pPr marL="733425" lvl="2"/>
            <a:r>
              <a:rPr lang="en-GB" sz="1800" dirty="0"/>
              <a:t>Initialise all weights to 0</a:t>
            </a:r>
          </a:p>
          <a:p>
            <a:pPr marL="733425" lvl="2"/>
            <a:r>
              <a:rPr lang="en-GB" sz="1800" dirty="0"/>
              <a:t>Pick a learning rate η – a small positive real number; it controls the speed of convergence. Too small and convergence is slow, too big and convergence is too volatile (and again slow – if it converges at all)</a:t>
            </a:r>
          </a:p>
          <a:p>
            <a:pPr marL="733425" lvl="2"/>
            <a:endParaRPr lang="en-GB" sz="1800" dirty="0"/>
          </a:p>
        </p:txBody>
      </p:sp>
      <p:sp>
        <p:nvSpPr>
          <p:cNvPr id="3" name="Date Placeholder 2"/>
          <p:cNvSpPr>
            <a:spLocks noGrp="1"/>
          </p:cNvSpPr>
          <p:nvPr>
            <p:ph type="dt" sz="half" idx="10"/>
          </p:nvPr>
        </p:nvSpPr>
        <p:spPr/>
        <p:txBody>
          <a:bodyPr/>
          <a:lstStyle/>
          <a:p>
            <a:fld id="{2C027255-AE5B-EB49-AF6E-BFC3912247F8}"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18</a:t>
            </a:fld>
            <a:endParaRPr lang="en-IE"/>
          </a:p>
        </p:txBody>
      </p:sp>
    </p:spTree>
    <p:extLst>
      <p:ext uri="{BB962C8B-B14F-4D97-AF65-F5344CB8AC3E}">
        <p14:creationId xmlns:p14="http://schemas.microsoft.com/office/powerpoint/2010/main" val="275814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erceptron weight adjustm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720" y="2435389"/>
            <a:ext cx="5211561" cy="3920962"/>
          </a:xfrm>
          <a:prstGeom prst="rect">
            <a:avLst/>
          </a:prstGeom>
        </p:spPr>
      </p:pic>
      <p:sp>
        <p:nvSpPr>
          <p:cNvPr id="2" name="Title 1"/>
          <p:cNvSpPr>
            <a:spLocks noGrp="1"/>
          </p:cNvSpPr>
          <p:nvPr>
            <p:ph type="title"/>
          </p:nvPr>
        </p:nvSpPr>
        <p:spPr/>
        <p:txBody>
          <a:bodyPr/>
          <a:lstStyle/>
          <a:p>
            <a:r>
              <a:rPr lang="en-GB" dirty="0"/>
              <a:t>Training a perceptron</a:t>
            </a:r>
          </a:p>
        </p:txBody>
      </p:sp>
      <p:sp>
        <p:nvSpPr>
          <p:cNvPr id="6" name="Content Placeholder 5"/>
          <p:cNvSpPr>
            <a:spLocks noGrp="1"/>
          </p:cNvSpPr>
          <p:nvPr>
            <p:ph idx="1"/>
          </p:nvPr>
        </p:nvSpPr>
        <p:spPr>
          <a:xfrm>
            <a:off x="260160" y="1361601"/>
            <a:ext cx="7886700" cy="4351338"/>
          </a:xfrm>
        </p:spPr>
        <p:txBody>
          <a:bodyPr/>
          <a:lstStyle/>
          <a:p>
            <a:r>
              <a:rPr lang="en-GB" dirty="0"/>
              <a:t>Consider each training example t = (x, y) individually, and</a:t>
            </a:r>
          </a:p>
          <a:p>
            <a:pPr marL="457200" indent="-457200">
              <a:buFont typeface="+mj-lt"/>
              <a:buAutoNum type="arabicPeriod"/>
            </a:pPr>
            <a:r>
              <a:rPr lang="en-GB" sz="1800" dirty="0"/>
              <a:t>Let y’ = </a:t>
            </a:r>
            <a:r>
              <a:rPr lang="en-GB" sz="1800" dirty="0" err="1"/>
              <a:t>w.x</a:t>
            </a:r>
            <a:r>
              <a:rPr lang="en-GB" sz="1800" dirty="0"/>
              <a:t> </a:t>
            </a:r>
            <a:endParaRPr lang="en-GB" sz="1800" dirty="0">
              <a:sym typeface="Wingdings"/>
            </a:endParaRPr>
          </a:p>
          <a:p>
            <a:pPr marL="457200" indent="-457200">
              <a:buFont typeface="+mj-lt"/>
              <a:buAutoNum type="arabicPeriod"/>
            </a:pPr>
            <a:r>
              <a:rPr lang="en-GB" sz="1800" dirty="0">
                <a:sym typeface="Wingdings"/>
              </a:rPr>
              <a:t>If y’ = y: </a:t>
            </a:r>
            <a:r>
              <a:rPr lang="en-GB" sz="1600" dirty="0">
                <a:sym typeface="Wingdings"/>
              </a:rPr>
              <a:t>Do nothing t is properly classified</a:t>
            </a:r>
          </a:p>
          <a:p>
            <a:pPr marL="457200" indent="-457200">
              <a:buFont typeface="+mj-lt"/>
              <a:buAutoNum type="arabicPeriod"/>
            </a:pPr>
            <a:r>
              <a:rPr lang="en-GB" sz="1800" dirty="0">
                <a:sym typeface="Wingdings"/>
              </a:rPr>
              <a:t>If y’ != y: </a:t>
            </a:r>
            <a:r>
              <a:rPr lang="en-GB" sz="1600" dirty="0">
                <a:sym typeface="Wingdings"/>
              </a:rPr>
              <a:t>Replace w with w + ηyx, </a:t>
            </a:r>
          </a:p>
          <a:p>
            <a:pPr lvl="1"/>
            <a:r>
              <a:rPr lang="en-GB" sz="1600" dirty="0">
                <a:sym typeface="Wingdings"/>
              </a:rPr>
              <a:t>i.e. adjust w in the direction of x</a:t>
            </a:r>
          </a:p>
          <a:p>
            <a:pPr lvl="1"/>
            <a:endParaRPr lang="en-GB" sz="1600" dirty="0">
              <a:sym typeface="Wingdings"/>
            </a:endParaRPr>
          </a:p>
          <a:p>
            <a:pPr lvl="1"/>
            <a:endParaRPr lang="en-GB" sz="1600" dirty="0">
              <a:sym typeface="Wingdings"/>
            </a:endParaRPr>
          </a:p>
          <a:p>
            <a:r>
              <a:rPr lang="en-GB" dirty="0">
                <a:sym typeface="Wingdings"/>
              </a:rPr>
              <a:t>Moving w towards x shifts</a:t>
            </a:r>
          </a:p>
          <a:p>
            <a:pPr marL="0" indent="0">
              <a:buNone/>
            </a:pPr>
            <a:r>
              <a:rPr lang="en-GB" dirty="0">
                <a:sym typeface="Wingdings"/>
              </a:rPr>
              <a:t>the </a:t>
            </a:r>
            <a:r>
              <a:rPr lang="en-GB" dirty="0" err="1">
                <a:sym typeface="Wingdings"/>
              </a:rPr>
              <a:t>hyperplane</a:t>
            </a:r>
            <a:endParaRPr lang="en-GB" dirty="0">
              <a:sym typeface="Wingdings"/>
            </a:endParaRPr>
          </a:p>
          <a:p>
            <a:pPr marL="0" indent="0">
              <a:buNone/>
            </a:pPr>
            <a:endParaRPr lang="en-GB" dirty="0"/>
          </a:p>
        </p:txBody>
      </p:sp>
      <p:sp>
        <p:nvSpPr>
          <p:cNvPr id="3" name="Date Placeholder 2"/>
          <p:cNvSpPr>
            <a:spLocks noGrp="1"/>
          </p:cNvSpPr>
          <p:nvPr>
            <p:ph type="dt" sz="half" idx="10"/>
          </p:nvPr>
        </p:nvSpPr>
        <p:spPr/>
        <p:txBody>
          <a:bodyPr/>
          <a:lstStyle/>
          <a:p>
            <a:fld id="{C87DEB81-A1D3-8142-9AE5-8244149AD371}"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19</a:t>
            </a:fld>
            <a:endParaRPr lang="en-IE"/>
          </a:p>
        </p:txBody>
      </p:sp>
    </p:spTree>
    <p:extLst>
      <p:ext uri="{BB962C8B-B14F-4D97-AF65-F5344CB8AC3E}">
        <p14:creationId xmlns:p14="http://schemas.microsoft.com/office/powerpoint/2010/main" val="141082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101</a:t>
            </a:r>
          </a:p>
        </p:txBody>
      </p:sp>
      <p:sp>
        <p:nvSpPr>
          <p:cNvPr id="3" name="Content Placeholder 2"/>
          <p:cNvSpPr>
            <a:spLocks noGrp="1"/>
          </p:cNvSpPr>
          <p:nvPr>
            <p:ph idx="1"/>
          </p:nvPr>
        </p:nvSpPr>
        <p:spPr/>
        <p:txBody>
          <a:bodyPr>
            <a:normAutofit fontScale="92500" lnSpcReduction="10000"/>
          </a:bodyPr>
          <a:lstStyle/>
          <a:p>
            <a:r>
              <a:rPr lang="en-GB" dirty="0"/>
              <a:t>A supervised learning method, typically used for classification or regression purposes.</a:t>
            </a:r>
          </a:p>
          <a:p>
            <a:pPr marL="0" indent="0">
              <a:buNone/>
            </a:pPr>
            <a:endParaRPr lang="en-GB" dirty="0"/>
          </a:p>
          <a:p>
            <a:r>
              <a:rPr lang="en-GB" dirty="0"/>
              <a:t>For classification: a binary classifier or a collection of binary classifiers for multi-class classification</a:t>
            </a:r>
          </a:p>
          <a:p>
            <a:endParaRPr lang="en-GB" dirty="0"/>
          </a:p>
          <a:p>
            <a:r>
              <a:rPr lang="en-GB" dirty="0"/>
              <a:t>Central notion of a SVM is the learning of a d-1 dimensional </a:t>
            </a:r>
            <a:r>
              <a:rPr lang="en-GB" dirty="0" err="1"/>
              <a:t>hyperplane</a:t>
            </a:r>
            <a:endParaRPr lang="en-GB" dirty="0"/>
          </a:p>
          <a:p>
            <a:endParaRPr lang="en-GB" dirty="0"/>
          </a:p>
          <a:p>
            <a:r>
              <a:rPr lang="en-GB" dirty="0"/>
              <a:t>They are a black box method – very hard to understand why a SVM does what it does! Typically due to high dimensionality – they also suffer from the curse of dimensionality.</a:t>
            </a:r>
          </a:p>
          <a:p>
            <a:endParaRPr lang="en-GB" dirty="0"/>
          </a:p>
          <a:p>
            <a:r>
              <a:rPr lang="en-GB" dirty="0"/>
              <a:t>They are well known for being good at handling nonlinear, complex systems and processes</a:t>
            </a:r>
          </a:p>
        </p:txBody>
      </p:sp>
      <p:sp>
        <p:nvSpPr>
          <p:cNvPr id="4" name="Date Placeholder 3"/>
          <p:cNvSpPr>
            <a:spLocks noGrp="1"/>
          </p:cNvSpPr>
          <p:nvPr>
            <p:ph type="dt" sz="half" idx="10"/>
          </p:nvPr>
        </p:nvSpPr>
        <p:spPr/>
        <p:txBody>
          <a:bodyPr/>
          <a:lstStyle/>
          <a:p>
            <a:fld id="{4E3B5EC7-3910-FA4F-A5D9-909E208A1E2B}" type="datetime1">
              <a:rPr lang="en-GB" smtClean="0"/>
              <a:t>10/03/2019</a:t>
            </a:fld>
            <a:endParaRPr lang="en-US"/>
          </a:p>
        </p:txBody>
      </p:sp>
      <p:sp>
        <p:nvSpPr>
          <p:cNvPr id="5" name="Footer Placeholder 4"/>
          <p:cNvSpPr>
            <a:spLocks noGrp="1"/>
          </p:cNvSpPr>
          <p:nvPr>
            <p:ph type="ftr" sz="quarter" idx="11"/>
          </p:nvPr>
        </p:nvSpPr>
        <p:spPr/>
        <p:txBody>
          <a:bodyPr/>
          <a:lstStyle/>
          <a:p>
            <a:r>
              <a:rPr lang="en-US"/>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2</a:t>
            </a:fld>
            <a:endParaRPr lang="en-US"/>
          </a:p>
        </p:txBody>
      </p:sp>
    </p:spTree>
    <p:extLst>
      <p:ext uri="{BB962C8B-B14F-4D97-AF65-F5344CB8AC3E}">
        <p14:creationId xmlns:p14="http://schemas.microsoft.com/office/powerpoint/2010/main" val="10536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Perceptrons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dirty="0"/>
          </a:p>
          <a:p>
            <a:pPr lvl="2"/>
            <a:endParaRPr lang="ga-IE" dirty="0"/>
          </a:p>
        </p:txBody>
      </p:sp>
      <p:sp>
        <p:nvSpPr>
          <p:cNvPr id="4" name="Date Placeholder 3"/>
          <p:cNvSpPr>
            <a:spLocks noGrp="1"/>
          </p:cNvSpPr>
          <p:nvPr>
            <p:ph type="dt" sz="half" idx="10"/>
          </p:nvPr>
        </p:nvSpPr>
        <p:spPr/>
        <p:txBody>
          <a:bodyPr/>
          <a:lstStyle/>
          <a:p>
            <a:fld id="{CC0D9203-BEC6-E542-AF16-5C2DF971367A}"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20</a:t>
            </a:fld>
            <a:endParaRPr lang="en-IE"/>
          </a:p>
        </p:txBody>
      </p:sp>
      <p:sp>
        <p:nvSpPr>
          <p:cNvPr id="8" name="Oval 7"/>
          <p:cNvSpPr/>
          <p:nvPr/>
        </p:nvSpPr>
        <p:spPr>
          <a:xfrm>
            <a:off x="1268016" y="2875726"/>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0" name="Oval 9"/>
          <p:cNvSpPr/>
          <p:nvPr/>
        </p:nvSpPr>
        <p:spPr>
          <a:xfrm>
            <a:off x="1268016" y="3454359"/>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1" name="Oval 10"/>
          <p:cNvSpPr/>
          <p:nvPr/>
        </p:nvSpPr>
        <p:spPr>
          <a:xfrm>
            <a:off x="1268016"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2" name="Oval 11"/>
          <p:cNvSpPr/>
          <p:nvPr/>
        </p:nvSpPr>
        <p:spPr>
          <a:xfrm>
            <a:off x="1268016" y="5384147"/>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 name="Oval 12"/>
          <p:cNvSpPr/>
          <p:nvPr/>
        </p:nvSpPr>
        <p:spPr>
          <a:xfrm>
            <a:off x="3140224"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4" name="Oval 13"/>
          <p:cNvSpPr/>
          <p:nvPr/>
        </p:nvSpPr>
        <p:spPr>
          <a:xfrm>
            <a:off x="5084440" y="4015603"/>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15" name="Straight Arrow Connector 14"/>
          <p:cNvCxnSpPr>
            <a:stCxn id="8" idx="6"/>
            <a:endCxn id="13" idx="1"/>
          </p:cNvCxnSpPr>
          <p:nvPr/>
        </p:nvCxnSpPr>
        <p:spPr>
          <a:xfrm>
            <a:off x="1700064" y="3091750"/>
            <a:ext cx="1503432" cy="9871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3" idx="2"/>
          </p:cNvCxnSpPr>
          <p:nvPr/>
        </p:nvCxnSpPr>
        <p:spPr>
          <a:xfrm>
            <a:off x="1700064" y="3670383"/>
            <a:ext cx="1440160" cy="5612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3" idx="2"/>
          </p:cNvCxnSpPr>
          <p:nvPr/>
        </p:nvCxnSpPr>
        <p:spPr>
          <a:xfrm>
            <a:off x="1700064" y="4231627"/>
            <a:ext cx="144016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6"/>
            <a:endCxn id="13" idx="3"/>
          </p:cNvCxnSpPr>
          <p:nvPr/>
        </p:nvCxnSpPr>
        <p:spPr>
          <a:xfrm flipV="1">
            <a:off x="1700064" y="4384379"/>
            <a:ext cx="1503432" cy="1215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6"/>
            <a:endCxn id="14" idx="2"/>
          </p:cNvCxnSpPr>
          <p:nvPr/>
        </p:nvCxnSpPr>
        <p:spPr>
          <a:xfrm>
            <a:off x="3572272" y="4231627"/>
            <a:ext cx="15121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3088" y="2938442"/>
            <a:ext cx="576064" cy="369332"/>
          </a:xfrm>
          <a:prstGeom prst="rect">
            <a:avLst/>
          </a:prstGeom>
          <a:noFill/>
        </p:spPr>
        <p:txBody>
          <a:bodyPr wrap="square" rtlCol="0">
            <a:spAutoFit/>
          </a:bodyPr>
          <a:lstStyle/>
          <a:p>
            <a:r>
              <a:rPr lang="ga-IE" dirty="0"/>
              <a:t>x</a:t>
            </a:r>
            <a:r>
              <a:rPr lang="ga-IE" baseline="-25000" dirty="0"/>
              <a:t>1</a:t>
            </a:r>
            <a:endParaRPr lang="en-IE" baseline="-25000" dirty="0"/>
          </a:p>
        </p:txBody>
      </p:sp>
      <p:sp>
        <p:nvSpPr>
          <p:cNvPr id="28" name="TextBox 27"/>
          <p:cNvSpPr txBox="1"/>
          <p:nvPr/>
        </p:nvSpPr>
        <p:spPr>
          <a:xfrm>
            <a:off x="573088" y="3517075"/>
            <a:ext cx="576064" cy="369332"/>
          </a:xfrm>
          <a:prstGeom prst="rect">
            <a:avLst/>
          </a:prstGeom>
          <a:noFill/>
        </p:spPr>
        <p:txBody>
          <a:bodyPr wrap="square" rtlCol="0">
            <a:spAutoFit/>
          </a:bodyPr>
          <a:lstStyle/>
          <a:p>
            <a:r>
              <a:rPr lang="ga-IE" dirty="0"/>
              <a:t>x</a:t>
            </a:r>
            <a:r>
              <a:rPr lang="ga-IE" baseline="-25000" dirty="0"/>
              <a:t>2</a:t>
            </a:r>
            <a:endParaRPr lang="en-IE" baseline="-25000" dirty="0"/>
          </a:p>
        </p:txBody>
      </p:sp>
      <p:sp>
        <p:nvSpPr>
          <p:cNvPr id="29" name="TextBox 28"/>
          <p:cNvSpPr txBox="1"/>
          <p:nvPr/>
        </p:nvSpPr>
        <p:spPr>
          <a:xfrm>
            <a:off x="556320" y="4078319"/>
            <a:ext cx="576064" cy="369332"/>
          </a:xfrm>
          <a:prstGeom prst="rect">
            <a:avLst/>
          </a:prstGeom>
          <a:noFill/>
        </p:spPr>
        <p:txBody>
          <a:bodyPr wrap="square" rtlCol="0">
            <a:spAutoFit/>
          </a:bodyPr>
          <a:lstStyle/>
          <a:p>
            <a:r>
              <a:rPr lang="ga-IE" dirty="0"/>
              <a:t>x</a:t>
            </a:r>
            <a:r>
              <a:rPr lang="ga-IE" baseline="-25000" dirty="0"/>
              <a:t>3</a:t>
            </a:r>
            <a:endParaRPr lang="en-IE" baseline="-25000" dirty="0"/>
          </a:p>
        </p:txBody>
      </p:sp>
      <p:sp>
        <p:nvSpPr>
          <p:cNvPr id="30" name="TextBox 29"/>
          <p:cNvSpPr txBox="1"/>
          <p:nvPr/>
        </p:nvSpPr>
        <p:spPr>
          <a:xfrm>
            <a:off x="573088" y="5446863"/>
            <a:ext cx="576064" cy="369332"/>
          </a:xfrm>
          <a:prstGeom prst="rect">
            <a:avLst/>
          </a:prstGeom>
          <a:noFill/>
        </p:spPr>
        <p:txBody>
          <a:bodyPr wrap="square" rtlCol="0">
            <a:spAutoFit/>
          </a:bodyPr>
          <a:lstStyle/>
          <a:p>
            <a:r>
              <a:rPr lang="ga-IE" dirty="0"/>
              <a:t>x</a:t>
            </a:r>
            <a:r>
              <a:rPr lang="ga-IE" baseline="-25000" dirty="0"/>
              <a:t>n</a:t>
            </a:r>
            <a:endParaRPr lang="en-IE" baseline="-25000" dirty="0"/>
          </a:p>
        </p:txBody>
      </p:sp>
      <p:sp>
        <p:nvSpPr>
          <p:cNvPr id="31" name="TextBox 30"/>
          <p:cNvSpPr txBox="1"/>
          <p:nvPr/>
        </p:nvSpPr>
        <p:spPr>
          <a:xfrm>
            <a:off x="1342591" y="4407546"/>
            <a:ext cx="303817" cy="923330"/>
          </a:xfrm>
          <a:prstGeom prst="rect">
            <a:avLst/>
          </a:prstGeom>
          <a:noFill/>
        </p:spPr>
        <p:txBody>
          <a:bodyPr wrap="square" rtlCol="0">
            <a:spAutoFit/>
          </a:bodyPr>
          <a:lstStyle/>
          <a:p>
            <a:pPr algn="ctr"/>
            <a:r>
              <a:rPr lang="ga-IE" b="1" dirty="0"/>
              <a:t>.</a:t>
            </a:r>
          </a:p>
          <a:p>
            <a:pPr algn="ctr"/>
            <a:r>
              <a:rPr lang="ga-IE" b="1" dirty="0"/>
              <a:t>.</a:t>
            </a:r>
          </a:p>
          <a:p>
            <a:pPr algn="ctr"/>
            <a:r>
              <a:rPr lang="ga-IE" b="1" dirty="0"/>
              <a:t>.</a:t>
            </a:r>
          </a:p>
        </p:txBody>
      </p:sp>
      <p:sp>
        <p:nvSpPr>
          <p:cNvPr id="32" name="TextBox 31"/>
          <p:cNvSpPr txBox="1"/>
          <p:nvPr/>
        </p:nvSpPr>
        <p:spPr>
          <a:xfrm>
            <a:off x="2276128" y="3158437"/>
            <a:ext cx="576064" cy="369332"/>
          </a:xfrm>
          <a:prstGeom prst="rect">
            <a:avLst/>
          </a:prstGeom>
          <a:noFill/>
        </p:spPr>
        <p:txBody>
          <a:bodyPr wrap="square" rtlCol="0">
            <a:spAutoFit/>
          </a:bodyPr>
          <a:lstStyle/>
          <a:p>
            <a:r>
              <a:rPr lang="ga-IE" dirty="0"/>
              <a:t>w</a:t>
            </a:r>
            <a:r>
              <a:rPr lang="ga-IE" baseline="-25000" dirty="0"/>
              <a:t>1</a:t>
            </a:r>
            <a:endParaRPr lang="en-IE" baseline="-25000" dirty="0"/>
          </a:p>
        </p:txBody>
      </p:sp>
      <p:sp>
        <p:nvSpPr>
          <p:cNvPr id="33" name="TextBox 32"/>
          <p:cNvSpPr txBox="1"/>
          <p:nvPr/>
        </p:nvSpPr>
        <p:spPr>
          <a:xfrm>
            <a:off x="1832193" y="3474677"/>
            <a:ext cx="576064" cy="369332"/>
          </a:xfrm>
          <a:prstGeom prst="rect">
            <a:avLst/>
          </a:prstGeom>
          <a:noFill/>
        </p:spPr>
        <p:txBody>
          <a:bodyPr wrap="square" rtlCol="0">
            <a:spAutoFit/>
          </a:bodyPr>
          <a:lstStyle/>
          <a:p>
            <a:r>
              <a:rPr lang="ga-IE" dirty="0"/>
              <a:t>w</a:t>
            </a:r>
            <a:r>
              <a:rPr lang="ga-IE" baseline="-25000" dirty="0"/>
              <a:t>2</a:t>
            </a:r>
            <a:endParaRPr lang="en-IE" baseline="-25000" dirty="0"/>
          </a:p>
        </p:txBody>
      </p:sp>
      <p:sp>
        <p:nvSpPr>
          <p:cNvPr id="34" name="TextBox 33"/>
          <p:cNvSpPr txBox="1"/>
          <p:nvPr/>
        </p:nvSpPr>
        <p:spPr>
          <a:xfrm>
            <a:off x="1832193" y="3881487"/>
            <a:ext cx="576064" cy="369332"/>
          </a:xfrm>
          <a:prstGeom prst="rect">
            <a:avLst/>
          </a:prstGeom>
          <a:noFill/>
        </p:spPr>
        <p:txBody>
          <a:bodyPr wrap="square" rtlCol="0">
            <a:spAutoFit/>
          </a:bodyPr>
          <a:lstStyle/>
          <a:p>
            <a:r>
              <a:rPr lang="ga-IE" dirty="0"/>
              <a:t>w</a:t>
            </a:r>
            <a:r>
              <a:rPr lang="ga-IE" baseline="-25000" dirty="0"/>
              <a:t>3</a:t>
            </a:r>
            <a:endParaRPr lang="en-IE" baseline="-25000" dirty="0"/>
          </a:p>
        </p:txBody>
      </p:sp>
      <p:sp>
        <p:nvSpPr>
          <p:cNvPr id="35" name="TextBox 34"/>
          <p:cNvSpPr txBox="1"/>
          <p:nvPr/>
        </p:nvSpPr>
        <p:spPr>
          <a:xfrm>
            <a:off x="1713274" y="4896404"/>
            <a:ext cx="576064" cy="369332"/>
          </a:xfrm>
          <a:prstGeom prst="rect">
            <a:avLst/>
          </a:prstGeom>
          <a:noFill/>
        </p:spPr>
        <p:txBody>
          <a:bodyPr wrap="square" rtlCol="0">
            <a:spAutoFit/>
          </a:bodyPr>
          <a:lstStyle/>
          <a:p>
            <a:r>
              <a:rPr lang="ga-IE" dirty="0"/>
              <a:t>w</a:t>
            </a:r>
            <a:r>
              <a:rPr lang="ga-IE" baseline="-25000" dirty="0"/>
              <a:t>n</a:t>
            </a:r>
            <a:endParaRPr lang="en-IE" baseline="-25000" dirty="0"/>
          </a:p>
        </p:txBody>
      </p:sp>
      <p:sp>
        <p:nvSpPr>
          <p:cNvPr id="36" name="Oval 35"/>
          <p:cNvSpPr/>
          <p:nvPr/>
        </p:nvSpPr>
        <p:spPr>
          <a:xfrm>
            <a:off x="3140224" y="5755918"/>
            <a:ext cx="432048" cy="432048"/>
          </a:xfrm>
          <a:prstGeom prst="ellipse">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37" name="Straight Arrow Connector 36"/>
          <p:cNvCxnSpPr>
            <a:stCxn id="36" idx="0"/>
            <a:endCxn id="13" idx="4"/>
          </p:cNvCxnSpPr>
          <p:nvPr/>
        </p:nvCxnSpPr>
        <p:spPr>
          <a:xfrm flipV="1">
            <a:off x="3356248" y="4447651"/>
            <a:ext cx="0" cy="130826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06945" y="5816195"/>
            <a:ext cx="576064" cy="369332"/>
          </a:xfrm>
          <a:prstGeom prst="rect">
            <a:avLst/>
          </a:prstGeom>
          <a:noFill/>
        </p:spPr>
        <p:txBody>
          <a:bodyPr wrap="square" rtlCol="0">
            <a:spAutoFit/>
          </a:bodyPr>
          <a:lstStyle/>
          <a:p>
            <a:r>
              <a:rPr lang="ga-IE" dirty="0"/>
              <a:t>+1</a:t>
            </a:r>
            <a:endParaRPr lang="en-IE" dirty="0"/>
          </a:p>
        </p:txBody>
      </p:sp>
      <p:sp>
        <p:nvSpPr>
          <p:cNvPr id="40" name="TextBox 39"/>
          <p:cNvSpPr txBox="1"/>
          <p:nvPr/>
        </p:nvSpPr>
        <p:spPr>
          <a:xfrm>
            <a:off x="3356248" y="5014815"/>
            <a:ext cx="576064" cy="369332"/>
          </a:xfrm>
          <a:prstGeom prst="rect">
            <a:avLst/>
          </a:prstGeom>
          <a:noFill/>
        </p:spPr>
        <p:txBody>
          <a:bodyPr wrap="square" rtlCol="0">
            <a:spAutoFit/>
          </a:bodyPr>
          <a:lstStyle/>
          <a:p>
            <a:r>
              <a:rPr lang="ga-IE" dirty="0"/>
              <a:t>b</a:t>
            </a:r>
            <a:endParaRPr lang="en-IE" dirty="0"/>
          </a:p>
        </p:txBody>
      </p:sp>
      <p:sp>
        <p:nvSpPr>
          <p:cNvPr id="41" name="TextBox 40"/>
          <p:cNvSpPr txBox="1"/>
          <p:nvPr/>
        </p:nvSpPr>
        <p:spPr>
          <a:xfrm>
            <a:off x="5516488" y="4066153"/>
            <a:ext cx="576064" cy="369332"/>
          </a:xfrm>
          <a:prstGeom prst="rect">
            <a:avLst/>
          </a:prstGeom>
          <a:noFill/>
        </p:spPr>
        <p:txBody>
          <a:bodyPr wrap="square" rtlCol="0">
            <a:spAutoFit/>
          </a:bodyPr>
          <a:lstStyle/>
          <a:p>
            <a:r>
              <a:rPr lang="ga-IE" dirty="0"/>
              <a:t>y</a:t>
            </a:r>
            <a:endParaRPr lang="en-IE" dirty="0"/>
          </a:p>
        </p:txBody>
      </p:sp>
      <p:sp>
        <p:nvSpPr>
          <p:cNvPr id="42" name="TextBox 41"/>
          <p:cNvSpPr txBox="1"/>
          <p:nvPr/>
        </p:nvSpPr>
        <p:spPr>
          <a:xfrm>
            <a:off x="529214" y="2314350"/>
            <a:ext cx="1746914" cy="369332"/>
          </a:xfrm>
          <a:prstGeom prst="rect">
            <a:avLst/>
          </a:prstGeom>
          <a:noFill/>
          <a:ln>
            <a:solidFill>
              <a:schemeClr val="tx2"/>
            </a:solidFill>
          </a:ln>
        </p:spPr>
        <p:txBody>
          <a:bodyPr wrap="square" rtlCol="0">
            <a:spAutoFit/>
          </a:bodyPr>
          <a:lstStyle/>
          <a:p>
            <a:pPr algn="ctr"/>
            <a:r>
              <a:rPr lang="ga-IE" dirty="0"/>
              <a:t>Perceptron</a:t>
            </a:r>
            <a:endParaRPr lang="en-IE" dirty="0"/>
          </a:p>
        </p:txBody>
      </p:sp>
      <p:sp>
        <p:nvSpPr>
          <p:cNvPr id="44" name="TextBox 43"/>
          <p:cNvSpPr txBox="1"/>
          <p:nvPr/>
        </p:nvSpPr>
        <p:spPr>
          <a:xfrm>
            <a:off x="3454899" y="5410855"/>
            <a:ext cx="1125485" cy="307777"/>
          </a:xfrm>
          <a:prstGeom prst="rect">
            <a:avLst/>
          </a:prstGeom>
          <a:noFill/>
          <a:ln>
            <a:solidFill>
              <a:schemeClr val="tx2"/>
            </a:solidFill>
          </a:ln>
        </p:spPr>
        <p:txBody>
          <a:bodyPr wrap="square" rtlCol="0">
            <a:spAutoFit/>
          </a:bodyPr>
          <a:lstStyle/>
          <a:p>
            <a:pPr algn="ctr"/>
            <a:r>
              <a:rPr lang="ga-IE" sz="1400" dirty="0"/>
              <a:t>Threshold</a:t>
            </a:r>
            <a:endParaRPr lang="en-IE" sz="1400" dirty="0"/>
          </a:p>
        </p:txBody>
      </p:sp>
      <p:sp>
        <p:nvSpPr>
          <p:cNvPr id="45" name="Rectangle 44"/>
          <p:cNvSpPr/>
          <p:nvPr/>
        </p:nvSpPr>
        <p:spPr>
          <a:xfrm>
            <a:off x="3634665" y="1124744"/>
            <a:ext cx="5069833" cy="2507558"/>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Output can be modelled by a hyperplane:</a:t>
            </a:r>
          </a:p>
          <a:p>
            <a:pPr algn="ctr"/>
            <a:r>
              <a:rPr lang="ga-IE" dirty="0"/>
              <a:t>y = x</a:t>
            </a:r>
            <a:r>
              <a:rPr lang="ga-IE" baseline="-25000" dirty="0"/>
              <a:t>1</a:t>
            </a:r>
            <a:r>
              <a:rPr lang="ga-IE" dirty="0"/>
              <a:t>w</a:t>
            </a:r>
            <a:r>
              <a:rPr lang="ga-IE" baseline="-25000" dirty="0"/>
              <a:t>1</a:t>
            </a:r>
            <a:r>
              <a:rPr lang="ga-IE" dirty="0"/>
              <a:t> + x</a:t>
            </a:r>
            <a:r>
              <a:rPr lang="ga-IE" baseline="-25000" dirty="0"/>
              <a:t>2</a:t>
            </a:r>
            <a:r>
              <a:rPr lang="ga-IE" dirty="0"/>
              <a:t>w</a:t>
            </a:r>
            <a:r>
              <a:rPr lang="ga-IE" baseline="-25000" dirty="0"/>
              <a:t>2</a:t>
            </a:r>
            <a:r>
              <a:rPr lang="ga-IE" dirty="0"/>
              <a:t> + ... + x</a:t>
            </a:r>
            <a:r>
              <a:rPr lang="ga-IE" baseline="-25000" dirty="0"/>
              <a:t>n</a:t>
            </a:r>
            <a:r>
              <a:rPr lang="ga-IE" dirty="0"/>
              <a:t>w</a:t>
            </a:r>
            <a:r>
              <a:rPr lang="ga-IE" baseline="-25000" dirty="0"/>
              <a:t>n</a:t>
            </a:r>
            <a:r>
              <a:rPr lang="ga-IE" dirty="0"/>
              <a:t> + b = 0</a:t>
            </a:r>
          </a:p>
          <a:p>
            <a:pPr algn="ctr"/>
            <a:r>
              <a:rPr lang="ga-IE" dirty="0"/>
              <a:t>y = x </a:t>
            </a:r>
            <a:r>
              <a:rPr lang="ga-IE" sz="2000" baseline="30000" dirty="0"/>
              <a:t>. </a:t>
            </a:r>
            <a:r>
              <a:rPr lang="ga-IE" dirty="0"/>
              <a:t>w + b = 0</a:t>
            </a:r>
          </a:p>
          <a:p>
            <a:pPr algn="ctr"/>
            <a:endParaRPr lang="ga-IE" baseline="30000" dirty="0"/>
          </a:p>
          <a:p>
            <a:pPr algn="ctr"/>
            <a:endParaRPr lang="ga-IE" baseline="30000" dirty="0"/>
          </a:p>
          <a:p>
            <a:pPr algn="ctr"/>
            <a:r>
              <a:rPr lang="ga-IE" dirty="0"/>
              <a:t>The perceptron classification function is</a:t>
            </a:r>
          </a:p>
          <a:p>
            <a:pPr algn="ctr"/>
            <a:r>
              <a:rPr lang="ga-IE" dirty="0"/>
              <a:t>f(x) = sgn(y) </a:t>
            </a:r>
            <a:r>
              <a:rPr lang="en-US" dirty="0"/>
              <a:t>=</a:t>
            </a:r>
            <a:r>
              <a:rPr lang="ga-IE" dirty="0"/>
              <a:t> sgn(x </a:t>
            </a:r>
            <a:r>
              <a:rPr lang="ga-IE" baseline="30000" dirty="0"/>
              <a:t>. </a:t>
            </a:r>
            <a:r>
              <a:rPr lang="ga-IE" dirty="0"/>
              <a:t>w + b)</a:t>
            </a:r>
            <a:endParaRPr lang="en-IE" dirty="0"/>
          </a:p>
        </p:txBody>
      </p:sp>
      <p:sp>
        <p:nvSpPr>
          <p:cNvPr id="46" name="Rectangle 45"/>
          <p:cNvSpPr/>
          <p:nvPr/>
        </p:nvSpPr>
        <p:spPr>
          <a:xfrm>
            <a:off x="6300192" y="3789041"/>
            <a:ext cx="2404306" cy="273630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Learning algorithm will find suitable values for the vector  </a:t>
            </a:r>
          </a:p>
          <a:p>
            <a:pPr algn="ctr"/>
            <a:r>
              <a:rPr lang="ga-IE" dirty="0"/>
              <a:t>and the scalar b</a:t>
            </a:r>
          </a:p>
          <a:p>
            <a:pPr algn="ctr"/>
            <a:endParaRPr lang="ga-IE" dirty="0">
              <a:solidFill>
                <a:schemeClr val="bg1"/>
              </a:solidFill>
            </a:endParaRPr>
          </a:p>
          <a:p>
            <a:pPr algn="ctr"/>
            <a:r>
              <a:rPr lang="ga-IE" dirty="0"/>
              <a:t>and  will determine a hyperplane</a:t>
            </a:r>
          </a:p>
          <a:p>
            <a:pPr algn="ctr"/>
            <a:endParaRPr lang="en-IE"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492214-7D34-AA4B-AF12-A558E25D1A66}"/>
                  </a:ext>
                </a:extLst>
              </p:cNvPr>
              <p:cNvSpPr txBox="1"/>
              <p:nvPr/>
            </p:nvSpPr>
            <p:spPr>
              <a:xfrm>
                <a:off x="3611395" y="4312678"/>
                <a:ext cx="608949" cy="6706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p:sp>
            <p:nvSpPr>
              <p:cNvPr id="7" name="TextBox 6">
                <a:extLst>
                  <a:ext uri="{FF2B5EF4-FFF2-40B4-BE49-F238E27FC236}">
                    <a16:creationId xmlns:a16="http://schemas.microsoft.com/office/drawing/2014/main" id="{A3492214-7D34-AA4B-AF12-A558E25D1A66}"/>
                  </a:ext>
                </a:extLst>
              </p:cNvPr>
              <p:cNvSpPr txBox="1">
                <a:spLocks noRot="1" noChangeAspect="1" noMove="1" noResize="1" noEditPoints="1" noAdjustHandles="1" noChangeArrowheads="1" noChangeShapeType="1" noTextEdit="1"/>
              </p:cNvSpPr>
              <p:nvPr/>
            </p:nvSpPr>
            <p:spPr>
              <a:xfrm>
                <a:off x="3611395" y="4312678"/>
                <a:ext cx="608949" cy="670696"/>
              </a:xfrm>
              <a:prstGeom prst="rect">
                <a:avLst/>
              </a:prstGeom>
              <a:blipFill>
                <a:blip r:embed="rId3"/>
                <a:stretch>
                  <a:fillRect l="-132653" t="-147170" r="-46939" b="-201887"/>
                </a:stretch>
              </a:blipFill>
            </p:spPr>
            <p:txBody>
              <a:bodyPr/>
              <a:lstStyle/>
              <a:p>
                <a:r>
                  <a:rPr lang="en-US">
                    <a:noFill/>
                  </a:rPr>
                  <a:t> </a:t>
                </a:r>
              </a:p>
            </p:txBody>
          </p:sp>
        </mc:Fallback>
      </mc:AlternateContent>
    </p:spTree>
    <p:extLst>
      <p:ext uri="{BB962C8B-B14F-4D97-AF65-F5344CB8AC3E}">
        <p14:creationId xmlns:p14="http://schemas.microsoft.com/office/powerpoint/2010/main" val="62500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r>
              <a:rPr lang="en-GB" dirty="0"/>
              <a:t> – limitations </a:t>
            </a:r>
          </a:p>
        </p:txBody>
      </p:sp>
      <p:sp>
        <p:nvSpPr>
          <p:cNvPr id="6" name="Content Placeholder 5"/>
          <p:cNvSpPr>
            <a:spLocks noGrp="1"/>
          </p:cNvSpPr>
          <p:nvPr>
            <p:ph idx="1"/>
          </p:nvPr>
        </p:nvSpPr>
        <p:spPr/>
        <p:txBody>
          <a:bodyPr>
            <a:normAutofit fontScale="92500"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Lack of linear </a:t>
            </a:r>
            <a:r>
              <a:rPr lang="en-GB" dirty="0" err="1"/>
              <a:t>separability</a:t>
            </a:r>
            <a:endParaRPr lang="en-GB" dirty="0"/>
          </a:p>
        </p:txBody>
      </p:sp>
      <p:sp>
        <p:nvSpPr>
          <p:cNvPr id="3" name="Date Placeholder 2"/>
          <p:cNvSpPr>
            <a:spLocks noGrp="1"/>
          </p:cNvSpPr>
          <p:nvPr>
            <p:ph type="dt" sz="half" idx="10"/>
          </p:nvPr>
        </p:nvSpPr>
        <p:spPr/>
        <p:txBody>
          <a:bodyPr/>
          <a:lstStyle/>
          <a:p>
            <a:fld id="{9F85B1B1-7641-FA4D-8E10-75AA75CC80C6}"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21</a:t>
            </a:fld>
            <a:endParaRPr lang="en-IE"/>
          </a:p>
        </p:txBody>
      </p:sp>
      <p:pic>
        <p:nvPicPr>
          <p:cNvPr id="7" name="Picture 6" descr="perceptron issue 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50" y="1733503"/>
            <a:ext cx="6311900" cy="3835400"/>
          </a:xfrm>
          <a:prstGeom prst="rect">
            <a:avLst/>
          </a:prstGeom>
        </p:spPr>
      </p:pic>
    </p:spTree>
    <p:extLst>
      <p:ext uri="{BB962C8B-B14F-4D97-AF65-F5344CB8AC3E}">
        <p14:creationId xmlns:p14="http://schemas.microsoft.com/office/powerpoint/2010/main" val="17342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710" y="1734870"/>
            <a:ext cx="4535259" cy="3299536"/>
          </a:xfrm>
          <a:prstGeom prst="rect">
            <a:avLst/>
          </a:prstGeom>
        </p:spPr>
      </p:pic>
      <p:sp>
        <p:nvSpPr>
          <p:cNvPr id="2" name="Title 1"/>
          <p:cNvSpPr>
            <a:spLocks noGrp="1"/>
          </p:cNvSpPr>
          <p:nvPr>
            <p:ph type="title"/>
          </p:nvPr>
        </p:nvSpPr>
        <p:spPr/>
        <p:txBody>
          <a:bodyPr/>
          <a:lstStyle/>
          <a:p>
            <a:r>
              <a:rPr lang="en-GB" dirty="0" err="1"/>
              <a:t>Perceptrons</a:t>
            </a:r>
            <a:r>
              <a:rPr lang="en-GB" dirty="0"/>
              <a:t> – limitations </a:t>
            </a:r>
          </a:p>
        </p:txBody>
      </p:sp>
      <p:sp>
        <p:nvSpPr>
          <p:cNvPr id="6" name="Content Placeholder 5"/>
          <p:cNvSpPr>
            <a:spLocks noGrp="1"/>
          </p:cNvSpPr>
          <p:nvPr>
            <p:ph idx="1"/>
          </p:nvPr>
        </p:nvSpPr>
        <p:spPr/>
        <p:txBody>
          <a:bodyPr>
            <a:normAutofit fontScale="92500"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Multiple solutions for a </a:t>
            </a:r>
            <a:r>
              <a:rPr lang="en-GB" dirty="0" err="1"/>
              <a:t>hyperplane</a:t>
            </a:r>
            <a:endParaRPr lang="en-GB" dirty="0"/>
          </a:p>
        </p:txBody>
      </p:sp>
      <p:sp>
        <p:nvSpPr>
          <p:cNvPr id="3" name="Date Placeholder 2"/>
          <p:cNvSpPr>
            <a:spLocks noGrp="1"/>
          </p:cNvSpPr>
          <p:nvPr>
            <p:ph type="dt" sz="half" idx="10"/>
          </p:nvPr>
        </p:nvSpPr>
        <p:spPr/>
        <p:txBody>
          <a:bodyPr/>
          <a:lstStyle/>
          <a:p>
            <a:fld id="{9EB27F53-4962-7E46-9049-0E80B43014FD}"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22</a:t>
            </a:fld>
            <a:endParaRPr lang="en-IE"/>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31" y="1734870"/>
            <a:ext cx="4436679" cy="3299536"/>
          </a:xfrm>
          <a:prstGeom prst="rect">
            <a:avLst/>
          </a:prstGeom>
        </p:spPr>
      </p:pic>
    </p:spTree>
    <p:extLst>
      <p:ext uri="{BB962C8B-B14F-4D97-AF65-F5344CB8AC3E}">
        <p14:creationId xmlns:p14="http://schemas.microsoft.com/office/powerpoint/2010/main" val="2160163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GB" dirty="0"/>
              <a:t>Perceptron – example: spam detection </a:t>
            </a:r>
          </a:p>
        </p:txBody>
      </p:sp>
      <p:sp>
        <p:nvSpPr>
          <p:cNvPr id="8" name="Content Placeholder 7"/>
          <p:cNvSpPr>
            <a:spLocks noGrp="1"/>
          </p:cNvSpPr>
          <p:nvPr>
            <p:ph idx="1"/>
          </p:nvPr>
        </p:nvSpPr>
        <p:spPr>
          <a:xfrm>
            <a:off x="457200" y="1219200"/>
            <a:ext cx="8229600" cy="2497832"/>
          </a:xfrm>
        </p:spPr>
        <p:txBody>
          <a:bodyPr>
            <a:normAutofit lnSpcReduction="10000"/>
          </a:bodyPr>
          <a:lstStyle/>
          <a:p>
            <a:r>
              <a:rPr lang="en-GB" dirty="0"/>
              <a:t>The training (x, y) set consists of 0’s and 1’s indicating the presence       (</a:t>
            </a:r>
            <a:r>
              <a:rPr lang="en-GB" i="1" dirty="0"/>
              <a:t>x</a:t>
            </a:r>
            <a:r>
              <a:rPr lang="en-GB" i="1" baseline="-25000" dirty="0"/>
              <a:t>i</a:t>
            </a:r>
            <a:r>
              <a:rPr lang="en-GB" dirty="0"/>
              <a:t> = 1) or absence (</a:t>
            </a:r>
            <a:r>
              <a:rPr lang="en-GB" i="1" dirty="0"/>
              <a:t>x</a:t>
            </a:r>
            <a:r>
              <a:rPr lang="en-GB" i="1" baseline="-25000" dirty="0"/>
              <a:t>i</a:t>
            </a:r>
            <a:r>
              <a:rPr lang="en-GB" i="1" dirty="0"/>
              <a:t> </a:t>
            </a:r>
            <a:r>
              <a:rPr lang="en-GB" dirty="0"/>
              <a:t>= 0)</a:t>
            </a:r>
            <a:r>
              <a:rPr lang="en-GB" i="1" dirty="0"/>
              <a:t> </a:t>
            </a:r>
            <a:r>
              <a:rPr lang="en-GB" dirty="0"/>
              <a:t>of a word in an email</a:t>
            </a:r>
          </a:p>
          <a:p>
            <a:r>
              <a:rPr lang="en-GB" dirty="0"/>
              <a:t>y  = +1 if the email is known to be spam and -1 otherwise</a:t>
            </a:r>
          </a:p>
          <a:p>
            <a:r>
              <a:rPr lang="en-GB" dirty="0"/>
              <a:t>We’re going to use a learning rate η = ½ </a:t>
            </a:r>
          </a:p>
          <a:p>
            <a:r>
              <a:rPr lang="en-GB" dirty="0"/>
              <a:t>We use only 5 keywords: “and”, “</a:t>
            </a:r>
            <a:r>
              <a:rPr lang="en-GB" dirty="0" err="1"/>
              <a:t>viagra</a:t>
            </a:r>
            <a:r>
              <a:rPr lang="en-GB" dirty="0"/>
              <a:t>”, “the”, “of”, “</a:t>
            </a:r>
            <a:r>
              <a:rPr lang="en-GB" dirty="0" err="1"/>
              <a:t>nigeria</a:t>
            </a:r>
            <a:r>
              <a:rPr lang="en-GB" dirty="0"/>
              <a:t>” to keep things simple</a:t>
            </a:r>
          </a:p>
          <a:p>
            <a:r>
              <a:rPr lang="en-GB" dirty="0"/>
              <a:t>Initially, w is all 0’s</a:t>
            </a:r>
          </a:p>
        </p:txBody>
      </p:sp>
      <p:sp>
        <p:nvSpPr>
          <p:cNvPr id="3" name="Date Placeholder 2"/>
          <p:cNvSpPr>
            <a:spLocks noGrp="1"/>
          </p:cNvSpPr>
          <p:nvPr>
            <p:ph type="dt" sz="half" idx="10"/>
          </p:nvPr>
        </p:nvSpPr>
        <p:spPr/>
        <p:txBody>
          <a:bodyPr/>
          <a:lstStyle/>
          <a:p>
            <a:fld id="{0ABF839C-1D80-6749-B746-3E06DFDF614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23</a:t>
            </a:fld>
            <a:endParaRPr lang="en-IE"/>
          </a:p>
        </p:txBody>
      </p:sp>
      <p:graphicFrame>
        <p:nvGraphicFramePr>
          <p:cNvPr id="9" name="Content Placeholder 6"/>
          <p:cNvGraphicFramePr>
            <a:graphicFrameLocks/>
          </p:cNvGraphicFramePr>
          <p:nvPr>
            <p:extLst>
              <p:ext uri="{D42A27DB-BD31-4B8C-83A1-F6EECF244321}">
                <p14:modId xmlns:p14="http://schemas.microsoft.com/office/powerpoint/2010/main" val="3709708331"/>
              </p:ext>
            </p:extLst>
          </p:nvPr>
        </p:nvGraphicFramePr>
        <p:xfrm>
          <a:off x="395536" y="3713440"/>
          <a:ext cx="8229599" cy="2595880"/>
        </p:xfrm>
        <a:graphic>
          <a:graphicData uri="http://schemas.openxmlformats.org/drawingml/2006/table">
            <a:tbl>
              <a:tblPr firstRow="1" bandRow="1">
                <a:tableStyleId>{B301B821-A1FF-4177-AEE7-76D212191A09}</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pPr algn="ctr"/>
                      <a:endParaRPr lang="en-GB" dirty="0"/>
                    </a:p>
                  </a:txBody>
                  <a:tcPr/>
                </a:tc>
                <a:tc>
                  <a:txBody>
                    <a:bodyPr/>
                    <a:lstStyle/>
                    <a:p>
                      <a:pPr algn="ctr"/>
                      <a:r>
                        <a:rPr lang="en-GB" dirty="0"/>
                        <a:t>and</a:t>
                      </a:r>
                    </a:p>
                  </a:txBody>
                  <a:tcPr/>
                </a:tc>
                <a:tc>
                  <a:txBody>
                    <a:bodyPr/>
                    <a:lstStyle/>
                    <a:p>
                      <a:pPr algn="ctr"/>
                      <a:r>
                        <a:rPr lang="en-GB" dirty="0" err="1"/>
                        <a:t>viagra</a:t>
                      </a:r>
                      <a:endParaRPr lang="en-GB" dirty="0"/>
                    </a:p>
                  </a:txBody>
                  <a:tcPr/>
                </a:tc>
                <a:tc>
                  <a:txBody>
                    <a:bodyPr/>
                    <a:lstStyle/>
                    <a:p>
                      <a:pPr algn="ctr"/>
                      <a:r>
                        <a:rPr lang="en-GB" dirty="0"/>
                        <a:t>the</a:t>
                      </a:r>
                    </a:p>
                  </a:txBody>
                  <a:tcPr/>
                </a:tc>
                <a:tc>
                  <a:txBody>
                    <a:bodyPr/>
                    <a:lstStyle/>
                    <a:p>
                      <a:pPr algn="ctr"/>
                      <a:r>
                        <a:rPr lang="en-GB" dirty="0"/>
                        <a:t>of</a:t>
                      </a:r>
                    </a:p>
                  </a:txBody>
                  <a:tcPr/>
                </a:tc>
                <a:tc>
                  <a:txBody>
                    <a:bodyPr/>
                    <a:lstStyle/>
                    <a:p>
                      <a:pPr algn="ctr"/>
                      <a:r>
                        <a:rPr lang="en-GB" dirty="0" err="1"/>
                        <a:t>nigeria</a:t>
                      </a:r>
                      <a:r>
                        <a:rPr lang="en-GB" dirty="0"/>
                        <a:t> </a:t>
                      </a:r>
                    </a:p>
                  </a:txBody>
                  <a:tcPr/>
                </a:tc>
                <a:tc>
                  <a:txBody>
                    <a:bodyPr/>
                    <a:lstStyle/>
                    <a:p>
                      <a:pPr algn="ctr"/>
                      <a:r>
                        <a:rPr lang="en-GB" dirty="0"/>
                        <a:t>y</a:t>
                      </a:r>
                    </a:p>
                  </a:txBody>
                  <a:tcPr/>
                </a:tc>
                <a:extLst>
                  <a:ext uri="{0D108BD9-81ED-4DB2-BD59-A6C34878D82A}">
                    <a16:rowId xmlns:a16="http://schemas.microsoft.com/office/drawing/2014/main" val="10000"/>
                  </a:ext>
                </a:extLst>
              </a:tr>
              <a:tr h="370840">
                <a:tc>
                  <a:txBody>
                    <a:bodyPr/>
                    <a:lstStyle/>
                    <a:p>
                      <a:pPr algn="ctr"/>
                      <a:r>
                        <a:rPr lang="en-GB" dirty="0"/>
                        <a:t>a</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10001"/>
                  </a:ext>
                </a:extLst>
              </a:tr>
              <a:tr h="370840">
                <a:tc>
                  <a:txBody>
                    <a:bodyPr/>
                    <a:lstStyle/>
                    <a:p>
                      <a:pPr algn="ctr"/>
                      <a:r>
                        <a:rPr lang="en-GB" dirty="0"/>
                        <a:t>b</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 </a:t>
                      </a:r>
                    </a:p>
                  </a:txBody>
                  <a:tcPr/>
                </a:tc>
                <a:extLst>
                  <a:ext uri="{0D108BD9-81ED-4DB2-BD59-A6C34878D82A}">
                    <a16:rowId xmlns:a16="http://schemas.microsoft.com/office/drawing/2014/main" val="10002"/>
                  </a:ext>
                </a:extLst>
              </a:tr>
              <a:tr h="370840">
                <a:tc>
                  <a:txBody>
                    <a:bodyPr/>
                    <a:lstStyle/>
                    <a:p>
                      <a:pPr algn="ctr"/>
                      <a:r>
                        <a:rPr lang="en-GB" dirty="0"/>
                        <a:t>c</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3"/>
                  </a:ext>
                </a:extLst>
              </a:tr>
              <a:tr h="370840">
                <a:tc>
                  <a:txBody>
                    <a:bodyPr/>
                    <a:lstStyle/>
                    <a:p>
                      <a:pPr algn="ctr"/>
                      <a:r>
                        <a:rPr lang="en-GB" dirty="0"/>
                        <a:t>d</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4"/>
                  </a:ext>
                </a:extLst>
              </a:tr>
              <a:tr h="370840">
                <a:tc>
                  <a:txBody>
                    <a:bodyPr/>
                    <a:lstStyle/>
                    <a:p>
                      <a:pPr algn="ctr"/>
                      <a:r>
                        <a:rPr lang="en-GB" dirty="0"/>
                        <a:t>e</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10005"/>
                  </a:ext>
                </a:extLst>
              </a:tr>
              <a:tr h="370840">
                <a:tc>
                  <a:txBody>
                    <a:bodyPr/>
                    <a:lstStyle/>
                    <a:p>
                      <a:pPr algn="ctr"/>
                      <a:r>
                        <a:rPr lang="en-GB" dirty="0"/>
                        <a:t>f</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593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lstStyle/>
          <a:p>
            <a:r>
              <a:rPr lang="en-GB" dirty="0"/>
              <a:t>Start with a: [1,1,0,1,1]; y=+1</a:t>
            </a:r>
          </a:p>
          <a:p>
            <a:pPr lvl="1"/>
            <a:r>
              <a:rPr lang="en-GB" dirty="0" err="1"/>
              <a:t>w.a</a:t>
            </a:r>
            <a:r>
              <a:rPr lang="en-GB" dirty="0"/>
              <a:t> = 0 – this is wrong, so we move w in the direction of a</a:t>
            </a:r>
          </a:p>
          <a:p>
            <a:pPr lvl="1"/>
            <a:r>
              <a:rPr lang="en-GB" dirty="0"/>
              <a:t>w = w + ηya </a:t>
            </a:r>
          </a:p>
          <a:p>
            <a:pPr lvl="1"/>
            <a:r>
              <a:rPr lang="en-GB" dirty="0"/>
              <a:t>w = w + ½ * 1 * a </a:t>
            </a:r>
          </a:p>
          <a:p>
            <a:pPr lvl="1"/>
            <a:r>
              <a:rPr lang="en-GB" dirty="0"/>
              <a:t>w = [0,0,0,0,0] + [½, ½, 0, ½, ½] </a:t>
            </a:r>
          </a:p>
          <a:p>
            <a:pPr lvl="1"/>
            <a:r>
              <a:rPr lang="en-GB" dirty="0"/>
              <a:t>w = [½, ½, 0, ½, ½] </a:t>
            </a:r>
          </a:p>
          <a:p>
            <a:pPr lvl="1"/>
            <a:endParaRPr lang="en-GB" dirty="0"/>
          </a:p>
          <a:p>
            <a:r>
              <a:rPr lang="en-GB" dirty="0"/>
              <a:t>Now consider b: [0,0,1,1,0]; y=-1</a:t>
            </a:r>
          </a:p>
          <a:p>
            <a:pPr lvl="1"/>
            <a:r>
              <a:rPr lang="en-GB" dirty="0" err="1"/>
              <a:t>w.b</a:t>
            </a:r>
            <a:r>
              <a:rPr lang="en-GB" dirty="0"/>
              <a:t> = [½, ½, 0, ½, ½] . [0,0,1,1,0] = ½ </a:t>
            </a:r>
          </a:p>
          <a:p>
            <a:pPr lvl="1"/>
            <a:r>
              <a:rPr lang="en-GB" dirty="0"/>
              <a:t>b is misclassified so we move w again</a:t>
            </a:r>
          </a:p>
          <a:p>
            <a:pPr lvl="1"/>
            <a:r>
              <a:rPr lang="en-GB" dirty="0"/>
              <a:t>w = w + ½ * -1 * b</a:t>
            </a:r>
          </a:p>
          <a:p>
            <a:pPr lvl="1"/>
            <a:r>
              <a:rPr lang="en-GB" dirty="0"/>
              <a:t>w = [½, ½, 0, ½, ½] – [0, 0, ½, ½, 0] = [½, ½, -½, 0, ½]</a:t>
            </a:r>
          </a:p>
          <a:p>
            <a:pPr lvl="1"/>
            <a:endParaRPr lang="en-GB" dirty="0"/>
          </a:p>
          <a:p>
            <a:pPr lvl="1"/>
            <a:endParaRPr lang="en-GB" dirty="0"/>
          </a:p>
          <a:p>
            <a:pPr lvl="1"/>
            <a:endParaRPr lang="en-GB" dirty="0"/>
          </a:p>
        </p:txBody>
      </p:sp>
      <p:sp>
        <p:nvSpPr>
          <p:cNvPr id="3" name="Date Placeholder 2"/>
          <p:cNvSpPr>
            <a:spLocks noGrp="1"/>
          </p:cNvSpPr>
          <p:nvPr>
            <p:ph type="dt" sz="half" idx="10"/>
          </p:nvPr>
        </p:nvSpPr>
        <p:spPr/>
        <p:txBody>
          <a:bodyPr/>
          <a:lstStyle/>
          <a:p>
            <a:fld id="{C98DB6FF-61EB-414C-B3A7-8254B9D71F2B}"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24</a:t>
            </a:fld>
            <a:endParaRPr lang="en-IE"/>
          </a:p>
        </p:txBody>
      </p:sp>
    </p:spTree>
    <p:extLst>
      <p:ext uri="{BB962C8B-B14F-4D97-AF65-F5344CB8AC3E}">
        <p14:creationId xmlns:p14="http://schemas.microsoft.com/office/powerpoint/2010/main" val="36087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fade">
                                      <p:cBhvr>
                                        <p:cTn id="30" dur="500"/>
                                        <p:tgtEl>
                                          <p:spTgt spid="6">
                                            <p:txEl>
                                              <p:pRg st="9" end="9"/>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normAutofit fontScale="92500" lnSpcReduction="20000"/>
          </a:bodyPr>
          <a:lstStyle/>
          <a:p>
            <a:r>
              <a:rPr lang="en-GB" dirty="0"/>
              <a:t>Now consider c: [0,1,1,0,0]; y=+1</a:t>
            </a:r>
          </a:p>
          <a:p>
            <a:pPr lvl="1"/>
            <a:r>
              <a:rPr lang="en-GB" dirty="0" err="1"/>
              <a:t>w.c</a:t>
            </a:r>
            <a:r>
              <a:rPr lang="en-GB" dirty="0"/>
              <a:t> = [½, ½, -½, 0, ½] . [0, 1, 1, 0, 0] = 0; move again</a:t>
            </a:r>
          </a:p>
          <a:p>
            <a:pPr lvl="1"/>
            <a:r>
              <a:rPr lang="en-GB" dirty="0"/>
              <a:t>w = w + ½ * 1 * c = [½, ½, -½, 0, ½] + [0, ½, ½, 0, 0] = [½, 1, 0, 0, ½]</a:t>
            </a:r>
          </a:p>
          <a:p>
            <a:pPr lvl="1"/>
            <a:endParaRPr lang="en-GB" dirty="0"/>
          </a:p>
          <a:p>
            <a:r>
              <a:rPr lang="en-GB" dirty="0"/>
              <a:t>Now consider d: [1,0,0,1,0]; y=-1</a:t>
            </a:r>
          </a:p>
          <a:p>
            <a:pPr lvl="1"/>
            <a:r>
              <a:rPr lang="en-GB" dirty="0" err="1"/>
              <a:t>w.d</a:t>
            </a:r>
            <a:r>
              <a:rPr lang="en-GB" dirty="0"/>
              <a:t> = [½, 1, 0, 0, ½] . [1, 0, 0, 1, 0] = 1; move again</a:t>
            </a:r>
          </a:p>
          <a:p>
            <a:pPr lvl="1"/>
            <a:r>
              <a:rPr lang="en-GB" dirty="0"/>
              <a:t>w = [½, 1, 0, 0, ½] – [½, 0, 0, ½, 0] = [0, 1, 0, -½, ½]</a:t>
            </a:r>
          </a:p>
          <a:p>
            <a:pPr lvl="1"/>
            <a:endParaRPr lang="en-GB" dirty="0"/>
          </a:p>
          <a:p>
            <a:r>
              <a:rPr lang="en-GB" dirty="0"/>
              <a:t>Now consider e: [1,0,1,0,1]; y=+1</a:t>
            </a:r>
          </a:p>
          <a:p>
            <a:pPr lvl="1"/>
            <a:r>
              <a:rPr lang="en-GB" dirty="0" err="1"/>
              <a:t>w.e</a:t>
            </a:r>
            <a:r>
              <a:rPr lang="en-GB" dirty="0"/>
              <a:t> = [0, 1, 0, -½, ½] . [1, 0, 1, 0, 1] = ½; that’s fine, do nothing</a:t>
            </a:r>
          </a:p>
          <a:p>
            <a:pPr lvl="1"/>
            <a:endParaRPr lang="en-GB" dirty="0"/>
          </a:p>
          <a:p>
            <a:r>
              <a:rPr lang="en-GB" dirty="0"/>
              <a:t>Now consider f: [1,0,1,1,0]; y=-1</a:t>
            </a:r>
          </a:p>
          <a:p>
            <a:pPr lvl="1"/>
            <a:r>
              <a:rPr lang="en-GB" dirty="0" err="1"/>
              <a:t>w.f</a:t>
            </a:r>
            <a:r>
              <a:rPr lang="en-GB" dirty="0"/>
              <a:t> = [0, 1, 0, -½, ½] . [1, 0, 1, 1, 0]  = -½; that’s fine too</a:t>
            </a:r>
          </a:p>
          <a:p>
            <a:endParaRPr lang="en-GB" dirty="0"/>
          </a:p>
          <a:p>
            <a:r>
              <a:rPr lang="en-GB" dirty="0"/>
              <a:t>Let’s check: </a:t>
            </a:r>
            <a:r>
              <a:rPr lang="en-GB" dirty="0" err="1"/>
              <a:t>w.a</a:t>
            </a:r>
            <a:r>
              <a:rPr lang="en-GB" dirty="0"/>
              <a:t> = 1; </a:t>
            </a:r>
            <a:r>
              <a:rPr lang="en-GB" dirty="0" err="1"/>
              <a:t>w.b</a:t>
            </a:r>
            <a:r>
              <a:rPr lang="en-GB" dirty="0"/>
              <a:t> = -½; </a:t>
            </a:r>
            <a:r>
              <a:rPr lang="en-GB" dirty="0" err="1"/>
              <a:t>w.c</a:t>
            </a:r>
            <a:r>
              <a:rPr lang="en-GB" dirty="0"/>
              <a:t> = 1; </a:t>
            </a:r>
            <a:r>
              <a:rPr lang="en-GB" dirty="0" err="1"/>
              <a:t>w.d</a:t>
            </a:r>
            <a:r>
              <a:rPr lang="en-GB" dirty="0"/>
              <a:t> = -½</a:t>
            </a:r>
          </a:p>
          <a:p>
            <a:pPr lvl="1"/>
            <a:r>
              <a:rPr lang="en-GB" dirty="0"/>
              <a:t>This looks good, but what does it mean?</a:t>
            </a:r>
          </a:p>
          <a:p>
            <a:pPr lvl="1"/>
            <a:endParaRPr lang="en-GB" dirty="0"/>
          </a:p>
          <a:p>
            <a:pPr lvl="1"/>
            <a:endParaRPr lang="en-GB" dirty="0"/>
          </a:p>
        </p:txBody>
      </p:sp>
      <p:sp>
        <p:nvSpPr>
          <p:cNvPr id="3" name="Date Placeholder 2"/>
          <p:cNvSpPr>
            <a:spLocks noGrp="1"/>
          </p:cNvSpPr>
          <p:nvPr>
            <p:ph type="dt" sz="half" idx="10"/>
          </p:nvPr>
        </p:nvSpPr>
        <p:spPr/>
        <p:txBody>
          <a:bodyPr/>
          <a:lstStyle/>
          <a:p>
            <a:fld id="{BD672CEB-DB92-5E4D-A3C9-FA26E67CED1C}"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25</a:t>
            </a:fld>
            <a:endParaRPr lang="en-IE"/>
          </a:p>
        </p:txBody>
      </p:sp>
    </p:spTree>
    <p:extLst>
      <p:ext uri="{BB962C8B-B14F-4D97-AF65-F5344CB8AC3E}">
        <p14:creationId xmlns:p14="http://schemas.microsoft.com/office/powerpoint/2010/main" val="42176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500"/>
                                        <p:tgtEl>
                                          <p:spTgt spid="6">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fade">
                                      <p:cBhvr>
                                        <p:cTn id="29" dur="500"/>
                                        <p:tgtEl>
                                          <p:spTgt spid="6">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fade">
                                      <p:cBhvr>
                                        <p:cTn id="34" dur="500"/>
                                        <p:tgtEl>
                                          <p:spTgt spid="6">
                                            <p:txEl>
                                              <p:pRg st="11" end="11"/>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fade">
                                      <p:cBhvr>
                                        <p:cTn id="37" dur="500"/>
                                        <p:tgtEl>
                                          <p:spTgt spid="6">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4" end="14"/>
                                            </p:txEl>
                                          </p:spTgt>
                                        </p:tgtEl>
                                        <p:attrNameLst>
                                          <p:attrName>style.visibility</p:attrName>
                                        </p:attrNameLst>
                                      </p:cBhvr>
                                      <p:to>
                                        <p:strVal val="visible"/>
                                      </p:to>
                                    </p:set>
                                    <p:animEffect transition="in" filter="fade">
                                      <p:cBhvr>
                                        <p:cTn id="42" dur="500"/>
                                        <p:tgtEl>
                                          <p:spTgt spid="6">
                                            <p:txEl>
                                              <p:pRg st="14" end="14"/>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animEffect transition="in" filter="fade">
                                      <p:cBhvr>
                                        <p:cTn id="45"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Perceptron – example: spam detection</a:t>
            </a:r>
          </a:p>
        </p:txBody>
      </p:sp>
      <p:sp>
        <p:nvSpPr>
          <p:cNvPr id="6" name="Content Placeholder 5"/>
          <p:cNvSpPr>
            <a:spLocks noGrp="1"/>
          </p:cNvSpPr>
          <p:nvPr>
            <p:ph idx="1"/>
          </p:nvPr>
        </p:nvSpPr>
        <p:spPr/>
        <p:txBody>
          <a:bodyPr>
            <a:normAutofit fontScale="92500"/>
          </a:bodyPr>
          <a:lstStyle/>
          <a:p>
            <a:r>
              <a:rPr lang="en-GB" dirty="0"/>
              <a:t>w = [0, 1, 0, -½, ½] </a:t>
            </a:r>
          </a:p>
          <a:p>
            <a:pPr lvl="1"/>
            <a:r>
              <a:rPr lang="en-GB" dirty="0"/>
              <a:t>The words “and” and “the” are considered neutral</a:t>
            </a:r>
          </a:p>
          <a:p>
            <a:pPr lvl="1"/>
            <a:r>
              <a:rPr lang="en-GB" dirty="0"/>
              <a:t>The words “</a:t>
            </a:r>
            <a:r>
              <a:rPr lang="en-GB" dirty="0" err="1"/>
              <a:t>viagra</a:t>
            </a:r>
            <a:r>
              <a:rPr lang="en-GB" dirty="0"/>
              <a:t>” and “</a:t>
            </a:r>
            <a:r>
              <a:rPr lang="en-GB" dirty="0" err="1"/>
              <a:t>nigeria</a:t>
            </a:r>
            <a:r>
              <a:rPr lang="en-GB" dirty="0"/>
              <a:t>” are considered indicative of spam</a:t>
            </a:r>
          </a:p>
          <a:p>
            <a:pPr lvl="1"/>
            <a:r>
              <a:rPr lang="en-GB" dirty="0"/>
              <a:t>The word “of” is considered indicative of not spam</a:t>
            </a:r>
          </a:p>
          <a:p>
            <a:endParaRPr lang="en-GB" dirty="0"/>
          </a:p>
          <a:p>
            <a:r>
              <a:rPr lang="en-GB" dirty="0"/>
              <a:t>In this case, we terminated at a viable solution using training data only. </a:t>
            </a:r>
          </a:p>
          <a:p>
            <a:endParaRPr lang="en-GB" dirty="0"/>
          </a:p>
          <a:p>
            <a:r>
              <a:rPr lang="en-GB" dirty="0"/>
              <a:t>Whilst the training data is linearly separable, test date may not be.</a:t>
            </a:r>
          </a:p>
          <a:p>
            <a:endParaRPr lang="en-GB" dirty="0"/>
          </a:p>
          <a:p>
            <a:r>
              <a:rPr lang="en-GB" dirty="0"/>
              <a:t>Therefore, we can use stopping criteria like:</a:t>
            </a:r>
          </a:p>
          <a:p>
            <a:pPr lvl="1"/>
            <a:r>
              <a:rPr lang="en-GB" dirty="0"/>
              <a:t>Terminate after k rounds</a:t>
            </a:r>
          </a:p>
          <a:p>
            <a:pPr lvl="1"/>
            <a:r>
              <a:rPr lang="en-GB" dirty="0"/>
              <a:t>Terminate when the number of misclassified instances stops changing</a:t>
            </a:r>
          </a:p>
          <a:p>
            <a:pPr lvl="1"/>
            <a:r>
              <a:rPr lang="en-GB" dirty="0"/>
              <a:t>…</a:t>
            </a:r>
          </a:p>
        </p:txBody>
      </p:sp>
      <p:sp>
        <p:nvSpPr>
          <p:cNvPr id="3" name="Date Placeholder 2"/>
          <p:cNvSpPr>
            <a:spLocks noGrp="1"/>
          </p:cNvSpPr>
          <p:nvPr>
            <p:ph type="dt" sz="half" idx="10"/>
          </p:nvPr>
        </p:nvSpPr>
        <p:spPr/>
        <p:txBody>
          <a:bodyPr/>
          <a:lstStyle/>
          <a:p>
            <a:fld id="{D922EFCD-6304-9D41-8A05-C2B5C9C39004}"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26</a:t>
            </a:fld>
            <a:endParaRPr lang="en-IE"/>
          </a:p>
        </p:txBody>
      </p:sp>
    </p:spTree>
    <p:extLst>
      <p:ext uri="{BB962C8B-B14F-4D97-AF65-F5344CB8AC3E}">
        <p14:creationId xmlns:p14="http://schemas.microsoft.com/office/powerpoint/2010/main" val="3850215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r>
              <a:rPr lang="en-GB" dirty="0"/>
              <a:t> – Winnow algorithm</a:t>
            </a:r>
          </a:p>
        </p:txBody>
      </p:sp>
      <p:sp>
        <p:nvSpPr>
          <p:cNvPr id="6" name="Content Placeholder 5"/>
          <p:cNvSpPr>
            <a:spLocks noGrp="1"/>
          </p:cNvSpPr>
          <p:nvPr>
            <p:ph idx="1"/>
          </p:nvPr>
        </p:nvSpPr>
        <p:spPr/>
        <p:txBody>
          <a:bodyPr>
            <a:normAutofit lnSpcReduction="10000"/>
          </a:bodyPr>
          <a:lstStyle/>
          <a:p>
            <a:r>
              <a:rPr lang="en-GB" dirty="0"/>
              <a:t>There are many ways to adjust the weights vector. </a:t>
            </a:r>
          </a:p>
          <a:p>
            <a:endParaRPr lang="en-GB" dirty="0"/>
          </a:p>
          <a:p>
            <a:r>
              <a:rPr lang="en-GB" dirty="0"/>
              <a:t>The Winnow algorithm (one way) basically tries to control the rate of convergence</a:t>
            </a:r>
          </a:p>
          <a:p>
            <a:pPr lvl="1"/>
            <a:r>
              <a:rPr lang="en-GB" dirty="0"/>
              <a:t>If </a:t>
            </a:r>
            <a:r>
              <a:rPr lang="en-GB" dirty="0" err="1"/>
              <a:t>w.x</a:t>
            </a:r>
            <a:r>
              <a:rPr lang="en-GB" dirty="0"/>
              <a:t> &gt; </a:t>
            </a:r>
            <a:r>
              <a:rPr lang="en-GB" dirty="0" err="1"/>
              <a:t>θ</a:t>
            </a:r>
            <a:r>
              <a:rPr lang="en-GB" dirty="0"/>
              <a:t> and y=+1 or </a:t>
            </a:r>
            <a:r>
              <a:rPr lang="en-GB" dirty="0" err="1"/>
              <a:t>w.x</a:t>
            </a:r>
            <a:r>
              <a:rPr lang="en-GB" dirty="0"/>
              <a:t> &lt; </a:t>
            </a:r>
            <a:r>
              <a:rPr lang="en-GB" dirty="0" err="1"/>
              <a:t>θ</a:t>
            </a:r>
            <a:r>
              <a:rPr lang="en-GB" dirty="0"/>
              <a:t> and y=-1 then do nothing </a:t>
            </a:r>
          </a:p>
          <a:p>
            <a:pPr lvl="1"/>
            <a:r>
              <a:rPr lang="en-GB" dirty="0"/>
              <a:t>If </a:t>
            </a:r>
            <a:r>
              <a:rPr lang="en-GB" dirty="0" err="1"/>
              <a:t>w.x</a:t>
            </a:r>
            <a:r>
              <a:rPr lang="en-GB" dirty="0"/>
              <a:t> </a:t>
            </a:r>
            <a:r>
              <a:rPr lang="en-GB" u="sng" dirty="0"/>
              <a:t>&lt;</a:t>
            </a:r>
            <a:r>
              <a:rPr lang="en-GB" dirty="0"/>
              <a:t> </a:t>
            </a:r>
            <a:r>
              <a:rPr lang="en-GB" dirty="0" err="1"/>
              <a:t>θ</a:t>
            </a:r>
            <a:r>
              <a:rPr lang="en-GB" dirty="0"/>
              <a:t>, but y=+1 then the weights for components where x has 1 are too low. So double them, i.e.: if x</a:t>
            </a:r>
            <a:r>
              <a:rPr lang="en-GB" baseline="-25000" dirty="0"/>
              <a:t>i</a:t>
            </a:r>
            <a:r>
              <a:rPr lang="en-GB" dirty="0"/>
              <a:t> = 1 then set </a:t>
            </a:r>
            <a:r>
              <a:rPr lang="en-GB" dirty="0" err="1"/>
              <a:t>w</a:t>
            </a:r>
            <a:r>
              <a:rPr lang="en-GB" baseline="-25000" dirty="0" err="1"/>
              <a:t>i</a:t>
            </a:r>
            <a:r>
              <a:rPr lang="en-GB" dirty="0"/>
              <a:t> := 2w</a:t>
            </a:r>
            <a:r>
              <a:rPr lang="en-GB" baseline="-25000" dirty="0"/>
              <a:t>i</a:t>
            </a:r>
          </a:p>
          <a:p>
            <a:pPr lvl="1"/>
            <a:r>
              <a:rPr lang="en-GB" dirty="0"/>
              <a:t>If </a:t>
            </a:r>
            <a:r>
              <a:rPr lang="en-GB" dirty="0" err="1"/>
              <a:t>w.x</a:t>
            </a:r>
            <a:r>
              <a:rPr lang="en-GB" dirty="0"/>
              <a:t> </a:t>
            </a:r>
            <a:r>
              <a:rPr lang="en-GB" u="sng" dirty="0"/>
              <a:t>&gt;</a:t>
            </a:r>
            <a:r>
              <a:rPr lang="en-GB" dirty="0"/>
              <a:t> </a:t>
            </a:r>
            <a:r>
              <a:rPr lang="en-GB" dirty="0" err="1"/>
              <a:t>θ</a:t>
            </a:r>
            <a:r>
              <a:rPr lang="en-GB" dirty="0"/>
              <a:t>, but y=-1 then the weights for components where x has 0 are too high. So halve them, i.e.: if x</a:t>
            </a:r>
            <a:r>
              <a:rPr lang="en-GB" baseline="-25000" dirty="0"/>
              <a:t>i</a:t>
            </a:r>
            <a:r>
              <a:rPr lang="en-GB" dirty="0"/>
              <a:t> = 0 then set </a:t>
            </a:r>
            <a:r>
              <a:rPr lang="en-GB" dirty="0" err="1"/>
              <a:t>w</a:t>
            </a:r>
            <a:r>
              <a:rPr lang="en-GB" baseline="-25000" dirty="0" err="1"/>
              <a:t>i</a:t>
            </a:r>
            <a:r>
              <a:rPr lang="en-GB" dirty="0"/>
              <a:t> := </a:t>
            </a:r>
            <a:r>
              <a:rPr lang="en-GB" dirty="0" err="1"/>
              <a:t>w</a:t>
            </a:r>
            <a:r>
              <a:rPr lang="en-GB" baseline="-25000" dirty="0" err="1"/>
              <a:t>i</a:t>
            </a:r>
            <a:r>
              <a:rPr lang="en-GB" dirty="0"/>
              <a:t>/2 </a:t>
            </a:r>
          </a:p>
          <a:p>
            <a:pPr lvl="1"/>
            <a:endParaRPr lang="en-GB" dirty="0"/>
          </a:p>
          <a:p>
            <a:r>
              <a:rPr lang="en-GB" dirty="0"/>
              <a:t>Example: a = [1, 1, 0, 1, 1]; y=+1</a:t>
            </a:r>
          </a:p>
          <a:p>
            <a:r>
              <a:rPr lang="en-GB" dirty="0"/>
              <a:t>Let w = [1, 1, 1, 1, 1] and </a:t>
            </a:r>
            <a:r>
              <a:rPr lang="en-GB" dirty="0" err="1"/>
              <a:t>θ</a:t>
            </a:r>
            <a:r>
              <a:rPr lang="en-GB" dirty="0"/>
              <a:t>=5</a:t>
            </a:r>
          </a:p>
          <a:p>
            <a:r>
              <a:rPr lang="en-GB" dirty="0" err="1"/>
              <a:t>w.a</a:t>
            </a:r>
            <a:r>
              <a:rPr lang="en-GB" dirty="0"/>
              <a:t> = 4, which is less than </a:t>
            </a:r>
            <a:r>
              <a:rPr lang="en-GB" dirty="0" err="1"/>
              <a:t>θ</a:t>
            </a:r>
            <a:r>
              <a:rPr lang="en-GB" dirty="0"/>
              <a:t>; so we double all components where x</a:t>
            </a:r>
            <a:r>
              <a:rPr lang="en-GB" baseline="-25000" dirty="0"/>
              <a:t>i</a:t>
            </a:r>
            <a:r>
              <a:rPr lang="en-GB" dirty="0"/>
              <a:t>=1</a:t>
            </a:r>
          </a:p>
          <a:p>
            <a:r>
              <a:rPr lang="en-GB" dirty="0"/>
              <a:t>So the new w = [2, 2, 1, 2, 2]</a:t>
            </a:r>
          </a:p>
        </p:txBody>
      </p:sp>
      <p:sp>
        <p:nvSpPr>
          <p:cNvPr id="3" name="Date Placeholder 2"/>
          <p:cNvSpPr>
            <a:spLocks noGrp="1"/>
          </p:cNvSpPr>
          <p:nvPr>
            <p:ph type="dt" sz="half" idx="10"/>
          </p:nvPr>
        </p:nvSpPr>
        <p:spPr/>
        <p:txBody>
          <a:bodyPr/>
          <a:lstStyle/>
          <a:p>
            <a:fld id="{009F9323-FCC7-0147-BF33-15FC40956C3B}"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27</a:t>
            </a:fld>
            <a:endParaRPr lang="en-IE"/>
          </a:p>
        </p:txBody>
      </p:sp>
    </p:spTree>
    <p:extLst>
      <p:ext uri="{BB962C8B-B14F-4D97-AF65-F5344CB8AC3E}">
        <p14:creationId xmlns:p14="http://schemas.microsoft.com/office/powerpoint/2010/main" val="2448931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r>
              <a:rPr lang="en-GB" dirty="0"/>
              <a:t> – Winnow algorithm</a:t>
            </a:r>
          </a:p>
        </p:txBody>
      </p:sp>
      <p:pic>
        <p:nvPicPr>
          <p:cNvPr id="7" name="Content Placeholder 6" descr="Winnow weight adjustment.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1988344"/>
            <a:ext cx="6172200" cy="4025900"/>
          </a:xfrm>
        </p:spPr>
      </p:pic>
      <p:sp>
        <p:nvSpPr>
          <p:cNvPr id="3" name="Date Placeholder 2"/>
          <p:cNvSpPr>
            <a:spLocks noGrp="1"/>
          </p:cNvSpPr>
          <p:nvPr>
            <p:ph type="dt" sz="half" idx="10"/>
          </p:nvPr>
        </p:nvSpPr>
        <p:spPr/>
        <p:txBody>
          <a:bodyPr/>
          <a:lstStyle/>
          <a:p>
            <a:fld id="{37A26DF3-CB5A-C048-A2F5-7F8718EF60CB}"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28</a:t>
            </a:fld>
            <a:endParaRPr lang="en-IE"/>
          </a:p>
        </p:txBody>
      </p:sp>
    </p:spTree>
    <p:extLst>
      <p:ext uri="{BB962C8B-B14F-4D97-AF65-F5344CB8AC3E}">
        <p14:creationId xmlns:p14="http://schemas.microsoft.com/office/powerpoint/2010/main" val="2834449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Perceptrons</a:t>
            </a:r>
            <a:r>
              <a:rPr lang="en-GB" dirty="0"/>
              <a:t> – setting </a:t>
            </a:r>
            <a:r>
              <a:rPr lang="en-GB" dirty="0" err="1"/>
              <a:t>θ</a:t>
            </a:r>
            <a:endParaRPr lang="en-GB" dirty="0"/>
          </a:p>
        </p:txBody>
      </p:sp>
      <p:sp>
        <p:nvSpPr>
          <p:cNvPr id="6" name="Content Placeholder 5"/>
          <p:cNvSpPr>
            <a:spLocks noGrp="1"/>
          </p:cNvSpPr>
          <p:nvPr>
            <p:ph idx="1"/>
          </p:nvPr>
        </p:nvSpPr>
        <p:spPr/>
        <p:txBody>
          <a:bodyPr>
            <a:normAutofit lnSpcReduction="10000"/>
          </a:bodyPr>
          <a:lstStyle/>
          <a:p>
            <a:r>
              <a:rPr lang="en-GB" dirty="0"/>
              <a:t>We can just increase the dimensionality of the problem, and treat </a:t>
            </a:r>
            <a:r>
              <a:rPr lang="en-GB" dirty="0" err="1"/>
              <a:t>θ</a:t>
            </a:r>
            <a:r>
              <a:rPr lang="en-GB" dirty="0"/>
              <a:t> like a weight</a:t>
            </a:r>
          </a:p>
          <a:p>
            <a:endParaRPr lang="en-GB" dirty="0"/>
          </a:p>
          <a:p>
            <a:r>
              <a:rPr lang="en-GB" dirty="0"/>
              <a:t>In other words:</a:t>
            </a:r>
          </a:p>
          <a:p>
            <a:pPr lvl="1"/>
            <a:r>
              <a:rPr lang="en-GB" dirty="0"/>
              <a:t>Replace w = [w</a:t>
            </a:r>
            <a:r>
              <a:rPr lang="en-GB" baseline="-25000" dirty="0"/>
              <a:t>1</a:t>
            </a:r>
            <a:r>
              <a:rPr lang="en-GB" dirty="0"/>
              <a:t>, w</a:t>
            </a:r>
            <a:r>
              <a:rPr lang="en-GB" baseline="-25000" dirty="0"/>
              <a:t>2</a:t>
            </a:r>
            <a:r>
              <a:rPr lang="en-GB" dirty="0"/>
              <a:t>, …, </a:t>
            </a:r>
            <a:r>
              <a:rPr lang="en-GB" dirty="0" err="1"/>
              <a:t>w</a:t>
            </a:r>
            <a:r>
              <a:rPr lang="en-GB" baseline="-25000" dirty="0" err="1"/>
              <a:t>d</a:t>
            </a:r>
            <a:r>
              <a:rPr lang="en-GB" dirty="0"/>
              <a:t>] with w’ = [w</a:t>
            </a:r>
            <a:r>
              <a:rPr lang="en-GB" baseline="-25000" dirty="0"/>
              <a:t>1</a:t>
            </a:r>
            <a:r>
              <a:rPr lang="en-GB" dirty="0"/>
              <a:t>, w</a:t>
            </a:r>
            <a:r>
              <a:rPr lang="en-GB" baseline="-25000" dirty="0"/>
              <a:t>2</a:t>
            </a:r>
            <a:r>
              <a:rPr lang="en-GB" dirty="0"/>
              <a:t>, …, </a:t>
            </a:r>
            <a:r>
              <a:rPr lang="en-GB" dirty="0" err="1"/>
              <a:t>w</a:t>
            </a:r>
            <a:r>
              <a:rPr lang="en-GB" baseline="-25000" dirty="0" err="1"/>
              <a:t>d</a:t>
            </a:r>
            <a:r>
              <a:rPr lang="en-GB" dirty="0"/>
              <a:t>, </a:t>
            </a:r>
            <a:r>
              <a:rPr lang="en-GB" dirty="0" err="1"/>
              <a:t>θ</a:t>
            </a:r>
            <a:r>
              <a:rPr lang="en-GB" dirty="0"/>
              <a:t>] </a:t>
            </a:r>
          </a:p>
          <a:p>
            <a:pPr lvl="1"/>
            <a:r>
              <a:rPr lang="en-GB" dirty="0"/>
              <a:t>Replace ever feature vector x = [x</a:t>
            </a:r>
            <a:r>
              <a:rPr lang="en-GB" baseline="-25000" dirty="0"/>
              <a:t>1</a:t>
            </a:r>
            <a:r>
              <a:rPr lang="en-GB" dirty="0"/>
              <a:t>, x</a:t>
            </a:r>
            <a:r>
              <a:rPr lang="en-GB" baseline="-25000" dirty="0"/>
              <a:t>2</a:t>
            </a:r>
            <a:r>
              <a:rPr lang="en-GB" dirty="0"/>
              <a:t>, …, </a:t>
            </a:r>
            <a:r>
              <a:rPr lang="en-GB" dirty="0" err="1"/>
              <a:t>x</a:t>
            </a:r>
            <a:r>
              <a:rPr lang="en-GB" baseline="-25000" dirty="0" err="1"/>
              <a:t>d</a:t>
            </a:r>
            <a:r>
              <a:rPr lang="en-GB" dirty="0"/>
              <a:t>] with x’ = [x</a:t>
            </a:r>
            <a:r>
              <a:rPr lang="en-GB" baseline="-25000" dirty="0"/>
              <a:t>1</a:t>
            </a:r>
            <a:r>
              <a:rPr lang="en-GB" dirty="0"/>
              <a:t>, x</a:t>
            </a:r>
            <a:r>
              <a:rPr lang="en-GB" baseline="-25000" dirty="0"/>
              <a:t>2</a:t>
            </a:r>
            <a:r>
              <a:rPr lang="en-GB" dirty="0"/>
              <a:t>, …, </a:t>
            </a:r>
            <a:r>
              <a:rPr lang="en-GB" dirty="0" err="1"/>
              <a:t>x</a:t>
            </a:r>
            <a:r>
              <a:rPr lang="en-GB" baseline="-25000" dirty="0" err="1"/>
              <a:t>d</a:t>
            </a:r>
            <a:r>
              <a:rPr lang="en-GB" dirty="0"/>
              <a:t>, </a:t>
            </a:r>
            <a:r>
              <a:rPr lang="en-GB" dirty="0" err="1"/>
              <a:t>θ</a:t>
            </a:r>
            <a:r>
              <a:rPr lang="en-GB" dirty="0"/>
              <a:t>]</a:t>
            </a:r>
          </a:p>
          <a:p>
            <a:pPr lvl="1"/>
            <a:endParaRPr lang="en-GB" dirty="0"/>
          </a:p>
          <a:p>
            <a:r>
              <a:rPr lang="en-GB" dirty="0"/>
              <a:t>For each instance, we treat </a:t>
            </a:r>
            <a:r>
              <a:rPr lang="en-GB" dirty="0" err="1"/>
              <a:t>θ</a:t>
            </a:r>
            <a:r>
              <a:rPr lang="en-GB" dirty="0"/>
              <a:t> as 0 and execute as before</a:t>
            </a:r>
          </a:p>
          <a:p>
            <a:endParaRPr lang="en-GB" dirty="0"/>
          </a:p>
          <a:p>
            <a:r>
              <a:rPr lang="en-GB" dirty="0"/>
              <a:t>Why can we do this?</a:t>
            </a:r>
          </a:p>
          <a:p>
            <a:pPr lvl="1"/>
            <a:r>
              <a:rPr lang="en-GB" dirty="0"/>
              <a:t> If </a:t>
            </a:r>
            <a:r>
              <a:rPr lang="en-GB" dirty="0" err="1"/>
              <a:t>w’.x</a:t>
            </a:r>
            <a:r>
              <a:rPr lang="en-GB" dirty="0"/>
              <a:t>’ </a:t>
            </a:r>
            <a:r>
              <a:rPr lang="en-GB" u="sng" dirty="0"/>
              <a:t>&gt;</a:t>
            </a:r>
            <a:r>
              <a:rPr lang="en-GB" dirty="0"/>
              <a:t> 0, then this is equivalent to </a:t>
            </a:r>
            <a:r>
              <a:rPr lang="en-GB" dirty="0" err="1"/>
              <a:t>Σ</a:t>
            </a:r>
            <a:r>
              <a:rPr lang="en-GB" baseline="30000" dirty="0" err="1"/>
              <a:t>d</a:t>
            </a:r>
            <a:r>
              <a:rPr lang="en-GB" baseline="-25000" dirty="0" err="1"/>
              <a:t>i</a:t>
            </a:r>
            <a:r>
              <a:rPr lang="en-GB" baseline="-25000" dirty="0"/>
              <a:t>=1</a:t>
            </a:r>
            <a:r>
              <a:rPr lang="en-GB" dirty="0"/>
              <a:t>w</a:t>
            </a:r>
            <a:r>
              <a:rPr lang="en-GB" baseline="-25000" dirty="0"/>
              <a:t>i</a:t>
            </a:r>
            <a:r>
              <a:rPr lang="en-GB" dirty="0"/>
              <a:t>x</a:t>
            </a:r>
            <a:r>
              <a:rPr lang="en-GB" baseline="-25000" dirty="0"/>
              <a:t>i</a:t>
            </a:r>
            <a:r>
              <a:rPr lang="en-GB" dirty="0"/>
              <a:t>+θ*-1 </a:t>
            </a:r>
            <a:r>
              <a:rPr lang="en-GB" u="sng" dirty="0"/>
              <a:t>&gt;</a:t>
            </a:r>
            <a:r>
              <a:rPr lang="en-GB" dirty="0"/>
              <a:t> 0</a:t>
            </a:r>
          </a:p>
          <a:p>
            <a:pPr lvl="1"/>
            <a:r>
              <a:rPr lang="en-GB" dirty="0"/>
              <a:t>which is equivalent to </a:t>
            </a:r>
            <a:r>
              <a:rPr lang="en-GB" dirty="0" err="1"/>
              <a:t>w.x</a:t>
            </a:r>
            <a:r>
              <a:rPr lang="en-GB" dirty="0"/>
              <a:t> – </a:t>
            </a:r>
            <a:r>
              <a:rPr lang="en-GB" dirty="0" err="1"/>
              <a:t>θ</a:t>
            </a:r>
            <a:r>
              <a:rPr lang="en-GB" dirty="0"/>
              <a:t> </a:t>
            </a:r>
            <a:r>
              <a:rPr lang="en-GB" u="sng" dirty="0"/>
              <a:t>&gt;</a:t>
            </a:r>
            <a:r>
              <a:rPr lang="en-GB" dirty="0"/>
              <a:t> 0</a:t>
            </a:r>
          </a:p>
          <a:p>
            <a:pPr lvl="1"/>
            <a:r>
              <a:rPr lang="en-GB" dirty="0"/>
              <a:t>which is equivalent to </a:t>
            </a:r>
            <a:r>
              <a:rPr lang="en-GB" dirty="0" err="1"/>
              <a:t>w.x</a:t>
            </a:r>
            <a:r>
              <a:rPr lang="en-GB" dirty="0"/>
              <a:t> </a:t>
            </a:r>
            <a:r>
              <a:rPr lang="en-GB" u="sng" dirty="0"/>
              <a:t>&gt;</a:t>
            </a:r>
            <a:r>
              <a:rPr lang="en-GB" dirty="0"/>
              <a:t> </a:t>
            </a:r>
            <a:r>
              <a:rPr lang="en-GB" dirty="0" err="1"/>
              <a:t>θ</a:t>
            </a:r>
            <a:endParaRPr lang="en-GB" dirty="0"/>
          </a:p>
          <a:p>
            <a:pPr lvl="1"/>
            <a:r>
              <a:rPr lang="en-GB" dirty="0"/>
              <a:t>which is the positive response from a perceptron with threshold </a:t>
            </a:r>
            <a:r>
              <a:rPr lang="en-GB" dirty="0" err="1"/>
              <a:t>θ</a:t>
            </a:r>
            <a:endParaRPr lang="en-GB" dirty="0"/>
          </a:p>
        </p:txBody>
      </p:sp>
      <p:sp>
        <p:nvSpPr>
          <p:cNvPr id="3" name="Date Placeholder 2"/>
          <p:cNvSpPr>
            <a:spLocks noGrp="1"/>
          </p:cNvSpPr>
          <p:nvPr>
            <p:ph type="dt" sz="half" idx="10"/>
          </p:nvPr>
        </p:nvSpPr>
        <p:spPr/>
        <p:txBody>
          <a:bodyPr/>
          <a:lstStyle/>
          <a:p>
            <a:fld id="{D9EA9B8F-905D-DE4C-8AC9-08FDCBAE47C6}"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29</a:t>
            </a:fld>
            <a:endParaRPr lang="en-IE"/>
          </a:p>
        </p:txBody>
      </p:sp>
    </p:spTree>
    <p:extLst>
      <p:ext uri="{BB962C8B-B14F-4D97-AF65-F5344CB8AC3E}">
        <p14:creationId xmlns:p14="http://schemas.microsoft.com/office/powerpoint/2010/main" val="208662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101</a:t>
            </a:r>
          </a:p>
        </p:txBody>
      </p:sp>
      <p:sp>
        <p:nvSpPr>
          <p:cNvPr id="3" name="Content Placeholder 2"/>
          <p:cNvSpPr>
            <a:spLocks noGrp="1"/>
          </p:cNvSpPr>
          <p:nvPr>
            <p:ph idx="1"/>
          </p:nvPr>
        </p:nvSpPr>
        <p:spPr/>
        <p:txBody>
          <a:bodyPr>
            <a:normAutofit fontScale="92500"/>
          </a:bodyPr>
          <a:lstStyle/>
          <a:p>
            <a:r>
              <a:rPr lang="en-GB" dirty="0"/>
              <a:t>Given an arbitrary data set there are many </a:t>
            </a:r>
            <a:r>
              <a:rPr lang="en-GB" dirty="0" err="1"/>
              <a:t>hyperplanes</a:t>
            </a:r>
            <a:r>
              <a:rPr lang="en-GB" dirty="0"/>
              <a:t> that we can learn for classification purposes</a:t>
            </a:r>
          </a:p>
          <a:p>
            <a:endParaRPr lang="en-GB" dirty="0"/>
          </a:p>
          <a:p>
            <a:r>
              <a:rPr lang="en-GB" dirty="0"/>
              <a:t>A SVM attempts to achieve maximum separation (margin) between classes.</a:t>
            </a:r>
          </a:p>
          <a:p>
            <a:pPr lvl="1"/>
            <a:r>
              <a:rPr lang="en-GB" dirty="0"/>
              <a:t>I.e. we maximise the distance from the </a:t>
            </a:r>
            <a:r>
              <a:rPr lang="en-GB" dirty="0" err="1"/>
              <a:t>hyperplane</a:t>
            </a:r>
            <a:r>
              <a:rPr lang="en-GB" dirty="0"/>
              <a:t> to a set of nearest points</a:t>
            </a:r>
          </a:p>
          <a:p>
            <a:pPr lvl="1"/>
            <a:r>
              <a:rPr lang="en-GB" dirty="0"/>
              <a:t>The </a:t>
            </a:r>
            <a:r>
              <a:rPr lang="en-GB" dirty="0" err="1"/>
              <a:t>hyperplane</a:t>
            </a:r>
            <a:r>
              <a:rPr lang="en-GB" dirty="0"/>
              <a:t> that achieves this goal is called the maximum margin </a:t>
            </a:r>
            <a:r>
              <a:rPr lang="en-GB" dirty="0" err="1"/>
              <a:t>hyperplane</a:t>
            </a:r>
            <a:r>
              <a:rPr lang="en-GB" dirty="0"/>
              <a:t>.</a:t>
            </a:r>
          </a:p>
          <a:p>
            <a:pPr marL="476250" lvl="1" indent="0">
              <a:buNone/>
            </a:pPr>
            <a:endParaRPr lang="en-GB" dirty="0"/>
          </a:p>
          <a:p>
            <a:r>
              <a:rPr lang="en-GB" dirty="0"/>
              <a:t>The problem is that there may be an infinite number of </a:t>
            </a:r>
            <a:r>
              <a:rPr lang="en-GB" dirty="0" err="1"/>
              <a:t>hyperplanes</a:t>
            </a:r>
            <a:r>
              <a:rPr lang="en-GB" dirty="0"/>
              <a:t> that could achieve separation, and at the same time, many will over fit the data</a:t>
            </a:r>
          </a:p>
          <a:p>
            <a:endParaRPr lang="en-GB" dirty="0"/>
          </a:p>
          <a:p>
            <a:r>
              <a:rPr lang="en-GB" dirty="0"/>
              <a:t>The other issue is that we need to assume that a class is linearly separable, or do we?</a:t>
            </a:r>
          </a:p>
        </p:txBody>
      </p:sp>
      <p:sp>
        <p:nvSpPr>
          <p:cNvPr id="4" name="Date Placeholder 3"/>
          <p:cNvSpPr>
            <a:spLocks noGrp="1"/>
          </p:cNvSpPr>
          <p:nvPr>
            <p:ph type="dt" sz="half" idx="10"/>
          </p:nvPr>
        </p:nvSpPr>
        <p:spPr/>
        <p:txBody>
          <a:bodyPr/>
          <a:lstStyle/>
          <a:p>
            <a:fld id="{4E3B5EC7-3910-FA4F-A5D9-909E208A1E2B}" type="datetime1">
              <a:rPr lang="en-GB" smtClean="0"/>
              <a:t>10/03/2019</a:t>
            </a:fld>
            <a:endParaRPr lang="en-US"/>
          </a:p>
        </p:txBody>
      </p:sp>
      <p:sp>
        <p:nvSpPr>
          <p:cNvPr id="5" name="Footer Placeholder 4"/>
          <p:cNvSpPr>
            <a:spLocks noGrp="1"/>
          </p:cNvSpPr>
          <p:nvPr>
            <p:ph type="ftr" sz="quarter" idx="11"/>
          </p:nvPr>
        </p:nvSpPr>
        <p:spPr/>
        <p:txBody>
          <a:bodyPr/>
          <a:lstStyle/>
          <a:p>
            <a:r>
              <a:rPr lang="en-US"/>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3</a:t>
            </a:fld>
            <a:endParaRPr lang="en-US"/>
          </a:p>
        </p:txBody>
      </p:sp>
    </p:spTree>
    <p:extLst>
      <p:ext uri="{BB962C8B-B14F-4D97-AF65-F5344CB8AC3E}">
        <p14:creationId xmlns:p14="http://schemas.microsoft.com/office/powerpoint/2010/main" val="4271920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2066"/>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219200"/>
            <a:ext cx="8291264" cy="3217912"/>
          </a:xfrm>
        </p:spPr>
        <p:txBody>
          <a:bodyPr>
            <a:normAutofit lnSpcReduction="10000"/>
          </a:bodyPr>
          <a:lstStyle/>
          <a:p>
            <a:r>
              <a:rPr lang="ga-IE" dirty="0"/>
              <a:t>Support Vector Machines extend the idea associated with a Perceptron to find a certain hyperplane, but</a:t>
            </a:r>
          </a:p>
          <a:p>
            <a:pPr lvl="1"/>
            <a:r>
              <a:rPr lang="ga-IE" dirty="0"/>
              <a:t>There is only 1 solution to a SVM:</a:t>
            </a:r>
          </a:p>
          <a:p>
            <a:pPr lvl="1"/>
            <a:r>
              <a:rPr lang="ga-IE" dirty="0"/>
              <a:t>A hyperplane that maximises the distance (margin) between the points of the training set</a:t>
            </a:r>
          </a:p>
          <a:p>
            <a:endParaRPr lang="ga-IE" dirty="0"/>
          </a:p>
          <a:p>
            <a:r>
              <a:rPr lang="ga-IE" dirty="0"/>
              <a:t>SVMs can also handle data instances that are not immediately lineraly seperable</a:t>
            </a:r>
          </a:p>
          <a:p>
            <a:endParaRPr lang="ga-IE" dirty="0"/>
          </a:p>
          <a:p>
            <a:r>
              <a:rPr lang="ga-IE" dirty="0"/>
              <a:t>Consider the graph</a:t>
            </a:r>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dirty="0"/>
          </a:p>
          <a:p>
            <a:pPr lvl="2"/>
            <a:endParaRPr lang="ga-IE" dirty="0"/>
          </a:p>
        </p:txBody>
      </p:sp>
      <p:sp>
        <p:nvSpPr>
          <p:cNvPr id="4" name="Date Placeholder 3"/>
          <p:cNvSpPr>
            <a:spLocks noGrp="1"/>
          </p:cNvSpPr>
          <p:nvPr>
            <p:ph type="dt" sz="half" idx="10"/>
          </p:nvPr>
        </p:nvSpPr>
        <p:spPr/>
        <p:txBody>
          <a:bodyPr/>
          <a:lstStyle/>
          <a:p>
            <a:fld id="{4645D8D7-28E0-8F4C-B0C1-B90B28DAE743}"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30</a:t>
            </a:fld>
            <a:endParaRPr lang="en-IE"/>
          </a:p>
        </p:txBody>
      </p:sp>
      <p:cxnSp>
        <p:nvCxnSpPr>
          <p:cNvPr id="47" name="Straight Connector 46"/>
          <p:cNvCxnSpPr/>
          <p:nvPr/>
        </p:nvCxnSpPr>
        <p:spPr>
          <a:xfrm>
            <a:off x="5348808" y="4017517"/>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48808" y="5673701"/>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5636840" y="4377557"/>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6647829" y="494116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5796136" y="5241653"/>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Oval 54"/>
          <p:cNvSpPr/>
          <p:nvPr/>
        </p:nvSpPr>
        <p:spPr>
          <a:xfrm>
            <a:off x="6952629" y="4913894"/>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Oval 55"/>
          <p:cNvSpPr/>
          <p:nvPr/>
        </p:nvSpPr>
        <p:spPr>
          <a:xfrm>
            <a:off x="6952629" y="524596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Oval 56"/>
          <p:cNvSpPr/>
          <p:nvPr/>
        </p:nvSpPr>
        <p:spPr>
          <a:xfrm>
            <a:off x="7254573" y="4704799"/>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Oval 57"/>
          <p:cNvSpPr/>
          <p:nvPr/>
        </p:nvSpPr>
        <p:spPr>
          <a:xfrm>
            <a:off x="7398589" y="5057910"/>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Oval 58"/>
          <p:cNvSpPr/>
          <p:nvPr/>
        </p:nvSpPr>
        <p:spPr>
          <a:xfrm>
            <a:off x="6952629" y="4453095"/>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Oval 59"/>
          <p:cNvSpPr/>
          <p:nvPr/>
        </p:nvSpPr>
        <p:spPr>
          <a:xfrm>
            <a:off x="6004290" y="4704799"/>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Oval 60"/>
          <p:cNvSpPr/>
          <p:nvPr/>
        </p:nvSpPr>
        <p:spPr>
          <a:xfrm>
            <a:off x="5780207" y="4869160"/>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Oval 61"/>
          <p:cNvSpPr/>
          <p:nvPr/>
        </p:nvSpPr>
        <p:spPr>
          <a:xfrm>
            <a:off x="6031849" y="5013176"/>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683568" y="4365104"/>
            <a:ext cx="3744416" cy="1300790"/>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sz="2000" dirty="0"/>
              <a:t>How many ways are there to separate the class instances using lines (i.e hyperplanes)?</a:t>
            </a:r>
            <a:endParaRPr lang="en-IE" sz="2000" dirty="0"/>
          </a:p>
        </p:txBody>
      </p:sp>
      <p:cxnSp>
        <p:nvCxnSpPr>
          <p:cNvPr id="18" name="Straight Connector 17"/>
          <p:cNvCxnSpPr/>
          <p:nvPr/>
        </p:nvCxnSpPr>
        <p:spPr>
          <a:xfrm>
            <a:off x="5940152" y="4017517"/>
            <a:ext cx="707677" cy="19128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5508104" y="4017517"/>
            <a:ext cx="1746470" cy="18408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62062" y="3933056"/>
            <a:ext cx="133365" cy="20162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1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VM - basic overvie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620" y="3429000"/>
            <a:ext cx="5081707" cy="3024336"/>
          </a:xfrm>
          <a:prstGeom prst="rect">
            <a:avLst/>
          </a:prstGeom>
        </p:spPr>
      </p:pic>
      <p:sp>
        <p:nvSpPr>
          <p:cNvPr id="2" name="Title 1"/>
          <p:cNvSpPr>
            <a:spLocks noGrp="1"/>
          </p:cNvSpPr>
          <p:nvPr>
            <p:ph type="title"/>
          </p:nvPr>
        </p:nvSpPr>
        <p:spPr>
          <a:xfrm>
            <a:off x="628650" y="365127"/>
            <a:ext cx="7886700" cy="993774"/>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r>
              <a:rPr lang="ga-IE" dirty="0"/>
              <a:t>Given (x, y), find a linear function on the form: </a:t>
            </a:r>
          </a:p>
          <a:p>
            <a:pPr lvl="1"/>
            <a:r>
              <a:rPr lang="ga-IE" dirty="0"/>
              <a:t>f(x) = w.x + b = 0</a:t>
            </a:r>
          </a:p>
          <a:p>
            <a:pPr lvl="1"/>
            <a:r>
              <a:rPr lang="ga-IE" dirty="0"/>
              <a:t>that maximises γ</a:t>
            </a:r>
          </a:p>
          <a:p>
            <a:pPr lvl="1"/>
            <a:endParaRPr lang="ga-IE" dirty="0"/>
          </a:p>
          <a:p>
            <a:r>
              <a:rPr lang="ga-IE" dirty="0"/>
              <a:t>An input vector x</a:t>
            </a:r>
            <a:r>
              <a:rPr lang="ga-IE" baseline="-25000" dirty="0"/>
              <a:t>i</a:t>
            </a:r>
            <a:r>
              <a:rPr lang="ga-IE" dirty="0"/>
              <a:t> is assigned to the positive class if f(x) &gt; 0 and to the negative class otherwise.</a:t>
            </a:r>
          </a:p>
          <a:p>
            <a:endParaRPr lang="ga-IE" dirty="0"/>
          </a:p>
          <a:p>
            <a:r>
              <a:rPr lang="ga-IE" dirty="0"/>
              <a:t>Typically d + 1 support vectors</a:t>
            </a:r>
          </a:p>
          <a:p>
            <a:endParaRPr lang="ga-IE" dirty="0"/>
          </a:p>
          <a:p>
            <a:pPr marL="0" indent="0">
              <a:buNone/>
            </a:pPr>
            <a:r>
              <a:rPr lang="ga-IE" dirty="0"/>
              <a:t>Maximising the margin means</a:t>
            </a:r>
          </a:p>
          <a:p>
            <a:pPr marL="0" indent="0">
              <a:buNone/>
            </a:pPr>
            <a:r>
              <a:rPr lang="ga-IE" dirty="0"/>
              <a:t>that points close(r) to the</a:t>
            </a:r>
          </a:p>
          <a:p>
            <a:pPr marL="0" indent="0">
              <a:buNone/>
            </a:pPr>
            <a:r>
              <a:rPr lang="ga-IE" dirty="0"/>
              <a:t>hyperplane in the test dataset</a:t>
            </a:r>
          </a:p>
          <a:p>
            <a:pPr marL="0" indent="0">
              <a:buNone/>
            </a:pPr>
            <a:r>
              <a:rPr lang="ga-IE" dirty="0"/>
              <a:t>have a better chance of being</a:t>
            </a:r>
          </a:p>
          <a:p>
            <a:pPr marL="0" indent="0">
              <a:buNone/>
            </a:pPr>
            <a:r>
              <a:rPr lang="ga-IE" dirty="0"/>
              <a:t>correctly classified</a:t>
            </a:r>
          </a:p>
          <a:p>
            <a:endParaRPr lang="ga-IE" dirty="0"/>
          </a:p>
          <a:p>
            <a:pPr lvl="1"/>
            <a:endParaRPr lang="ga-IE" dirty="0"/>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dirty="0"/>
          </a:p>
          <a:p>
            <a:pPr lvl="2"/>
            <a:endParaRPr lang="ga-IE" dirty="0"/>
          </a:p>
        </p:txBody>
      </p:sp>
      <p:sp>
        <p:nvSpPr>
          <p:cNvPr id="4" name="Date Placeholder 3"/>
          <p:cNvSpPr>
            <a:spLocks noGrp="1"/>
          </p:cNvSpPr>
          <p:nvPr>
            <p:ph type="dt" sz="half" idx="10"/>
          </p:nvPr>
        </p:nvSpPr>
        <p:spPr/>
        <p:txBody>
          <a:bodyPr/>
          <a:lstStyle/>
          <a:p>
            <a:fld id="{7F59F41B-4EB8-5C48-BFAE-635BC9F8D62C}"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31</a:t>
            </a:fld>
            <a:endParaRPr lang="en-IE"/>
          </a:p>
        </p:txBody>
      </p:sp>
    </p:spTree>
    <p:extLst>
      <p:ext uri="{BB962C8B-B14F-4D97-AF65-F5344CB8AC3E}">
        <p14:creationId xmlns:p14="http://schemas.microsoft.com/office/powerpoint/2010/main" val="2249134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752" y="2802277"/>
            <a:ext cx="5578148" cy="3625211"/>
          </a:xfrm>
          <a:prstGeom prst="rect">
            <a:avLst/>
          </a:prstGeom>
        </p:spPr>
      </p:pic>
      <p:sp>
        <p:nvSpPr>
          <p:cNvPr id="2" name="Title 1"/>
          <p:cNvSpPr>
            <a:spLocks noGrp="1"/>
          </p:cNvSpPr>
          <p:nvPr>
            <p:ph type="title"/>
          </p:nvPr>
        </p:nvSpPr>
        <p:spPr/>
        <p:txBody>
          <a:bodyPr/>
          <a:lstStyle/>
          <a:p>
            <a:r>
              <a:rPr lang="en-GB" dirty="0"/>
              <a:t>Objective of a Support Vector Machine</a:t>
            </a:r>
          </a:p>
        </p:txBody>
      </p:sp>
      <p:sp>
        <p:nvSpPr>
          <p:cNvPr id="6" name="Content Placeholder 5"/>
          <p:cNvSpPr>
            <a:spLocks noGrp="1"/>
          </p:cNvSpPr>
          <p:nvPr>
            <p:ph idx="1"/>
          </p:nvPr>
        </p:nvSpPr>
        <p:spPr>
          <a:xfrm>
            <a:off x="457200" y="1219200"/>
            <a:ext cx="8229600" cy="2497832"/>
          </a:xfrm>
        </p:spPr>
        <p:txBody>
          <a:bodyPr/>
          <a:lstStyle/>
          <a:p>
            <a:r>
              <a:rPr lang="en-GB" dirty="0"/>
              <a:t>Maximise </a:t>
            </a:r>
            <a:r>
              <a:rPr lang="en-GB" dirty="0" err="1"/>
              <a:t>γ</a:t>
            </a:r>
            <a:r>
              <a:rPr lang="en-GB" dirty="0"/>
              <a:t> as the multiple of the unit vector w / ||w||</a:t>
            </a:r>
          </a:p>
          <a:p>
            <a:pPr lvl="1"/>
            <a:r>
              <a:rPr lang="en-GB" dirty="0"/>
              <a:t>||w|| is the </a:t>
            </a:r>
            <a:r>
              <a:rPr lang="en-GB" dirty="0" err="1"/>
              <a:t>Frobenius</a:t>
            </a:r>
            <a:r>
              <a:rPr lang="en-GB" dirty="0"/>
              <a:t> norm (the square root of the sum of squares of the components in w)</a:t>
            </a:r>
          </a:p>
          <a:p>
            <a:pPr lvl="1"/>
            <a:endParaRPr lang="en-GB" dirty="0"/>
          </a:p>
          <a:p>
            <a:r>
              <a:rPr lang="en-GB" dirty="0"/>
              <a:t>Given a training set (x</a:t>
            </a:r>
            <a:r>
              <a:rPr lang="en-GB" baseline="-25000" dirty="0"/>
              <a:t>1</a:t>
            </a:r>
            <a:r>
              <a:rPr lang="en-GB" dirty="0"/>
              <a:t>,y</a:t>
            </a:r>
            <a:r>
              <a:rPr lang="en-GB" baseline="-25000" dirty="0"/>
              <a:t>1</a:t>
            </a:r>
            <a:r>
              <a:rPr lang="en-GB" dirty="0"/>
              <a:t>), … (</a:t>
            </a:r>
            <a:r>
              <a:rPr lang="en-GB" dirty="0" err="1"/>
              <a:t>x</a:t>
            </a:r>
            <a:r>
              <a:rPr lang="en-GB" baseline="-25000" dirty="0" err="1"/>
              <a:t>n</a:t>
            </a:r>
            <a:r>
              <a:rPr lang="en-GB" dirty="0" err="1"/>
              <a:t>,y</a:t>
            </a:r>
            <a:r>
              <a:rPr lang="en-GB" baseline="-25000" dirty="0" err="1"/>
              <a:t>n</a:t>
            </a:r>
            <a:r>
              <a:rPr lang="en-GB" dirty="0"/>
              <a:t>) minimise ||w|| by varying w and b such that:</a:t>
            </a:r>
          </a:p>
          <a:p>
            <a:pPr lvl="1"/>
            <a:r>
              <a:rPr lang="en-GB" dirty="0" err="1"/>
              <a:t>y</a:t>
            </a:r>
            <a:r>
              <a:rPr lang="en-GB" baseline="-25000" dirty="0" err="1"/>
              <a:t>i</a:t>
            </a:r>
            <a:r>
              <a:rPr lang="en-GB" dirty="0"/>
              <a:t>(</a:t>
            </a:r>
            <a:r>
              <a:rPr lang="en-GB" dirty="0" err="1"/>
              <a:t>w.x</a:t>
            </a:r>
            <a:r>
              <a:rPr lang="en-GB" baseline="-25000" dirty="0" err="1"/>
              <a:t>i</a:t>
            </a:r>
            <a:r>
              <a:rPr lang="en-GB" dirty="0"/>
              <a:t> + b) </a:t>
            </a:r>
            <a:r>
              <a:rPr lang="en-GB" u="sng" dirty="0"/>
              <a:t>&gt;</a:t>
            </a:r>
            <a:r>
              <a:rPr lang="en-GB" dirty="0"/>
              <a:t> 1</a:t>
            </a:r>
          </a:p>
        </p:txBody>
      </p:sp>
      <p:sp>
        <p:nvSpPr>
          <p:cNvPr id="3" name="Date Placeholder 2"/>
          <p:cNvSpPr>
            <a:spLocks noGrp="1"/>
          </p:cNvSpPr>
          <p:nvPr>
            <p:ph type="dt" sz="half" idx="10"/>
          </p:nvPr>
        </p:nvSpPr>
        <p:spPr/>
        <p:txBody>
          <a:bodyPr/>
          <a:lstStyle/>
          <a:p>
            <a:fld id="{3CB36634-EA81-9B48-A48C-BB15A63322BB}"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32</a:t>
            </a:fld>
            <a:endParaRPr lang="en-IE"/>
          </a:p>
        </p:txBody>
      </p:sp>
    </p:spTree>
    <p:extLst>
      <p:ext uri="{BB962C8B-B14F-4D97-AF65-F5344CB8AC3E}">
        <p14:creationId xmlns:p14="http://schemas.microsoft.com/office/powerpoint/2010/main" val="3523581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Support Vector Machines – non seperable?</a:t>
            </a:r>
            <a:endParaRPr lang="en-IE" dirty="0"/>
          </a:p>
        </p:txBody>
      </p:sp>
      <p:pic>
        <p:nvPicPr>
          <p:cNvPr id="8" name="Content Placeholder 7" descr="SVM - non seperable.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423" y="1825625"/>
            <a:ext cx="6957153" cy="4351338"/>
          </a:xfrm>
        </p:spPr>
      </p:pic>
      <p:sp>
        <p:nvSpPr>
          <p:cNvPr id="4" name="Date Placeholder 3"/>
          <p:cNvSpPr>
            <a:spLocks noGrp="1"/>
          </p:cNvSpPr>
          <p:nvPr>
            <p:ph type="dt" sz="half" idx="10"/>
          </p:nvPr>
        </p:nvSpPr>
        <p:spPr/>
        <p:txBody>
          <a:bodyPr/>
          <a:lstStyle/>
          <a:p>
            <a:fld id="{AA9ECB26-A9E4-A24A-B4F5-8614672AD6A2}"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33</a:t>
            </a:fld>
            <a:endParaRPr lang="en-IE"/>
          </a:p>
        </p:txBody>
      </p:sp>
      <p:sp>
        <p:nvSpPr>
          <p:cNvPr id="9" name="TextBox 8"/>
          <p:cNvSpPr txBox="1"/>
          <p:nvPr/>
        </p:nvSpPr>
        <p:spPr>
          <a:xfrm>
            <a:off x="6156176" y="4254182"/>
            <a:ext cx="1080120" cy="461665"/>
          </a:xfrm>
          <a:prstGeom prst="rect">
            <a:avLst/>
          </a:prstGeom>
          <a:noFill/>
          <a:ln>
            <a:solidFill>
              <a:schemeClr val="tx2"/>
            </a:solidFill>
          </a:ln>
        </p:spPr>
        <p:txBody>
          <a:bodyPr wrap="square" rtlCol="0">
            <a:spAutoFit/>
          </a:bodyPr>
          <a:lstStyle/>
          <a:p>
            <a:r>
              <a:rPr lang="ga-IE" sz="1200" dirty="0"/>
              <a:t>Liu, Web Data Mining</a:t>
            </a:r>
            <a:endParaRPr lang="en-IE" sz="1200" dirty="0"/>
          </a:p>
        </p:txBody>
      </p:sp>
    </p:spTree>
    <p:extLst>
      <p:ext uri="{BB962C8B-B14F-4D97-AF65-F5344CB8AC3E}">
        <p14:creationId xmlns:p14="http://schemas.microsoft.com/office/powerpoint/2010/main" val="251279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8CCB-8DF8-1147-AB07-DC04E2A521AC}"/>
              </a:ext>
            </a:extLst>
          </p:cNvPr>
          <p:cNvSpPr>
            <a:spLocks noGrp="1"/>
          </p:cNvSpPr>
          <p:nvPr>
            <p:ph type="title"/>
          </p:nvPr>
        </p:nvSpPr>
        <p:spPr/>
        <p:txBody>
          <a:bodyPr/>
          <a:lstStyle/>
          <a:p>
            <a:r>
              <a:rPr lang="en-US" dirty="0"/>
              <a:t>Handling Non-separable data</a:t>
            </a:r>
          </a:p>
        </p:txBody>
      </p:sp>
      <p:sp>
        <p:nvSpPr>
          <p:cNvPr id="3" name="Content Placeholder 2">
            <a:extLst>
              <a:ext uri="{FF2B5EF4-FFF2-40B4-BE49-F238E27FC236}">
                <a16:creationId xmlns:a16="http://schemas.microsoft.com/office/drawing/2014/main" id="{AED9D9B0-3E67-8E4A-ADE7-F5CE936D2A4F}"/>
              </a:ext>
            </a:extLst>
          </p:cNvPr>
          <p:cNvSpPr>
            <a:spLocks noGrp="1"/>
          </p:cNvSpPr>
          <p:nvPr>
            <p:ph idx="1"/>
          </p:nvPr>
        </p:nvSpPr>
        <p:spPr/>
        <p:txBody>
          <a:bodyPr>
            <a:normAutofit lnSpcReduction="10000"/>
          </a:bodyPr>
          <a:lstStyle/>
          <a:p>
            <a:r>
              <a:rPr lang="en-US" dirty="0"/>
              <a:t>We have a few options to handle our not separable issue:</a:t>
            </a:r>
          </a:p>
          <a:p>
            <a:endParaRPr lang="en-US" dirty="0"/>
          </a:p>
          <a:p>
            <a:pPr marL="0" indent="0">
              <a:buNone/>
            </a:pPr>
            <a:r>
              <a:rPr lang="en-US" dirty="0"/>
              <a:t>1. We make new features, for example if our feature vector X has 2 components X</a:t>
            </a:r>
            <a:r>
              <a:rPr lang="en-US" baseline="-25000" dirty="0"/>
              <a:t>1</a:t>
            </a:r>
            <a:r>
              <a:rPr lang="en-US" dirty="0"/>
              <a:t> and X</a:t>
            </a:r>
            <a:r>
              <a:rPr lang="en-US" baseline="-25000" dirty="0"/>
              <a:t>2 </a:t>
            </a:r>
            <a:r>
              <a:rPr lang="en-US" dirty="0"/>
              <a:t>we could add X</a:t>
            </a:r>
            <a:r>
              <a:rPr lang="en-US" baseline="-25000" dirty="0"/>
              <a:t>1</a:t>
            </a:r>
            <a:r>
              <a:rPr lang="en-US" baseline="30000" dirty="0"/>
              <a:t>2 </a:t>
            </a:r>
            <a:r>
              <a:rPr lang="en-US" dirty="0"/>
              <a:t>and X</a:t>
            </a:r>
            <a:r>
              <a:rPr lang="en-US" baseline="-25000" dirty="0"/>
              <a:t>2</a:t>
            </a:r>
            <a:r>
              <a:rPr lang="en-US" baseline="30000" dirty="0"/>
              <a:t>2</a:t>
            </a:r>
            <a:r>
              <a:rPr lang="en-US" dirty="0"/>
              <a:t> with more features, we can use higher order linear functions to try to find a linear hyperplane.</a:t>
            </a:r>
          </a:p>
          <a:p>
            <a:pPr marL="0" indent="0">
              <a:buNone/>
            </a:pPr>
            <a:endParaRPr lang="en-US" dirty="0"/>
          </a:p>
          <a:p>
            <a:pPr marL="0" indent="0">
              <a:buNone/>
            </a:pPr>
            <a:r>
              <a:rPr lang="en-US" dirty="0"/>
              <a:t>Typically if our feature space is larger than the number of instances (or essentially big enough) we can usually find a linear hyperplane that will separate the data.</a:t>
            </a:r>
          </a:p>
          <a:p>
            <a:pPr marL="0" indent="0">
              <a:buNone/>
            </a:pPr>
            <a:endParaRPr lang="en-US" dirty="0"/>
          </a:p>
          <a:p>
            <a:pPr marL="0" indent="0">
              <a:buNone/>
            </a:pPr>
            <a:r>
              <a:rPr lang="en-US" dirty="0"/>
              <a:t>2. We relax our notion of a maximal margin hyperplane slightly and allow a number of points to be inside the margin, but we constrain this!</a:t>
            </a:r>
          </a:p>
        </p:txBody>
      </p:sp>
      <p:sp>
        <p:nvSpPr>
          <p:cNvPr id="4" name="Date Placeholder 3">
            <a:extLst>
              <a:ext uri="{FF2B5EF4-FFF2-40B4-BE49-F238E27FC236}">
                <a16:creationId xmlns:a16="http://schemas.microsoft.com/office/drawing/2014/main" id="{6466ABAC-2ED0-894E-924B-98DDA4DD0E63}"/>
              </a:ext>
            </a:extLst>
          </p:cNvPr>
          <p:cNvSpPr>
            <a:spLocks noGrp="1"/>
          </p:cNvSpPr>
          <p:nvPr>
            <p:ph type="dt" sz="half" idx="10"/>
          </p:nvPr>
        </p:nvSpPr>
        <p:spPr/>
        <p:txBody>
          <a:bodyPr/>
          <a:lstStyle/>
          <a:p>
            <a:fld id="{4E3B5EC7-3910-FA4F-A5D9-909E208A1E2B}" type="datetime1">
              <a:rPr lang="en-GB" smtClean="0"/>
              <a:t>10/03/2019</a:t>
            </a:fld>
            <a:endParaRPr lang="en-US"/>
          </a:p>
        </p:txBody>
      </p:sp>
      <p:sp>
        <p:nvSpPr>
          <p:cNvPr id="5" name="Footer Placeholder 4">
            <a:extLst>
              <a:ext uri="{FF2B5EF4-FFF2-40B4-BE49-F238E27FC236}">
                <a16:creationId xmlns:a16="http://schemas.microsoft.com/office/drawing/2014/main" id="{A7C6CF7F-82FF-9D44-B3CC-2555BECF3B82}"/>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351C2246-4CCD-5A49-B9C0-2D2A8C1253AD}"/>
              </a:ext>
            </a:extLst>
          </p:cNvPr>
          <p:cNvSpPr>
            <a:spLocks noGrp="1"/>
          </p:cNvSpPr>
          <p:nvPr>
            <p:ph type="sldNum" sz="quarter" idx="12"/>
          </p:nvPr>
        </p:nvSpPr>
        <p:spPr/>
        <p:txBody>
          <a:bodyPr/>
          <a:lstStyle/>
          <a:p>
            <a:fld id="{DD7D2821-7554-5B44-BF60-F8D166F48DA0}" type="slidenum">
              <a:rPr lang="en-US" smtClean="0"/>
              <a:pPr/>
              <a:t>34</a:t>
            </a:fld>
            <a:endParaRPr lang="en-US"/>
          </a:p>
        </p:txBody>
      </p:sp>
    </p:spTree>
    <p:extLst>
      <p:ext uri="{BB962C8B-B14F-4D97-AF65-F5344CB8AC3E}">
        <p14:creationId xmlns:p14="http://schemas.microsoft.com/office/powerpoint/2010/main" val="2070893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96B4-1B89-C744-ADDD-E4C6AFF5B3C4}"/>
              </a:ext>
            </a:extLst>
          </p:cNvPr>
          <p:cNvSpPr>
            <a:spLocks noGrp="1"/>
          </p:cNvSpPr>
          <p:nvPr>
            <p:ph type="title"/>
          </p:nvPr>
        </p:nvSpPr>
        <p:spPr>
          <a:xfrm>
            <a:off x="628650" y="365126"/>
            <a:ext cx="7886700" cy="833437"/>
          </a:xfrm>
        </p:spPr>
        <p:txBody>
          <a:bodyPr/>
          <a:lstStyle/>
          <a:p>
            <a:r>
              <a:rPr lang="en-US" dirty="0"/>
              <a:t>Epsilon and Cost Parameters</a:t>
            </a:r>
          </a:p>
        </p:txBody>
      </p:sp>
      <p:sp>
        <p:nvSpPr>
          <p:cNvPr id="3" name="Content Placeholder 2">
            <a:extLst>
              <a:ext uri="{FF2B5EF4-FFF2-40B4-BE49-F238E27FC236}">
                <a16:creationId xmlns:a16="http://schemas.microsoft.com/office/drawing/2014/main" id="{28219F03-ECB1-D54A-8126-7AFDCF15DC3A}"/>
              </a:ext>
            </a:extLst>
          </p:cNvPr>
          <p:cNvSpPr>
            <a:spLocks noGrp="1"/>
          </p:cNvSpPr>
          <p:nvPr>
            <p:ph idx="1"/>
          </p:nvPr>
        </p:nvSpPr>
        <p:spPr>
          <a:xfrm>
            <a:off x="392113" y="1198563"/>
            <a:ext cx="3917813" cy="4894262"/>
          </a:xfrm>
        </p:spPr>
        <p:txBody>
          <a:bodyPr/>
          <a:lstStyle/>
          <a:p>
            <a:r>
              <a:rPr lang="en-US" dirty="0"/>
              <a:t>Epsilon permits training instances to stray inside the margin and be “too close” to the maximal margin. </a:t>
            </a:r>
          </a:p>
          <a:p>
            <a:endParaRPr lang="en-US" dirty="0"/>
          </a:p>
          <a:p>
            <a:r>
              <a:rPr lang="en-US" dirty="0"/>
              <a:t>Cost provides a budget of summed epsilons corresponding to a convex optimization problem within the training of the SVM.</a:t>
            </a:r>
          </a:p>
          <a:p>
            <a:endParaRPr lang="en-US" dirty="0"/>
          </a:p>
          <a:p>
            <a:r>
              <a:rPr lang="en-US" dirty="0"/>
              <a:t>Together they essentially regularize the margin, and allow more points to be considered as support vectors. </a:t>
            </a:r>
          </a:p>
        </p:txBody>
      </p:sp>
      <p:sp>
        <p:nvSpPr>
          <p:cNvPr id="4" name="Date Placeholder 3">
            <a:extLst>
              <a:ext uri="{FF2B5EF4-FFF2-40B4-BE49-F238E27FC236}">
                <a16:creationId xmlns:a16="http://schemas.microsoft.com/office/drawing/2014/main" id="{9D0BEB39-D934-834A-ADC5-9ECC1EAEA78C}"/>
              </a:ext>
            </a:extLst>
          </p:cNvPr>
          <p:cNvSpPr>
            <a:spLocks noGrp="1"/>
          </p:cNvSpPr>
          <p:nvPr>
            <p:ph type="dt" sz="half" idx="10"/>
          </p:nvPr>
        </p:nvSpPr>
        <p:spPr/>
        <p:txBody>
          <a:bodyPr/>
          <a:lstStyle/>
          <a:p>
            <a:fld id="{4E3B5EC7-3910-FA4F-A5D9-909E208A1E2B}" type="datetime1">
              <a:rPr lang="en-GB" smtClean="0"/>
              <a:t>10/03/2019</a:t>
            </a:fld>
            <a:endParaRPr lang="en-US"/>
          </a:p>
        </p:txBody>
      </p:sp>
      <p:sp>
        <p:nvSpPr>
          <p:cNvPr id="5" name="Footer Placeholder 4">
            <a:extLst>
              <a:ext uri="{FF2B5EF4-FFF2-40B4-BE49-F238E27FC236}">
                <a16:creationId xmlns:a16="http://schemas.microsoft.com/office/drawing/2014/main" id="{DA950966-3028-9741-8CED-16DD7ED304AA}"/>
              </a:ext>
            </a:extLst>
          </p:cNvPr>
          <p:cNvSpPr>
            <a:spLocks noGrp="1"/>
          </p:cNvSpPr>
          <p:nvPr>
            <p:ph type="ftr" sz="quarter" idx="11"/>
          </p:nvPr>
        </p:nvSpPr>
        <p:spPr/>
        <p:txBody>
          <a:bodyPr/>
          <a:lstStyle/>
          <a:p>
            <a:r>
              <a:rPr lang="en-US"/>
              <a:t>Advanced Data Mining</a:t>
            </a:r>
            <a:endParaRPr lang="en-US" dirty="0"/>
          </a:p>
        </p:txBody>
      </p:sp>
      <p:sp>
        <p:nvSpPr>
          <p:cNvPr id="6" name="Slide Number Placeholder 5">
            <a:extLst>
              <a:ext uri="{FF2B5EF4-FFF2-40B4-BE49-F238E27FC236}">
                <a16:creationId xmlns:a16="http://schemas.microsoft.com/office/drawing/2014/main" id="{D017D0FB-59E3-FD4B-8EE2-1CCC577845F6}"/>
              </a:ext>
            </a:extLst>
          </p:cNvPr>
          <p:cNvSpPr>
            <a:spLocks noGrp="1"/>
          </p:cNvSpPr>
          <p:nvPr>
            <p:ph type="sldNum" sz="quarter" idx="12"/>
          </p:nvPr>
        </p:nvSpPr>
        <p:spPr/>
        <p:txBody>
          <a:bodyPr/>
          <a:lstStyle/>
          <a:p>
            <a:fld id="{DD7D2821-7554-5B44-BF60-F8D166F48DA0}" type="slidenum">
              <a:rPr lang="en-US" smtClean="0"/>
              <a:pPr/>
              <a:t>35</a:t>
            </a:fld>
            <a:endParaRPr lang="en-US"/>
          </a:p>
        </p:txBody>
      </p:sp>
      <p:pic>
        <p:nvPicPr>
          <p:cNvPr id="7" name="Content Placeholder 7" descr="SVM - non seperable.png">
            <a:extLst>
              <a:ext uri="{FF2B5EF4-FFF2-40B4-BE49-F238E27FC236}">
                <a16:creationId xmlns:a16="http://schemas.microsoft.com/office/drawing/2014/main" id="{063D3A9E-F75C-1843-A151-CF3E143AB7C7}"/>
              </a:ext>
            </a:extLst>
          </p:cNvPr>
          <p:cNvPicPr>
            <a:picLocks noChangeAspect="1"/>
          </p:cNvPicPr>
          <p:nvPr/>
        </p:nvPicPr>
        <p:blipFill>
          <a:blip r:embed="rId2">
            <a:extLst>
              <a:ext uri="{28A0092B-C50C-407E-A947-70E740481C1C}">
                <a14:useLocalDpi xmlns:a14="http://schemas.microsoft.com/office/drawing/2010/main" val="0"/>
              </a:ext>
            </a:extLst>
          </a:blip>
          <a:srcRect t="3179" b="3179"/>
          <a:stretch>
            <a:fillRect/>
          </a:stretch>
        </p:blipFill>
        <p:spPr bwMode="auto">
          <a:xfrm>
            <a:off x="4309926" y="2244508"/>
            <a:ext cx="4717083" cy="2762684"/>
          </a:xfrm>
          <a:prstGeom prst="rect">
            <a:avLst/>
          </a:prstGeom>
          <a:noFill/>
          <a:ln w="9525">
            <a:noFill/>
            <a:miter lim="800000"/>
            <a:headEnd/>
            <a:tailEnd/>
          </a:ln>
        </p:spPr>
      </p:pic>
    </p:spTree>
    <p:extLst>
      <p:ext uri="{BB962C8B-B14F-4D97-AF65-F5344CB8AC3E}">
        <p14:creationId xmlns:p14="http://schemas.microsoft.com/office/powerpoint/2010/main" val="8136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03634"/>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168760"/>
            <a:ext cx="8291264" cy="5090120"/>
          </a:xfrm>
        </p:spPr>
        <p:txBody>
          <a:bodyPr>
            <a:normAutofit fontScale="77500" lnSpcReduction="20000"/>
          </a:bodyPr>
          <a:lstStyle/>
          <a:p>
            <a:r>
              <a:rPr lang="ga-IE" dirty="0"/>
              <a:t>SVM – Kernel Methods</a:t>
            </a:r>
          </a:p>
          <a:p>
            <a:endParaRPr lang="ga-IE" dirty="0"/>
          </a:p>
          <a:p>
            <a:endParaRPr lang="ga-IE" dirty="0"/>
          </a:p>
          <a:p>
            <a:endParaRPr lang="ga-IE" dirty="0"/>
          </a:p>
          <a:p>
            <a:endParaRPr lang="ga-IE" dirty="0"/>
          </a:p>
          <a:p>
            <a:endParaRPr lang="ga-IE" dirty="0"/>
          </a:p>
          <a:p>
            <a:endParaRPr lang="ga-IE" dirty="0"/>
          </a:p>
          <a:p>
            <a:endParaRPr lang="ga-IE" dirty="0"/>
          </a:p>
          <a:p>
            <a:endParaRPr lang="ga-IE" dirty="0"/>
          </a:p>
          <a:p>
            <a:endParaRPr lang="ga-IE" dirty="0"/>
          </a:p>
          <a:p>
            <a:endParaRPr lang="ga-IE" dirty="0"/>
          </a:p>
          <a:p>
            <a:r>
              <a:rPr lang="ga-IE" dirty="0"/>
              <a:t>In the Input Space the decision boundary is non-linear.  </a:t>
            </a:r>
          </a:p>
          <a:p>
            <a:endParaRPr lang="ga-IE" dirty="0"/>
          </a:p>
          <a:p>
            <a:r>
              <a:rPr lang="ga-IE" dirty="0"/>
              <a:t>To create a classifier in this case we can use the same techniques as with the linear case – however, we must transform the input data from the original space into another space called a Feature Space F by using a non-linear mapping ϕ.</a:t>
            </a:r>
          </a:p>
          <a:p>
            <a:pPr lvl="1"/>
            <a:r>
              <a:rPr lang="ga-IE" dirty="0"/>
              <a:t>ϕ:X </a:t>
            </a:r>
            <a:r>
              <a:rPr lang="ga-IE" dirty="0">
                <a:sym typeface="Wingdings"/>
              </a:rPr>
              <a:t> F with x ⟼</a:t>
            </a:r>
            <a:r>
              <a:rPr lang="ga-IE" dirty="0"/>
              <a:t> ϕ(x)</a:t>
            </a:r>
          </a:p>
          <a:p>
            <a:endParaRPr lang="ga-IE" dirty="0"/>
          </a:p>
          <a:p>
            <a:r>
              <a:rPr lang="ga-IE" dirty="0"/>
              <a:t>The Feature Space will typically have many more dimensions. The same linear SVM method can then be applied.</a:t>
            </a:r>
          </a:p>
          <a:p>
            <a:endParaRPr lang="ga-IE" dirty="0"/>
          </a:p>
          <a:p>
            <a:pPr lvl="1"/>
            <a:endParaRPr lang="ga-IE" dirty="0"/>
          </a:p>
          <a:p>
            <a:pPr lvl="1"/>
            <a:endParaRPr lang="ga-IE" dirty="0"/>
          </a:p>
          <a:p>
            <a:pPr lvl="2"/>
            <a:endParaRPr lang="ga-IE" dirty="0"/>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sz="1900" i="1" dirty="0">
              <a:latin typeface="Cambria Math"/>
            </a:endParaRPr>
          </a:p>
          <a:p>
            <a:pPr marL="274638" lvl="1" indent="0">
              <a:buNone/>
            </a:pPr>
            <a:endParaRPr lang="ga-IE" sz="1900" dirty="0"/>
          </a:p>
          <a:p>
            <a:pPr lvl="2"/>
            <a:endParaRPr lang="ga-IE" sz="1700" dirty="0"/>
          </a:p>
        </p:txBody>
      </p:sp>
      <p:sp>
        <p:nvSpPr>
          <p:cNvPr id="4" name="Date Placeholder 3"/>
          <p:cNvSpPr>
            <a:spLocks noGrp="1"/>
          </p:cNvSpPr>
          <p:nvPr>
            <p:ph type="dt" sz="half" idx="10"/>
          </p:nvPr>
        </p:nvSpPr>
        <p:spPr/>
        <p:txBody>
          <a:bodyPr/>
          <a:lstStyle/>
          <a:p>
            <a:fld id="{8C4792CC-F191-2042-B7AA-7C57E1375125}"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36</a:t>
            </a:fld>
            <a:endParaRPr lang="en-IE"/>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36" y="1496452"/>
            <a:ext cx="7134528" cy="2320574"/>
          </a:xfrm>
          <a:prstGeom prst="rect">
            <a:avLst/>
          </a:prstGeom>
        </p:spPr>
      </p:pic>
    </p:spTree>
    <p:extLst>
      <p:ext uri="{BB962C8B-B14F-4D97-AF65-F5344CB8AC3E}">
        <p14:creationId xmlns:p14="http://schemas.microsoft.com/office/powerpoint/2010/main" val="3605413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736" y="1496452"/>
            <a:ext cx="7134528" cy="2320574"/>
          </a:xfrm>
          <a:prstGeom prst="rect">
            <a:avLst/>
          </a:prstGeom>
        </p:spPr>
      </p:pic>
      <p:sp>
        <p:nvSpPr>
          <p:cNvPr id="2" name="Title 1"/>
          <p:cNvSpPr>
            <a:spLocks noGrp="1"/>
          </p:cNvSpPr>
          <p:nvPr>
            <p:ph type="title"/>
          </p:nvPr>
        </p:nvSpPr>
        <p:spPr>
          <a:xfrm>
            <a:off x="628650" y="365127"/>
            <a:ext cx="7886700" cy="782066"/>
          </a:xfrm>
        </p:spPr>
        <p:txBody>
          <a:bodyPr>
            <a:normAutofit/>
          </a:bodyPr>
          <a:lstStyle/>
          <a:p>
            <a:r>
              <a:rPr lang="ga-IE" dirty="0"/>
              <a:t>Support Vector Machines</a:t>
            </a:r>
            <a:endParaRPr lang="en-IE" dirty="0"/>
          </a:p>
        </p:txBody>
      </p:sp>
      <p:sp>
        <p:nvSpPr>
          <p:cNvPr id="3" name="Content Placeholder 2"/>
          <p:cNvSpPr>
            <a:spLocks noGrp="1"/>
          </p:cNvSpPr>
          <p:nvPr>
            <p:ph idx="1"/>
          </p:nvPr>
        </p:nvSpPr>
        <p:spPr>
          <a:xfrm>
            <a:off x="457200" y="1147192"/>
            <a:ext cx="8291264" cy="5090120"/>
          </a:xfrm>
        </p:spPr>
        <p:txBody>
          <a:bodyPr>
            <a:normAutofit fontScale="77500" lnSpcReduction="20000"/>
          </a:bodyPr>
          <a:lstStyle/>
          <a:p>
            <a:r>
              <a:rPr lang="ga-IE" dirty="0"/>
              <a:t>SVM – Kernel Methods</a:t>
            </a:r>
          </a:p>
          <a:p>
            <a:endParaRPr lang="ga-IE" dirty="0"/>
          </a:p>
          <a:p>
            <a:endParaRPr lang="ga-IE" dirty="0"/>
          </a:p>
          <a:p>
            <a:endParaRPr lang="ga-IE" dirty="0"/>
          </a:p>
          <a:p>
            <a:endParaRPr lang="ga-IE" dirty="0"/>
          </a:p>
          <a:p>
            <a:endParaRPr lang="ga-IE" dirty="0"/>
          </a:p>
          <a:p>
            <a:endParaRPr lang="ga-IE" dirty="0"/>
          </a:p>
          <a:p>
            <a:endParaRPr lang="ga-IE" dirty="0"/>
          </a:p>
          <a:p>
            <a:endParaRPr lang="ga-IE" dirty="0"/>
          </a:p>
          <a:p>
            <a:endParaRPr lang="ga-IE" dirty="0"/>
          </a:p>
          <a:p>
            <a:r>
              <a:rPr lang="ga-IE" dirty="0"/>
              <a:t>Suppose the input space is 2-dimensional and we choose the following mapping</a:t>
            </a:r>
          </a:p>
          <a:p>
            <a:endParaRPr lang="ga-IE" dirty="0"/>
          </a:p>
          <a:p>
            <a:pPr algn="ctr"/>
            <a:r>
              <a:rPr lang="ga-IE" dirty="0"/>
              <a:t>(x</a:t>
            </a:r>
            <a:r>
              <a:rPr lang="ga-IE" baseline="-25000" dirty="0"/>
              <a:t>1</a:t>
            </a:r>
            <a:r>
              <a:rPr lang="ga-IE" dirty="0"/>
              <a:t>,x</a:t>
            </a:r>
            <a:r>
              <a:rPr lang="ga-IE" baseline="-25000" dirty="0"/>
              <a:t>2</a:t>
            </a:r>
            <a:r>
              <a:rPr lang="ga-IE" dirty="0"/>
              <a:t>) </a:t>
            </a:r>
            <a:r>
              <a:rPr lang="ga-IE" dirty="0">
                <a:sym typeface="Wingdings"/>
              </a:rPr>
              <a:t>⟼ (x</a:t>
            </a:r>
            <a:r>
              <a:rPr lang="ga-IE" baseline="-25000" dirty="0">
                <a:sym typeface="Wingdings"/>
              </a:rPr>
              <a:t>1</a:t>
            </a:r>
            <a:r>
              <a:rPr lang="ga-IE" baseline="30000" dirty="0">
                <a:sym typeface="Wingdings"/>
              </a:rPr>
              <a:t>2</a:t>
            </a:r>
            <a:r>
              <a:rPr lang="ga-IE" dirty="0">
                <a:sym typeface="Wingdings"/>
              </a:rPr>
              <a:t>,x</a:t>
            </a:r>
            <a:r>
              <a:rPr lang="ga-IE" baseline="-25000" dirty="0">
                <a:sym typeface="Wingdings"/>
              </a:rPr>
              <a:t>2</a:t>
            </a:r>
            <a:r>
              <a:rPr lang="ga-IE" baseline="30000" dirty="0">
                <a:sym typeface="Wingdings"/>
              </a:rPr>
              <a:t>2</a:t>
            </a:r>
            <a:r>
              <a:rPr lang="ga-IE" dirty="0">
                <a:sym typeface="Wingdings"/>
              </a:rPr>
              <a:t>, √2x</a:t>
            </a:r>
            <a:r>
              <a:rPr lang="ga-IE" baseline="-25000" dirty="0">
                <a:sym typeface="Wingdings"/>
              </a:rPr>
              <a:t>1</a:t>
            </a:r>
            <a:r>
              <a:rPr lang="ga-IE" dirty="0">
                <a:sym typeface="Wingdings"/>
              </a:rPr>
              <a:t>x</a:t>
            </a:r>
            <a:r>
              <a:rPr lang="ga-IE" baseline="-25000" dirty="0">
                <a:sym typeface="Wingdings"/>
              </a:rPr>
              <a:t>2</a:t>
            </a:r>
            <a:r>
              <a:rPr lang="ga-IE" dirty="0">
                <a:sym typeface="Wingdings"/>
              </a:rPr>
              <a:t>)</a:t>
            </a:r>
            <a:endParaRPr lang="ga-IE" dirty="0"/>
          </a:p>
          <a:p>
            <a:endParaRPr lang="ga-IE" dirty="0"/>
          </a:p>
          <a:p>
            <a:r>
              <a:rPr lang="ga-IE" dirty="0"/>
              <a:t>Then the training example ((2, 3), -1) would map to ((4, 9, 8.5), -1)</a:t>
            </a:r>
          </a:p>
          <a:p>
            <a:endParaRPr lang="ga-IE" dirty="0"/>
          </a:p>
          <a:p>
            <a:r>
              <a:rPr lang="ga-IE" dirty="0"/>
              <a:t>Problem is that we may encounter the </a:t>
            </a:r>
            <a:r>
              <a:rPr lang="ga-IE" b="1" dirty="0"/>
              <a:t>curse of dimensionality</a:t>
            </a:r>
            <a:r>
              <a:rPr lang="ga-IE" dirty="0"/>
              <a:t>.</a:t>
            </a:r>
          </a:p>
          <a:p>
            <a:r>
              <a:rPr lang="ga-IE" dirty="0"/>
              <a:t>Explicit calculations can be avoided though by using </a:t>
            </a:r>
            <a:r>
              <a:rPr lang="ga-IE" b="1" dirty="0"/>
              <a:t>the kernal trick</a:t>
            </a:r>
            <a:r>
              <a:rPr lang="ga-IE" dirty="0"/>
              <a:t>.</a:t>
            </a:r>
          </a:p>
          <a:p>
            <a:endParaRPr lang="ga-IE" dirty="0"/>
          </a:p>
          <a:p>
            <a:pPr lvl="1"/>
            <a:endParaRPr lang="ga-IE" dirty="0"/>
          </a:p>
          <a:p>
            <a:pPr lvl="1"/>
            <a:endParaRPr lang="ga-IE" dirty="0"/>
          </a:p>
          <a:p>
            <a:pPr lvl="2"/>
            <a:endParaRPr lang="ga-IE" dirty="0"/>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sz="1900" i="1" dirty="0">
              <a:latin typeface="Cambria Math"/>
            </a:endParaRPr>
          </a:p>
          <a:p>
            <a:pPr marL="274638" lvl="1" indent="0">
              <a:buNone/>
            </a:pPr>
            <a:endParaRPr lang="ga-IE" sz="1900" dirty="0"/>
          </a:p>
          <a:p>
            <a:pPr lvl="2"/>
            <a:endParaRPr lang="ga-IE" sz="1700" dirty="0"/>
          </a:p>
        </p:txBody>
      </p:sp>
      <p:sp>
        <p:nvSpPr>
          <p:cNvPr id="4" name="Date Placeholder 3"/>
          <p:cNvSpPr>
            <a:spLocks noGrp="1"/>
          </p:cNvSpPr>
          <p:nvPr>
            <p:ph type="dt" sz="half" idx="10"/>
          </p:nvPr>
        </p:nvSpPr>
        <p:spPr/>
        <p:txBody>
          <a:bodyPr/>
          <a:lstStyle/>
          <a:p>
            <a:fld id="{C2D5F772-9238-6648-9D19-12A3FE0A33A1}"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37</a:t>
            </a:fld>
            <a:endParaRPr lang="en-IE"/>
          </a:p>
        </p:txBody>
      </p:sp>
    </p:spTree>
    <p:extLst>
      <p:ext uri="{BB962C8B-B14F-4D97-AF65-F5344CB8AC3E}">
        <p14:creationId xmlns:p14="http://schemas.microsoft.com/office/powerpoint/2010/main" val="1227471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Trick</a:t>
            </a:r>
          </a:p>
        </p:txBody>
      </p:sp>
      <p:sp>
        <p:nvSpPr>
          <p:cNvPr id="6" name="Content Placeholder 5"/>
          <p:cNvSpPr>
            <a:spLocks noGrp="1"/>
          </p:cNvSpPr>
          <p:nvPr>
            <p:ph idx="1"/>
          </p:nvPr>
        </p:nvSpPr>
        <p:spPr/>
        <p:txBody>
          <a:bodyPr>
            <a:normAutofit fontScale="92500"/>
          </a:bodyPr>
          <a:lstStyle/>
          <a:p>
            <a:r>
              <a:rPr lang="en-GB" dirty="0"/>
              <a:t>The kernel basically transforms our linear classifier into a non-linear classifier</a:t>
            </a:r>
          </a:p>
          <a:p>
            <a:pPr lvl="1"/>
            <a:r>
              <a:rPr lang="en-GB" dirty="0"/>
              <a:t>It applies a non-linear function to our data</a:t>
            </a:r>
          </a:p>
          <a:p>
            <a:pPr lvl="1"/>
            <a:r>
              <a:rPr lang="en-GB" dirty="0"/>
              <a:t>This increases its dimensionality to make it linearly separable, and thus separable with a linear function</a:t>
            </a:r>
          </a:p>
          <a:p>
            <a:pPr lvl="1"/>
            <a:endParaRPr lang="en-GB" dirty="0"/>
          </a:p>
          <a:p>
            <a:r>
              <a:rPr lang="en-GB" dirty="0"/>
              <a:t>It does this using Mercer’s theorem, so:</a:t>
            </a:r>
          </a:p>
          <a:p>
            <a:pPr lvl="1"/>
            <a:r>
              <a:rPr lang="en-GB" dirty="0"/>
              <a:t>if the kernel arguments are in a finite measurable space</a:t>
            </a:r>
          </a:p>
          <a:p>
            <a:pPr lvl="1"/>
            <a:r>
              <a:rPr lang="en-GB" dirty="0"/>
              <a:t>and the kernel is positive, semi-definite (returns a positive number; and uses real numbers) </a:t>
            </a:r>
          </a:p>
          <a:p>
            <a:pPr lvl="1"/>
            <a:r>
              <a:rPr lang="en-GB" dirty="0"/>
              <a:t>Then: there exists some function </a:t>
            </a:r>
            <a:r>
              <a:rPr lang="en-GB" dirty="0" err="1"/>
              <a:t>φ</a:t>
            </a:r>
            <a:r>
              <a:rPr lang="en-GB" dirty="0"/>
              <a:t>(x) whose range is in an inner product space of potentially high dimension</a:t>
            </a:r>
          </a:p>
          <a:p>
            <a:pPr lvl="1"/>
            <a:endParaRPr lang="en-GB" dirty="0"/>
          </a:p>
          <a:p>
            <a:r>
              <a:rPr lang="en-GB" dirty="0"/>
              <a:t>In short, the kernel trick transforms any algorithm that relies on the dot product of 2 vectors. So instead of computing a dot product, we apply the kernel function.</a:t>
            </a:r>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38</a:t>
            </a:fld>
            <a:endParaRPr lang="en-IE"/>
          </a:p>
        </p:txBody>
      </p:sp>
    </p:spTree>
    <p:extLst>
      <p:ext uri="{BB962C8B-B14F-4D97-AF65-F5344CB8AC3E}">
        <p14:creationId xmlns:p14="http://schemas.microsoft.com/office/powerpoint/2010/main" val="9016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 Example of a kernel</a:t>
            </a:r>
          </a:p>
        </p:txBody>
      </p:sp>
      <p:pic>
        <p:nvPicPr>
          <p:cNvPr id="7" name="Content Placeholder 6" descr="svm - kernel ex 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08" y="1825625"/>
            <a:ext cx="5801784" cy="4351338"/>
          </a:xfrm>
          <a:ln>
            <a:solidFill>
              <a:schemeClr val="tx1"/>
            </a:solidFill>
          </a:ln>
          <a:effectLst>
            <a:softEdge rad="584200"/>
          </a:effectLst>
        </p:spPr>
      </p:pic>
      <p:sp>
        <p:nvSpPr>
          <p:cNvPr id="4" name="Date Placeholder 3"/>
          <p:cNvSpPr>
            <a:spLocks noGrp="1"/>
          </p:cNvSpPr>
          <p:nvPr>
            <p:ph type="dt" sz="half" idx="10"/>
          </p:nvPr>
        </p:nvSpPr>
        <p:spPr/>
        <p:txBody>
          <a:bodyPr/>
          <a:lstStyle/>
          <a:p>
            <a:fld id="{C074E951-5323-4344-931B-06F2DDFC61FB}" type="datetime1">
              <a:rPr lang="en-GB" smtClean="0"/>
              <a:t>10/03/2019</a:t>
            </a:fld>
            <a:endParaRPr lang="en-US"/>
          </a:p>
        </p:txBody>
      </p:sp>
      <p:sp>
        <p:nvSpPr>
          <p:cNvPr id="5" name="Footer Placeholder 4"/>
          <p:cNvSpPr>
            <a:spLocks noGrp="1"/>
          </p:cNvSpPr>
          <p:nvPr>
            <p:ph type="ftr" sz="quarter" idx="11"/>
          </p:nvPr>
        </p:nvSpPr>
        <p:spPr/>
        <p:txBody>
          <a:bodyPr/>
          <a:lstStyle/>
          <a:p>
            <a:r>
              <a:rPr lang="en-US"/>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39</a:t>
            </a:fld>
            <a:endParaRPr lang="en-US"/>
          </a:p>
        </p:txBody>
      </p:sp>
    </p:spTree>
    <p:extLst>
      <p:ext uri="{BB962C8B-B14F-4D97-AF65-F5344CB8AC3E}">
        <p14:creationId xmlns:p14="http://schemas.microsoft.com/office/powerpoint/2010/main" val="190331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VC Dimension</a:t>
            </a:r>
            <a:endParaRPr lang="en-IE" dirty="0"/>
          </a:p>
        </p:txBody>
      </p:sp>
      <p:sp>
        <p:nvSpPr>
          <p:cNvPr id="3" name="Content Placeholder 2"/>
          <p:cNvSpPr>
            <a:spLocks noGrp="1"/>
          </p:cNvSpPr>
          <p:nvPr>
            <p:ph idx="1"/>
          </p:nvPr>
        </p:nvSpPr>
        <p:spPr/>
        <p:txBody>
          <a:bodyPr>
            <a:normAutofit fontScale="92500" lnSpcReduction="10000"/>
          </a:bodyPr>
          <a:lstStyle/>
          <a:p>
            <a:r>
              <a:rPr lang="ga-IE" dirty="0"/>
              <a:t>To calculate the upper-bound of a model’s error (called the </a:t>
            </a:r>
            <a:r>
              <a:rPr lang="ga-IE" b="1" i="1" dirty="0"/>
              <a:t>generalization bound</a:t>
            </a:r>
            <a:r>
              <a:rPr lang="ga-IE" dirty="0"/>
              <a:t>) we need to take account of the model’s complexity</a:t>
            </a:r>
          </a:p>
          <a:p>
            <a:endParaRPr lang="ga-IE" dirty="0"/>
          </a:p>
          <a:p>
            <a:r>
              <a:rPr lang="ga-IE" dirty="0"/>
              <a:t>Vapnik introduced a measure of complexity called the </a:t>
            </a:r>
          </a:p>
          <a:p>
            <a:endParaRPr lang="ga-IE" dirty="0"/>
          </a:p>
          <a:p>
            <a:endParaRPr lang="ga-IE" dirty="0"/>
          </a:p>
          <a:p>
            <a:endParaRPr lang="ga-IE" dirty="0"/>
          </a:p>
          <a:p>
            <a:endParaRPr lang="ga-IE" dirty="0"/>
          </a:p>
          <a:p>
            <a:r>
              <a:rPr lang="ga-IE" dirty="0"/>
              <a:t>The VC dimension is used in computing the </a:t>
            </a:r>
            <a:r>
              <a:rPr lang="ga-IE" b="1" dirty="0"/>
              <a:t>capacity </a:t>
            </a:r>
            <a:r>
              <a:rPr lang="ga-IE" dirty="0"/>
              <a:t>of learning algorithms – this capacity determines the generalization reachable during learning</a:t>
            </a:r>
          </a:p>
          <a:p>
            <a:pPr lvl="1"/>
            <a:r>
              <a:rPr lang="ga-IE" dirty="0"/>
              <a:t>I.e. The model’s </a:t>
            </a:r>
            <a:r>
              <a:rPr lang="en-GB" dirty="0"/>
              <a:t>complexity, expressive power, flexibility, or richness</a:t>
            </a:r>
          </a:p>
          <a:p>
            <a:pPr lvl="1"/>
            <a:endParaRPr lang="en-GB" b="1" dirty="0"/>
          </a:p>
          <a:p>
            <a:r>
              <a:rPr lang="en-GB" dirty="0"/>
              <a:t>The VC dimension is useful because it can be used to predict the upper bound of a model’s error.</a:t>
            </a:r>
            <a:endParaRPr lang="en-IE" dirty="0"/>
          </a:p>
        </p:txBody>
      </p:sp>
      <p:sp>
        <p:nvSpPr>
          <p:cNvPr id="4" name="Date Placeholder 3"/>
          <p:cNvSpPr>
            <a:spLocks noGrp="1"/>
          </p:cNvSpPr>
          <p:nvPr>
            <p:ph type="dt" sz="half" idx="10"/>
          </p:nvPr>
        </p:nvSpPr>
        <p:spPr/>
        <p:txBody>
          <a:bodyPr/>
          <a:lstStyle/>
          <a:p>
            <a:fld id="{64036DB8-496F-9C45-8255-1B1E05B398A7}"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4</a:t>
            </a:fld>
            <a:endParaRPr lang="en-IE"/>
          </a:p>
        </p:txBody>
      </p:sp>
      <p:sp>
        <p:nvSpPr>
          <p:cNvPr id="7" name="Rectangle 6"/>
          <p:cNvSpPr/>
          <p:nvPr/>
        </p:nvSpPr>
        <p:spPr>
          <a:xfrm>
            <a:off x="2339752" y="3053369"/>
            <a:ext cx="4518223" cy="936104"/>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ga-IE" dirty="0"/>
              <a:t> Vapnik-Chervonenkis Dimension</a:t>
            </a:r>
          </a:p>
          <a:p>
            <a:pPr algn="ctr"/>
            <a:r>
              <a:rPr lang="ga-IE" dirty="0"/>
              <a:t>or</a:t>
            </a:r>
          </a:p>
          <a:p>
            <a:pPr algn="ctr"/>
            <a:r>
              <a:rPr lang="ga-IE" dirty="0"/>
              <a:t>VC Dimension</a:t>
            </a:r>
            <a:endParaRPr lang="en-IE" dirty="0"/>
          </a:p>
        </p:txBody>
      </p:sp>
    </p:spTree>
    <p:extLst>
      <p:ext uri="{BB962C8B-B14F-4D97-AF65-F5344CB8AC3E}">
        <p14:creationId xmlns:p14="http://schemas.microsoft.com/office/powerpoint/2010/main" val="2423300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 Example of a kernel</a:t>
            </a:r>
          </a:p>
        </p:txBody>
      </p:sp>
      <p:pic>
        <p:nvPicPr>
          <p:cNvPr id="7" name="Content Placeholder 6" descr="svm - kernel ex 2.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08" y="1825625"/>
            <a:ext cx="5801784" cy="4351338"/>
          </a:xfrm>
        </p:spPr>
      </p:pic>
      <p:sp>
        <p:nvSpPr>
          <p:cNvPr id="4" name="Date Placeholder 3"/>
          <p:cNvSpPr>
            <a:spLocks noGrp="1"/>
          </p:cNvSpPr>
          <p:nvPr>
            <p:ph type="dt" sz="half" idx="10"/>
          </p:nvPr>
        </p:nvSpPr>
        <p:spPr/>
        <p:txBody>
          <a:bodyPr/>
          <a:lstStyle/>
          <a:p>
            <a:fld id="{5F0E6044-CB77-C94E-8B1C-B3FBA8A0D29E}" type="datetime1">
              <a:rPr lang="en-GB" smtClean="0"/>
              <a:t>10/03/2019</a:t>
            </a:fld>
            <a:endParaRPr lang="en-US"/>
          </a:p>
        </p:txBody>
      </p:sp>
      <p:sp>
        <p:nvSpPr>
          <p:cNvPr id="5" name="Footer Placeholder 4"/>
          <p:cNvSpPr>
            <a:spLocks noGrp="1"/>
          </p:cNvSpPr>
          <p:nvPr>
            <p:ph type="ftr" sz="quarter" idx="11"/>
          </p:nvPr>
        </p:nvSpPr>
        <p:spPr/>
        <p:txBody>
          <a:bodyPr/>
          <a:lstStyle/>
          <a:p>
            <a:r>
              <a:rPr lang="en-US"/>
              <a:t>Advanced Data Mining</a:t>
            </a:r>
            <a:endParaRPr lang="en-US" dirty="0"/>
          </a:p>
        </p:txBody>
      </p:sp>
      <p:sp>
        <p:nvSpPr>
          <p:cNvPr id="6" name="Slide Number Placeholder 5"/>
          <p:cNvSpPr>
            <a:spLocks noGrp="1"/>
          </p:cNvSpPr>
          <p:nvPr>
            <p:ph type="sldNum" sz="quarter" idx="12"/>
          </p:nvPr>
        </p:nvSpPr>
        <p:spPr/>
        <p:txBody>
          <a:bodyPr/>
          <a:lstStyle/>
          <a:p>
            <a:fld id="{DD7D2821-7554-5B44-BF60-F8D166F48DA0}" type="slidenum">
              <a:rPr lang="en-US" smtClean="0"/>
              <a:pPr/>
              <a:t>40</a:t>
            </a:fld>
            <a:endParaRPr lang="en-US"/>
          </a:p>
        </p:txBody>
      </p:sp>
    </p:spTree>
    <p:extLst>
      <p:ext uri="{BB962C8B-B14F-4D97-AF65-F5344CB8AC3E}">
        <p14:creationId xmlns:p14="http://schemas.microsoft.com/office/powerpoint/2010/main" val="3015675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Kernel Trick</a:t>
            </a:r>
          </a:p>
        </p:txBody>
      </p:sp>
      <p:sp>
        <p:nvSpPr>
          <p:cNvPr id="6" name="Content Placeholder 5"/>
          <p:cNvSpPr>
            <a:spLocks noGrp="1"/>
          </p:cNvSpPr>
          <p:nvPr>
            <p:ph idx="1"/>
          </p:nvPr>
        </p:nvSpPr>
        <p:spPr/>
        <p:txBody>
          <a:bodyPr/>
          <a:lstStyle/>
          <a:p>
            <a:r>
              <a:rPr lang="en-GB" dirty="0"/>
              <a:t>The new non-linear algorithm is equivalent to the original linear algorithm, but it operates in a different, higher dimensional space.</a:t>
            </a:r>
          </a:p>
          <a:p>
            <a:endParaRPr lang="en-GB" dirty="0"/>
          </a:p>
          <a:p>
            <a:r>
              <a:rPr lang="en-GB" dirty="0"/>
              <a:t>Because we use a kernel function, we never actually have to compute the </a:t>
            </a:r>
            <a:r>
              <a:rPr lang="en-GB" dirty="0" err="1"/>
              <a:t>φ</a:t>
            </a:r>
            <a:r>
              <a:rPr lang="en-GB" dirty="0"/>
              <a:t> function. </a:t>
            </a:r>
          </a:p>
          <a:p>
            <a:endParaRPr lang="en-GB" dirty="0"/>
          </a:p>
          <a:p>
            <a:r>
              <a:rPr lang="en-GB" dirty="0"/>
              <a:t>This is very important, as our mapping function may increase the dimensionality of our problem to a space of infinite dimensions. </a:t>
            </a:r>
          </a:p>
          <a:p>
            <a:pPr lvl="1"/>
            <a:r>
              <a:rPr lang="en-GB" dirty="0"/>
              <a:t>Out of interest, the Gaussian kernel does this.</a:t>
            </a:r>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41</a:t>
            </a:fld>
            <a:endParaRPr lang="en-IE"/>
          </a:p>
        </p:txBody>
      </p:sp>
    </p:spTree>
    <p:extLst>
      <p:ext uri="{BB962C8B-B14F-4D97-AF65-F5344CB8AC3E}">
        <p14:creationId xmlns:p14="http://schemas.microsoft.com/office/powerpoint/2010/main" val="210434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Support Vector Machines – Kernel Methods</a:t>
            </a:r>
            <a:endParaRPr lang="en-IE" dirty="0"/>
          </a:p>
        </p:txBody>
      </p:sp>
      <p:sp>
        <p:nvSpPr>
          <p:cNvPr id="3" name="Content Placeholder 2"/>
          <p:cNvSpPr>
            <a:spLocks noGrp="1"/>
          </p:cNvSpPr>
          <p:nvPr>
            <p:ph idx="1"/>
          </p:nvPr>
        </p:nvSpPr>
        <p:spPr>
          <a:xfrm>
            <a:off x="457200" y="1219200"/>
            <a:ext cx="8291264" cy="5090120"/>
          </a:xfrm>
        </p:spPr>
        <p:txBody>
          <a:bodyPr>
            <a:normAutofit/>
          </a:bodyPr>
          <a:lstStyle/>
          <a:p>
            <a:pPr lvl="1"/>
            <a:endParaRPr lang="ga-IE" dirty="0"/>
          </a:p>
          <a:p>
            <a:pPr lvl="1"/>
            <a:endParaRPr lang="ga-IE" dirty="0"/>
          </a:p>
          <a:p>
            <a:pPr lvl="2"/>
            <a:endParaRPr lang="ga-IE" dirty="0"/>
          </a:p>
          <a:p>
            <a:pPr lvl="2"/>
            <a:endParaRPr lang="ga-IE" dirty="0"/>
          </a:p>
          <a:p>
            <a:pPr lvl="2"/>
            <a:endParaRPr lang="ga-IE" dirty="0"/>
          </a:p>
          <a:p>
            <a:pPr marL="274638" lvl="1" indent="0">
              <a:buNone/>
            </a:pPr>
            <a:endParaRPr lang="ga-IE" i="1" dirty="0">
              <a:latin typeface="Cambria Math"/>
            </a:endParaRPr>
          </a:p>
          <a:p>
            <a:pPr marL="274638" lvl="1" indent="0">
              <a:buNone/>
            </a:pPr>
            <a:endParaRPr lang="ga-IE" i="1" dirty="0">
              <a:latin typeface="Cambria Math"/>
            </a:endParaRPr>
          </a:p>
          <a:p>
            <a:pPr marL="274638" lvl="1" indent="0">
              <a:buNone/>
            </a:pPr>
            <a:endParaRPr lang="ga-IE" sz="1900" i="1" dirty="0">
              <a:latin typeface="Cambria Math"/>
            </a:endParaRPr>
          </a:p>
          <a:p>
            <a:pPr marL="274638" lvl="1" indent="0">
              <a:buNone/>
            </a:pPr>
            <a:endParaRPr lang="ga-IE" sz="1900" dirty="0"/>
          </a:p>
          <a:p>
            <a:pPr lvl="2"/>
            <a:endParaRPr lang="ga-IE" sz="1700" dirty="0"/>
          </a:p>
        </p:txBody>
      </p:sp>
      <p:sp>
        <p:nvSpPr>
          <p:cNvPr id="4" name="Date Placeholder 3"/>
          <p:cNvSpPr>
            <a:spLocks noGrp="1"/>
          </p:cNvSpPr>
          <p:nvPr>
            <p:ph type="dt" sz="half" idx="10"/>
          </p:nvPr>
        </p:nvSpPr>
        <p:spPr/>
        <p:txBody>
          <a:bodyPr/>
          <a:lstStyle/>
          <a:p>
            <a:fld id="{32C35841-7A31-0044-AED9-18551B3D33EA}"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42</a:t>
            </a:fld>
            <a:endParaRPr lang="en-IE"/>
          </a:p>
        </p:txBody>
      </p:sp>
      <p:sp>
        <p:nvSpPr>
          <p:cNvPr id="7" name="Rectangle 6"/>
          <p:cNvSpPr/>
          <p:nvPr/>
        </p:nvSpPr>
        <p:spPr>
          <a:xfrm>
            <a:off x="570384" y="1532012"/>
            <a:ext cx="8064896" cy="446449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ga-IE" sz="1600" dirty="0"/>
              <a:t>So if we had a way of computing  </a:t>
            </a:r>
            <a:r>
              <a:rPr lang="en-GB" sz="1600" dirty="0" err="1"/>
              <a:t>φ</a:t>
            </a:r>
            <a:r>
              <a:rPr lang="ga-IE" sz="1600" dirty="0"/>
              <a:t>(x) </a:t>
            </a:r>
            <a:r>
              <a:rPr lang="ga-IE" sz="1600" b="1" baseline="30000" dirty="0"/>
              <a:t>.</a:t>
            </a:r>
            <a:r>
              <a:rPr lang="ga-IE" sz="1600" dirty="0"/>
              <a:t> </a:t>
            </a:r>
            <a:r>
              <a:rPr lang="en-GB" sz="1600" dirty="0" err="1"/>
              <a:t>φ</a:t>
            </a:r>
            <a:r>
              <a:rPr lang="ga-IE" sz="1600" dirty="0"/>
              <a:t>(z) in the Feature Space F using the input vectors x and z directly then we would not explicitly need to calculate </a:t>
            </a:r>
            <a:r>
              <a:rPr lang="en-GB" sz="1600" dirty="0" err="1"/>
              <a:t>φ</a:t>
            </a:r>
            <a:r>
              <a:rPr lang="en-GB" sz="1600" dirty="0"/>
              <a:t> </a:t>
            </a:r>
            <a:r>
              <a:rPr lang="ga-IE" sz="1600" dirty="0"/>
              <a:t>(x) and </a:t>
            </a:r>
            <a:r>
              <a:rPr lang="en-GB" sz="1600" dirty="0" err="1"/>
              <a:t>φ</a:t>
            </a:r>
            <a:r>
              <a:rPr lang="en-GB" sz="1600" dirty="0"/>
              <a:t> </a:t>
            </a:r>
            <a:r>
              <a:rPr lang="ga-IE" sz="1600" dirty="0"/>
              <a:t>(z).</a:t>
            </a:r>
          </a:p>
          <a:p>
            <a:endParaRPr lang="ga-IE" sz="1600" dirty="0"/>
          </a:p>
          <a:p>
            <a:r>
              <a:rPr lang="ga-IE" sz="1600" dirty="0"/>
              <a:t>In SVM, this is done with </a:t>
            </a:r>
            <a:r>
              <a:rPr lang="ga-IE" sz="1600" b="1" dirty="0"/>
              <a:t>kernel functions</a:t>
            </a:r>
            <a:r>
              <a:rPr lang="ga-IE" sz="1600" dirty="0"/>
              <a:t>. </a:t>
            </a:r>
          </a:p>
          <a:p>
            <a:endParaRPr lang="ga-IE" sz="1600" dirty="0"/>
          </a:p>
          <a:p>
            <a:pPr algn="ctr"/>
            <a:r>
              <a:rPr lang="ga-IE" sz="1600" dirty="0"/>
              <a:t>K(x,z) = </a:t>
            </a:r>
            <a:r>
              <a:rPr lang="en-GB" sz="1600" dirty="0" err="1"/>
              <a:t>φ</a:t>
            </a:r>
            <a:r>
              <a:rPr lang="en-GB" sz="1600" dirty="0"/>
              <a:t> </a:t>
            </a:r>
            <a:r>
              <a:rPr lang="ga-IE" sz="1600" dirty="0"/>
              <a:t>(x) </a:t>
            </a:r>
            <a:r>
              <a:rPr lang="ga-IE" sz="1600" b="1" baseline="30000" dirty="0"/>
              <a:t>. </a:t>
            </a:r>
            <a:r>
              <a:rPr lang="en-GB" sz="1600" dirty="0" err="1"/>
              <a:t>φ</a:t>
            </a:r>
            <a:r>
              <a:rPr lang="ga-IE" sz="1600" dirty="0"/>
              <a:t>(z)</a:t>
            </a:r>
          </a:p>
          <a:p>
            <a:endParaRPr lang="ga-IE" sz="1600" dirty="0"/>
          </a:p>
          <a:p>
            <a:r>
              <a:rPr lang="ga-IE" sz="1600" dirty="0"/>
              <a:t>E.g., the polynomial kernel</a:t>
            </a:r>
          </a:p>
          <a:p>
            <a:endParaRPr lang="ga-IE" sz="1600" dirty="0"/>
          </a:p>
          <a:p>
            <a:pPr algn="ctr"/>
            <a:r>
              <a:rPr lang="ga-IE" sz="1600" dirty="0"/>
              <a:t>K(x, z) = (x </a:t>
            </a:r>
            <a:r>
              <a:rPr lang="ga-IE" sz="1600" b="1" baseline="30000" dirty="0"/>
              <a:t>.</a:t>
            </a:r>
            <a:r>
              <a:rPr lang="ga-IE" sz="1600" b="1" dirty="0"/>
              <a:t> </a:t>
            </a:r>
            <a:r>
              <a:rPr lang="ga-IE" sz="1600" dirty="0"/>
              <a:t>z)</a:t>
            </a:r>
            <a:r>
              <a:rPr lang="ga-IE" sz="1600" baseline="30000" dirty="0"/>
              <a:t>d</a:t>
            </a:r>
            <a:endParaRPr lang="ga-IE" sz="1600" dirty="0"/>
          </a:p>
          <a:p>
            <a:endParaRPr lang="ga-IE" sz="1600" dirty="0"/>
          </a:p>
          <a:p>
            <a:endParaRPr lang="ga-IE" sz="1600" dirty="0"/>
          </a:p>
          <a:p>
            <a:r>
              <a:rPr lang="ga-IE" sz="1600" dirty="0"/>
              <a:t>Let’s compute this kernel in a 2-dimensional space with the polynomial degree d = 2.</a:t>
            </a:r>
          </a:p>
        </p:txBody>
      </p:sp>
    </p:spTree>
    <p:extLst>
      <p:ext uri="{BB962C8B-B14F-4D97-AF65-F5344CB8AC3E}">
        <p14:creationId xmlns:p14="http://schemas.microsoft.com/office/powerpoint/2010/main" val="114098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Support Vector Machines – Kernel Method</a:t>
            </a:r>
          </a:p>
        </p:txBody>
      </p:sp>
      <p:sp>
        <p:nvSpPr>
          <p:cNvPr id="6" name="Content Placeholder 5"/>
          <p:cNvSpPr>
            <a:spLocks noGrp="1"/>
          </p:cNvSpPr>
          <p:nvPr>
            <p:ph idx="1"/>
          </p:nvPr>
        </p:nvSpPr>
        <p:spPr/>
        <p:txBody>
          <a:bodyPr>
            <a:normAutofit fontScale="62500" lnSpcReduction="20000"/>
          </a:bodyPr>
          <a:lstStyle/>
          <a:p>
            <a:r>
              <a:rPr lang="en-IE" dirty="0"/>
              <a:t>Let us consider a vector </a:t>
            </a:r>
            <a:r>
              <a:rPr lang="en-IE" b="1" dirty="0"/>
              <a:t>x (</a:t>
            </a:r>
            <a:r>
              <a:rPr lang="en-IE" dirty="0"/>
              <a:t>with two attributes) in the input space that is mapped into a vector </a:t>
            </a:r>
            <a:r>
              <a:rPr lang="en-GB" dirty="0" err="1"/>
              <a:t>φ</a:t>
            </a:r>
            <a:r>
              <a:rPr lang="en-IE" b="1" dirty="0"/>
              <a:t>x</a:t>
            </a:r>
            <a:r>
              <a:rPr lang="en-IE" dirty="0"/>
              <a:t> (with three attributes) in the feature space given by</a:t>
            </a:r>
            <a:r>
              <a:rPr lang="en-GB" dirty="0"/>
              <a:t>: </a:t>
            </a:r>
          </a:p>
          <a:p>
            <a:pPr lvl="1"/>
            <a:r>
              <a:rPr lang="en-GB" dirty="0" err="1"/>
              <a:t>φ</a:t>
            </a:r>
            <a:r>
              <a:rPr lang="en-IE" dirty="0"/>
              <a:t>x=</a:t>
            </a:r>
            <a:r>
              <a:rPr lang="en-GB" dirty="0" err="1"/>
              <a:t>φ</a:t>
            </a:r>
            <a:r>
              <a:rPr lang="en-IE" dirty="0"/>
              <a:t>((x</a:t>
            </a:r>
            <a:r>
              <a:rPr lang="en-IE" baseline="-25000" dirty="0"/>
              <a:t>1</a:t>
            </a:r>
            <a:r>
              <a:rPr lang="en-IE" dirty="0"/>
              <a:t>, x</a:t>
            </a:r>
            <a:r>
              <a:rPr lang="en-IE" baseline="-25000" dirty="0"/>
              <a:t>2</a:t>
            </a:r>
            <a:r>
              <a:rPr lang="en-IE" dirty="0"/>
              <a:t>)) = </a:t>
            </a:r>
            <a:r>
              <a:rPr lang="ga-IE" dirty="0"/>
              <a:t>(x</a:t>
            </a:r>
            <a:r>
              <a:rPr lang="ga-IE" baseline="-25000" dirty="0"/>
              <a:t>1</a:t>
            </a:r>
            <a:r>
              <a:rPr lang="ga-IE" baseline="30000" dirty="0"/>
              <a:t>2</a:t>
            </a:r>
            <a:r>
              <a:rPr lang="ga-IE" dirty="0"/>
              <a:t> ,x</a:t>
            </a:r>
            <a:r>
              <a:rPr lang="ga-IE" baseline="-25000" dirty="0"/>
              <a:t>2</a:t>
            </a:r>
            <a:r>
              <a:rPr lang="ga-IE" baseline="30000" dirty="0"/>
              <a:t>2</a:t>
            </a:r>
            <a:r>
              <a:rPr lang="ga-IE" dirty="0"/>
              <a:t>, √2 x</a:t>
            </a:r>
            <a:r>
              <a:rPr lang="ga-IE" baseline="-25000" dirty="0"/>
              <a:t>1</a:t>
            </a:r>
            <a:r>
              <a:rPr lang="ga-IE" dirty="0"/>
              <a:t>x</a:t>
            </a:r>
            <a:r>
              <a:rPr lang="ga-IE" baseline="-25000" dirty="0"/>
              <a:t>2</a:t>
            </a:r>
            <a:r>
              <a:rPr lang="ga-IE" dirty="0"/>
              <a:t>)</a:t>
            </a:r>
            <a:endParaRPr lang="en-GB" dirty="0"/>
          </a:p>
          <a:p>
            <a:endParaRPr lang="en-GB" dirty="0"/>
          </a:p>
          <a:p>
            <a:r>
              <a:rPr lang="en-IE" dirty="0"/>
              <a:t>Consider a function K that takes two input vectors as parameters and computes the squa𝑟e of the dot product of the two vectors, i.e.,</a:t>
            </a:r>
            <a:r>
              <a:rPr lang="en-GB" dirty="0"/>
              <a:t> </a:t>
            </a:r>
            <a:r>
              <a:rPr lang="en-IE" dirty="0"/>
              <a:t>K(x,y)= &lt;x</a:t>
            </a:r>
            <a:r>
              <a:rPr lang="en-IE" b="1" baseline="30000" dirty="0"/>
              <a:t>.</a:t>
            </a:r>
            <a:r>
              <a:rPr lang="en-IE" dirty="0"/>
              <a:t>y&gt;</a:t>
            </a:r>
            <a:r>
              <a:rPr lang="en-IE" baseline="30000" dirty="0"/>
              <a:t>2 </a:t>
            </a:r>
            <a:r>
              <a:rPr lang="en-IE" dirty="0"/>
              <a:t> </a:t>
            </a:r>
          </a:p>
          <a:p>
            <a:endParaRPr lang="en-IE" dirty="0"/>
          </a:p>
          <a:p>
            <a:r>
              <a:rPr lang="en-IE" dirty="0"/>
              <a:t>Then for</a:t>
            </a:r>
            <a:endParaRPr lang="en-GB" dirty="0"/>
          </a:p>
          <a:p>
            <a:pPr lvl="1"/>
            <a:r>
              <a:rPr lang="en-IE" dirty="0"/>
              <a:t>x=(x</a:t>
            </a:r>
            <a:r>
              <a:rPr lang="en-IE" baseline="-25000" dirty="0"/>
              <a:t>1</a:t>
            </a:r>
            <a:r>
              <a:rPr lang="en-IE" dirty="0"/>
              <a:t>, x</a:t>
            </a:r>
            <a:r>
              <a:rPr lang="en-IE" baseline="-25000" dirty="0"/>
              <a:t>2</a:t>
            </a:r>
            <a:r>
              <a:rPr lang="en-IE" dirty="0"/>
              <a:t>)  </a:t>
            </a:r>
            <a:endParaRPr lang="en-GB" dirty="0"/>
          </a:p>
          <a:p>
            <a:pPr lvl="1"/>
            <a:r>
              <a:rPr lang="en-IE" dirty="0"/>
              <a:t>y=(y</a:t>
            </a:r>
            <a:r>
              <a:rPr lang="en-IE" baseline="-25000" dirty="0"/>
              <a:t>1</a:t>
            </a:r>
            <a:r>
              <a:rPr lang="en-IE" dirty="0"/>
              <a:t>, y</a:t>
            </a:r>
            <a:r>
              <a:rPr lang="en-IE" baseline="-25000" dirty="0"/>
              <a:t>2</a:t>
            </a:r>
            <a:r>
              <a:rPr lang="en-IE" dirty="0"/>
              <a:t>)</a:t>
            </a:r>
          </a:p>
          <a:p>
            <a:endParaRPr lang="en-IE" dirty="0"/>
          </a:p>
          <a:p>
            <a:r>
              <a:rPr lang="en-IE" dirty="0"/>
              <a:t>K = &lt;x</a:t>
            </a:r>
            <a:r>
              <a:rPr lang="en-IE" b="1" baseline="30000" dirty="0"/>
              <a:t>.</a:t>
            </a:r>
            <a:r>
              <a:rPr lang="en-IE" dirty="0"/>
              <a:t>y&gt;</a:t>
            </a:r>
            <a:r>
              <a:rPr lang="en-IE" baseline="30000" dirty="0"/>
              <a:t>2</a:t>
            </a:r>
            <a:r>
              <a:rPr lang="en-IE" dirty="0"/>
              <a:t> </a:t>
            </a:r>
          </a:p>
          <a:p>
            <a:pPr lvl="1"/>
            <a:r>
              <a:rPr lang="en-IE" dirty="0"/>
              <a:t>=(x</a:t>
            </a:r>
            <a:r>
              <a:rPr lang="en-IE" baseline="-25000" dirty="0"/>
              <a:t>1</a:t>
            </a:r>
            <a:r>
              <a:rPr lang="en-IE" dirty="0"/>
              <a:t>y</a:t>
            </a:r>
            <a:r>
              <a:rPr lang="en-IE" baseline="-25000" dirty="0"/>
              <a:t>1</a:t>
            </a:r>
            <a:r>
              <a:rPr lang="en-IE" dirty="0"/>
              <a:t>+ x</a:t>
            </a:r>
            <a:r>
              <a:rPr lang="en-IE" baseline="-25000" dirty="0"/>
              <a:t>2</a:t>
            </a:r>
            <a:r>
              <a:rPr lang="en-IE" dirty="0"/>
              <a:t>y</a:t>
            </a:r>
            <a:r>
              <a:rPr lang="en-IE" baseline="-25000" dirty="0"/>
              <a:t>2</a:t>
            </a:r>
            <a:r>
              <a:rPr lang="en-IE" dirty="0"/>
              <a:t>)</a:t>
            </a:r>
            <a:r>
              <a:rPr lang="en-IE" baseline="30000" dirty="0"/>
              <a:t>2 </a:t>
            </a:r>
          </a:p>
          <a:p>
            <a:pPr lvl="1"/>
            <a:r>
              <a:rPr lang="en-IE" dirty="0"/>
              <a:t>= (x</a:t>
            </a:r>
            <a:r>
              <a:rPr lang="en-IE" baseline="-25000" dirty="0"/>
              <a:t>1</a:t>
            </a:r>
            <a:r>
              <a:rPr lang="en-IE" dirty="0"/>
              <a:t>y</a:t>
            </a:r>
            <a:r>
              <a:rPr lang="en-IE" baseline="-25000" dirty="0"/>
              <a:t>1</a:t>
            </a:r>
            <a:r>
              <a:rPr lang="en-IE" dirty="0"/>
              <a:t>)</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dirty="0"/>
              <a:t>y</a:t>
            </a:r>
            <a:r>
              <a:rPr lang="en-IE" baseline="-25000" dirty="0"/>
              <a:t>2</a:t>
            </a:r>
            <a:r>
              <a:rPr lang="en-IE" dirty="0"/>
              <a:t>)</a:t>
            </a:r>
            <a:r>
              <a:rPr lang="en-IE" baseline="30000" dirty="0"/>
              <a:t>2</a:t>
            </a:r>
            <a:r>
              <a:rPr lang="en-IE" dirty="0"/>
              <a:t> </a:t>
            </a:r>
          </a:p>
          <a:p>
            <a:pPr lvl="1"/>
            <a:r>
              <a:rPr lang="en-IE" dirty="0"/>
              <a:t>= x</a:t>
            </a:r>
            <a:r>
              <a:rPr lang="en-IE" baseline="-25000" dirty="0"/>
              <a:t>1</a:t>
            </a:r>
            <a:r>
              <a:rPr lang="en-IE" baseline="30000" dirty="0"/>
              <a:t>2</a:t>
            </a:r>
            <a:r>
              <a:rPr lang="en-IE" dirty="0"/>
              <a:t>y</a:t>
            </a:r>
            <a:r>
              <a:rPr lang="en-IE" baseline="-25000" dirty="0"/>
              <a:t>1</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baseline="30000" dirty="0"/>
              <a:t>2</a:t>
            </a:r>
            <a:r>
              <a:rPr lang="en-IE" dirty="0"/>
              <a:t>y</a:t>
            </a:r>
            <a:r>
              <a:rPr lang="en-IE" baseline="-25000" dirty="0"/>
              <a:t>2</a:t>
            </a:r>
            <a:r>
              <a:rPr lang="en-IE" baseline="30000" dirty="0"/>
              <a:t>2 </a:t>
            </a:r>
          </a:p>
          <a:p>
            <a:endParaRPr lang="en-IE" baseline="30000" dirty="0"/>
          </a:p>
          <a:p>
            <a:r>
              <a:rPr lang="en-IE" dirty="0"/>
              <a:t>Let us also compute: </a:t>
            </a:r>
            <a:r>
              <a:rPr lang="en-GB" dirty="0" err="1"/>
              <a:t>φ</a:t>
            </a:r>
            <a:r>
              <a:rPr lang="en-IE" dirty="0"/>
              <a:t>x </a:t>
            </a:r>
            <a:r>
              <a:rPr lang="en-IE" b="1" baseline="30000" dirty="0"/>
              <a:t>. </a:t>
            </a:r>
            <a:r>
              <a:rPr lang="en-GB" dirty="0" err="1"/>
              <a:t>φ</a:t>
            </a:r>
            <a:r>
              <a:rPr lang="en-IE" dirty="0"/>
              <a:t>y</a:t>
            </a:r>
            <a:endParaRPr lang="en-IE" baseline="30000" dirty="0"/>
          </a:p>
          <a:p>
            <a:pPr lvl="1"/>
            <a:r>
              <a:rPr lang="en-GB" dirty="0" err="1"/>
              <a:t>φ</a:t>
            </a:r>
            <a:r>
              <a:rPr lang="en-IE" dirty="0"/>
              <a:t>x </a:t>
            </a:r>
            <a:r>
              <a:rPr lang="en-IE" b="1" baseline="30000" dirty="0"/>
              <a:t>. </a:t>
            </a:r>
            <a:r>
              <a:rPr lang="en-GB" dirty="0" err="1"/>
              <a:t>φ</a:t>
            </a:r>
            <a:r>
              <a:rPr lang="en-IE" dirty="0"/>
              <a:t>y = (x</a:t>
            </a:r>
            <a:r>
              <a:rPr lang="en-IE" baseline="-25000" dirty="0"/>
              <a:t>1</a:t>
            </a:r>
            <a:r>
              <a:rPr lang="en-IE" baseline="30000" dirty="0"/>
              <a:t>2</a:t>
            </a:r>
            <a:r>
              <a:rPr lang="en-IE" dirty="0"/>
              <a:t>,x</a:t>
            </a:r>
            <a:r>
              <a:rPr lang="en-IE" baseline="-25000" dirty="0"/>
              <a:t>2</a:t>
            </a:r>
            <a:r>
              <a:rPr lang="en-IE" baseline="30000" dirty="0"/>
              <a:t>2</a:t>
            </a:r>
            <a:r>
              <a:rPr lang="en-IE" dirty="0"/>
              <a:t>, √2 x</a:t>
            </a:r>
            <a:r>
              <a:rPr lang="en-IE" baseline="-25000" dirty="0"/>
              <a:t>1</a:t>
            </a:r>
            <a:r>
              <a:rPr lang="en-IE" dirty="0"/>
              <a:t>x</a:t>
            </a:r>
            <a:r>
              <a:rPr lang="en-IE" baseline="-25000" dirty="0"/>
              <a:t>2</a:t>
            </a:r>
            <a:r>
              <a:rPr lang="en-IE" dirty="0"/>
              <a:t>) </a:t>
            </a:r>
            <a:r>
              <a:rPr lang="en-IE" b="1" baseline="30000" dirty="0"/>
              <a:t>. </a:t>
            </a:r>
            <a:r>
              <a:rPr lang="en-IE" dirty="0"/>
              <a:t>(y</a:t>
            </a:r>
            <a:r>
              <a:rPr lang="en-IE" baseline="-25000" dirty="0"/>
              <a:t>1</a:t>
            </a:r>
            <a:r>
              <a:rPr lang="en-IE" baseline="30000" dirty="0"/>
              <a:t>2</a:t>
            </a:r>
            <a:r>
              <a:rPr lang="en-IE" dirty="0"/>
              <a:t>,y</a:t>
            </a:r>
            <a:r>
              <a:rPr lang="en-IE" baseline="-25000" dirty="0"/>
              <a:t>2</a:t>
            </a:r>
            <a:r>
              <a:rPr lang="en-IE" baseline="30000" dirty="0"/>
              <a:t>2</a:t>
            </a:r>
            <a:r>
              <a:rPr lang="en-IE" dirty="0"/>
              <a:t>, √2 y</a:t>
            </a:r>
            <a:r>
              <a:rPr lang="en-IE" baseline="-25000" dirty="0"/>
              <a:t>1</a:t>
            </a:r>
            <a:r>
              <a:rPr lang="en-IE" dirty="0"/>
              <a:t>y</a:t>
            </a:r>
            <a:r>
              <a:rPr lang="en-IE" baseline="-25000" dirty="0"/>
              <a:t>2</a:t>
            </a:r>
            <a:r>
              <a:rPr lang="en-IE" dirty="0"/>
              <a:t>)</a:t>
            </a:r>
          </a:p>
          <a:p>
            <a:pPr lvl="1"/>
            <a:r>
              <a:rPr lang="en-IE" dirty="0"/>
              <a:t>= x</a:t>
            </a:r>
            <a:r>
              <a:rPr lang="en-IE" baseline="-25000" dirty="0"/>
              <a:t>1</a:t>
            </a:r>
            <a:r>
              <a:rPr lang="en-IE" baseline="30000" dirty="0"/>
              <a:t>2</a:t>
            </a:r>
            <a:r>
              <a:rPr lang="en-IE" dirty="0"/>
              <a:t>y</a:t>
            </a:r>
            <a:r>
              <a:rPr lang="en-IE" baseline="-25000" dirty="0"/>
              <a:t>1</a:t>
            </a:r>
            <a:r>
              <a:rPr lang="en-IE" baseline="30000" dirty="0"/>
              <a:t>2</a:t>
            </a:r>
            <a:r>
              <a:rPr lang="en-IE" dirty="0"/>
              <a:t>+2(x</a:t>
            </a:r>
            <a:r>
              <a:rPr lang="en-IE" baseline="-25000" dirty="0"/>
              <a:t>1</a:t>
            </a:r>
            <a:r>
              <a:rPr lang="en-IE" dirty="0"/>
              <a:t>y</a:t>
            </a:r>
            <a:r>
              <a:rPr lang="en-IE" baseline="-25000" dirty="0"/>
              <a:t>1</a:t>
            </a:r>
            <a:r>
              <a:rPr lang="en-IE" dirty="0"/>
              <a:t>x</a:t>
            </a:r>
            <a:r>
              <a:rPr lang="en-IE" baseline="-25000" dirty="0"/>
              <a:t>2</a:t>
            </a:r>
            <a:r>
              <a:rPr lang="en-IE" dirty="0"/>
              <a:t>y</a:t>
            </a:r>
            <a:r>
              <a:rPr lang="en-IE" baseline="-25000" dirty="0"/>
              <a:t>2</a:t>
            </a:r>
            <a:r>
              <a:rPr lang="en-IE" dirty="0"/>
              <a:t>)+x</a:t>
            </a:r>
            <a:r>
              <a:rPr lang="en-IE" baseline="-25000" dirty="0"/>
              <a:t>2</a:t>
            </a:r>
            <a:r>
              <a:rPr lang="en-IE" baseline="30000" dirty="0"/>
              <a:t>2</a:t>
            </a:r>
            <a:r>
              <a:rPr lang="en-IE" dirty="0"/>
              <a:t>y</a:t>
            </a:r>
            <a:r>
              <a:rPr lang="en-IE" baseline="-25000" dirty="0"/>
              <a:t>2</a:t>
            </a:r>
            <a:r>
              <a:rPr lang="en-IE" baseline="30000" dirty="0"/>
              <a:t>2 </a:t>
            </a:r>
          </a:p>
          <a:p>
            <a:pPr marL="0" indent="0">
              <a:buNone/>
            </a:pPr>
            <a:endParaRPr lang="en-GB" dirty="0"/>
          </a:p>
          <a:p>
            <a:r>
              <a:rPr lang="en-GB" dirty="0"/>
              <a:t>So </a:t>
            </a:r>
            <a:r>
              <a:rPr lang="en-IE" dirty="0"/>
              <a:t>&lt;x.y&gt;</a:t>
            </a:r>
            <a:r>
              <a:rPr lang="en-IE" baseline="30000" dirty="0"/>
              <a:t>2 </a:t>
            </a:r>
            <a:r>
              <a:rPr lang="en-IE" dirty="0"/>
              <a:t>= </a:t>
            </a:r>
            <a:r>
              <a:rPr lang="en-GB" dirty="0" err="1"/>
              <a:t>φ</a:t>
            </a:r>
            <a:r>
              <a:rPr lang="en-IE" dirty="0"/>
              <a:t>x </a:t>
            </a:r>
            <a:r>
              <a:rPr lang="en-IE" b="1" baseline="30000" dirty="0"/>
              <a:t>. </a:t>
            </a:r>
            <a:r>
              <a:rPr lang="en-GB" dirty="0" err="1"/>
              <a:t>φ</a:t>
            </a:r>
            <a:r>
              <a:rPr lang="en-IE" dirty="0"/>
              <a:t>y </a:t>
            </a:r>
            <a:endParaRPr lang="en-GB" dirty="0"/>
          </a:p>
        </p:txBody>
      </p:sp>
      <p:sp>
        <p:nvSpPr>
          <p:cNvPr id="3" name="Date Placeholder 2"/>
          <p:cNvSpPr>
            <a:spLocks noGrp="1"/>
          </p:cNvSpPr>
          <p:nvPr>
            <p:ph type="dt" sz="half" idx="10"/>
          </p:nvPr>
        </p:nvSpPr>
        <p:spPr/>
        <p:txBody>
          <a:bodyPr/>
          <a:lstStyle/>
          <a:p>
            <a:fld id="{F9BC1A7C-CB9D-2F43-BAD0-3EBA006119AA}"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43</a:t>
            </a:fld>
            <a:endParaRPr lang="en-IE"/>
          </a:p>
        </p:txBody>
      </p:sp>
    </p:spTree>
    <p:extLst>
      <p:ext uri="{BB962C8B-B14F-4D97-AF65-F5344CB8AC3E}">
        <p14:creationId xmlns:p14="http://schemas.microsoft.com/office/powerpoint/2010/main" val="384963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500"/>
                                        <p:tgtEl>
                                          <p:spTgt spid="6">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fade">
                                      <p:cBhvr>
                                        <p:cTn id="37" dur="500"/>
                                        <p:tgtEl>
                                          <p:spTgt spid="6">
                                            <p:txEl>
                                              <p:pRg st="11" end="1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2" end="12"/>
                                            </p:txEl>
                                          </p:spTgt>
                                        </p:tgtEl>
                                        <p:attrNameLst>
                                          <p:attrName>style.visibility</p:attrName>
                                        </p:attrNameLst>
                                      </p:cBhvr>
                                      <p:to>
                                        <p:strVal val="visible"/>
                                      </p:to>
                                    </p:set>
                                    <p:animEffect transition="in" filter="fade">
                                      <p:cBhvr>
                                        <p:cTn id="40" dur="500"/>
                                        <p:tgtEl>
                                          <p:spTgt spid="6">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animEffect transition="in" filter="fade">
                                      <p:cBhvr>
                                        <p:cTn id="45" dur="500"/>
                                        <p:tgtEl>
                                          <p:spTgt spid="6">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15" end="15"/>
                                            </p:txEl>
                                          </p:spTgt>
                                        </p:tgtEl>
                                        <p:attrNameLst>
                                          <p:attrName>style.visibility</p:attrName>
                                        </p:attrNameLst>
                                      </p:cBhvr>
                                      <p:to>
                                        <p:strVal val="visible"/>
                                      </p:to>
                                    </p:set>
                                    <p:animEffect transition="in" filter="fade">
                                      <p:cBhvr>
                                        <p:cTn id="48" dur="500"/>
                                        <p:tgtEl>
                                          <p:spTgt spid="6">
                                            <p:txEl>
                                              <p:pRg st="15" end="15"/>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6" end="16"/>
                                            </p:txEl>
                                          </p:spTgt>
                                        </p:tgtEl>
                                        <p:attrNameLst>
                                          <p:attrName>style.visibility</p:attrName>
                                        </p:attrNameLst>
                                      </p:cBhvr>
                                      <p:to>
                                        <p:strVal val="visible"/>
                                      </p:to>
                                    </p:set>
                                    <p:animEffect transition="in" filter="fade">
                                      <p:cBhvr>
                                        <p:cTn id="51" dur="500"/>
                                        <p:tgtEl>
                                          <p:spTgt spid="6">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8" end="18"/>
                                            </p:txEl>
                                          </p:spTgt>
                                        </p:tgtEl>
                                        <p:attrNameLst>
                                          <p:attrName>style.visibility</p:attrName>
                                        </p:attrNameLst>
                                      </p:cBhvr>
                                      <p:to>
                                        <p:strVal val="visible"/>
                                      </p:to>
                                    </p:set>
                                    <p:animEffect transition="in" filter="fade">
                                      <p:cBhvr>
                                        <p:cTn id="56"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Support Vector Machines</a:t>
            </a:r>
            <a:endParaRPr lang="en-IE" dirty="0"/>
          </a:p>
        </p:txBody>
      </p:sp>
      <p:pic>
        <p:nvPicPr>
          <p:cNvPr id="7" name="Content Placeholder 6" descr="svm solution space.p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0100" y="1690689"/>
            <a:ext cx="6477000" cy="3771900"/>
          </a:xfrm>
        </p:spPr>
      </p:pic>
      <p:sp>
        <p:nvSpPr>
          <p:cNvPr id="4" name="Date Placeholder 3"/>
          <p:cNvSpPr>
            <a:spLocks noGrp="1"/>
          </p:cNvSpPr>
          <p:nvPr>
            <p:ph type="dt" sz="half" idx="10"/>
          </p:nvPr>
        </p:nvSpPr>
        <p:spPr/>
        <p:txBody>
          <a:bodyPr/>
          <a:lstStyle/>
          <a:p>
            <a:fld id="{F694AE65-C967-F845-8E8B-716D2222DD96}"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44</a:t>
            </a:fld>
            <a:endParaRPr lang="en-IE"/>
          </a:p>
        </p:txBody>
      </p:sp>
      <p:sp>
        <p:nvSpPr>
          <p:cNvPr id="9" name="TextBox 8"/>
          <p:cNvSpPr txBox="1"/>
          <p:nvPr/>
        </p:nvSpPr>
        <p:spPr>
          <a:xfrm>
            <a:off x="7617189" y="5571984"/>
            <a:ext cx="1080120" cy="461665"/>
          </a:xfrm>
          <a:prstGeom prst="rect">
            <a:avLst/>
          </a:prstGeom>
          <a:noFill/>
          <a:ln>
            <a:solidFill>
              <a:schemeClr val="tx2"/>
            </a:solidFill>
          </a:ln>
        </p:spPr>
        <p:txBody>
          <a:bodyPr wrap="square" rtlCol="0">
            <a:spAutoFit/>
          </a:bodyPr>
          <a:lstStyle/>
          <a:p>
            <a:r>
              <a:rPr lang="ga-IE" sz="1200" dirty="0"/>
              <a:t>Scholkopf, 2001</a:t>
            </a:r>
            <a:endParaRPr lang="en-IE" sz="1200" dirty="0"/>
          </a:p>
        </p:txBody>
      </p:sp>
    </p:spTree>
    <p:extLst>
      <p:ext uri="{BB962C8B-B14F-4D97-AF65-F5344CB8AC3E}">
        <p14:creationId xmlns:p14="http://schemas.microsoft.com/office/powerpoint/2010/main" val="25119563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VM - bessel kerne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782" y="2345516"/>
            <a:ext cx="3780282" cy="937387"/>
          </a:xfrm>
          <a:prstGeom prst="rect">
            <a:avLst/>
          </a:prstGeom>
        </p:spPr>
      </p:pic>
      <p:pic>
        <p:nvPicPr>
          <p:cNvPr id="8" name="Picture 7" descr="SVM - ANOVA kernel fun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782" y="1161067"/>
            <a:ext cx="3939540" cy="894080"/>
          </a:xfrm>
          <a:prstGeom prst="rect">
            <a:avLst/>
          </a:prstGeom>
        </p:spPr>
      </p:pic>
      <p:sp>
        <p:nvSpPr>
          <p:cNvPr id="2" name="Title 1"/>
          <p:cNvSpPr>
            <a:spLocks noGrp="1"/>
          </p:cNvSpPr>
          <p:nvPr>
            <p:ph type="title"/>
          </p:nvPr>
        </p:nvSpPr>
        <p:spPr/>
        <p:txBody>
          <a:bodyPr/>
          <a:lstStyle/>
          <a:p>
            <a:r>
              <a:rPr lang="en-GB" dirty="0"/>
              <a:t>Some kernel methods</a:t>
            </a:r>
          </a:p>
        </p:txBody>
      </p:sp>
      <p:sp>
        <p:nvSpPr>
          <p:cNvPr id="6" name="Content Placeholder 5"/>
          <p:cNvSpPr>
            <a:spLocks noGrp="1"/>
          </p:cNvSpPr>
          <p:nvPr>
            <p:ph idx="1"/>
          </p:nvPr>
        </p:nvSpPr>
        <p:spPr/>
        <p:txBody>
          <a:bodyPr numCol="2">
            <a:normAutofit fontScale="85000" lnSpcReduction="20000"/>
          </a:bodyPr>
          <a:lstStyle/>
          <a:p>
            <a:r>
              <a:rPr lang="en-GB" dirty="0"/>
              <a:t>Linear kernel (the simplest one):</a:t>
            </a:r>
          </a:p>
          <a:p>
            <a:pPr lvl="1"/>
            <a:r>
              <a:rPr lang="en-GB" dirty="0"/>
              <a:t>k(x, x′) = ⟨x, x′⟩ </a:t>
            </a:r>
          </a:p>
          <a:p>
            <a:pPr lvl="1"/>
            <a:endParaRPr lang="en-GB" dirty="0"/>
          </a:p>
          <a:p>
            <a:r>
              <a:rPr lang="en-GB" dirty="0"/>
              <a:t>Gaussian radial function kernel:</a:t>
            </a:r>
          </a:p>
          <a:p>
            <a:pPr lvl="1"/>
            <a:r>
              <a:rPr lang="el-GR" dirty="0"/>
              <a:t>k(x, x′) = exp(−σ</a:t>
            </a:r>
            <a:r>
              <a:rPr lang="en-GB" dirty="0"/>
              <a:t>||</a:t>
            </a:r>
            <a:r>
              <a:rPr lang="el-GR" dirty="0"/>
              <a:t>x − x′</a:t>
            </a:r>
            <a:r>
              <a:rPr lang="en-GB" dirty="0"/>
              <a:t>||</a:t>
            </a:r>
            <a:r>
              <a:rPr lang="el-GR" baseline="30000" dirty="0"/>
              <a:t>2</a:t>
            </a:r>
            <a:r>
              <a:rPr lang="el-GR" dirty="0"/>
              <a:t>) </a:t>
            </a:r>
          </a:p>
          <a:p>
            <a:endParaRPr lang="en-GB" dirty="0"/>
          </a:p>
          <a:p>
            <a:r>
              <a:rPr lang="en-GB" dirty="0"/>
              <a:t>Polynomial kernel:</a:t>
            </a:r>
          </a:p>
          <a:p>
            <a:pPr lvl="1"/>
            <a:r>
              <a:rPr lang="en-US" dirty="0"/>
              <a:t>k(x, x′) = (scale · ⟨x, x′⟩ + offset)</a:t>
            </a:r>
            <a:r>
              <a:rPr lang="en-US" baseline="30000" dirty="0"/>
              <a:t>degree </a:t>
            </a:r>
          </a:p>
          <a:p>
            <a:pPr lvl="1"/>
            <a:endParaRPr lang="en-GB" dirty="0"/>
          </a:p>
          <a:p>
            <a:r>
              <a:rPr lang="en-GB" dirty="0"/>
              <a:t>Hyperbolic tangent kernel:</a:t>
            </a:r>
          </a:p>
          <a:p>
            <a:pPr lvl="1"/>
            <a:r>
              <a:rPr lang="en-US" dirty="0"/>
              <a:t>k(x, x′) = tanh (scale · ⟨x, x′⟩ + offset) </a:t>
            </a:r>
          </a:p>
          <a:p>
            <a:pPr lvl="1"/>
            <a:endParaRPr lang="en-GB" dirty="0"/>
          </a:p>
          <a:p>
            <a:r>
              <a:rPr lang="en-GB" dirty="0"/>
              <a:t>Laplace radial basis kernel:</a:t>
            </a:r>
          </a:p>
          <a:p>
            <a:pPr lvl="1"/>
            <a:r>
              <a:rPr lang="el-GR" dirty="0"/>
              <a:t>k(x, x′) = exp(−σ</a:t>
            </a:r>
            <a:r>
              <a:rPr lang="en-GB" dirty="0"/>
              <a:t>||</a:t>
            </a:r>
            <a:r>
              <a:rPr lang="el-GR" dirty="0"/>
              <a:t>x − x′</a:t>
            </a:r>
            <a:r>
              <a:rPr lang="en-GB" dirty="0"/>
              <a:t>||</a:t>
            </a:r>
            <a:r>
              <a:rPr lang="el-GR" dirty="0"/>
              <a:t>) </a:t>
            </a:r>
            <a:endParaRPr lang="en-GB" dirty="0"/>
          </a:p>
          <a:p>
            <a:pPr lvl="1"/>
            <a:endParaRPr lang="en-GB" dirty="0"/>
          </a:p>
          <a:p>
            <a:r>
              <a:rPr lang="en-GB" dirty="0"/>
              <a:t>ANOVA kernel function:</a:t>
            </a:r>
          </a:p>
          <a:p>
            <a:endParaRPr lang="en-GB" dirty="0"/>
          </a:p>
          <a:p>
            <a:endParaRPr lang="en-GB" dirty="0"/>
          </a:p>
          <a:p>
            <a:r>
              <a:rPr lang="en-GB" dirty="0"/>
              <a:t>Bessel kernel:</a:t>
            </a:r>
          </a:p>
          <a:p>
            <a:endParaRPr lang="en-GB" dirty="0"/>
          </a:p>
          <a:p>
            <a:endParaRPr lang="en-GB" dirty="0"/>
          </a:p>
          <a:p>
            <a:endParaRPr lang="en-GB" dirty="0"/>
          </a:p>
          <a:p>
            <a:r>
              <a:rPr lang="en-GB" dirty="0"/>
              <a:t>General purpose (we go in blind):</a:t>
            </a:r>
          </a:p>
          <a:p>
            <a:pPr lvl="1"/>
            <a:r>
              <a:rPr lang="en-GB" dirty="0"/>
              <a:t>Gaussian, Laplace and Bessel</a:t>
            </a:r>
          </a:p>
          <a:p>
            <a:r>
              <a:rPr lang="en-GB" dirty="0"/>
              <a:t>Sparse data (e.g. text analytics)</a:t>
            </a:r>
          </a:p>
          <a:p>
            <a:pPr lvl="1"/>
            <a:r>
              <a:rPr lang="en-GB" dirty="0"/>
              <a:t>Linear</a:t>
            </a:r>
          </a:p>
          <a:p>
            <a:r>
              <a:rPr lang="en-GB" dirty="0"/>
              <a:t>Polynomial </a:t>
            </a:r>
          </a:p>
          <a:p>
            <a:pPr lvl="1"/>
            <a:r>
              <a:rPr lang="en-GB" dirty="0"/>
              <a:t>Image processing</a:t>
            </a:r>
          </a:p>
          <a:p>
            <a:r>
              <a:rPr lang="en-GB" dirty="0"/>
              <a:t>ANOVA </a:t>
            </a:r>
          </a:p>
          <a:p>
            <a:pPr lvl="1"/>
            <a:r>
              <a:rPr lang="en-GB" dirty="0"/>
              <a:t>Regression problems</a:t>
            </a:r>
          </a:p>
          <a:p>
            <a:endParaRPr lang="en-GB" dirty="0"/>
          </a:p>
          <a:p>
            <a:pPr lvl="1"/>
            <a:endParaRPr lang="el-GR" dirty="0"/>
          </a:p>
          <a:p>
            <a:pPr lvl="1"/>
            <a:endParaRPr lang="en-GB" dirty="0"/>
          </a:p>
        </p:txBody>
      </p:sp>
      <p:sp>
        <p:nvSpPr>
          <p:cNvPr id="3" name="Date Placeholder 2"/>
          <p:cNvSpPr>
            <a:spLocks noGrp="1"/>
          </p:cNvSpPr>
          <p:nvPr>
            <p:ph type="dt" sz="half" idx="10"/>
          </p:nvPr>
        </p:nvSpPr>
        <p:spPr/>
        <p:txBody>
          <a:bodyPr/>
          <a:lstStyle/>
          <a:p>
            <a:fld id="{2DE3EFE5-8E78-6D42-9511-DDEF2D574E9E}"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45</a:t>
            </a:fld>
            <a:endParaRPr lang="en-IE"/>
          </a:p>
        </p:txBody>
      </p:sp>
    </p:spTree>
    <p:extLst>
      <p:ext uri="{BB962C8B-B14F-4D97-AF65-F5344CB8AC3E}">
        <p14:creationId xmlns:p14="http://schemas.microsoft.com/office/powerpoint/2010/main" val="2135507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so far </a:t>
            </a:r>
          </a:p>
        </p:txBody>
      </p:sp>
      <p:sp>
        <p:nvSpPr>
          <p:cNvPr id="6" name="Content Placeholder 5"/>
          <p:cNvSpPr>
            <a:spLocks noGrp="1"/>
          </p:cNvSpPr>
          <p:nvPr>
            <p:ph idx="1"/>
          </p:nvPr>
        </p:nvSpPr>
        <p:spPr/>
        <p:txBody>
          <a:bodyPr>
            <a:normAutofit fontScale="85000" lnSpcReduction="20000"/>
          </a:bodyPr>
          <a:lstStyle/>
          <a:p>
            <a:r>
              <a:rPr lang="en-GB" dirty="0"/>
              <a:t>SVMs: supervised linear learning method to 2-class problems with numeric data </a:t>
            </a:r>
          </a:p>
          <a:p>
            <a:r>
              <a:rPr lang="en-GB" dirty="0"/>
              <a:t>Objective: maximise margin between 2 classes</a:t>
            </a:r>
          </a:p>
          <a:p>
            <a:endParaRPr lang="en-GB" dirty="0"/>
          </a:p>
          <a:p>
            <a:r>
              <a:rPr lang="en-GB" dirty="0"/>
              <a:t>Non-separable problems are handled by mapping the vector into a higher dimensional non-linear feature space</a:t>
            </a:r>
          </a:p>
          <a:p>
            <a:endParaRPr lang="en-GB" dirty="0"/>
          </a:p>
          <a:p>
            <a:r>
              <a:rPr lang="en-GB" dirty="0"/>
              <a:t>Kernel functions are used to simplify calculations in the feature space</a:t>
            </a:r>
          </a:p>
          <a:p>
            <a:endParaRPr lang="en-GB" dirty="0"/>
          </a:p>
          <a:p>
            <a:r>
              <a:rPr lang="en-GB" dirty="0"/>
              <a:t>Data must be normalised for a SVM!</a:t>
            </a:r>
          </a:p>
          <a:p>
            <a:endParaRPr lang="en-GB" dirty="0"/>
          </a:p>
          <a:p>
            <a:r>
              <a:rPr lang="en-GB" dirty="0"/>
              <a:t>Limitations:</a:t>
            </a:r>
          </a:p>
          <a:p>
            <a:pPr marL="819150" lvl="1" indent="-342900">
              <a:buFont typeface="+mj-lt"/>
              <a:buAutoNum type="arabicPeriod"/>
            </a:pPr>
            <a:r>
              <a:rPr lang="en-GB" dirty="0"/>
              <a:t>Only work in real-valued spaces. We need to convert values to numeric values if this is not the case</a:t>
            </a:r>
          </a:p>
          <a:p>
            <a:pPr marL="819150" lvl="1" indent="-342900">
              <a:buFont typeface="+mj-lt"/>
              <a:buAutoNum type="arabicPeriod"/>
            </a:pPr>
            <a:r>
              <a:rPr lang="en-GB" dirty="0"/>
              <a:t>Only 2 classes are permissible </a:t>
            </a:r>
          </a:p>
          <a:p>
            <a:pPr marL="819150" lvl="1" indent="-342900">
              <a:buFont typeface="+mj-lt"/>
              <a:buAutoNum type="arabicPeriod"/>
            </a:pPr>
            <a:r>
              <a:rPr lang="en-GB" dirty="0" err="1"/>
              <a:t>Hyperplanes</a:t>
            </a:r>
            <a:r>
              <a:rPr lang="en-GB" dirty="0"/>
              <a:t> are hard for users to understand – hence we tend to use SVMs in cases where human understanding is not required</a:t>
            </a:r>
          </a:p>
        </p:txBody>
      </p:sp>
      <p:sp>
        <p:nvSpPr>
          <p:cNvPr id="3" name="Date Placeholder 2"/>
          <p:cNvSpPr>
            <a:spLocks noGrp="1"/>
          </p:cNvSpPr>
          <p:nvPr>
            <p:ph type="dt" sz="half" idx="10"/>
          </p:nvPr>
        </p:nvSpPr>
        <p:spPr/>
        <p:txBody>
          <a:bodyPr/>
          <a:lstStyle/>
          <a:p>
            <a:fld id="{8DAA1A52-8D14-A149-8C64-A0329FE22769}"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46</a:t>
            </a:fld>
            <a:endParaRPr lang="en-IE"/>
          </a:p>
        </p:txBody>
      </p:sp>
    </p:spTree>
    <p:extLst>
      <p:ext uri="{BB962C8B-B14F-4D97-AF65-F5344CB8AC3E}">
        <p14:creationId xmlns:p14="http://schemas.microsoft.com/office/powerpoint/2010/main" val="3985053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problems are great, but…</a:t>
            </a:r>
          </a:p>
        </p:txBody>
      </p:sp>
      <p:sp>
        <p:nvSpPr>
          <p:cNvPr id="6" name="Content Placeholder 5"/>
          <p:cNvSpPr>
            <a:spLocks noGrp="1"/>
          </p:cNvSpPr>
          <p:nvPr>
            <p:ph idx="1"/>
          </p:nvPr>
        </p:nvSpPr>
        <p:spPr/>
        <p:txBody>
          <a:bodyPr>
            <a:normAutofit fontScale="92500" lnSpcReduction="20000"/>
          </a:bodyPr>
          <a:lstStyle/>
          <a:p>
            <a:r>
              <a:rPr lang="en-GB" dirty="0"/>
              <a:t>How often do we only have a binary classification problem!?!</a:t>
            </a:r>
          </a:p>
          <a:p>
            <a:endParaRPr lang="en-GB" dirty="0"/>
          </a:p>
          <a:p>
            <a:r>
              <a:rPr lang="en-GB" dirty="0"/>
              <a:t>In reality, each training point belongs to one of N different classes. </a:t>
            </a:r>
          </a:p>
          <a:p>
            <a:endParaRPr lang="en-GB" dirty="0"/>
          </a:p>
          <a:p>
            <a:r>
              <a:rPr lang="en-GB" dirty="0"/>
              <a:t>The goal is to construct a function which, given a new data point, will correctly predict the class to which the new point belongs. </a:t>
            </a:r>
          </a:p>
          <a:p>
            <a:pPr marL="0" indent="0">
              <a:buNone/>
            </a:pPr>
            <a:endParaRPr lang="en-GB" dirty="0"/>
          </a:p>
          <a:p>
            <a:r>
              <a:rPr lang="en-GB" dirty="0"/>
              <a:t>At a high level, we:</a:t>
            </a:r>
          </a:p>
          <a:p>
            <a:pPr lvl="1"/>
            <a:r>
              <a:rPr lang="en-GB" dirty="0"/>
              <a:t>Decompose the multiclass classification problem into multiple binary classification problems. </a:t>
            </a:r>
          </a:p>
          <a:p>
            <a:pPr lvl="1"/>
            <a:r>
              <a:rPr lang="en-GB" dirty="0"/>
              <a:t>Use a majority voting principle (a combined decision from the committee of SVMs) to predict the label </a:t>
            </a:r>
          </a:p>
          <a:p>
            <a:endParaRPr lang="en-GB" dirty="0"/>
          </a:p>
          <a:p>
            <a:r>
              <a:rPr lang="en-GB" dirty="0"/>
              <a:t>Common approaches: simple but effective </a:t>
            </a:r>
          </a:p>
          <a:p>
            <a:pPr lvl="1"/>
            <a:r>
              <a:rPr lang="en-GB" dirty="0"/>
              <a:t>One-</a:t>
            </a:r>
            <a:r>
              <a:rPr lang="en-GB" dirty="0" err="1"/>
              <a:t>vs</a:t>
            </a:r>
            <a:r>
              <a:rPr lang="en-GB" dirty="0"/>
              <a:t>-rest (one-</a:t>
            </a:r>
            <a:r>
              <a:rPr lang="en-GB" dirty="0" err="1"/>
              <a:t>vs</a:t>
            </a:r>
            <a:r>
              <a:rPr lang="en-GB" dirty="0"/>
              <a:t>-all) approaches </a:t>
            </a:r>
          </a:p>
          <a:p>
            <a:pPr lvl="1"/>
            <a:r>
              <a:rPr lang="en-GB" dirty="0"/>
              <a:t>Pairwise (one-</a:t>
            </a:r>
            <a:r>
              <a:rPr lang="en-GB" dirty="0" err="1"/>
              <a:t>vs</a:t>
            </a:r>
            <a:r>
              <a:rPr lang="en-GB" dirty="0"/>
              <a:t>-one, all-</a:t>
            </a:r>
            <a:r>
              <a:rPr lang="en-GB" dirty="0" err="1"/>
              <a:t>vs</a:t>
            </a:r>
            <a:r>
              <a:rPr lang="en-GB" dirty="0"/>
              <a:t>-all) approaches </a:t>
            </a:r>
          </a:p>
          <a:p>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47</a:t>
            </a:fld>
            <a:endParaRPr lang="en-IE"/>
          </a:p>
        </p:txBody>
      </p:sp>
    </p:spTree>
    <p:extLst>
      <p:ext uri="{BB962C8B-B14F-4D97-AF65-F5344CB8AC3E}">
        <p14:creationId xmlns:p14="http://schemas.microsoft.com/office/powerpoint/2010/main" val="1640470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One-</a:t>
            </a:r>
            <a:r>
              <a:rPr lang="en-GB" dirty="0" err="1"/>
              <a:t>vs</a:t>
            </a:r>
            <a:r>
              <a:rPr lang="en-GB" dirty="0"/>
              <a:t>-rest / One-</a:t>
            </a:r>
            <a:r>
              <a:rPr lang="en-GB" dirty="0" err="1"/>
              <a:t>vs</a:t>
            </a:r>
            <a:r>
              <a:rPr lang="en-GB" dirty="0"/>
              <a:t>-all (OVA)</a:t>
            </a:r>
          </a:p>
        </p:txBody>
      </p:sp>
      <p:sp>
        <p:nvSpPr>
          <p:cNvPr id="6" name="Content Placeholder 5"/>
          <p:cNvSpPr>
            <a:spLocks noGrp="1"/>
          </p:cNvSpPr>
          <p:nvPr>
            <p:ph idx="1"/>
          </p:nvPr>
        </p:nvSpPr>
        <p:spPr/>
        <p:txBody>
          <a:bodyPr>
            <a:normAutofit fontScale="92500" lnSpcReduction="10000"/>
          </a:bodyPr>
          <a:lstStyle/>
          <a:p>
            <a:r>
              <a:rPr lang="en-US" dirty="0"/>
              <a:t>Solve K different binary problems: classify “class k” versus “the rest classes” for k = 1,··· ,K. </a:t>
            </a:r>
          </a:p>
          <a:p>
            <a:r>
              <a:rPr lang="en-US" dirty="0"/>
              <a:t>Assign a test sample to the class giving the largest </a:t>
            </a:r>
            <a:r>
              <a:rPr lang="en-US" dirty="0" err="1"/>
              <a:t>fk</a:t>
            </a:r>
            <a:r>
              <a:rPr lang="en-US" dirty="0"/>
              <a:t>(x) (most positive) value, where </a:t>
            </a:r>
            <a:r>
              <a:rPr lang="en-US" dirty="0" err="1"/>
              <a:t>fk</a:t>
            </a:r>
            <a:r>
              <a:rPr lang="en-US" dirty="0"/>
              <a:t>(x) is the solution from the </a:t>
            </a:r>
            <a:r>
              <a:rPr lang="en-US" dirty="0" err="1"/>
              <a:t>kth</a:t>
            </a:r>
            <a:r>
              <a:rPr lang="en-US" dirty="0"/>
              <a:t> problem </a:t>
            </a:r>
          </a:p>
          <a:p>
            <a:endParaRPr lang="en-GB" dirty="0"/>
          </a:p>
          <a:p>
            <a:r>
              <a:rPr lang="en-GB" dirty="0"/>
              <a:t>Very simple to implement and also performs well in practice </a:t>
            </a:r>
          </a:p>
          <a:p>
            <a:r>
              <a:rPr lang="en-GB" dirty="0"/>
              <a:t>Not optimal if there is no dominating class!</a:t>
            </a:r>
          </a:p>
          <a:p>
            <a:endParaRPr lang="en-GB" dirty="0"/>
          </a:p>
          <a:p>
            <a:r>
              <a:rPr lang="en-GB" dirty="0"/>
              <a:t>Essentially, we have k binary SVMs.</a:t>
            </a:r>
          </a:p>
          <a:p>
            <a:r>
              <a:rPr lang="en-GB" dirty="0"/>
              <a:t>We train the </a:t>
            </a:r>
            <a:r>
              <a:rPr lang="en-GB" dirty="0" err="1"/>
              <a:t>ith</a:t>
            </a:r>
            <a:r>
              <a:rPr lang="en-GB" dirty="0"/>
              <a:t> SVM with all examples in the </a:t>
            </a:r>
            <a:r>
              <a:rPr lang="en-GB" dirty="0" err="1"/>
              <a:t>ith</a:t>
            </a:r>
            <a:r>
              <a:rPr lang="en-GB" dirty="0"/>
              <a:t> class with +</a:t>
            </a:r>
            <a:r>
              <a:rPr lang="en-GB" dirty="0" err="1"/>
              <a:t>ve</a:t>
            </a:r>
            <a:r>
              <a:rPr lang="en-GB" dirty="0"/>
              <a:t> labels, all other instances are assigned a –</a:t>
            </a:r>
            <a:r>
              <a:rPr lang="en-GB" dirty="0" err="1"/>
              <a:t>ve</a:t>
            </a:r>
            <a:r>
              <a:rPr lang="en-GB" dirty="0"/>
              <a:t> label.</a:t>
            </a:r>
          </a:p>
          <a:p>
            <a:endParaRPr lang="en-GB" dirty="0"/>
          </a:p>
          <a:p>
            <a:r>
              <a:rPr lang="en-GB" dirty="0"/>
              <a:t>More info: Rifkin and </a:t>
            </a:r>
            <a:r>
              <a:rPr lang="en-GB" dirty="0" err="1"/>
              <a:t>Klautau</a:t>
            </a:r>
            <a:r>
              <a:rPr lang="en-GB" dirty="0"/>
              <a:t> (2004) “In </a:t>
            </a:r>
            <a:r>
              <a:rPr lang="en-GB" dirty="0" err="1"/>
              <a:t>Defense</a:t>
            </a:r>
            <a:r>
              <a:rPr lang="en-GB" dirty="0"/>
              <a:t> of One-</a:t>
            </a:r>
            <a:r>
              <a:rPr lang="en-GB" dirty="0" err="1"/>
              <a:t>vs</a:t>
            </a:r>
            <a:r>
              <a:rPr lang="en-GB" dirty="0"/>
              <a:t>-all Classification” </a:t>
            </a:r>
          </a:p>
          <a:p>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48</a:t>
            </a:fld>
            <a:endParaRPr lang="en-IE"/>
          </a:p>
        </p:txBody>
      </p:sp>
      <p:sp>
        <p:nvSpPr>
          <p:cNvPr id="7" name="Rectangle 6">
            <a:extLst>
              <a:ext uri="{FF2B5EF4-FFF2-40B4-BE49-F238E27FC236}">
                <a16:creationId xmlns:a16="http://schemas.microsoft.com/office/drawing/2014/main" id="{BEB72B34-95E0-7E4F-A54B-2752BFAAD727}"/>
              </a:ext>
            </a:extLst>
          </p:cNvPr>
          <p:cNvSpPr/>
          <p:nvPr/>
        </p:nvSpPr>
        <p:spPr>
          <a:xfrm>
            <a:off x="5435600" y="3759200"/>
            <a:ext cx="32258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One-vs-One</a:t>
            </a:r>
          </a:p>
        </p:txBody>
      </p:sp>
    </p:spTree>
    <p:extLst>
      <p:ext uri="{BB962C8B-B14F-4D97-AF65-F5344CB8AC3E}">
        <p14:creationId xmlns:p14="http://schemas.microsoft.com/office/powerpoint/2010/main" val="135609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Pairwise approach: all-</a:t>
            </a:r>
            <a:r>
              <a:rPr lang="en-GB" dirty="0" err="1"/>
              <a:t>vs</a:t>
            </a:r>
            <a:r>
              <a:rPr lang="en-GB" dirty="0"/>
              <a:t>-all (AVA)</a:t>
            </a:r>
          </a:p>
        </p:txBody>
      </p:sp>
      <p:sp>
        <p:nvSpPr>
          <p:cNvPr id="6" name="Content Placeholder 5"/>
          <p:cNvSpPr>
            <a:spLocks noGrp="1"/>
          </p:cNvSpPr>
          <p:nvPr>
            <p:ph idx="1"/>
          </p:nvPr>
        </p:nvSpPr>
        <p:spPr/>
        <p:txBody>
          <a:bodyPr/>
          <a:lstStyle/>
          <a:p>
            <a:r>
              <a:rPr lang="en-GB" dirty="0"/>
              <a:t>Solve all combinations of “class k” versus “class j” for all j != k. </a:t>
            </a:r>
          </a:p>
          <a:p>
            <a:r>
              <a:rPr lang="en-GB" dirty="0"/>
              <a:t>For prediction at a point, each classifier is queried once and issues a vote. The class with the maximum number of (weighted) votes is the winner. </a:t>
            </a:r>
          </a:p>
          <a:p>
            <a:endParaRPr lang="en-GB" dirty="0"/>
          </a:p>
          <a:p>
            <a:r>
              <a:rPr lang="en-GB" dirty="0"/>
              <a:t>Training process is efficient, by dealing with small binary problems. </a:t>
            </a:r>
          </a:p>
          <a:p>
            <a:r>
              <a:rPr lang="en-GB" dirty="0"/>
              <a:t>If K is big, there are too many problems to solve. If K = 10, we need to train 45 binary classifiers. </a:t>
            </a:r>
          </a:p>
          <a:p>
            <a:r>
              <a:rPr lang="en-GB" dirty="0"/>
              <a:t>Simple to implement; performs competitively in practice. </a:t>
            </a:r>
          </a:p>
          <a:p>
            <a:endParaRPr lang="en-GB" dirty="0"/>
          </a:p>
          <a:p>
            <a:r>
              <a:rPr lang="en-GB" dirty="0"/>
              <a:t>More info: Park and </a:t>
            </a:r>
            <a:r>
              <a:rPr lang="en-GB" dirty="0" err="1"/>
              <a:t>Furnkranz</a:t>
            </a:r>
            <a:r>
              <a:rPr lang="en-GB" dirty="0"/>
              <a:t> (2007) “Efficient Pairwise Classification” </a:t>
            </a:r>
          </a:p>
          <a:p>
            <a:endParaRPr lang="en-GB" dirty="0"/>
          </a:p>
          <a:p>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49</a:t>
            </a:fld>
            <a:endParaRPr lang="en-IE"/>
          </a:p>
        </p:txBody>
      </p:sp>
    </p:spTree>
    <p:extLst>
      <p:ext uri="{BB962C8B-B14F-4D97-AF65-F5344CB8AC3E}">
        <p14:creationId xmlns:p14="http://schemas.microsoft.com/office/powerpoint/2010/main" val="167483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ga-IE" sz="2400" dirty="0">
                <a:solidFill>
                  <a:schemeClr val="tx1"/>
                </a:solidFill>
              </a:rPr>
              <a:t>Generaliza</a:t>
            </a:r>
            <a:r>
              <a:rPr lang="en-IE" sz="2400" dirty="0">
                <a:solidFill>
                  <a:schemeClr val="tx1"/>
                </a:solidFill>
              </a:rPr>
              <a:t>tion – </a:t>
            </a:r>
            <a:r>
              <a:rPr lang="ga-IE" sz="2400" dirty="0">
                <a:solidFill>
                  <a:schemeClr val="tx1"/>
                </a:solidFill>
              </a:rPr>
              <a:t>Understanding VC Dimension</a:t>
            </a:r>
            <a:endParaRPr lang="en-IE" sz="2400" dirty="0">
              <a:solidFill>
                <a:schemeClr val="tx1"/>
              </a:solidFill>
            </a:endParaRPr>
          </a:p>
        </p:txBody>
      </p:sp>
      <p:sp>
        <p:nvSpPr>
          <p:cNvPr id="3" name="Content Placeholder 2"/>
          <p:cNvSpPr>
            <a:spLocks noGrp="1"/>
          </p:cNvSpPr>
          <p:nvPr>
            <p:ph idx="1"/>
          </p:nvPr>
        </p:nvSpPr>
        <p:spPr/>
        <p:txBody>
          <a:bodyPr>
            <a:normAutofit/>
          </a:bodyPr>
          <a:lstStyle/>
          <a:p>
            <a:r>
              <a:rPr lang="ga-IE" dirty="0"/>
              <a:t>The idea behind supervised Machine Learning is to learn some functions from a set of training examples.</a:t>
            </a:r>
          </a:p>
          <a:p>
            <a:endParaRPr lang="ga-IE" dirty="0"/>
          </a:p>
          <a:p>
            <a:r>
              <a:rPr lang="ga-IE" dirty="0"/>
              <a:t>Let’s say that 	</a:t>
            </a:r>
          </a:p>
          <a:p>
            <a:pPr lvl="1"/>
            <a:r>
              <a:rPr lang="ga-IE" dirty="0"/>
              <a:t>t = the set of training instances = {x</a:t>
            </a:r>
            <a:r>
              <a:rPr lang="ga-IE" baseline="-25000" dirty="0"/>
              <a:t>1</a:t>
            </a:r>
            <a:r>
              <a:rPr lang="ga-IE" dirty="0"/>
              <a:t>, x</a:t>
            </a:r>
            <a:r>
              <a:rPr lang="ga-IE" baseline="-25000" dirty="0"/>
              <a:t>2</a:t>
            </a:r>
            <a:r>
              <a:rPr lang="ga-IE" dirty="0"/>
              <a:t>, ..., x</a:t>
            </a:r>
            <a:r>
              <a:rPr lang="ga-IE" baseline="-25000" dirty="0"/>
              <a:t>n</a:t>
            </a:r>
            <a:r>
              <a:rPr lang="ga-IE" dirty="0"/>
              <a:t>}</a:t>
            </a:r>
          </a:p>
          <a:p>
            <a:pPr lvl="1"/>
            <a:endParaRPr lang="ga-IE" dirty="0"/>
          </a:p>
          <a:p>
            <a:pPr lvl="1"/>
            <a:r>
              <a:rPr lang="ga-IE" dirty="0"/>
              <a:t>We can view these instances as data points that are associated with some discrete values from a set C = {c</a:t>
            </a:r>
            <a:r>
              <a:rPr lang="ga-IE" baseline="-25000" dirty="0"/>
              <a:t>1</a:t>
            </a:r>
            <a:r>
              <a:rPr lang="ga-IE" dirty="0"/>
              <a:t>, c</a:t>
            </a:r>
            <a:r>
              <a:rPr lang="ga-IE" baseline="-25000" dirty="0"/>
              <a:t>2</a:t>
            </a:r>
            <a:r>
              <a:rPr lang="ga-IE" dirty="0"/>
              <a:t>, ..., c</a:t>
            </a:r>
            <a:r>
              <a:rPr lang="ga-IE" baseline="-25000" dirty="0"/>
              <a:t>m</a:t>
            </a:r>
            <a:r>
              <a:rPr lang="ga-IE" dirty="0"/>
              <a:t>}</a:t>
            </a:r>
          </a:p>
          <a:p>
            <a:pPr lvl="1"/>
            <a:endParaRPr lang="ga-IE" dirty="0"/>
          </a:p>
          <a:p>
            <a:pPr lvl="1"/>
            <a:r>
              <a:rPr lang="ga-IE" dirty="0"/>
              <a:t>We are attempting to find a function f: X </a:t>
            </a:r>
            <a:r>
              <a:rPr lang="ga-IE" dirty="0">
                <a:sym typeface="Wingdings" panose="05000000000000000000" pitchFamily="2" charset="2"/>
              </a:rPr>
              <a:t> C where t is a subset of X.</a:t>
            </a:r>
          </a:p>
          <a:p>
            <a:pPr lvl="1"/>
            <a:endParaRPr lang="ga-IE" dirty="0">
              <a:sym typeface="Wingdings" panose="05000000000000000000" pitchFamily="2" charset="2"/>
            </a:endParaRPr>
          </a:p>
          <a:p>
            <a:pPr lvl="1"/>
            <a:r>
              <a:rPr lang="ga-IE" dirty="0">
                <a:sym typeface="Wingdings" panose="05000000000000000000" pitchFamily="2" charset="2"/>
              </a:rPr>
              <a:t>The function f can be learned by using an algorithm which can generate only a small subset of all possible functions.</a:t>
            </a:r>
            <a:endParaRPr lang="ga-IE" dirty="0"/>
          </a:p>
          <a:p>
            <a:pPr lvl="3"/>
            <a:endParaRPr lang="ga-IE" dirty="0"/>
          </a:p>
          <a:p>
            <a:pPr lvl="2"/>
            <a:endParaRPr lang="ga-IE" dirty="0"/>
          </a:p>
          <a:p>
            <a:pPr marL="593725" lvl="2" indent="0">
              <a:buNone/>
            </a:pPr>
            <a:endParaRPr lang="ga-IE" dirty="0"/>
          </a:p>
        </p:txBody>
      </p:sp>
      <p:sp>
        <p:nvSpPr>
          <p:cNvPr id="4" name="Date Placeholder 3"/>
          <p:cNvSpPr>
            <a:spLocks noGrp="1"/>
          </p:cNvSpPr>
          <p:nvPr>
            <p:ph type="dt" sz="half" idx="10"/>
          </p:nvPr>
        </p:nvSpPr>
        <p:spPr/>
        <p:txBody>
          <a:bodyPr/>
          <a:lstStyle/>
          <a:p>
            <a:fld id="{AF74AF95-382F-2F4E-B1FC-6E0CB7C32E53}"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5</a:t>
            </a:fld>
            <a:endParaRPr lang="en-IE"/>
          </a:p>
        </p:txBody>
      </p:sp>
    </p:spTree>
    <p:extLst>
      <p:ext uri="{BB962C8B-B14F-4D97-AF65-F5344CB8AC3E}">
        <p14:creationId xmlns:p14="http://schemas.microsoft.com/office/powerpoint/2010/main" val="903347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Multi-class SVMs</a:t>
            </a:r>
          </a:p>
        </p:txBody>
      </p:sp>
      <p:sp>
        <p:nvSpPr>
          <p:cNvPr id="6" name="Content Placeholder 5"/>
          <p:cNvSpPr>
            <a:spLocks noGrp="1"/>
          </p:cNvSpPr>
          <p:nvPr>
            <p:ph idx="1"/>
          </p:nvPr>
        </p:nvSpPr>
        <p:spPr>
          <a:xfrm>
            <a:off x="628650" y="1406525"/>
            <a:ext cx="7886700" cy="4351338"/>
          </a:xfrm>
        </p:spPr>
        <p:txBody>
          <a:bodyPr/>
          <a:lstStyle/>
          <a:p>
            <a:r>
              <a:rPr lang="en-GB" dirty="0"/>
              <a:t>We are essentially forming inter locking </a:t>
            </a:r>
            <a:r>
              <a:rPr lang="en-GB" dirty="0" err="1"/>
              <a:t>hyperplanes</a:t>
            </a:r>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50</a:t>
            </a:fld>
            <a:endParaRPr lang="en-IE"/>
          </a:p>
        </p:txBody>
      </p:sp>
      <p:pic>
        <p:nvPicPr>
          <p:cNvPr id="7" name="Picture 6" descr="multi-class SV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30" y="1869187"/>
            <a:ext cx="4871339" cy="4487164"/>
          </a:xfrm>
          <a:prstGeom prst="rect">
            <a:avLst/>
          </a:prstGeom>
        </p:spPr>
      </p:pic>
    </p:spTree>
    <p:extLst>
      <p:ext uri="{BB962C8B-B14F-4D97-AF65-F5344CB8AC3E}">
        <p14:creationId xmlns:p14="http://schemas.microsoft.com/office/powerpoint/2010/main" val="704128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Sources and More Info</a:t>
            </a:r>
          </a:p>
        </p:txBody>
      </p:sp>
      <p:sp>
        <p:nvSpPr>
          <p:cNvPr id="6" name="Content Placeholder 5"/>
          <p:cNvSpPr>
            <a:spLocks noGrp="1"/>
          </p:cNvSpPr>
          <p:nvPr>
            <p:ph idx="1"/>
          </p:nvPr>
        </p:nvSpPr>
        <p:spPr/>
        <p:txBody>
          <a:bodyPr>
            <a:normAutofit fontScale="77500" lnSpcReduction="20000"/>
          </a:bodyPr>
          <a:lstStyle/>
          <a:p>
            <a:pPr fontAlgn="auto">
              <a:lnSpc>
                <a:spcPct val="90000"/>
              </a:lnSpc>
              <a:spcAft>
                <a:spcPts val="0"/>
              </a:spcAft>
              <a:defRPr/>
            </a:pPr>
            <a:r>
              <a:rPr lang="en-IE" dirty="0"/>
              <a:t>Burges, C. </a:t>
            </a:r>
            <a:r>
              <a:rPr lang="ga-IE" dirty="0"/>
              <a:t>(1998). </a:t>
            </a:r>
            <a:r>
              <a:rPr lang="en-IE" dirty="0"/>
              <a:t>A Tutorial on Support Vector Machines for Pattern Recognition. Data Mining and Knowledge</a:t>
            </a:r>
            <a:r>
              <a:rPr lang="ga-IE" dirty="0"/>
              <a:t> </a:t>
            </a:r>
            <a:r>
              <a:rPr lang="en-IE" dirty="0"/>
              <a:t>Discovery, 2:121-167</a:t>
            </a:r>
            <a:r>
              <a:rPr lang="ga-IE" dirty="0"/>
              <a:t>.</a:t>
            </a:r>
          </a:p>
          <a:p>
            <a:pPr fontAlgn="auto">
              <a:lnSpc>
                <a:spcPct val="90000"/>
              </a:lnSpc>
              <a:spcAft>
                <a:spcPts val="0"/>
              </a:spcAft>
              <a:defRPr/>
            </a:pPr>
            <a:r>
              <a:rPr lang="en-IE" dirty="0"/>
              <a:t>Cristianini, N. and Shawe-Taylor, J. </a:t>
            </a:r>
            <a:r>
              <a:rPr lang="ga-IE" dirty="0"/>
              <a:t>(2000),. </a:t>
            </a:r>
            <a:r>
              <a:rPr lang="en-IE" dirty="0"/>
              <a:t>An Introduction to Support Vector Machines. Cambridge University</a:t>
            </a:r>
            <a:r>
              <a:rPr lang="ga-IE" dirty="0"/>
              <a:t> </a:t>
            </a:r>
            <a:r>
              <a:rPr lang="en-IE" dirty="0"/>
              <a:t>Press, Cambridge, UK.</a:t>
            </a:r>
          </a:p>
          <a:p>
            <a:pPr fontAlgn="auto">
              <a:lnSpc>
                <a:spcPct val="90000"/>
              </a:lnSpc>
              <a:spcAft>
                <a:spcPts val="0"/>
              </a:spcAft>
              <a:defRPr/>
            </a:pPr>
            <a:r>
              <a:rPr lang="en-IE" dirty="0"/>
              <a:t>Leskovec, J., Rajaraman, A., &amp; Ullman, J. D. (2014). Mining of massive datasets. Cambridge University Press.</a:t>
            </a:r>
            <a:endParaRPr lang="en-GB" dirty="0"/>
          </a:p>
          <a:p>
            <a:r>
              <a:rPr lang="en-GB" dirty="0"/>
              <a:t>Liu, B. (2007). </a:t>
            </a:r>
            <a:r>
              <a:rPr lang="en-GB" i="1" dirty="0"/>
              <a:t>Web data mining: exploring hyperlinks, contents, and usage data</a:t>
            </a:r>
            <a:r>
              <a:rPr lang="en-GB" dirty="0"/>
              <a:t>. (Section 3.8) Springer Science &amp; Business Media. </a:t>
            </a:r>
          </a:p>
          <a:p>
            <a:r>
              <a:rPr lang="en-GB" dirty="0"/>
              <a:t>Hsu, C. W., &amp; Lin, C. J. (2002). A comparison of methods for multiclass support vector machines. </a:t>
            </a:r>
            <a:r>
              <a:rPr lang="en-GB" i="1" dirty="0"/>
              <a:t>Neural Networks, IEEE Transactions on</a:t>
            </a:r>
            <a:r>
              <a:rPr lang="en-GB" dirty="0"/>
              <a:t>, </a:t>
            </a:r>
            <a:r>
              <a:rPr lang="en-GB" i="1" dirty="0"/>
              <a:t>13</a:t>
            </a:r>
            <a:r>
              <a:rPr lang="en-GB" dirty="0"/>
              <a:t>(2), 415-425.</a:t>
            </a:r>
          </a:p>
          <a:p>
            <a:r>
              <a:rPr lang="en-GB" dirty="0"/>
              <a:t>Olson, D. L., &amp; </a:t>
            </a:r>
            <a:r>
              <a:rPr lang="en-GB" dirty="0" err="1"/>
              <a:t>Delen</a:t>
            </a:r>
            <a:r>
              <a:rPr lang="en-GB" dirty="0"/>
              <a:t>, D. (2008). </a:t>
            </a:r>
            <a:r>
              <a:rPr lang="en-GB" i="1" dirty="0"/>
              <a:t>Advanced data mining techniques</a:t>
            </a:r>
            <a:r>
              <a:rPr lang="en-GB" dirty="0"/>
              <a:t>. (Chap. 7) Springer Science &amp; Business Media.</a:t>
            </a:r>
          </a:p>
          <a:p>
            <a:r>
              <a:rPr lang="en-IE" dirty="0"/>
              <a:t>Schölkopf, B.</a:t>
            </a:r>
            <a:r>
              <a:rPr lang="ga-IE" dirty="0"/>
              <a:t> (</a:t>
            </a:r>
            <a:r>
              <a:rPr lang="en-IE" dirty="0"/>
              <a:t>2001</a:t>
            </a:r>
            <a:r>
              <a:rPr lang="ga-IE" dirty="0"/>
              <a:t>).</a:t>
            </a:r>
            <a:r>
              <a:rPr lang="en-IE" dirty="0"/>
              <a:t> </a:t>
            </a:r>
            <a:r>
              <a:rPr lang="en-IE" i="1" dirty="0"/>
              <a:t>SVM and Kernel Methods</a:t>
            </a:r>
            <a:r>
              <a:rPr lang="en-IE" dirty="0"/>
              <a:t>, Neural Information Processing Systems conference</a:t>
            </a:r>
            <a:r>
              <a:rPr lang="ga-IE" dirty="0"/>
              <a:t>.</a:t>
            </a:r>
            <a:endParaRPr lang="en-GB" dirty="0"/>
          </a:p>
          <a:p>
            <a:endParaRPr lang="en-GB" dirty="0"/>
          </a:p>
          <a:p>
            <a:r>
              <a:rPr lang="en-GB" dirty="0"/>
              <a:t>Online Sources:</a:t>
            </a:r>
          </a:p>
          <a:p>
            <a:pPr lvl="1"/>
            <a:r>
              <a:rPr lang="en-GB" dirty="0">
                <a:hlinkClick r:id="rId2"/>
              </a:rPr>
              <a:t>http://www.jstatsoft.org/v15/i09/</a:t>
            </a:r>
            <a:endParaRPr lang="en-GB" dirty="0"/>
          </a:p>
          <a:p>
            <a:pPr lvl="1"/>
            <a:r>
              <a:rPr lang="en-GB" dirty="0">
                <a:hlinkClick r:id="rId3"/>
              </a:rPr>
              <a:t>http://math.arizona.edu/~hzhang/math574m/2014Lect16_msvm.pdf</a:t>
            </a:r>
            <a:endParaRPr lang="en-GB" dirty="0"/>
          </a:p>
          <a:p>
            <a:pPr lvl="1"/>
            <a:r>
              <a:rPr lang="en-GB" dirty="0">
                <a:hlinkClick r:id="rId4"/>
              </a:rPr>
              <a:t>http://www.csie.ntu.edu.tw/~cjlin/papers/multisvm.pdf</a:t>
            </a:r>
            <a:endParaRPr lang="en-GB" dirty="0"/>
          </a:p>
          <a:p>
            <a:pPr lvl="1"/>
            <a:endParaRPr lang="en-GB" dirty="0"/>
          </a:p>
          <a:p>
            <a:pPr lvl="1"/>
            <a:endParaRPr lang="en-GB" dirty="0"/>
          </a:p>
        </p:txBody>
      </p:sp>
      <p:sp>
        <p:nvSpPr>
          <p:cNvPr id="3" name="Date Placeholder 2"/>
          <p:cNvSpPr>
            <a:spLocks noGrp="1"/>
          </p:cNvSpPr>
          <p:nvPr>
            <p:ph type="dt" sz="half" idx="10"/>
          </p:nvPr>
        </p:nvSpPr>
        <p:spPr/>
        <p:txBody>
          <a:bodyPr/>
          <a:lstStyle/>
          <a:p>
            <a:fld id="{22E8288D-D506-0F47-BB59-E9EAF0EA99EF}" type="datetime1">
              <a:rPr lang="en-GB" smtClean="0"/>
              <a:t>10/03/2019</a:t>
            </a:fld>
            <a:endParaRPr lang="en-IE"/>
          </a:p>
        </p:txBody>
      </p:sp>
      <p:sp>
        <p:nvSpPr>
          <p:cNvPr id="4" name="Footer Placeholder 3"/>
          <p:cNvSpPr>
            <a:spLocks noGrp="1"/>
          </p:cNvSpPr>
          <p:nvPr>
            <p:ph type="ftr" sz="quarter" idx="11"/>
          </p:nvPr>
        </p:nvSpPr>
        <p:spPr/>
        <p:txBody>
          <a:bodyPr/>
          <a:lstStyle/>
          <a:p>
            <a:r>
              <a:rPr lang="en-IE"/>
              <a:t>Advanced Data Mining</a:t>
            </a:r>
          </a:p>
        </p:txBody>
      </p:sp>
      <p:sp>
        <p:nvSpPr>
          <p:cNvPr id="5" name="Slide Number Placeholder 4"/>
          <p:cNvSpPr>
            <a:spLocks noGrp="1"/>
          </p:cNvSpPr>
          <p:nvPr>
            <p:ph type="sldNum" sz="quarter" idx="12"/>
          </p:nvPr>
        </p:nvSpPr>
        <p:spPr/>
        <p:txBody>
          <a:bodyPr/>
          <a:lstStyle/>
          <a:p>
            <a:fld id="{A795FE1D-C3C2-4288-B202-270E58405F08}" type="slidenum">
              <a:rPr lang="en-IE" smtClean="0"/>
              <a:t>51</a:t>
            </a:fld>
            <a:endParaRPr lang="en-IE"/>
          </a:p>
        </p:txBody>
      </p:sp>
    </p:spTree>
    <p:extLst>
      <p:ext uri="{BB962C8B-B14F-4D97-AF65-F5344CB8AC3E}">
        <p14:creationId xmlns:p14="http://schemas.microsoft.com/office/powerpoint/2010/main" val="427966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ga-IE" sz="2400" dirty="0">
                <a:solidFill>
                  <a:schemeClr val="tx1"/>
                </a:solidFill>
              </a:rPr>
              <a:t>Generaliza</a:t>
            </a:r>
            <a:r>
              <a:rPr lang="en-IE" sz="2400" dirty="0">
                <a:solidFill>
                  <a:schemeClr val="tx1"/>
                </a:solidFill>
              </a:rPr>
              <a:t>tion – </a:t>
            </a:r>
            <a:r>
              <a:rPr lang="ga-IE" sz="2400" dirty="0">
                <a:solidFill>
                  <a:schemeClr val="tx1"/>
                </a:solidFill>
              </a:rPr>
              <a:t>Understanding VC Dimension</a:t>
            </a:r>
            <a:endParaRPr lang="en-IE" sz="2400" dirty="0">
              <a:solidFill>
                <a:schemeClr val="tx1"/>
              </a:solidFill>
            </a:endParaRPr>
          </a:p>
        </p:txBody>
      </p:sp>
      <p:sp>
        <p:nvSpPr>
          <p:cNvPr id="3" name="Content Placeholder 2"/>
          <p:cNvSpPr>
            <a:spLocks noGrp="1"/>
          </p:cNvSpPr>
          <p:nvPr>
            <p:ph idx="1"/>
          </p:nvPr>
        </p:nvSpPr>
        <p:spPr/>
        <p:txBody>
          <a:bodyPr>
            <a:normAutofit lnSpcReduction="10000"/>
          </a:bodyPr>
          <a:lstStyle/>
          <a:p>
            <a:r>
              <a:rPr lang="ga-IE" dirty="0"/>
              <a:t>f is the target function</a:t>
            </a:r>
          </a:p>
          <a:p>
            <a:endParaRPr lang="ga-IE" dirty="0"/>
          </a:p>
          <a:p>
            <a:r>
              <a:rPr lang="ga-IE" dirty="0"/>
              <a:t>The algorithm derives a function h ∈ H (the set of all possible hypotheses (functions) derivable by the algorithm)</a:t>
            </a:r>
          </a:p>
          <a:p>
            <a:endParaRPr lang="ga-IE" dirty="0"/>
          </a:p>
          <a:p>
            <a:r>
              <a:rPr lang="ga-IE" dirty="0"/>
              <a:t>It is unlikely that f = h </a:t>
            </a:r>
          </a:p>
          <a:p>
            <a:pPr lvl="1"/>
            <a:r>
              <a:rPr lang="ga-IE" dirty="0"/>
              <a:t>A measure of the degree of dissimilarity is provided for by the error rate</a:t>
            </a:r>
          </a:p>
          <a:p>
            <a:pPr lvl="1"/>
            <a:endParaRPr lang="ga-IE" dirty="0"/>
          </a:p>
          <a:p>
            <a:r>
              <a:rPr lang="ga-IE" dirty="0"/>
              <a:t>Let’s keep this simple. Introducing: shattering</a:t>
            </a:r>
          </a:p>
          <a:p>
            <a:pPr lvl="1"/>
            <a:r>
              <a:rPr lang="ga-IE" dirty="0"/>
              <a:t>Consider that we want to learn a straight line to split a number of points in a 2 dimensional space.</a:t>
            </a:r>
          </a:p>
          <a:p>
            <a:pPr lvl="1"/>
            <a:r>
              <a:rPr lang="ga-IE" dirty="0"/>
              <a:t>How many points can we have before a striaght line cannot always split these points into 2 classes?</a:t>
            </a:r>
          </a:p>
          <a:p>
            <a:pPr lvl="1"/>
            <a:r>
              <a:rPr lang="ga-IE" dirty="0"/>
              <a:t>The ability to do this is called shattering</a:t>
            </a:r>
          </a:p>
          <a:p>
            <a:pPr lvl="3"/>
            <a:endParaRPr lang="ga-IE" dirty="0"/>
          </a:p>
          <a:p>
            <a:pPr lvl="2"/>
            <a:endParaRPr lang="ga-IE" dirty="0"/>
          </a:p>
          <a:p>
            <a:pPr marL="593725" lvl="2" indent="0">
              <a:buNone/>
            </a:pPr>
            <a:endParaRPr lang="ga-IE" dirty="0"/>
          </a:p>
        </p:txBody>
      </p:sp>
      <p:sp>
        <p:nvSpPr>
          <p:cNvPr id="4" name="Date Placeholder 3"/>
          <p:cNvSpPr>
            <a:spLocks noGrp="1"/>
          </p:cNvSpPr>
          <p:nvPr>
            <p:ph type="dt" sz="half" idx="10"/>
          </p:nvPr>
        </p:nvSpPr>
        <p:spPr/>
        <p:txBody>
          <a:bodyPr/>
          <a:lstStyle/>
          <a:p>
            <a:fld id="{74A17099-727E-6A4E-B92C-99F6D3AE3ACB}"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6</a:t>
            </a:fld>
            <a:endParaRPr lang="en-IE"/>
          </a:p>
        </p:txBody>
      </p:sp>
    </p:spTree>
    <p:extLst>
      <p:ext uri="{BB962C8B-B14F-4D97-AF65-F5344CB8AC3E}">
        <p14:creationId xmlns:p14="http://schemas.microsoft.com/office/powerpoint/2010/main" val="163117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Shattering </a:t>
            </a:r>
          </a:p>
        </p:txBody>
      </p:sp>
      <p:sp>
        <p:nvSpPr>
          <p:cNvPr id="3" name="Content Placeholder 2"/>
          <p:cNvSpPr>
            <a:spLocks noGrp="1"/>
          </p:cNvSpPr>
          <p:nvPr>
            <p:ph idx="1"/>
          </p:nvPr>
        </p:nvSpPr>
        <p:spPr>
          <a:xfrm>
            <a:off x="457200" y="1219200"/>
            <a:ext cx="8291264" cy="4937760"/>
          </a:xfrm>
        </p:spPr>
        <p:txBody>
          <a:bodyPr>
            <a:normAutofit/>
          </a:bodyPr>
          <a:lstStyle/>
          <a:p>
            <a:pPr marL="0" indent="-301625">
              <a:buNone/>
            </a:pPr>
            <a:r>
              <a:rPr lang="ga-IE" dirty="0"/>
              <a:t>Consider a set of N points in the 2D x-y plane</a:t>
            </a:r>
          </a:p>
          <a:p>
            <a:pPr marL="0" indent="-301625">
              <a:buNone/>
            </a:pPr>
            <a:r>
              <a:rPr lang="ga-IE" dirty="0"/>
              <a:t>Then there are 2</a:t>
            </a:r>
            <a:r>
              <a:rPr lang="ga-IE" baseline="30000" dirty="0"/>
              <a:t>N</a:t>
            </a:r>
            <a:r>
              <a:rPr lang="ga-IE" dirty="0"/>
              <a:t> ways to assign binary class labels to these points</a:t>
            </a:r>
          </a:p>
        </p:txBody>
      </p:sp>
      <p:sp>
        <p:nvSpPr>
          <p:cNvPr id="4" name="Date Placeholder 3"/>
          <p:cNvSpPr>
            <a:spLocks noGrp="1"/>
          </p:cNvSpPr>
          <p:nvPr>
            <p:ph type="dt" sz="half" idx="10"/>
          </p:nvPr>
        </p:nvSpPr>
        <p:spPr/>
        <p:txBody>
          <a:bodyPr/>
          <a:lstStyle/>
          <a:p>
            <a:fld id="{BEB9F1EF-E269-D047-A3B0-EB20E177ABE8}"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7</a:t>
            </a:fld>
            <a:endParaRPr lang="en-IE"/>
          </a:p>
        </p:txBody>
      </p:sp>
      <p:cxnSp>
        <p:nvCxnSpPr>
          <p:cNvPr id="9" name="Straight Connector 8"/>
          <p:cNvCxnSpPr/>
          <p:nvPr/>
        </p:nvCxnSpPr>
        <p:spPr>
          <a:xfrm>
            <a:off x="1475656" y="443711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75656" y="6093296"/>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63688" y="4797152"/>
            <a:ext cx="144016" cy="144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8" name="Oval 17"/>
          <p:cNvSpPr/>
          <p:nvPr/>
        </p:nvSpPr>
        <p:spPr>
          <a:xfrm>
            <a:off x="2774677" y="5360763"/>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1" name="Oval 20"/>
          <p:cNvSpPr/>
          <p:nvPr/>
        </p:nvSpPr>
        <p:spPr>
          <a:xfrm>
            <a:off x="1922984" y="5661248"/>
            <a:ext cx="144016" cy="144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7" name="TextBox 16"/>
          <p:cNvSpPr txBox="1"/>
          <p:nvPr/>
        </p:nvSpPr>
        <p:spPr>
          <a:xfrm>
            <a:off x="1475656" y="3140968"/>
            <a:ext cx="2160265" cy="923330"/>
          </a:xfrm>
          <a:prstGeom prst="rect">
            <a:avLst/>
          </a:prstGeom>
          <a:noFill/>
        </p:spPr>
        <p:txBody>
          <a:bodyPr wrap="square" rtlCol="0">
            <a:spAutoFit/>
          </a:bodyPr>
          <a:lstStyle/>
          <a:p>
            <a:r>
              <a:rPr lang="ga-IE" dirty="0"/>
              <a:t>P1 = (x1, y1)</a:t>
            </a:r>
          </a:p>
          <a:p>
            <a:r>
              <a:rPr lang="ga-IE" dirty="0"/>
              <a:t>P2 = (x2, y2)</a:t>
            </a:r>
          </a:p>
          <a:p>
            <a:r>
              <a:rPr lang="ga-IE" dirty="0"/>
              <a:t>P3 = (x3, y3)</a:t>
            </a:r>
            <a:endParaRPr lang="en-IE" dirty="0"/>
          </a:p>
        </p:txBody>
      </p:sp>
      <p:graphicFrame>
        <p:nvGraphicFramePr>
          <p:cNvPr id="22" name="Table 21"/>
          <p:cNvGraphicFramePr>
            <a:graphicFrameLocks noGrp="1"/>
          </p:cNvGraphicFramePr>
          <p:nvPr>
            <p:extLst>
              <p:ext uri="{D42A27DB-BD31-4B8C-83A1-F6EECF244321}">
                <p14:modId xmlns:p14="http://schemas.microsoft.com/office/powerpoint/2010/main" val="4266228783"/>
              </p:ext>
            </p:extLst>
          </p:nvPr>
        </p:nvGraphicFramePr>
        <p:xfrm>
          <a:off x="5292080" y="3007216"/>
          <a:ext cx="3312344" cy="2674620"/>
        </p:xfrm>
        <a:graphic>
          <a:graphicData uri="http://schemas.openxmlformats.org/drawingml/2006/table">
            <a:tbl>
              <a:tblPr firstRow="1" bandRow="1">
                <a:tableStyleId>{00A15C55-8517-42AA-B614-E9B94910E393}</a:tableStyleId>
              </a:tblPr>
              <a:tblGrid>
                <a:gridCol w="828086">
                  <a:extLst>
                    <a:ext uri="{9D8B030D-6E8A-4147-A177-3AD203B41FA5}">
                      <a16:colId xmlns:a16="http://schemas.microsoft.com/office/drawing/2014/main" val="20000"/>
                    </a:ext>
                  </a:extLst>
                </a:gridCol>
                <a:gridCol w="828086">
                  <a:extLst>
                    <a:ext uri="{9D8B030D-6E8A-4147-A177-3AD203B41FA5}">
                      <a16:colId xmlns:a16="http://schemas.microsoft.com/office/drawing/2014/main" val="20001"/>
                    </a:ext>
                  </a:extLst>
                </a:gridCol>
                <a:gridCol w="828086">
                  <a:extLst>
                    <a:ext uri="{9D8B030D-6E8A-4147-A177-3AD203B41FA5}">
                      <a16:colId xmlns:a16="http://schemas.microsoft.com/office/drawing/2014/main" val="20002"/>
                    </a:ext>
                  </a:extLst>
                </a:gridCol>
                <a:gridCol w="828086">
                  <a:extLst>
                    <a:ext uri="{9D8B030D-6E8A-4147-A177-3AD203B41FA5}">
                      <a16:colId xmlns:a16="http://schemas.microsoft.com/office/drawing/2014/main" val="20003"/>
                    </a:ext>
                  </a:extLst>
                </a:gridCol>
              </a:tblGrid>
              <a:tr h="270030">
                <a:tc>
                  <a:txBody>
                    <a:bodyPr/>
                    <a:lstStyle/>
                    <a:p>
                      <a:pPr algn="ctr"/>
                      <a:endParaRPr lang="en-IE" dirty="0"/>
                    </a:p>
                  </a:txBody>
                  <a:tcPr/>
                </a:tc>
                <a:tc>
                  <a:txBody>
                    <a:bodyPr/>
                    <a:lstStyle/>
                    <a:p>
                      <a:pPr algn="ctr"/>
                      <a:r>
                        <a:rPr lang="ga-IE" dirty="0"/>
                        <a:t>P1</a:t>
                      </a:r>
                      <a:endParaRPr lang="en-IE" dirty="0"/>
                    </a:p>
                  </a:txBody>
                  <a:tcPr/>
                </a:tc>
                <a:tc>
                  <a:txBody>
                    <a:bodyPr/>
                    <a:lstStyle/>
                    <a:p>
                      <a:pPr algn="ctr"/>
                      <a:r>
                        <a:rPr lang="ga-IE" dirty="0"/>
                        <a:t>P2</a:t>
                      </a:r>
                      <a:endParaRPr lang="en-IE" dirty="0"/>
                    </a:p>
                  </a:txBody>
                  <a:tcPr/>
                </a:tc>
                <a:tc>
                  <a:txBody>
                    <a:bodyPr/>
                    <a:lstStyle/>
                    <a:p>
                      <a:pPr algn="ctr"/>
                      <a:r>
                        <a:rPr lang="ga-IE" dirty="0"/>
                        <a:t>P3</a:t>
                      </a:r>
                      <a:endParaRPr lang="en-IE" dirty="0"/>
                    </a:p>
                  </a:txBody>
                  <a:tcPr/>
                </a:tc>
                <a:extLst>
                  <a:ext uri="{0D108BD9-81ED-4DB2-BD59-A6C34878D82A}">
                    <a16:rowId xmlns:a16="http://schemas.microsoft.com/office/drawing/2014/main" val="10000"/>
                  </a:ext>
                </a:extLst>
              </a:tr>
              <a:tr h="210304">
                <a:tc>
                  <a:txBody>
                    <a:bodyPr/>
                    <a:lstStyle/>
                    <a:p>
                      <a:pPr algn="ctr"/>
                      <a:r>
                        <a:rPr lang="ga-IE" dirty="0"/>
                        <a:t>1</a:t>
                      </a:r>
                      <a:endParaRPr lang="en-IE" b="1"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1"/>
                  </a:ext>
                </a:extLst>
              </a:tr>
              <a:tr h="270030">
                <a:tc>
                  <a:txBody>
                    <a:bodyPr/>
                    <a:lstStyle/>
                    <a:p>
                      <a:pPr algn="ctr"/>
                      <a:r>
                        <a:rPr lang="ga-IE" dirty="0"/>
                        <a:t>2</a:t>
                      </a:r>
                      <a:endParaRPr lang="en-IE" b="1"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2"/>
                  </a:ext>
                </a:extLst>
              </a:tr>
              <a:tr h="270030">
                <a:tc>
                  <a:txBody>
                    <a:bodyPr/>
                    <a:lstStyle/>
                    <a:p>
                      <a:pPr algn="ctr"/>
                      <a:r>
                        <a:rPr lang="ga-IE" dirty="0"/>
                        <a:t>3</a:t>
                      </a:r>
                      <a:endParaRPr lang="en-IE" b="1"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3"/>
                  </a:ext>
                </a:extLst>
              </a:tr>
              <a:tr h="270030">
                <a:tc>
                  <a:txBody>
                    <a:bodyPr/>
                    <a:lstStyle/>
                    <a:p>
                      <a:pPr algn="ctr"/>
                      <a:r>
                        <a:rPr lang="ga-IE" dirty="0"/>
                        <a:t>4</a:t>
                      </a:r>
                      <a:endParaRPr lang="en-IE" b="1"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4"/>
                  </a:ext>
                </a:extLst>
              </a:tr>
              <a:tr h="270030">
                <a:tc>
                  <a:txBody>
                    <a:bodyPr/>
                    <a:lstStyle/>
                    <a:p>
                      <a:pPr algn="ctr"/>
                      <a:r>
                        <a:rPr lang="ga-IE" dirty="0"/>
                        <a:t>5</a:t>
                      </a:r>
                      <a:endParaRPr lang="en-IE" b="1"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5"/>
                  </a:ext>
                </a:extLst>
              </a:tr>
              <a:tr h="270030">
                <a:tc>
                  <a:txBody>
                    <a:bodyPr/>
                    <a:lstStyle/>
                    <a:p>
                      <a:pPr algn="ctr"/>
                      <a:r>
                        <a:rPr lang="ga-IE" dirty="0"/>
                        <a:t>6</a:t>
                      </a:r>
                      <a:endParaRPr lang="en-IE" b="1"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6"/>
                  </a:ext>
                </a:extLst>
              </a:tr>
              <a:tr h="270030">
                <a:tc>
                  <a:txBody>
                    <a:bodyPr/>
                    <a:lstStyle/>
                    <a:p>
                      <a:pPr algn="ctr"/>
                      <a:r>
                        <a:rPr lang="ga-IE" dirty="0"/>
                        <a:t>7</a:t>
                      </a:r>
                      <a:endParaRPr lang="en-IE" b="1"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tc>
                  <a:txBody>
                    <a:bodyPr/>
                    <a:lstStyle/>
                    <a:p>
                      <a:pPr algn="ctr"/>
                      <a:r>
                        <a:rPr lang="ga-IE" dirty="0"/>
                        <a:t>0</a:t>
                      </a:r>
                      <a:endParaRPr lang="en-IE" dirty="0"/>
                    </a:p>
                  </a:txBody>
                  <a:tcPr/>
                </a:tc>
                <a:extLst>
                  <a:ext uri="{0D108BD9-81ED-4DB2-BD59-A6C34878D82A}">
                    <a16:rowId xmlns:a16="http://schemas.microsoft.com/office/drawing/2014/main" val="10007"/>
                  </a:ext>
                </a:extLst>
              </a:tr>
              <a:tr h="270030">
                <a:tc>
                  <a:txBody>
                    <a:bodyPr/>
                    <a:lstStyle/>
                    <a:p>
                      <a:pPr algn="ctr"/>
                      <a:r>
                        <a:rPr lang="ga-IE" dirty="0"/>
                        <a:t>8</a:t>
                      </a:r>
                      <a:endParaRPr lang="en-IE" b="1"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tc>
                  <a:txBody>
                    <a:bodyPr/>
                    <a:lstStyle/>
                    <a:p>
                      <a:pPr algn="ctr"/>
                      <a:r>
                        <a:rPr lang="ga-IE" dirty="0"/>
                        <a:t>1</a:t>
                      </a:r>
                      <a:endParaRPr lang="en-IE" dirty="0"/>
                    </a:p>
                  </a:txBody>
                  <a:tcPr/>
                </a:tc>
                <a:extLst>
                  <a:ext uri="{0D108BD9-81ED-4DB2-BD59-A6C34878D82A}">
                    <a16:rowId xmlns:a16="http://schemas.microsoft.com/office/drawing/2014/main" val="10008"/>
                  </a:ext>
                </a:extLst>
              </a:tr>
            </a:tbl>
          </a:graphicData>
        </a:graphic>
      </p:graphicFrame>
      <p:sp>
        <p:nvSpPr>
          <p:cNvPr id="23" name="TextBox 22"/>
          <p:cNvSpPr txBox="1"/>
          <p:nvPr/>
        </p:nvSpPr>
        <p:spPr>
          <a:xfrm>
            <a:off x="1994992" y="4653136"/>
            <a:ext cx="560796" cy="369332"/>
          </a:xfrm>
          <a:prstGeom prst="rect">
            <a:avLst/>
          </a:prstGeom>
          <a:noFill/>
        </p:spPr>
        <p:txBody>
          <a:bodyPr wrap="square" rtlCol="0">
            <a:spAutoFit/>
          </a:bodyPr>
          <a:lstStyle/>
          <a:p>
            <a:r>
              <a:rPr lang="ga-IE" dirty="0"/>
              <a:t>P1</a:t>
            </a:r>
            <a:endParaRPr lang="en-IE" dirty="0"/>
          </a:p>
        </p:txBody>
      </p:sp>
      <p:sp>
        <p:nvSpPr>
          <p:cNvPr id="24" name="TextBox 23"/>
          <p:cNvSpPr txBox="1"/>
          <p:nvPr/>
        </p:nvSpPr>
        <p:spPr>
          <a:xfrm>
            <a:off x="2195736" y="5548590"/>
            <a:ext cx="560796" cy="369332"/>
          </a:xfrm>
          <a:prstGeom prst="rect">
            <a:avLst/>
          </a:prstGeom>
          <a:noFill/>
        </p:spPr>
        <p:txBody>
          <a:bodyPr wrap="square" rtlCol="0">
            <a:spAutoFit/>
          </a:bodyPr>
          <a:lstStyle/>
          <a:p>
            <a:r>
              <a:rPr lang="ga-IE" dirty="0"/>
              <a:t>P2</a:t>
            </a:r>
            <a:endParaRPr lang="en-IE" dirty="0"/>
          </a:p>
        </p:txBody>
      </p:sp>
      <p:sp>
        <p:nvSpPr>
          <p:cNvPr id="25" name="TextBox 24"/>
          <p:cNvSpPr txBox="1"/>
          <p:nvPr/>
        </p:nvSpPr>
        <p:spPr>
          <a:xfrm>
            <a:off x="2946312" y="5078004"/>
            <a:ext cx="560796" cy="369332"/>
          </a:xfrm>
          <a:prstGeom prst="rect">
            <a:avLst/>
          </a:prstGeom>
          <a:noFill/>
        </p:spPr>
        <p:txBody>
          <a:bodyPr wrap="square" rtlCol="0">
            <a:spAutoFit/>
          </a:bodyPr>
          <a:lstStyle/>
          <a:p>
            <a:r>
              <a:rPr lang="ga-IE" dirty="0"/>
              <a:t>P3</a:t>
            </a:r>
            <a:endParaRPr lang="en-IE" dirty="0"/>
          </a:p>
        </p:txBody>
      </p:sp>
      <p:sp>
        <p:nvSpPr>
          <p:cNvPr id="26" name="Rectangle 25"/>
          <p:cNvSpPr/>
          <p:nvPr/>
        </p:nvSpPr>
        <p:spPr>
          <a:xfrm>
            <a:off x="5292080" y="5346444"/>
            <a:ext cx="3312368" cy="369332"/>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53141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Shattering </a:t>
            </a:r>
            <a:endParaRPr lang="en-IE" dirty="0"/>
          </a:p>
        </p:txBody>
      </p:sp>
      <p:sp>
        <p:nvSpPr>
          <p:cNvPr id="3" name="Content Placeholder 2"/>
          <p:cNvSpPr>
            <a:spLocks noGrp="1"/>
          </p:cNvSpPr>
          <p:nvPr>
            <p:ph idx="1"/>
          </p:nvPr>
        </p:nvSpPr>
        <p:spPr>
          <a:xfrm>
            <a:off x="457200" y="1219200"/>
            <a:ext cx="8291264" cy="4937760"/>
          </a:xfrm>
        </p:spPr>
        <p:txBody>
          <a:bodyPr>
            <a:normAutofit/>
          </a:bodyPr>
          <a:lstStyle/>
          <a:p>
            <a:pPr marL="174625" lvl="1" indent="0">
              <a:buNone/>
            </a:pPr>
            <a:r>
              <a:rPr lang="ga-IE" dirty="0"/>
              <a:t>Consider a class of functions H (a particular Hypothesis Space)</a:t>
            </a:r>
          </a:p>
          <a:p>
            <a:pPr marL="593725" lvl="2" indent="0">
              <a:buNone/>
            </a:pPr>
            <a:endParaRPr lang="ga-IE" dirty="0"/>
          </a:p>
          <a:p>
            <a:pPr marL="593725" lvl="2" indent="0">
              <a:buNone/>
            </a:pPr>
            <a:endParaRPr lang="ga-IE" dirty="0"/>
          </a:p>
          <a:p>
            <a:pPr marL="593725" lvl="2" indent="0">
              <a:buNone/>
            </a:pPr>
            <a:endParaRPr lang="ga-IE" dirty="0"/>
          </a:p>
          <a:p>
            <a:pPr marL="593725" lvl="2" indent="0">
              <a:buNone/>
            </a:pPr>
            <a:endParaRPr lang="ga-IE" dirty="0"/>
          </a:p>
          <a:p>
            <a:pPr marL="593725" lvl="2" indent="0">
              <a:buNone/>
            </a:pPr>
            <a:endParaRPr lang="ga-IE" dirty="0"/>
          </a:p>
        </p:txBody>
      </p:sp>
      <p:sp>
        <p:nvSpPr>
          <p:cNvPr id="4" name="Date Placeholder 3"/>
          <p:cNvSpPr>
            <a:spLocks noGrp="1"/>
          </p:cNvSpPr>
          <p:nvPr>
            <p:ph type="dt" sz="half" idx="10"/>
          </p:nvPr>
        </p:nvSpPr>
        <p:spPr/>
        <p:txBody>
          <a:bodyPr/>
          <a:lstStyle/>
          <a:p>
            <a:fld id="{D7C9D2CB-82AD-C142-B03A-8375AC19A926}"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8</a:t>
            </a:fld>
            <a:endParaRPr lang="en-IE"/>
          </a:p>
        </p:txBody>
      </p:sp>
      <p:sp>
        <p:nvSpPr>
          <p:cNvPr id="7" name="Rectangle 6"/>
          <p:cNvSpPr/>
          <p:nvPr/>
        </p:nvSpPr>
        <p:spPr>
          <a:xfrm>
            <a:off x="1475656" y="1916832"/>
            <a:ext cx="6048672" cy="2088232"/>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ga-IE" dirty="0"/>
              <a:t>A set of N points is said to be shattered by H if and only if for all the 2</a:t>
            </a:r>
            <a:r>
              <a:rPr lang="ga-IE" baseline="30000" dirty="0"/>
              <a:t>N</a:t>
            </a:r>
            <a:r>
              <a:rPr lang="ga-IE" dirty="0"/>
              <a:t> label permutations there exists a function h ∈ H such that when we use h as a classification rule then there are no training errors</a:t>
            </a:r>
          </a:p>
        </p:txBody>
      </p:sp>
      <p:sp>
        <p:nvSpPr>
          <p:cNvPr id="10" name="Rectangle 9"/>
          <p:cNvSpPr/>
          <p:nvPr/>
        </p:nvSpPr>
        <p:spPr>
          <a:xfrm>
            <a:off x="1475656" y="4221088"/>
            <a:ext cx="6048672" cy="1224136"/>
          </a:xfrm>
          <a:prstGeom prst="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ga-IE" dirty="0"/>
              <a:t>The largest number of points that a function class can shatter is the VC Dimension</a:t>
            </a:r>
          </a:p>
        </p:txBody>
      </p:sp>
      <p:pic>
        <p:nvPicPr>
          <p:cNvPr id="11" name="MS900074820[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546099" y="1340768"/>
            <a:ext cx="609600" cy="609600"/>
          </a:xfrm>
          <a:prstGeom prst="rect">
            <a:avLst/>
          </a:prstGeom>
        </p:spPr>
      </p:pic>
      <p:sp>
        <p:nvSpPr>
          <p:cNvPr id="12" name="Rectangle 11"/>
          <p:cNvSpPr/>
          <p:nvPr/>
        </p:nvSpPr>
        <p:spPr>
          <a:xfrm>
            <a:off x="7511692" y="1340768"/>
            <a:ext cx="631371"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Tree>
    <p:extLst>
      <p:ext uri="{BB962C8B-B14F-4D97-AF65-F5344CB8AC3E}">
        <p14:creationId xmlns:p14="http://schemas.microsoft.com/office/powerpoint/2010/main" val="592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mediacall" presetSubtype="0" fill="hold" nodeType="withEffect">
                                  <p:stCondLst>
                                    <p:cond delay="500"/>
                                  </p:stCondLst>
                                  <p:childTnLst>
                                    <p:cmd type="call" cmd="playFrom(0.0)">
                                      <p:cBhvr>
                                        <p:cTn id="9" dur="2222"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0" fill="hold" display="0">
                  <p:stCondLst>
                    <p:cond delay="indefinite"/>
                  </p:stCondLst>
                  <p:endCondLst>
                    <p:cond evt="onStopAudio" delay="0">
                      <p:tgtEl>
                        <p:sldTgt/>
                      </p:tgtEl>
                    </p:cond>
                  </p:endCondLst>
                </p:cTn>
                <p:tgtEl>
                  <p:spTgt spid="11"/>
                </p:tgtEl>
              </p:cMediaNode>
            </p:audio>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ga-IE" dirty="0"/>
              <a:t>Generaliza</a:t>
            </a:r>
            <a:r>
              <a:rPr lang="en-IE" dirty="0"/>
              <a:t>tion – </a:t>
            </a:r>
            <a:r>
              <a:rPr lang="ga-IE" dirty="0"/>
              <a:t>Shattering </a:t>
            </a:r>
            <a:endParaRPr lang="en-IE" dirty="0"/>
          </a:p>
        </p:txBody>
      </p:sp>
      <p:sp>
        <p:nvSpPr>
          <p:cNvPr id="3" name="Content Placeholder 2"/>
          <p:cNvSpPr>
            <a:spLocks noGrp="1"/>
          </p:cNvSpPr>
          <p:nvPr>
            <p:ph idx="1"/>
          </p:nvPr>
        </p:nvSpPr>
        <p:spPr>
          <a:xfrm>
            <a:off x="457200" y="1219200"/>
            <a:ext cx="8291264" cy="4937760"/>
          </a:xfrm>
        </p:spPr>
        <p:txBody>
          <a:bodyPr>
            <a:normAutofit/>
          </a:bodyPr>
          <a:lstStyle/>
          <a:p>
            <a:pPr marL="0" indent="-301625">
              <a:buNone/>
            </a:pPr>
            <a:r>
              <a:rPr lang="ga-IE" dirty="0"/>
              <a:t>Let’s consider as a class of functions H = {h | h is a straight line}</a:t>
            </a:r>
          </a:p>
          <a:p>
            <a:pPr marL="0" indent="-301625">
              <a:buNone/>
            </a:pPr>
            <a:endParaRPr lang="ga-IE" dirty="0"/>
          </a:p>
          <a:p>
            <a:pPr marL="0" indent="-301625">
              <a:buNone/>
            </a:pPr>
            <a:r>
              <a:rPr lang="ga-IE" dirty="0"/>
              <a:t>What is the VC Dimension of H in this case? </a:t>
            </a:r>
          </a:p>
          <a:p>
            <a:pPr marL="0" indent="-301625">
              <a:buNone/>
            </a:pPr>
            <a:endParaRPr lang="ga-IE" dirty="0"/>
          </a:p>
          <a:p>
            <a:pPr marL="0" indent="-301625">
              <a:buNone/>
            </a:pPr>
            <a:r>
              <a:rPr lang="ga-IE" dirty="0"/>
              <a:t>What is the maximum number of points in the plane that a straight line could successfully classify? </a:t>
            </a:r>
          </a:p>
        </p:txBody>
      </p:sp>
      <p:sp>
        <p:nvSpPr>
          <p:cNvPr id="4" name="Date Placeholder 3"/>
          <p:cNvSpPr>
            <a:spLocks noGrp="1"/>
          </p:cNvSpPr>
          <p:nvPr>
            <p:ph type="dt" sz="half" idx="10"/>
          </p:nvPr>
        </p:nvSpPr>
        <p:spPr/>
        <p:txBody>
          <a:bodyPr/>
          <a:lstStyle/>
          <a:p>
            <a:fld id="{40159ECC-4A64-6B4F-A8AE-EA80DDFB6C57}" type="datetime1">
              <a:rPr lang="en-GB" smtClean="0"/>
              <a:t>10/03/2019</a:t>
            </a:fld>
            <a:endParaRPr lang="en-IE"/>
          </a:p>
        </p:txBody>
      </p:sp>
      <p:sp>
        <p:nvSpPr>
          <p:cNvPr id="5" name="Footer Placeholder 4"/>
          <p:cNvSpPr>
            <a:spLocks noGrp="1"/>
          </p:cNvSpPr>
          <p:nvPr>
            <p:ph type="ftr" sz="quarter" idx="11"/>
          </p:nvPr>
        </p:nvSpPr>
        <p:spPr/>
        <p:txBody>
          <a:bodyPr/>
          <a:lstStyle/>
          <a:p>
            <a:pPr algn="ctr"/>
            <a:r>
              <a:rPr lang="en-IE"/>
              <a:t>Advanced Data Mining</a:t>
            </a:r>
            <a:endParaRPr lang="en-IE" dirty="0"/>
          </a:p>
        </p:txBody>
      </p:sp>
      <p:sp>
        <p:nvSpPr>
          <p:cNvPr id="6" name="Slide Number Placeholder 5"/>
          <p:cNvSpPr>
            <a:spLocks noGrp="1"/>
          </p:cNvSpPr>
          <p:nvPr>
            <p:ph type="sldNum" sz="quarter" idx="12"/>
          </p:nvPr>
        </p:nvSpPr>
        <p:spPr/>
        <p:txBody>
          <a:bodyPr/>
          <a:lstStyle/>
          <a:p>
            <a:fld id="{A795FE1D-C3C2-4288-B202-270E58405F08}" type="slidenum">
              <a:rPr lang="en-IE" smtClean="0"/>
              <a:t>9</a:t>
            </a:fld>
            <a:endParaRPr lang="en-IE"/>
          </a:p>
        </p:txBody>
      </p:sp>
      <p:cxnSp>
        <p:nvCxnSpPr>
          <p:cNvPr id="9" name="Straight Connector 8"/>
          <p:cNvCxnSpPr/>
          <p:nvPr/>
        </p:nvCxnSpPr>
        <p:spPr>
          <a:xfrm>
            <a:off x="1475656" y="443711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75656" y="6093296"/>
            <a:ext cx="2880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1774971" y="4801590"/>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8" name="Oval 17"/>
          <p:cNvSpPr/>
          <p:nvPr/>
        </p:nvSpPr>
        <p:spPr>
          <a:xfrm>
            <a:off x="2774677" y="5360763"/>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1" name="Oval 20"/>
          <p:cNvSpPr/>
          <p:nvPr/>
        </p:nvSpPr>
        <p:spPr>
          <a:xfrm>
            <a:off x="1922984" y="5661248"/>
            <a:ext cx="144016" cy="1440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7" name="TextBox 16"/>
          <p:cNvSpPr txBox="1"/>
          <p:nvPr/>
        </p:nvSpPr>
        <p:spPr>
          <a:xfrm>
            <a:off x="5868143" y="4437112"/>
            <a:ext cx="2160265" cy="923330"/>
          </a:xfrm>
          <a:prstGeom prst="rect">
            <a:avLst/>
          </a:prstGeom>
          <a:noFill/>
        </p:spPr>
        <p:txBody>
          <a:bodyPr wrap="square" rtlCol="0">
            <a:spAutoFit/>
          </a:bodyPr>
          <a:lstStyle/>
          <a:p>
            <a:r>
              <a:rPr lang="ga-IE" dirty="0"/>
              <a:t>P1 = (x1, y1)</a:t>
            </a:r>
          </a:p>
          <a:p>
            <a:r>
              <a:rPr lang="ga-IE" dirty="0"/>
              <a:t>P2 = (x2, y2)</a:t>
            </a:r>
          </a:p>
          <a:p>
            <a:r>
              <a:rPr lang="ga-IE" dirty="0"/>
              <a:t>P3 = (x3, y3)</a:t>
            </a:r>
            <a:endParaRPr lang="en-IE" dirty="0"/>
          </a:p>
        </p:txBody>
      </p:sp>
      <p:sp>
        <p:nvSpPr>
          <p:cNvPr id="23" name="TextBox 22"/>
          <p:cNvSpPr txBox="1"/>
          <p:nvPr/>
        </p:nvSpPr>
        <p:spPr>
          <a:xfrm>
            <a:off x="1994992" y="4653136"/>
            <a:ext cx="560796" cy="369332"/>
          </a:xfrm>
          <a:prstGeom prst="rect">
            <a:avLst/>
          </a:prstGeom>
          <a:noFill/>
          <a:ln>
            <a:noFill/>
          </a:ln>
        </p:spPr>
        <p:txBody>
          <a:bodyPr wrap="square" rtlCol="0">
            <a:spAutoFit/>
          </a:bodyPr>
          <a:lstStyle/>
          <a:p>
            <a:r>
              <a:rPr lang="ga-IE" dirty="0"/>
              <a:t>P1</a:t>
            </a:r>
            <a:endParaRPr lang="en-IE" dirty="0"/>
          </a:p>
        </p:txBody>
      </p:sp>
      <p:sp>
        <p:nvSpPr>
          <p:cNvPr id="24" name="TextBox 23"/>
          <p:cNvSpPr txBox="1"/>
          <p:nvPr/>
        </p:nvSpPr>
        <p:spPr>
          <a:xfrm>
            <a:off x="2195736" y="5548590"/>
            <a:ext cx="560796" cy="369332"/>
          </a:xfrm>
          <a:prstGeom prst="rect">
            <a:avLst/>
          </a:prstGeom>
          <a:noFill/>
          <a:ln>
            <a:noFill/>
          </a:ln>
        </p:spPr>
        <p:txBody>
          <a:bodyPr wrap="square" rtlCol="0">
            <a:spAutoFit/>
          </a:bodyPr>
          <a:lstStyle/>
          <a:p>
            <a:r>
              <a:rPr lang="ga-IE" dirty="0"/>
              <a:t>P2</a:t>
            </a:r>
            <a:endParaRPr lang="en-IE" dirty="0"/>
          </a:p>
        </p:txBody>
      </p:sp>
      <p:sp>
        <p:nvSpPr>
          <p:cNvPr id="25" name="TextBox 24"/>
          <p:cNvSpPr txBox="1"/>
          <p:nvPr/>
        </p:nvSpPr>
        <p:spPr>
          <a:xfrm>
            <a:off x="2946312" y="5078004"/>
            <a:ext cx="560796" cy="369332"/>
          </a:xfrm>
          <a:prstGeom prst="rect">
            <a:avLst/>
          </a:prstGeom>
          <a:noFill/>
          <a:ln>
            <a:noFill/>
          </a:ln>
        </p:spPr>
        <p:txBody>
          <a:bodyPr wrap="square" rtlCol="0">
            <a:spAutoFit/>
          </a:bodyPr>
          <a:lstStyle/>
          <a:p>
            <a:r>
              <a:rPr lang="ga-IE" dirty="0"/>
              <a:t>P3</a:t>
            </a:r>
            <a:endParaRPr lang="en-IE" dirty="0"/>
          </a:p>
        </p:txBody>
      </p:sp>
      <p:cxnSp>
        <p:nvCxnSpPr>
          <p:cNvPr id="8" name="Straight Connector 7"/>
          <p:cNvCxnSpPr/>
          <p:nvPr/>
        </p:nvCxnSpPr>
        <p:spPr>
          <a:xfrm>
            <a:off x="2476134" y="4437112"/>
            <a:ext cx="280398" cy="1800200"/>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774971" y="4801590"/>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27" name="Oval 26"/>
          <p:cNvSpPr/>
          <p:nvPr/>
        </p:nvSpPr>
        <p:spPr>
          <a:xfrm>
            <a:off x="2771800" y="5353335"/>
            <a:ext cx="144016" cy="144016"/>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cxnSp>
        <p:nvCxnSpPr>
          <p:cNvPr id="28" name="Straight Connector 27"/>
          <p:cNvCxnSpPr/>
          <p:nvPr/>
        </p:nvCxnSpPr>
        <p:spPr>
          <a:xfrm flipH="1">
            <a:off x="1259632" y="4801590"/>
            <a:ext cx="1967078" cy="931666"/>
          </a:xfrm>
          <a:prstGeom prst="line">
            <a:avLst/>
          </a:prstGeom>
          <a:ln w="412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08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7" grpId="0" animBg="1"/>
    </p:bldLst>
  </p:timing>
</p:sld>
</file>

<file path=ppt/theme/theme1.xml><?xml version="1.0" encoding="utf-8"?>
<a:theme xmlns:a="http://schemas.openxmlformats.org/drawingml/2006/main" name="KIT_master_ppt2007_de">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2197</TotalTime>
  <Words>4687</Words>
  <Application>Microsoft Macintosh PowerPoint</Application>
  <PresentationFormat>On-screen Show (4:3)</PresentationFormat>
  <Paragraphs>843</Paragraphs>
  <Slides>51</Slides>
  <Notes>19</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Arial</vt:lpstr>
      <vt:lpstr>Calibri</vt:lpstr>
      <vt:lpstr>Calibri Light</vt:lpstr>
      <vt:lpstr>Cambria Math</vt:lpstr>
      <vt:lpstr>Wingdings</vt:lpstr>
      <vt:lpstr>KIT_master_ppt2007_de</vt:lpstr>
      <vt:lpstr>Office Theme</vt:lpstr>
      <vt:lpstr>Advanced Data Mining</vt:lpstr>
      <vt:lpstr>Support Vector Machines 101</vt:lpstr>
      <vt:lpstr>Support Vector Machines 101</vt:lpstr>
      <vt:lpstr>Generalization – VC Dimension</vt:lpstr>
      <vt:lpstr>Generalization – Understanding VC Dimension</vt:lpstr>
      <vt:lpstr>Generalization – Understanding VC Dimension</vt:lpstr>
      <vt:lpstr>Generalization – Shattering </vt:lpstr>
      <vt:lpstr>Generalization – Shattering </vt:lpstr>
      <vt:lpstr>Generalization – Shattering </vt:lpstr>
      <vt:lpstr>Generalization – Understanding VC Dimension </vt:lpstr>
      <vt:lpstr>Generalization – Understanding VC Dimension</vt:lpstr>
      <vt:lpstr>Generalization – Understanding VC Dimension</vt:lpstr>
      <vt:lpstr>Generalization</vt:lpstr>
      <vt:lpstr>Perceptrons</vt:lpstr>
      <vt:lpstr>Perceptrons</vt:lpstr>
      <vt:lpstr>Perceptrons</vt:lpstr>
      <vt:lpstr>Perceptrons </vt:lpstr>
      <vt:lpstr>Training a perceptron</vt:lpstr>
      <vt:lpstr>Training a perceptron</vt:lpstr>
      <vt:lpstr>Perceptrons</vt:lpstr>
      <vt:lpstr>Perceptrons – limitations </vt:lpstr>
      <vt:lpstr>Perceptrons – limitations </vt:lpstr>
      <vt:lpstr>Perceptron – example: spam detection </vt:lpstr>
      <vt:lpstr>Perceptron – example: spam detection</vt:lpstr>
      <vt:lpstr>Perceptron – example: spam detection</vt:lpstr>
      <vt:lpstr>Perceptron – example: spam detection</vt:lpstr>
      <vt:lpstr>Perceptrons – Winnow algorithm</vt:lpstr>
      <vt:lpstr>Perceptrons – Winnow algorithm</vt:lpstr>
      <vt:lpstr>Perceptrons – setting θ</vt:lpstr>
      <vt:lpstr>Support Vector Machines</vt:lpstr>
      <vt:lpstr>Support Vector Machines</vt:lpstr>
      <vt:lpstr>Objective of a Support Vector Machine</vt:lpstr>
      <vt:lpstr>Support Vector Machines – non seperable?</vt:lpstr>
      <vt:lpstr>Handling Non-separable data</vt:lpstr>
      <vt:lpstr>Epsilon and Cost Parameters</vt:lpstr>
      <vt:lpstr>Support Vector Machines</vt:lpstr>
      <vt:lpstr>Support Vector Machines</vt:lpstr>
      <vt:lpstr>Kernel Trick</vt:lpstr>
      <vt:lpstr>Visual Example of a kernel</vt:lpstr>
      <vt:lpstr>Visual Example of a kernel</vt:lpstr>
      <vt:lpstr>Kernel Trick</vt:lpstr>
      <vt:lpstr>Support Vector Machines – Kernel Methods</vt:lpstr>
      <vt:lpstr>Support Vector Machines – Kernel Method</vt:lpstr>
      <vt:lpstr>Support Vector Machines</vt:lpstr>
      <vt:lpstr>Some kernel methods</vt:lpstr>
      <vt:lpstr>Summary so far </vt:lpstr>
      <vt:lpstr>Binary problems are great, but…</vt:lpstr>
      <vt:lpstr>One-vs-rest / One-vs-all (OVA)</vt:lpstr>
      <vt:lpstr>Pairwise approach: all-vs-all (AVA)</vt:lpstr>
      <vt:lpstr>Multi-class SVMs</vt:lpstr>
      <vt:lpstr>Sources and More Info</vt:lpstr>
    </vt:vector>
  </TitlesOfParts>
  <Company>KIT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Caton</dc:creator>
  <cp:lastModifiedBy>Michael Bradford</cp:lastModifiedBy>
  <cp:revision>47</cp:revision>
  <cp:lastPrinted>2015-04-16T16:04:47Z</cp:lastPrinted>
  <dcterms:created xsi:type="dcterms:W3CDTF">2014-09-15T09:05:41Z</dcterms:created>
  <dcterms:modified xsi:type="dcterms:W3CDTF">2019-03-11T08:37:51Z</dcterms:modified>
</cp:coreProperties>
</file>