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4"/>
  </p:notesMasterIdLst>
  <p:sldIdLst>
    <p:sldId id="256" r:id="rId2"/>
    <p:sldId id="257" r:id="rId3"/>
    <p:sldId id="289" r:id="rId4"/>
    <p:sldId id="258" r:id="rId5"/>
    <p:sldId id="290" r:id="rId6"/>
    <p:sldId id="260" r:id="rId7"/>
    <p:sldId id="261" r:id="rId8"/>
    <p:sldId id="268" r:id="rId9"/>
    <p:sldId id="271" r:id="rId10"/>
    <p:sldId id="270" r:id="rId11"/>
    <p:sldId id="291" r:id="rId12"/>
    <p:sldId id="259" r:id="rId13"/>
    <p:sldId id="262" r:id="rId14"/>
    <p:sldId id="263" r:id="rId15"/>
    <p:sldId id="272" r:id="rId16"/>
    <p:sldId id="273" r:id="rId17"/>
    <p:sldId id="274" r:id="rId18"/>
    <p:sldId id="292" r:id="rId19"/>
    <p:sldId id="293" r:id="rId20"/>
    <p:sldId id="277" r:id="rId21"/>
    <p:sldId id="275" r:id="rId22"/>
    <p:sldId id="276" r:id="rId23"/>
    <p:sldId id="278" r:id="rId24"/>
    <p:sldId id="279" r:id="rId25"/>
    <p:sldId id="280" r:id="rId26"/>
    <p:sldId id="281" r:id="rId27"/>
    <p:sldId id="282" r:id="rId28"/>
    <p:sldId id="283" r:id="rId29"/>
    <p:sldId id="284" r:id="rId30"/>
    <p:sldId id="285" r:id="rId31"/>
    <p:sldId id="286" r:id="rId32"/>
    <p:sldId id="288" r:id="rId33"/>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4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9" autoAdjust="0"/>
    <p:restoredTop sz="82209" autoAdjust="0"/>
  </p:normalViewPr>
  <p:slideViewPr>
    <p:cSldViewPr snapToGrid="0">
      <p:cViewPr varScale="1">
        <p:scale>
          <a:sx n="94" d="100"/>
          <a:sy n="94" d="100"/>
        </p:scale>
        <p:origin x="10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765544D5-E490-4AF7-8DF8-7E7CDB01E1EB}" type="datetimeFigureOut">
              <a:rPr lang="en-IE" smtClean="0"/>
              <a:t>30/01/2018</a:t>
            </a:fld>
            <a:endParaRPr lang="en-IE"/>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779A035B-5DEA-40A1-8D08-244C86C57E36}" type="slidenum">
              <a:rPr lang="en-IE" smtClean="0"/>
              <a:t>‹#›</a:t>
            </a:fld>
            <a:endParaRPr lang="en-IE"/>
          </a:p>
        </p:txBody>
      </p:sp>
    </p:spTree>
    <p:extLst>
      <p:ext uri="{BB962C8B-B14F-4D97-AF65-F5344CB8AC3E}">
        <p14:creationId xmlns:p14="http://schemas.microsoft.com/office/powerpoint/2010/main" val="3570986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1</a:t>
            </a:fld>
            <a:endParaRPr lang="en-IE"/>
          </a:p>
        </p:txBody>
      </p:sp>
    </p:spTree>
    <p:extLst>
      <p:ext uri="{BB962C8B-B14F-4D97-AF65-F5344CB8AC3E}">
        <p14:creationId xmlns:p14="http://schemas.microsoft.com/office/powerpoint/2010/main" val="906952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10</a:t>
            </a:fld>
            <a:endParaRPr lang="en-IE"/>
          </a:p>
        </p:txBody>
      </p:sp>
    </p:spTree>
    <p:extLst>
      <p:ext uri="{BB962C8B-B14F-4D97-AF65-F5344CB8AC3E}">
        <p14:creationId xmlns:p14="http://schemas.microsoft.com/office/powerpoint/2010/main" val="1772030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11</a:t>
            </a:fld>
            <a:endParaRPr lang="en-IE"/>
          </a:p>
        </p:txBody>
      </p:sp>
    </p:spTree>
    <p:extLst>
      <p:ext uri="{BB962C8B-B14F-4D97-AF65-F5344CB8AC3E}">
        <p14:creationId xmlns:p14="http://schemas.microsoft.com/office/powerpoint/2010/main" val="3191970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Allow at least </a:t>
            </a:r>
            <a:r>
              <a:rPr lang="en-IE" b="1" dirty="0"/>
              <a:t>one hour </a:t>
            </a:r>
            <a:r>
              <a:rPr lang="en-IE" dirty="0"/>
              <a:t>for this exercise.</a:t>
            </a:r>
          </a:p>
          <a:p>
            <a:endParaRPr lang="en-IE" dirty="0"/>
          </a:p>
          <a:p>
            <a:endParaRPr lang="en-IE" dirty="0"/>
          </a:p>
          <a:p>
            <a:r>
              <a:rPr lang="en-IE" dirty="0"/>
              <a:t>Met Office Data</a:t>
            </a:r>
          </a:p>
          <a:p>
            <a:endParaRPr lang="en-IE" dirty="0"/>
          </a:p>
          <a:p>
            <a:r>
              <a:rPr lang="en-US" sz="1200" kern="1200" dirty="0" err="1">
                <a:solidFill>
                  <a:schemeClr val="tx1"/>
                </a:solidFill>
                <a:latin typeface="+mn-lt"/>
                <a:ea typeface="+mn-ea"/>
                <a:cs typeface="+mn-cs"/>
              </a:rPr>
              <a:t>maxtp</a:t>
            </a:r>
            <a:r>
              <a:rPr lang="en-US" sz="1200" kern="1200" dirty="0">
                <a:solidFill>
                  <a:schemeClr val="tx1"/>
                </a:solidFill>
                <a:latin typeface="+mn-lt"/>
                <a:ea typeface="+mn-ea"/>
                <a:cs typeface="+mn-cs"/>
              </a:rPr>
              <a:t>: -  Maximum Air Temperature (C)</a:t>
            </a:r>
          </a:p>
          <a:p>
            <a:r>
              <a:rPr lang="en-US" sz="1200" kern="1200" dirty="0" err="1">
                <a:solidFill>
                  <a:schemeClr val="tx1"/>
                </a:solidFill>
                <a:latin typeface="+mn-lt"/>
                <a:ea typeface="+mn-ea"/>
                <a:cs typeface="+mn-cs"/>
              </a:rPr>
              <a:t>mintp</a:t>
            </a:r>
            <a:r>
              <a:rPr lang="en-US" sz="1200" kern="1200" dirty="0">
                <a:solidFill>
                  <a:schemeClr val="tx1"/>
                </a:solidFill>
                <a:latin typeface="+mn-lt"/>
                <a:ea typeface="+mn-ea"/>
                <a:cs typeface="+mn-cs"/>
              </a:rPr>
              <a:t>: -  Minimum  Air Temperature (C)</a:t>
            </a:r>
          </a:p>
          <a:p>
            <a:r>
              <a:rPr lang="en-US" sz="1200" kern="1200" dirty="0" err="1">
                <a:solidFill>
                  <a:schemeClr val="tx1"/>
                </a:solidFill>
                <a:latin typeface="+mn-lt"/>
                <a:ea typeface="+mn-ea"/>
                <a:cs typeface="+mn-cs"/>
              </a:rPr>
              <a:t>mnmax</a:t>
            </a:r>
            <a:r>
              <a:rPr lang="en-US" sz="1200" kern="1200" dirty="0">
                <a:solidFill>
                  <a:schemeClr val="tx1"/>
                </a:solidFill>
                <a:latin typeface="+mn-lt"/>
                <a:ea typeface="+mn-ea"/>
                <a:cs typeface="+mn-cs"/>
              </a:rPr>
              <a:t>: -  Mean Maximum Temperature (C)</a:t>
            </a:r>
          </a:p>
          <a:p>
            <a:r>
              <a:rPr lang="en-IE" sz="1200" kern="1200" dirty="0" err="1">
                <a:solidFill>
                  <a:schemeClr val="tx1"/>
                </a:solidFill>
                <a:latin typeface="+mn-lt"/>
                <a:ea typeface="+mn-ea"/>
                <a:cs typeface="+mn-cs"/>
              </a:rPr>
              <a:t>mnmin</a:t>
            </a:r>
            <a:r>
              <a:rPr lang="en-IE" sz="1200" kern="1200" dirty="0">
                <a:solidFill>
                  <a:schemeClr val="tx1"/>
                </a:solidFill>
                <a:latin typeface="+mn-lt"/>
                <a:ea typeface="+mn-ea"/>
                <a:cs typeface="+mn-cs"/>
              </a:rPr>
              <a:t>: -  Mean Minimum Temperature (C)</a:t>
            </a:r>
          </a:p>
          <a:p>
            <a:r>
              <a:rPr lang="en-IE" sz="1200" kern="1200" dirty="0">
                <a:solidFill>
                  <a:schemeClr val="tx1"/>
                </a:solidFill>
                <a:latin typeface="+mn-lt"/>
                <a:ea typeface="+mn-ea"/>
                <a:cs typeface="+mn-cs"/>
              </a:rPr>
              <a:t>rain: -   Precipitation Amount (mm)</a:t>
            </a:r>
          </a:p>
          <a:p>
            <a:r>
              <a:rPr lang="nn-NO" sz="1200" kern="1200" dirty="0">
                <a:solidFill>
                  <a:schemeClr val="tx1"/>
                </a:solidFill>
                <a:latin typeface="+mn-lt"/>
                <a:ea typeface="+mn-ea"/>
                <a:cs typeface="+mn-cs"/>
              </a:rPr>
              <a:t>gmin: -	 Grass Minimum Temperature (C)</a:t>
            </a:r>
          </a:p>
          <a:p>
            <a:r>
              <a:rPr lang="en-US" sz="1200" kern="1200" dirty="0" err="1">
                <a:solidFill>
                  <a:schemeClr val="tx1"/>
                </a:solidFill>
                <a:latin typeface="+mn-lt"/>
                <a:ea typeface="+mn-ea"/>
                <a:cs typeface="+mn-cs"/>
              </a:rPr>
              <a:t>wdsp</a:t>
            </a:r>
            <a:r>
              <a:rPr lang="en-US" sz="1200" kern="1200" dirty="0">
                <a:solidFill>
                  <a:schemeClr val="tx1"/>
                </a:solidFill>
                <a:latin typeface="+mn-lt"/>
                <a:ea typeface="+mn-ea"/>
                <a:cs typeface="+mn-cs"/>
              </a:rPr>
              <a:t>: -	  Mean Wind Speed (knot)</a:t>
            </a:r>
          </a:p>
          <a:p>
            <a:r>
              <a:rPr lang="en-IE" sz="1200" kern="1200" dirty="0" err="1">
                <a:solidFill>
                  <a:schemeClr val="tx1"/>
                </a:solidFill>
                <a:latin typeface="+mn-lt"/>
                <a:ea typeface="+mn-ea"/>
                <a:cs typeface="+mn-cs"/>
              </a:rPr>
              <a:t>mxgt</a:t>
            </a:r>
            <a:r>
              <a:rPr lang="en-IE" sz="1200" kern="1200" dirty="0">
                <a:solidFill>
                  <a:schemeClr val="tx1"/>
                </a:solidFill>
                <a:latin typeface="+mn-lt"/>
                <a:ea typeface="+mn-ea"/>
                <a:cs typeface="+mn-cs"/>
              </a:rPr>
              <a:t>: -	  Highest Gust (knot)</a:t>
            </a:r>
          </a:p>
          <a:p>
            <a:r>
              <a:rPr lang="en-IE" sz="1200" kern="1200" dirty="0">
                <a:solidFill>
                  <a:schemeClr val="tx1"/>
                </a:solidFill>
                <a:latin typeface="+mn-lt"/>
                <a:ea typeface="+mn-ea"/>
                <a:cs typeface="+mn-cs"/>
              </a:rPr>
              <a:t>sun: -	  Sunshine duration (hours)</a:t>
            </a:r>
          </a:p>
        </p:txBody>
      </p:sp>
      <p:sp>
        <p:nvSpPr>
          <p:cNvPr id="4" name="Slide Number Placeholder 3"/>
          <p:cNvSpPr>
            <a:spLocks noGrp="1"/>
          </p:cNvSpPr>
          <p:nvPr>
            <p:ph type="sldNum" sz="quarter" idx="10"/>
          </p:nvPr>
        </p:nvSpPr>
        <p:spPr/>
        <p:txBody>
          <a:bodyPr/>
          <a:lstStyle/>
          <a:p>
            <a:fld id="{779A035B-5DEA-40A1-8D08-244C86C57E36}" type="slidenum">
              <a:rPr lang="en-IE" smtClean="0"/>
              <a:t>12</a:t>
            </a:fld>
            <a:endParaRPr lang="en-IE"/>
          </a:p>
        </p:txBody>
      </p:sp>
    </p:spTree>
    <p:extLst>
      <p:ext uri="{BB962C8B-B14F-4D97-AF65-F5344CB8AC3E}">
        <p14:creationId xmlns:p14="http://schemas.microsoft.com/office/powerpoint/2010/main" val="2962119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Line graphs show the relationship of one variable to another. Shown here, multiple category line graphs compare multiple items over the same time period.</a:t>
            </a:r>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13</a:t>
            </a:fld>
            <a:endParaRPr lang="en-IE"/>
          </a:p>
        </p:txBody>
      </p:sp>
    </p:spTree>
    <p:extLst>
      <p:ext uri="{BB962C8B-B14F-4D97-AF65-F5344CB8AC3E}">
        <p14:creationId xmlns:p14="http://schemas.microsoft.com/office/powerpoint/2010/main" val="1389362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 charts can be configured with either vertical or horizontal bars, with the length or height of each bar representing the value.</a:t>
            </a:r>
          </a:p>
          <a:p>
            <a:endParaRPr lang="en-US" dirty="0"/>
          </a:p>
          <a:p>
            <a:r>
              <a:rPr lang="en-US" dirty="0"/>
              <a:t>This bar graph – a waterfall chart – shows how the initial value of a measure increases or decreases during a series of operations or transactions. </a:t>
            </a:r>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14</a:t>
            </a:fld>
            <a:endParaRPr lang="en-IE"/>
          </a:p>
        </p:txBody>
      </p:sp>
    </p:spTree>
    <p:extLst>
      <p:ext uri="{BB962C8B-B14F-4D97-AF65-F5344CB8AC3E}">
        <p14:creationId xmlns:p14="http://schemas.microsoft.com/office/powerpoint/2010/main" val="3245988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Scatter plots can help you gain a sense of how spread out the data might be or how closely related the data points are. They can also quickly identify patterns present in the distribution of the data.</a:t>
            </a:r>
          </a:p>
          <a:p>
            <a:endParaRPr lang="en-US" dirty="0"/>
          </a:p>
          <a:p>
            <a:r>
              <a:rPr lang="en-US" dirty="0"/>
              <a:t>A scatter plot is a good way to visualize relationships in data.</a:t>
            </a:r>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15</a:t>
            </a:fld>
            <a:endParaRPr lang="en-IE"/>
          </a:p>
        </p:txBody>
      </p:sp>
    </p:spTree>
    <p:extLst>
      <p:ext uri="{BB962C8B-B14F-4D97-AF65-F5344CB8AC3E}">
        <p14:creationId xmlns:p14="http://schemas.microsoft.com/office/powerpoint/2010/main" val="2289453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Bubble plots are a variation of scatter plots. They’re especially useful for data sets with dozens to hundreds of values or when the values differ by several orders of magnitude.</a:t>
            </a:r>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16</a:t>
            </a:fld>
            <a:endParaRPr lang="en-IE"/>
          </a:p>
        </p:txBody>
      </p:sp>
    </p:spTree>
    <p:extLst>
      <p:ext uri="{BB962C8B-B14F-4D97-AF65-F5344CB8AC3E}">
        <p14:creationId xmlns:p14="http://schemas.microsoft.com/office/powerpoint/2010/main" val="1542627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Pie charts are most effective when there are limited components and when text and percentages are included to describe the content.</a:t>
            </a:r>
            <a:endParaRPr lang="en-IE" dirty="0"/>
          </a:p>
          <a:p>
            <a:endParaRPr lang="en-IE" dirty="0"/>
          </a:p>
          <a:p>
            <a:r>
              <a:rPr lang="en-US" dirty="0"/>
              <a:t>A pie chart helps you compare the percentages of different components.</a:t>
            </a:r>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17</a:t>
            </a:fld>
            <a:endParaRPr lang="en-IE"/>
          </a:p>
        </p:txBody>
      </p:sp>
    </p:spTree>
    <p:extLst>
      <p:ext uri="{BB962C8B-B14F-4D97-AF65-F5344CB8AC3E}">
        <p14:creationId xmlns:p14="http://schemas.microsoft.com/office/powerpoint/2010/main" val="1442040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20</a:t>
            </a:fld>
            <a:endParaRPr lang="en-IE"/>
          </a:p>
        </p:txBody>
      </p:sp>
    </p:spTree>
    <p:extLst>
      <p:ext uri="{BB962C8B-B14F-4D97-AF65-F5344CB8AC3E}">
        <p14:creationId xmlns:p14="http://schemas.microsoft.com/office/powerpoint/2010/main" val="359662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Volume refers to the size of the data. </a:t>
            </a:r>
          </a:p>
          <a:p>
            <a:r>
              <a:rPr lang="en-US" dirty="0"/>
              <a:t>Variety describes whether the data is structured, semi-structured or unstructured. </a:t>
            </a:r>
          </a:p>
          <a:p>
            <a:r>
              <a:rPr lang="en-US" dirty="0"/>
              <a:t>Velocity is the speed at which data pours in and how frequently it changes.</a:t>
            </a:r>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21</a:t>
            </a:fld>
            <a:endParaRPr lang="en-IE"/>
          </a:p>
        </p:txBody>
      </p:sp>
    </p:spTree>
    <p:extLst>
      <p:ext uri="{BB962C8B-B14F-4D97-AF65-F5344CB8AC3E}">
        <p14:creationId xmlns:p14="http://schemas.microsoft.com/office/powerpoint/2010/main" val="851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Source: https://en.wikipedia.org/wiki/A_picture_is_worth_a_thousand_words</a:t>
            </a:r>
          </a:p>
          <a:p>
            <a:endParaRPr lang="en-IE" dirty="0"/>
          </a:p>
          <a:p>
            <a:r>
              <a:rPr lang="en-IE" dirty="0"/>
              <a:t>Newspaper ad from 1913 – thought to be first use of phrase.</a:t>
            </a:r>
          </a:p>
        </p:txBody>
      </p:sp>
      <p:sp>
        <p:nvSpPr>
          <p:cNvPr id="4" name="Slide Number Placeholder 3"/>
          <p:cNvSpPr>
            <a:spLocks noGrp="1"/>
          </p:cNvSpPr>
          <p:nvPr>
            <p:ph type="sldNum" sz="quarter" idx="10"/>
          </p:nvPr>
        </p:nvSpPr>
        <p:spPr/>
        <p:txBody>
          <a:bodyPr/>
          <a:lstStyle/>
          <a:p>
            <a:fld id="{779A035B-5DEA-40A1-8D08-244C86C57E36}" type="slidenum">
              <a:rPr lang="en-IE" smtClean="0"/>
              <a:t>2</a:t>
            </a:fld>
            <a:endParaRPr lang="en-IE"/>
          </a:p>
        </p:txBody>
      </p:sp>
    </p:spTree>
    <p:extLst>
      <p:ext uri="{BB962C8B-B14F-4D97-AF65-F5344CB8AC3E}">
        <p14:creationId xmlns:p14="http://schemas.microsoft.com/office/powerpoint/2010/main" val="1300989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Source of definition: http://www.mckinsey.com/business-functions/digital-mckinsey/our-insights/big-data-the-next-frontier-for-innovation</a:t>
            </a:r>
          </a:p>
        </p:txBody>
      </p:sp>
      <p:sp>
        <p:nvSpPr>
          <p:cNvPr id="4" name="Slide Number Placeholder 3"/>
          <p:cNvSpPr>
            <a:spLocks noGrp="1"/>
          </p:cNvSpPr>
          <p:nvPr>
            <p:ph type="sldNum" sz="quarter" idx="10"/>
          </p:nvPr>
        </p:nvSpPr>
        <p:spPr/>
        <p:txBody>
          <a:bodyPr/>
          <a:lstStyle/>
          <a:p>
            <a:fld id="{779A035B-5DEA-40A1-8D08-244C86C57E36}" type="slidenum">
              <a:rPr lang="en-IE" smtClean="0"/>
              <a:t>22</a:t>
            </a:fld>
            <a:endParaRPr lang="en-IE"/>
          </a:p>
        </p:txBody>
      </p:sp>
    </p:spTree>
    <p:extLst>
      <p:ext uri="{BB962C8B-B14F-4D97-AF65-F5344CB8AC3E}">
        <p14:creationId xmlns:p14="http://schemas.microsoft.com/office/powerpoint/2010/main" val="2390002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Analysis</a:t>
            </a:r>
            <a:r>
              <a:rPr lang="en-IE" baseline="0" dirty="0"/>
              <a:t> – break down</a:t>
            </a:r>
          </a:p>
          <a:p>
            <a:r>
              <a:rPr lang="en-IE" baseline="0" dirty="0"/>
              <a:t>Synthesis – put together again</a:t>
            </a:r>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23</a:t>
            </a:fld>
            <a:endParaRPr lang="en-IE"/>
          </a:p>
        </p:txBody>
      </p:sp>
    </p:spTree>
    <p:extLst>
      <p:ext uri="{BB962C8B-B14F-4D97-AF65-F5344CB8AC3E}">
        <p14:creationId xmlns:p14="http://schemas.microsoft.com/office/powerpoint/2010/main" val="3313749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SAS Visual Analytics provides </a:t>
            </a:r>
            <a:r>
              <a:rPr lang="en-US" dirty="0" err="1"/>
              <a:t>autocharting</a:t>
            </a:r>
            <a:r>
              <a:rPr lang="en-US" dirty="0"/>
              <a:t> and “what does it mean” pop-ups to help nontechnical users create and understand data visualizations. The “what does it mean” pop-up (bottom) explains that the correlation shown in this binned box plot indicates a strong linear relationship between Sales Rep Rating and Vendor Satisfaction.</a:t>
            </a:r>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24</a:t>
            </a:fld>
            <a:endParaRPr lang="en-IE"/>
          </a:p>
        </p:txBody>
      </p:sp>
    </p:spTree>
    <p:extLst>
      <p:ext uri="{BB962C8B-B14F-4D97-AF65-F5344CB8AC3E}">
        <p14:creationId xmlns:p14="http://schemas.microsoft.com/office/powerpoint/2010/main" val="3242970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 plots are another example of how the volume of data can affect the visual being shown. A box plot is a graphical display of five statistics (the minimum, lower quartile, median, upper quartile and maximum) that summarize the distribution of a set of data. The lower quartile (25th percentile) is represented by the lower edge of the box, and the upper quartile (75th percentile) is represented by the upper edge of the box. The median (50th percentile) is represented by a central line that divides the box into sections. Extreme values are represented by whiskers that extend out from the edges of the box. Usually, these display well when using big data (see Fig</a:t>
            </a:r>
            <a:r>
              <a:rPr lang="en-US" baseline="0" dirty="0"/>
              <a:t> above</a:t>
            </a:r>
            <a:r>
              <a:rPr lang="en-US" dirty="0"/>
              <a:t>).</a:t>
            </a:r>
          </a:p>
          <a:p>
            <a:endParaRPr lang="en-US" dirty="0"/>
          </a:p>
          <a:p>
            <a:r>
              <a:rPr lang="en-US" dirty="0"/>
              <a:t>Often, box plots are used to understand the outliers in the data. Generally speaking, the number of outliers in the data can be represented by 1 percent to 5 percent of the data. With traditionally sized data sets, viewing this proportion of the data is not necessarily hard to do. However, when you are working with massive amounts of data, viewing 1 percent to 5 percent of the data is challenging. </a:t>
            </a:r>
          </a:p>
          <a:p>
            <a:endParaRPr lang="en-US" dirty="0"/>
          </a:p>
          <a:p>
            <a:r>
              <a:rPr lang="en-US" dirty="0"/>
              <a:t>For example, if you were working with a billion rows of data, the outliers would represent 10 million data points. If you bin the results and show a box plot with whiskers (Figure 8), you can view the distribution of the data and see the outliers – all calculated quickly on big data.</a:t>
            </a:r>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25</a:t>
            </a:fld>
            <a:endParaRPr lang="en-IE"/>
          </a:p>
        </p:txBody>
      </p:sp>
    </p:spTree>
    <p:extLst>
      <p:ext uri="{BB962C8B-B14F-4D97-AF65-F5344CB8AC3E}">
        <p14:creationId xmlns:p14="http://schemas.microsoft.com/office/powerpoint/2010/main" val="1582128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word cloud shows the words or phrases associated with a topic. </a:t>
            </a:r>
          </a:p>
          <a:p>
            <a:endParaRPr lang="en-US" dirty="0"/>
          </a:p>
          <a:p>
            <a:r>
              <a:rPr lang="en-US" dirty="0"/>
              <a:t>For example, you could use the topic cloud to categorize customer comments on Twitter about your products or services and then click on a topic to drill down to see the actual comments. </a:t>
            </a:r>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26</a:t>
            </a:fld>
            <a:endParaRPr lang="en-IE"/>
          </a:p>
        </p:txBody>
      </p:sp>
    </p:spTree>
    <p:extLst>
      <p:ext uri="{BB962C8B-B14F-4D97-AF65-F5344CB8AC3E}">
        <p14:creationId xmlns:p14="http://schemas.microsoft.com/office/powerpoint/2010/main" val="1906226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diagrams explore relationships within a data set, including connections across geographic areas.</a:t>
            </a:r>
          </a:p>
          <a:p>
            <a:endParaRPr lang="en-US" dirty="0"/>
          </a:p>
          <a:p>
            <a:r>
              <a:rPr lang="en-US" dirty="0"/>
              <a:t>Network diagrams can be used in many applications and disciplines. For example, businesses analyze social networks to understand their interactions with customers, while counterintelligence and law enforcement might map a clandestine or covert organization such as an espionage ring, an organized crime family or a street gang. You can also superimpose the network diagram on a map, for example, to show the relationship or product sales across geographic areas.</a:t>
            </a:r>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27</a:t>
            </a:fld>
            <a:endParaRPr lang="en-IE"/>
          </a:p>
        </p:txBody>
      </p:sp>
    </p:spTree>
    <p:extLst>
      <p:ext uri="{BB962C8B-B14F-4D97-AF65-F5344CB8AC3E}">
        <p14:creationId xmlns:p14="http://schemas.microsoft.com/office/powerpoint/2010/main" val="1529975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correlation matrix combines big data and fast response times to quickly identify which variables among the millions or billions are related. It also shows how strong the relationship is between the variables.</a:t>
            </a:r>
          </a:p>
          <a:p>
            <a:endParaRPr lang="en-US" dirty="0"/>
          </a:p>
          <a:p>
            <a:r>
              <a:rPr lang="en-US" dirty="0"/>
              <a:t>In this correlation matrix, darker boxes indicate a stronger correlation; lighter boxes indicate a weaker correlation. You can double-click on a box for further details.</a:t>
            </a:r>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28</a:t>
            </a:fld>
            <a:endParaRPr lang="en-IE"/>
          </a:p>
        </p:txBody>
      </p:sp>
    </p:spTree>
    <p:extLst>
      <p:ext uri="{BB962C8B-B14F-4D97-AF65-F5344CB8AC3E}">
        <p14:creationId xmlns:p14="http://schemas.microsoft.com/office/powerpoint/2010/main" val="3399776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automated forecasting capabilities, SAS Visual Analytics chooses the most appropriate forecasting algorithm for the selected data. “What does it mean” pop-ups (bottom of screen) provides explanations of analytic functions and data correlations, so even nontechnical users can understand what the data means.</a:t>
            </a:r>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29</a:t>
            </a:fld>
            <a:endParaRPr lang="en-IE"/>
          </a:p>
        </p:txBody>
      </p:sp>
    </p:spTree>
    <p:extLst>
      <p:ext uri="{BB962C8B-B14F-4D97-AF65-F5344CB8AC3E}">
        <p14:creationId xmlns:p14="http://schemas.microsoft.com/office/powerpoint/2010/main" val="4057580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Sankey diagrams use path analysis to show the dynamics of how transactions move through a system (e.g., how customers navigate your website). </a:t>
            </a:r>
          </a:p>
          <a:p>
            <a:endParaRPr lang="en-US" dirty="0"/>
          </a:p>
          <a:p>
            <a:r>
              <a:rPr lang="en-US" dirty="0"/>
              <a:t>A Sankey diagram displays a series of linked nodes, where the width of each node indicates the frequency of the link or value of the measure.</a:t>
            </a:r>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30</a:t>
            </a:fld>
            <a:endParaRPr lang="en-IE"/>
          </a:p>
        </p:txBody>
      </p:sp>
    </p:spTree>
    <p:extLst>
      <p:ext uri="{BB962C8B-B14F-4D97-AF65-F5344CB8AC3E}">
        <p14:creationId xmlns:p14="http://schemas.microsoft.com/office/powerpoint/2010/main" val="898918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Visualizing your data can be both fun and challenging. It is much easier to understand information in a visual compared to a large table with lots of rows and columns. However, with the many visually exciting choices available, it is possible that the visual creator may end up presenting the information using the wrong visualization. In some cases, there are specific visuals you should use for certain data. In other instances, your audience may dictate which visualization you present. In the latter scenario, showing your audience an alternative visual that conveys the data more clearly may provide just the information that’s needed to truly understand the data.</a:t>
            </a:r>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31</a:t>
            </a:fld>
            <a:endParaRPr lang="en-IE"/>
          </a:p>
        </p:txBody>
      </p:sp>
    </p:spTree>
    <p:extLst>
      <p:ext uri="{BB962C8B-B14F-4D97-AF65-F5344CB8AC3E}">
        <p14:creationId xmlns:p14="http://schemas.microsoft.com/office/powerpoint/2010/main" val="2624707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Via Stephen Few (with permission)</a:t>
            </a:r>
          </a:p>
        </p:txBody>
      </p:sp>
      <p:sp>
        <p:nvSpPr>
          <p:cNvPr id="4" name="Slide Number Placeholder 3"/>
          <p:cNvSpPr>
            <a:spLocks noGrp="1"/>
          </p:cNvSpPr>
          <p:nvPr>
            <p:ph type="sldNum" sz="quarter" idx="10"/>
          </p:nvPr>
        </p:nvSpPr>
        <p:spPr/>
        <p:txBody>
          <a:bodyPr/>
          <a:lstStyle/>
          <a:p>
            <a:fld id="{779A035B-5DEA-40A1-8D08-244C86C57E36}" type="slidenum">
              <a:rPr lang="en-IE" smtClean="0"/>
              <a:t>3</a:t>
            </a:fld>
            <a:endParaRPr lang="en-IE"/>
          </a:p>
        </p:txBody>
      </p:sp>
    </p:spTree>
    <p:extLst>
      <p:ext uri="{BB962C8B-B14F-4D97-AF65-F5344CB8AC3E}">
        <p14:creationId xmlns:p14="http://schemas.microsoft.com/office/powerpoint/2010/main" val="32517651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32</a:t>
            </a:fld>
            <a:endParaRPr lang="en-IE"/>
          </a:p>
        </p:txBody>
      </p:sp>
    </p:spTree>
    <p:extLst>
      <p:ext uri="{BB962C8B-B14F-4D97-AF65-F5344CB8AC3E}">
        <p14:creationId xmlns:p14="http://schemas.microsoft.com/office/powerpoint/2010/main" val="1782874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Data Cardinality? </a:t>
            </a:r>
          </a:p>
          <a:p>
            <a:r>
              <a:rPr lang="en-US" dirty="0"/>
              <a:t>Cardinality is the uniqueness of data values contained in a column. </a:t>
            </a:r>
          </a:p>
          <a:p>
            <a:pPr marL="171450" indent="-171450">
              <a:buFont typeface="Arial" panose="020B0604020202020204" pitchFamily="34" charset="0"/>
              <a:buChar char="•"/>
            </a:pPr>
            <a:r>
              <a:rPr lang="en-US" dirty="0"/>
              <a:t>High cardinality means there is a large percentage of unique values (e.g., bank account numbers, because each item should be unique)</a:t>
            </a:r>
          </a:p>
          <a:p>
            <a:pPr marL="171450" indent="-171450">
              <a:buFont typeface="Arial" panose="020B0604020202020204" pitchFamily="34" charset="0"/>
              <a:buChar char="•"/>
            </a:pPr>
            <a:r>
              <a:rPr lang="en-US" dirty="0"/>
              <a:t>Low cardinality means a column of data contains a large percentage of repeat values (such as a “gender” column)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For point 2 above…</a:t>
            </a:r>
          </a:p>
          <a:p>
            <a:pPr marL="0" indent="0">
              <a:buFont typeface="Arial" panose="020B0604020202020204" pitchFamily="34" charset="0"/>
              <a:buNone/>
            </a:pPr>
            <a:r>
              <a:rPr lang="en-US" dirty="0"/>
              <a:t>BABOK</a:t>
            </a:r>
            <a:r>
              <a:rPr lang="en-US" baseline="0" dirty="0"/>
              <a:t> – Collaborative Gaming (Product Box Exercise). Participants construct a box for the product as if it was being sold in a retail store. Used to identify features of a product that help drive interest in the  marketplace.</a:t>
            </a:r>
          </a:p>
          <a:p>
            <a:pPr marL="0" indent="0">
              <a:buFont typeface="Arial" panose="020B0604020202020204" pitchFamily="34" charset="0"/>
              <a:buNone/>
            </a:pPr>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4</a:t>
            </a:fld>
            <a:endParaRPr lang="en-IE"/>
          </a:p>
        </p:txBody>
      </p:sp>
    </p:spTree>
    <p:extLst>
      <p:ext uri="{BB962C8B-B14F-4D97-AF65-F5344CB8AC3E}">
        <p14:creationId xmlns:p14="http://schemas.microsoft.com/office/powerpoint/2010/main" val="423373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Cleveland &amp; McGill’s visual ratios.</a:t>
            </a:r>
          </a:p>
        </p:txBody>
      </p:sp>
      <p:sp>
        <p:nvSpPr>
          <p:cNvPr id="4" name="Slide Number Placeholder 3"/>
          <p:cNvSpPr>
            <a:spLocks noGrp="1"/>
          </p:cNvSpPr>
          <p:nvPr>
            <p:ph type="sldNum" sz="quarter" idx="10"/>
          </p:nvPr>
        </p:nvSpPr>
        <p:spPr/>
        <p:txBody>
          <a:bodyPr/>
          <a:lstStyle/>
          <a:p>
            <a:fld id="{779A035B-5DEA-40A1-8D08-244C86C57E36}" type="slidenum">
              <a:rPr lang="en-IE" smtClean="0"/>
              <a:t>5</a:t>
            </a:fld>
            <a:endParaRPr lang="en-IE"/>
          </a:p>
        </p:txBody>
      </p:sp>
    </p:spTree>
    <p:extLst>
      <p:ext uri="{BB962C8B-B14F-4D97-AF65-F5344CB8AC3E}">
        <p14:creationId xmlns:p14="http://schemas.microsoft.com/office/powerpoint/2010/main" val="3810736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6</a:t>
            </a:fld>
            <a:endParaRPr lang="en-IE"/>
          </a:p>
        </p:txBody>
      </p:sp>
    </p:spTree>
    <p:extLst>
      <p:ext uri="{BB962C8B-B14F-4D97-AF65-F5344CB8AC3E}">
        <p14:creationId xmlns:p14="http://schemas.microsoft.com/office/powerpoint/2010/main" val="4156359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7</a:t>
            </a:fld>
            <a:endParaRPr lang="en-IE"/>
          </a:p>
        </p:txBody>
      </p:sp>
    </p:spTree>
    <p:extLst>
      <p:ext uri="{BB962C8B-B14F-4D97-AF65-F5344CB8AC3E}">
        <p14:creationId xmlns:p14="http://schemas.microsoft.com/office/powerpoint/2010/main" val="88804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8</a:t>
            </a:fld>
            <a:endParaRPr lang="en-IE"/>
          </a:p>
        </p:txBody>
      </p:sp>
    </p:spTree>
    <p:extLst>
      <p:ext uri="{BB962C8B-B14F-4D97-AF65-F5344CB8AC3E}">
        <p14:creationId xmlns:p14="http://schemas.microsoft.com/office/powerpoint/2010/main" val="3301850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79A035B-5DEA-40A1-8D08-244C86C57E36}" type="slidenum">
              <a:rPr lang="en-IE" smtClean="0"/>
              <a:t>9</a:t>
            </a:fld>
            <a:endParaRPr lang="en-IE"/>
          </a:p>
        </p:txBody>
      </p:sp>
    </p:spTree>
    <p:extLst>
      <p:ext uri="{BB962C8B-B14F-4D97-AF65-F5344CB8AC3E}">
        <p14:creationId xmlns:p14="http://schemas.microsoft.com/office/powerpoint/2010/main" val="642578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3CF0F41B-DA27-4A73-B4FF-A1F6B66ABC96}" type="datetimeFigureOut">
              <a:rPr lang="en-IE" smtClean="0"/>
              <a:t>30/01/2018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9120649-7533-4FB4-8F3D-9EA25AA832BF}" type="slidenum">
              <a:rPr lang="en-IE" smtClean="0"/>
              <a:t>‹#›</a:t>
            </a:fld>
            <a:endParaRPr lang="en-IE"/>
          </a:p>
        </p:txBody>
      </p:sp>
    </p:spTree>
    <p:extLst>
      <p:ext uri="{BB962C8B-B14F-4D97-AF65-F5344CB8AC3E}">
        <p14:creationId xmlns:p14="http://schemas.microsoft.com/office/powerpoint/2010/main" val="4183345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3CF0F41B-DA27-4A73-B4FF-A1F6B66ABC96}" type="datetimeFigureOut">
              <a:rPr lang="en-IE" smtClean="0"/>
              <a:t>30/01/2018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9120649-7533-4FB4-8F3D-9EA25AA832BF}" type="slidenum">
              <a:rPr lang="en-IE" smtClean="0"/>
              <a:t>‹#›</a:t>
            </a:fld>
            <a:endParaRPr lang="en-IE"/>
          </a:p>
        </p:txBody>
      </p:sp>
    </p:spTree>
    <p:extLst>
      <p:ext uri="{BB962C8B-B14F-4D97-AF65-F5344CB8AC3E}">
        <p14:creationId xmlns:p14="http://schemas.microsoft.com/office/powerpoint/2010/main" val="3005459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3CF0F41B-DA27-4A73-B4FF-A1F6B66ABC96}" type="datetimeFigureOut">
              <a:rPr lang="en-IE" smtClean="0"/>
              <a:t>30/01/2018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9120649-7533-4FB4-8F3D-9EA25AA832BF}" type="slidenum">
              <a:rPr lang="en-IE" smtClean="0"/>
              <a:t>‹#›</a:t>
            </a:fld>
            <a:endParaRPr lang="en-IE"/>
          </a:p>
        </p:txBody>
      </p:sp>
    </p:spTree>
    <p:extLst>
      <p:ext uri="{BB962C8B-B14F-4D97-AF65-F5344CB8AC3E}">
        <p14:creationId xmlns:p14="http://schemas.microsoft.com/office/powerpoint/2010/main" val="398216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3CF0F41B-DA27-4A73-B4FF-A1F6B66ABC96}" type="datetimeFigureOut">
              <a:rPr lang="en-IE" smtClean="0"/>
              <a:t>30/01/2018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9120649-7533-4FB4-8F3D-9EA25AA832BF}" type="slidenum">
              <a:rPr lang="en-IE" smtClean="0"/>
              <a:t>‹#›</a:t>
            </a:fld>
            <a:endParaRPr lang="en-IE"/>
          </a:p>
        </p:txBody>
      </p:sp>
    </p:spTree>
    <p:extLst>
      <p:ext uri="{BB962C8B-B14F-4D97-AF65-F5344CB8AC3E}">
        <p14:creationId xmlns:p14="http://schemas.microsoft.com/office/powerpoint/2010/main" val="2997711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F0F41B-DA27-4A73-B4FF-A1F6B66ABC96}" type="datetimeFigureOut">
              <a:rPr lang="en-IE" smtClean="0"/>
              <a:t>30/01/2018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9120649-7533-4FB4-8F3D-9EA25AA832BF}" type="slidenum">
              <a:rPr lang="en-IE" smtClean="0"/>
              <a:t>‹#›</a:t>
            </a:fld>
            <a:endParaRPr lang="en-IE"/>
          </a:p>
        </p:txBody>
      </p:sp>
    </p:spTree>
    <p:extLst>
      <p:ext uri="{BB962C8B-B14F-4D97-AF65-F5344CB8AC3E}">
        <p14:creationId xmlns:p14="http://schemas.microsoft.com/office/powerpoint/2010/main" val="4135641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3CF0F41B-DA27-4A73-B4FF-A1F6B66ABC96}" type="datetimeFigureOut">
              <a:rPr lang="en-IE" smtClean="0"/>
              <a:t>30/01/2018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9120649-7533-4FB4-8F3D-9EA25AA832BF}" type="slidenum">
              <a:rPr lang="en-IE" smtClean="0"/>
              <a:t>‹#›</a:t>
            </a:fld>
            <a:endParaRPr lang="en-IE"/>
          </a:p>
        </p:txBody>
      </p:sp>
    </p:spTree>
    <p:extLst>
      <p:ext uri="{BB962C8B-B14F-4D97-AF65-F5344CB8AC3E}">
        <p14:creationId xmlns:p14="http://schemas.microsoft.com/office/powerpoint/2010/main" val="427348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3CF0F41B-DA27-4A73-B4FF-A1F6B66ABC96}" type="datetimeFigureOut">
              <a:rPr lang="en-IE" smtClean="0"/>
              <a:t>30/01/2018</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09120649-7533-4FB4-8F3D-9EA25AA832BF}" type="slidenum">
              <a:rPr lang="en-IE" smtClean="0"/>
              <a:t>‹#›</a:t>
            </a:fld>
            <a:endParaRPr lang="en-IE"/>
          </a:p>
        </p:txBody>
      </p:sp>
    </p:spTree>
    <p:extLst>
      <p:ext uri="{BB962C8B-B14F-4D97-AF65-F5344CB8AC3E}">
        <p14:creationId xmlns:p14="http://schemas.microsoft.com/office/powerpoint/2010/main" val="331490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3CF0F41B-DA27-4A73-B4FF-A1F6B66ABC96}" type="datetimeFigureOut">
              <a:rPr lang="en-IE" smtClean="0"/>
              <a:t>30/01/2018</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09120649-7533-4FB4-8F3D-9EA25AA832BF}" type="slidenum">
              <a:rPr lang="en-IE" smtClean="0"/>
              <a:t>‹#›</a:t>
            </a:fld>
            <a:endParaRPr lang="en-IE"/>
          </a:p>
        </p:txBody>
      </p:sp>
    </p:spTree>
    <p:extLst>
      <p:ext uri="{BB962C8B-B14F-4D97-AF65-F5344CB8AC3E}">
        <p14:creationId xmlns:p14="http://schemas.microsoft.com/office/powerpoint/2010/main" val="2683366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0F41B-DA27-4A73-B4FF-A1F6B66ABC96}" type="datetimeFigureOut">
              <a:rPr lang="en-IE" smtClean="0"/>
              <a:t>30/01/2018</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09120649-7533-4FB4-8F3D-9EA25AA832BF}" type="slidenum">
              <a:rPr lang="en-IE" smtClean="0"/>
              <a:t>‹#›</a:t>
            </a:fld>
            <a:endParaRPr lang="en-IE"/>
          </a:p>
        </p:txBody>
      </p:sp>
    </p:spTree>
    <p:extLst>
      <p:ext uri="{BB962C8B-B14F-4D97-AF65-F5344CB8AC3E}">
        <p14:creationId xmlns:p14="http://schemas.microsoft.com/office/powerpoint/2010/main" val="243499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F0F41B-DA27-4A73-B4FF-A1F6B66ABC96}" type="datetimeFigureOut">
              <a:rPr lang="en-IE" smtClean="0"/>
              <a:t>30/01/2018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9120649-7533-4FB4-8F3D-9EA25AA832BF}" type="slidenum">
              <a:rPr lang="en-IE" smtClean="0"/>
              <a:t>‹#›</a:t>
            </a:fld>
            <a:endParaRPr lang="en-IE"/>
          </a:p>
        </p:txBody>
      </p:sp>
    </p:spTree>
    <p:extLst>
      <p:ext uri="{BB962C8B-B14F-4D97-AF65-F5344CB8AC3E}">
        <p14:creationId xmlns:p14="http://schemas.microsoft.com/office/powerpoint/2010/main" val="69797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F0F41B-DA27-4A73-B4FF-A1F6B66ABC96}" type="datetimeFigureOut">
              <a:rPr lang="en-IE" smtClean="0"/>
              <a:t>30/01/2018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9120649-7533-4FB4-8F3D-9EA25AA832BF}" type="slidenum">
              <a:rPr lang="en-IE" smtClean="0"/>
              <a:t>‹#›</a:t>
            </a:fld>
            <a:endParaRPr lang="en-IE"/>
          </a:p>
        </p:txBody>
      </p:sp>
    </p:spTree>
    <p:extLst>
      <p:ext uri="{BB962C8B-B14F-4D97-AF65-F5344CB8AC3E}">
        <p14:creationId xmlns:p14="http://schemas.microsoft.com/office/powerpoint/2010/main" val="315705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F0F41B-DA27-4A73-B4FF-A1F6B66ABC96}" type="datetimeFigureOut">
              <a:rPr lang="en-IE" smtClean="0"/>
              <a:t>30/01/2018</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20649-7533-4FB4-8F3D-9EA25AA832BF}" type="slidenum">
              <a:rPr lang="en-IE" smtClean="0"/>
              <a:t>‹#›</a:t>
            </a:fld>
            <a:endParaRPr lang="en-IE"/>
          </a:p>
        </p:txBody>
      </p:sp>
    </p:spTree>
    <p:extLst>
      <p:ext uri="{BB962C8B-B14F-4D97-AF65-F5344CB8AC3E}">
        <p14:creationId xmlns:p14="http://schemas.microsoft.com/office/powerpoint/2010/main" val="1546209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www.met.ie/climate-request" TargetMode="Externa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datastori.es/113-what-makes-a-visualization-memorable-with-michelle-bork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File:1913_Piqua_Ohio_Advertisement_-_One_Look_Is_Worth_a_Thousand_Words.jpg"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rc.fas.harvard.edu/how-big-is-big-data"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perceptualedge.com/files/GraphDesignIQ.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8566" y="2452399"/>
            <a:ext cx="9144000" cy="2387600"/>
          </a:xfrm>
        </p:spPr>
        <p:txBody>
          <a:bodyPr/>
          <a:lstStyle/>
          <a:p>
            <a:r>
              <a:rPr lang="en-IE" dirty="0"/>
              <a:t>Data Visualization</a:t>
            </a:r>
            <a:br>
              <a:rPr lang="en-IE" dirty="0"/>
            </a:br>
            <a:r>
              <a:rPr lang="en-IE" dirty="0"/>
              <a:t>Techniques</a:t>
            </a:r>
          </a:p>
        </p:txBody>
      </p:sp>
      <p:pic>
        <p:nvPicPr>
          <p:cNvPr id="5" name="Picture 4"/>
          <p:cNvPicPr>
            <a:picLocks noChangeAspect="1"/>
          </p:cNvPicPr>
          <p:nvPr/>
        </p:nvPicPr>
        <p:blipFill>
          <a:blip r:embed="rId3"/>
          <a:stretch>
            <a:fillRect/>
          </a:stretch>
        </p:blipFill>
        <p:spPr>
          <a:xfrm>
            <a:off x="6477000" y="371475"/>
            <a:ext cx="5715000" cy="4286250"/>
          </a:xfrm>
          <a:prstGeom prst="rect">
            <a:avLst/>
          </a:prstGeom>
        </p:spPr>
      </p:pic>
      <p:sp>
        <p:nvSpPr>
          <p:cNvPr id="7" name="Subtitle 2">
            <a:extLst>
              <a:ext uri="{FF2B5EF4-FFF2-40B4-BE49-F238E27FC236}">
                <a16:creationId xmlns:a16="http://schemas.microsoft.com/office/drawing/2014/main" id="{65849734-7F24-439A-ABC9-6EA5AC4F5D57}"/>
              </a:ext>
            </a:extLst>
          </p:cNvPr>
          <p:cNvSpPr txBox="1">
            <a:spLocks/>
          </p:cNvSpPr>
          <p:nvPr/>
        </p:nvSpPr>
        <p:spPr>
          <a:xfrm>
            <a:off x="-898566" y="5120640"/>
            <a:ext cx="9144000" cy="14671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E" dirty="0"/>
              <a:t>MSc in Data Analytics</a:t>
            </a:r>
            <a:br>
              <a:rPr lang="en-IE" dirty="0"/>
            </a:br>
            <a:br>
              <a:rPr lang="en-IE" dirty="0"/>
            </a:br>
            <a:r>
              <a:rPr lang="en-IE" dirty="0"/>
              <a:t>Lecturer: Noel Cosgrave</a:t>
            </a:r>
          </a:p>
        </p:txBody>
      </p:sp>
    </p:spTree>
    <p:extLst>
      <p:ext uri="{BB962C8B-B14F-4D97-AF65-F5344CB8AC3E}">
        <p14:creationId xmlns:p14="http://schemas.microsoft.com/office/powerpoint/2010/main" val="211474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Distribution</a:t>
            </a:r>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sp>
        <p:nvSpPr>
          <p:cNvPr id="6" name="Rectangle 5"/>
          <p:cNvSpPr/>
          <p:nvPr/>
        </p:nvSpPr>
        <p:spPr>
          <a:xfrm>
            <a:off x="295073" y="6501661"/>
            <a:ext cx="6096000" cy="276999"/>
          </a:xfrm>
          <a:prstGeom prst="rect">
            <a:avLst/>
          </a:prstGeom>
        </p:spPr>
        <p:txBody>
          <a:bodyPr>
            <a:spAutoFit/>
          </a:bodyPr>
          <a:lstStyle/>
          <a:p>
            <a:r>
              <a:rPr lang="en-IE" sz="1200" dirty="0"/>
              <a:t>Source: http://extremepresentation.typepad.com/files/choosing-a-good-chart-09.pdf </a:t>
            </a:r>
          </a:p>
        </p:txBody>
      </p:sp>
      <p:pic>
        <p:nvPicPr>
          <p:cNvPr id="7" name="Picture 6"/>
          <p:cNvPicPr>
            <a:picLocks noChangeAspect="1"/>
          </p:cNvPicPr>
          <p:nvPr/>
        </p:nvPicPr>
        <p:blipFill>
          <a:blip r:embed="rId4"/>
          <a:stretch>
            <a:fillRect/>
          </a:stretch>
        </p:blipFill>
        <p:spPr>
          <a:xfrm>
            <a:off x="5180735" y="630636"/>
            <a:ext cx="4009524" cy="6009524"/>
          </a:xfrm>
          <a:prstGeom prst="rect">
            <a:avLst/>
          </a:prstGeom>
        </p:spPr>
      </p:pic>
      <p:pic>
        <p:nvPicPr>
          <p:cNvPr id="8" name="Picture 7"/>
          <p:cNvPicPr>
            <a:picLocks noChangeAspect="1"/>
          </p:cNvPicPr>
          <p:nvPr/>
        </p:nvPicPr>
        <p:blipFill>
          <a:blip r:embed="rId5"/>
          <a:stretch>
            <a:fillRect/>
          </a:stretch>
        </p:blipFill>
        <p:spPr>
          <a:xfrm>
            <a:off x="2104545" y="2073781"/>
            <a:ext cx="3076190" cy="1076190"/>
          </a:xfrm>
          <a:prstGeom prst="rect">
            <a:avLst/>
          </a:prstGeom>
        </p:spPr>
      </p:pic>
    </p:spTree>
    <p:extLst>
      <p:ext uri="{BB962C8B-B14F-4D97-AF65-F5344CB8AC3E}">
        <p14:creationId xmlns:p14="http://schemas.microsoft.com/office/powerpoint/2010/main" val="339516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B84A-9302-4683-8926-9F179B29FB06}"/>
              </a:ext>
            </a:extLst>
          </p:cNvPr>
          <p:cNvSpPr>
            <a:spLocks noGrp="1"/>
          </p:cNvSpPr>
          <p:nvPr>
            <p:ph type="title"/>
          </p:nvPr>
        </p:nvSpPr>
        <p:spPr/>
        <p:txBody>
          <a:bodyPr/>
          <a:lstStyle/>
          <a:p>
            <a:r>
              <a:rPr lang="en-GB" dirty="0"/>
              <a:t>A visualisation taxonomy</a:t>
            </a:r>
            <a:endParaRPr lang="en-IE" dirty="0"/>
          </a:p>
        </p:txBody>
      </p:sp>
      <p:pic>
        <p:nvPicPr>
          <p:cNvPr id="4" name="Picture 3">
            <a:extLst>
              <a:ext uri="{FF2B5EF4-FFF2-40B4-BE49-F238E27FC236}">
                <a16:creationId xmlns:a16="http://schemas.microsoft.com/office/drawing/2014/main" id="{643B1419-E4AC-4F70-B47B-F4BC62FE31C5}"/>
              </a:ext>
            </a:extLst>
          </p:cNvPr>
          <p:cNvPicPr>
            <a:picLocks noChangeAspect="1"/>
          </p:cNvPicPr>
          <p:nvPr/>
        </p:nvPicPr>
        <p:blipFill>
          <a:blip r:embed="rId3"/>
          <a:stretch>
            <a:fillRect/>
          </a:stretch>
        </p:blipFill>
        <p:spPr>
          <a:xfrm>
            <a:off x="297118" y="1690688"/>
            <a:ext cx="11649075" cy="4514850"/>
          </a:xfrm>
          <a:prstGeom prst="rect">
            <a:avLst/>
          </a:prstGeom>
        </p:spPr>
      </p:pic>
      <p:sp>
        <p:nvSpPr>
          <p:cNvPr id="5" name="Rectangle 4">
            <a:extLst>
              <a:ext uri="{FF2B5EF4-FFF2-40B4-BE49-F238E27FC236}">
                <a16:creationId xmlns:a16="http://schemas.microsoft.com/office/drawing/2014/main" id="{7673F117-6A2C-4D6C-ACDE-D75105D46364}"/>
              </a:ext>
            </a:extLst>
          </p:cNvPr>
          <p:cNvSpPr/>
          <p:nvPr/>
        </p:nvSpPr>
        <p:spPr>
          <a:xfrm>
            <a:off x="271462" y="6463665"/>
            <a:ext cx="11674731" cy="400110"/>
          </a:xfrm>
          <a:prstGeom prst="rect">
            <a:avLst/>
          </a:prstGeom>
        </p:spPr>
        <p:txBody>
          <a:bodyPr wrap="square">
            <a:spAutoFit/>
          </a:bodyPr>
          <a:lstStyle/>
          <a:p>
            <a:r>
              <a:rPr lang="en-IE" sz="1000" b="1" dirty="0" err="1">
                <a:solidFill>
                  <a:srgbClr val="222222"/>
                </a:solidFill>
                <a:latin typeface="Arial" panose="020B0604020202020204" pitchFamily="34" charset="0"/>
              </a:rPr>
              <a:t>Borkin</a:t>
            </a:r>
            <a:r>
              <a:rPr lang="en-IE" sz="1000" b="1" dirty="0">
                <a:solidFill>
                  <a:srgbClr val="222222"/>
                </a:solidFill>
                <a:latin typeface="Arial" panose="020B0604020202020204" pitchFamily="34" charset="0"/>
              </a:rPr>
              <a:t>, M.A., Vo, A.A., </a:t>
            </a:r>
            <a:r>
              <a:rPr lang="en-IE" sz="1000" b="1" dirty="0" err="1">
                <a:solidFill>
                  <a:srgbClr val="222222"/>
                </a:solidFill>
                <a:latin typeface="Arial" panose="020B0604020202020204" pitchFamily="34" charset="0"/>
              </a:rPr>
              <a:t>Bylinskii</a:t>
            </a:r>
            <a:r>
              <a:rPr lang="en-IE" sz="1000" b="1" dirty="0">
                <a:solidFill>
                  <a:srgbClr val="222222"/>
                </a:solidFill>
                <a:latin typeface="Arial" panose="020B0604020202020204" pitchFamily="34" charset="0"/>
              </a:rPr>
              <a:t>, Z., Isola, P., </a:t>
            </a:r>
            <a:r>
              <a:rPr lang="en-IE" sz="1000" b="1" dirty="0" err="1">
                <a:solidFill>
                  <a:srgbClr val="222222"/>
                </a:solidFill>
                <a:latin typeface="Arial" panose="020B0604020202020204" pitchFamily="34" charset="0"/>
              </a:rPr>
              <a:t>Sunkavalli</a:t>
            </a:r>
            <a:r>
              <a:rPr lang="en-IE" sz="1000" b="1" dirty="0">
                <a:solidFill>
                  <a:srgbClr val="222222"/>
                </a:solidFill>
                <a:latin typeface="Arial" panose="020B0604020202020204" pitchFamily="34" charset="0"/>
              </a:rPr>
              <a:t>, S., Oliva, A. and Pfister, H., 2013. What makes a visualization memorable?. </a:t>
            </a:r>
            <a:r>
              <a:rPr lang="en-IE" sz="1000" b="1" i="1" dirty="0">
                <a:solidFill>
                  <a:srgbClr val="222222"/>
                </a:solidFill>
                <a:latin typeface="Arial" panose="020B0604020202020204" pitchFamily="34" charset="0"/>
              </a:rPr>
              <a:t>IEEE Transactions on Visualization and Computer Graphics</a:t>
            </a:r>
            <a:r>
              <a:rPr lang="en-IE" sz="1000" b="1" dirty="0">
                <a:solidFill>
                  <a:srgbClr val="222222"/>
                </a:solidFill>
                <a:latin typeface="Arial" panose="020B0604020202020204" pitchFamily="34" charset="0"/>
              </a:rPr>
              <a:t>, </a:t>
            </a:r>
            <a:r>
              <a:rPr lang="en-IE" sz="1000" b="1" i="1" dirty="0">
                <a:solidFill>
                  <a:srgbClr val="222222"/>
                </a:solidFill>
                <a:latin typeface="Arial" panose="020B0604020202020204" pitchFamily="34" charset="0"/>
              </a:rPr>
              <a:t>19</a:t>
            </a:r>
            <a:r>
              <a:rPr lang="en-IE" sz="1000" b="1" dirty="0">
                <a:solidFill>
                  <a:srgbClr val="222222"/>
                </a:solidFill>
                <a:latin typeface="Arial" panose="020B0604020202020204" pitchFamily="34" charset="0"/>
              </a:rPr>
              <a:t>(12), pp.2306-2315.</a:t>
            </a:r>
            <a:endParaRPr lang="en-IE" sz="1000" b="1" dirty="0"/>
          </a:p>
        </p:txBody>
      </p:sp>
    </p:spTree>
    <p:extLst>
      <p:ext uri="{BB962C8B-B14F-4D97-AF65-F5344CB8AC3E}">
        <p14:creationId xmlns:p14="http://schemas.microsoft.com/office/powerpoint/2010/main" val="1743081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Exercise: Understand Data (Basics)</a:t>
            </a:r>
          </a:p>
        </p:txBody>
      </p:sp>
      <p:sp>
        <p:nvSpPr>
          <p:cNvPr id="3" name="Content Placeholder 2"/>
          <p:cNvSpPr>
            <a:spLocks noGrp="1"/>
          </p:cNvSpPr>
          <p:nvPr>
            <p:ph idx="1"/>
          </p:nvPr>
        </p:nvSpPr>
        <p:spPr>
          <a:xfrm>
            <a:off x="838200" y="1825625"/>
            <a:ext cx="8047892" cy="4351338"/>
          </a:xfrm>
        </p:spPr>
        <p:txBody>
          <a:bodyPr>
            <a:normAutofit/>
          </a:bodyPr>
          <a:lstStyle/>
          <a:p>
            <a:r>
              <a:rPr lang="en-IE" sz="4000" dirty="0"/>
              <a:t>Descriptives</a:t>
            </a:r>
          </a:p>
          <a:p>
            <a:pPr lvl="1"/>
            <a:r>
              <a:rPr lang="en-IE" sz="3600" dirty="0"/>
              <a:t>Excel</a:t>
            </a:r>
          </a:p>
          <a:p>
            <a:pPr lvl="1"/>
            <a:r>
              <a:rPr lang="en-IE" sz="3600" dirty="0"/>
              <a:t>R</a:t>
            </a:r>
          </a:p>
          <a:p>
            <a:r>
              <a:rPr lang="en-IE" sz="4000" dirty="0"/>
              <a:t>Basic Charts</a:t>
            </a:r>
          </a:p>
          <a:p>
            <a:pPr lvl="1"/>
            <a:r>
              <a:rPr lang="en-IE" dirty="0"/>
              <a:t>Tableau</a:t>
            </a:r>
          </a:p>
          <a:p>
            <a:pPr lvl="1"/>
            <a:r>
              <a:rPr lang="en-IE" dirty="0"/>
              <a:t>Excel</a:t>
            </a:r>
          </a:p>
          <a:p>
            <a:pPr lvl="1"/>
            <a:r>
              <a:rPr lang="en-IE" dirty="0"/>
              <a:t>SPSS</a:t>
            </a:r>
          </a:p>
          <a:p>
            <a:pPr lvl="1"/>
            <a:r>
              <a:rPr lang="en-IE" dirty="0"/>
              <a:t>R</a:t>
            </a:r>
            <a:endParaRPr lang="en-US" dirty="0"/>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4" name="Picture 3"/>
          <p:cNvPicPr>
            <a:picLocks noChangeAspect="1"/>
          </p:cNvPicPr>
          <p:nvPr/>
        </p:nvPicPr>
        <p:blipFill>
          <a:blip r:embed="rId4"/>
          <a:stretch>
            <a:fillRect/>
          </a:stretch>
        </p:blipFill>
        <p:spPr>
          <a:xfrm>
            <a:off x="4847213" y="1970104"/>
            <a:ext cx="571500" cy="1028700"/>
          </a:xfrm>
          <a:prstGeom prst="rect">
            <a:avLst/>
          </a:prstGeom>
        </p:spPr>
      </p:pic>
      <p:sp>
        <p:nvSpPr>
          <p:cNvPr id="6" name="Rectangle 5"/>
          <p:cNvSpPr/>
          <p:nvPr/>
        </p:nvSpPr>
        <p:spPr>
          <a:xfrm>
            <a:off x="5548531" y="1930003"/>
            <a:ext cx="5187382" cy="1200329"/>
          </a:xfrm>
          <a:prstGeom prst="rect">
            <a:avLst/>
          </a:prstGeom>
        </p:spPr>
        <p:txBody>
          <a:bodyPr wrap="none">
            <a:spAutoFit/>
          </a:bodyPr>
          <a:lstStyle/>
          <a:p>
            <a:r>
              <a:rPr lang="en-IE" dirty="0"/>
              <a:t>Moodle: MetOfficeData.csv</a:t>
            </a:r>
          </a:p>
          <a:p>
            <a:r>
              <a:rPr lang="en-IE" dirty="0"/>
              <a:t>Create your own: </a:t>
            </a:r>
            <a:r>
              <a:rPr lang="en-IE" dirty="0">
                <a:hlinkClick r:id="rId5"/>
              </a:rPr>
              <a:t>http://www.met.ie/climate-request</a:t>
            </a:r>
            <a:endParaRPr lang="en-IE" dirty="0"/>
          </a:p>
          <a:p>
            <a:br>
              <a:rPr lang="en-IE" dirty="0"/>
            </a:br>
            <a:r>
              <a:rPr lang="en-IE" dirty="0"/>
              <a:t>Share on Google Slides (optional).</a:t>
            </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6746" y="2998804"/>
            <a:ext cx="4314779" cy="3775431"/>
          </a:xfrm>
          <a:prstGeom prst="rect">
            <a:avLst/>
          </a:prstGeom>
        </p:spPr>
      </p:pic>
    </p:spTree>
    <p:extLst>
      <p:ext uri="{BB962C8B-B14F-4D97-AF65-F5344CB8AC3E}">
        <p14:creationId xmlns:p14="http://schemas.microsoft.com/office/powerpoint/2010/main" val="970626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Charting: The Basics</a:t>
            </a:r>
          </a:p>
        </p:txBody>
      </p:sp>
      <p:sp>
        <p:nvSpPr>
          <p:cNvPr id="3" name="Content Placeholder 2"/>
          <p:cNvSpPr>
            <a:spLocks noGrp="1"/>
          </p:cNvSpPr>
          <p:nvPr>
            <p:ph idx="1"/>
          </p:nvPr>
        </p:nvSpPr>
        <p:spPr>
          <a:xfrm>
            <a:off x="838200" y="1825625"/>
            <a:ext cx="8047892" cy="4351338"/>
          </a:xfrm>
        </p:spPr>
        <p:txBody>
          <a:bodyPr>
            <a:normAutofit/>
          </a:bodyPr>
          <a:lstStyle/>
          <a:p>
            <a:r>
              <a:rPr lang="en-IE" sz="4000" dirty="0"/>
              <a:t>Line Chart</a:t>
            </a:r>
            <a:endParaRPr lang="en-US" i="1" dirty="0"/>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4" name="Picture 3"/>
          <p:cNvPicPr>
            <a:picLocks noChangeAspect="1"/>
          </p:cNvPicPr>
          <p:nvPr/>
        </p:nvPicPr>
        <p:blipFill>
          <a:blip r:embed="rId4"/>
          <a:stretch>
            <a:fillRect/>
          </a:stretch>
        </p:blipFill>
        <p:spPr>
          <a:xfrm>
            <a:off x="1063784" y="2432660"/>
            <a:ext cx="9442088" cy="4330429"/>
          </a:xfrm>
          <a:prstGeom prst="rect">
            <a:avLst/>
          </a:prstGeom>
        </p:spPr>
      </p:pic>
      <p:pic>
        <p:nvPicPr>
          <p:cNvPr id="6" name="Picture 5"/>
          <p:cNvPicPr>
            <a:picLocks noChangeAspect="1"/>
          </p:cNvPicPr>
          <p:nvPr/>
        </p:nvPicPr>
        <p:blipFill>
          <a:blip r:embed="rId5"/>
          <a:stretch>
            <a:fillRect/>
          </a:stretch>
        </p:blipFill>
        <p:spPr>
          <a:xfrm>
            <a:off x="10907833" y="6276499"/>
            <a:ext cx="1165412" cy="486590"/>
          </a:xfrm>
          <a:prstGeom prst="rect">
            <a:avLst/>
          </a:prstGeom>
        </p:spPr>
      </p:pic>
    </p:spTree>
    <p:extLst>
      <p:ext uri="{BB962C8B-B14F-4D97-AF65-F5344CB8AC3E}">
        <p14:creationId xmlns:p14="http://schemas.microsoft.com/office/powerpoint/2010/main" val="4251508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Charting: The Basics</a:t>
            </a:r>
          </a:p>
        </p:txBody>
      </p:sp>
      <p:sp>
        <p:nvSpPr>
          <p:cNvPr id="3" name="Content Placeholder 2"/>
          <p:cNvSpPr>
            <a:spLocks noGrp="1"/>
          </p:cNvSpPr>
          <p:nvPr>
            <p:ph idx="1"/>
          </p:nvPr>
        </p:nvSpPr>
        <p:spPr>
          <a:xfrm>
            <a:off x="838200" y="1825625"/>
            <a:ext cx="8047892" cy="4351338"/>
          </a:xfrm>
        </p:spPr>
        <p:txBody>
          <a:bodyPr>
            <a:normAutofit/>
          </a:bodyPr>
          <a:lstStyle/>
          <a:p>
            <a:r>
              <a:rPr lang="en-IE" sz="4000" dirty="0"/>
              <a:t>Bar Chart</a:t>
            </a:r>
            <a:endParaRPr lang="en-US" i="1" dirty="0"/>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6" name="Picture 5"/>
          <p:cNvPicPr>
            <a:picLocks noChangeAspect="1"/>
          </p:cNvPicPr>
          <p:nvPr/>
        </p:nvPicPr>
        <p:blipFill>
          <a:blip r:embed="rId4"/>
          <a:stretch>
            <a:fillRect/>
          </a:stretch>
        </p:blipFill>
        <p:spPr>
          <a:xfrm>
            <a:off x="10907833" y="6276499"/>
            <a:ext cx="1165412" cy="486590"/>
          </a:xfrm>
          <a:prstGeom prst="rect">
            <a:avLst/>
          </a:prstGeom>
        </p:spPr>
      </p:pic>
      <p:pic>
        <p:nvPicPr>
          <p:cNvPr id="4" name="Picture 3"/>
          <p:cNvPicPr>
            <a:picLocks noChangeAspect="1"/>
          </p:cNvPicPr>
          <p:nvPr/>
        </p:nvPicPr>
        <p:blipFill>
          <a:blip r:embed="rId5"/>
          <a:stretch>
            <a:fillRect/>
          </a:stretch>
        </p:blipFill>
        <p:spPr>
          <a:xfrm>
            <a:off x="1739691" y="2459609"/>
            <a:ext cx="8600811" cy="4303480"/>
          </a:xfrm>
          <a:prstGeom prst="rect">
            <a:avLst/>
          </a:prstGeom>
        </p:spPr>
      </p:pic>
    </p:spTree>
    <p:extLst>
      <p:ext uri="{BB962C8B-B14F-4D97-AF65-F5344CB8AC3E}">
        <p14:creationId xmlns:p14="http://schemas.microsoft.com/office/powerpoint/2010/main" val="3224773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Charting: The Basics</a:t>
            </a:r>
          </a:p>
        </p:txBody>
      </p:sp>
      <p:sp>
        <p:nvSpPr>
          <p:cNvPr id="3" name="Content Placeholder 2"/>
          <p:cNvSpPr>
            <a:spLocks noGrp="1"/>
          </p:cNvSpPr>
          <p:nvPr>
            <p:ph idx="1"/>
          </p:nvPr>
        </p:nvSpPr>
        <p:spPr>
          <a:xfrm>
            <a:off x="838200" y="1825625"/>
            <a:ext cx="8047892" cy="4351338"/>
          </a:xfrm>
        </p:spPr>
        <p:txBody>
          <a:bodyPr>
            <a:normAutofit/>
          </a:bodyPr>
          <a:lstStyle/>
          <a:p>
            <a:r>
              <a:rPr lang="en-IE" sz="4000" dirty="0"/>
              <a:t>Scatter Plots</a:t>
            </a:r>
            <a:endParaRPr lang="en-US" i="1" dirty="0"/>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6" name="Picture 5"/>
          <p:cNvPicPr>
            <a:picLocks noChangeAspect="1"/>
          </p:cNvPicPr>
          <p:nvPr/>
        </p:nvPicPr>
        <p:blipFill>
          <a:blip r:embed="rId4"/>
          <a:stretch>
            <a:fillRect/>
          </a:stretch>
        </p:blipFill>
        <p:spPr>
          <a:xfrm>
            <a:off x="10907833" y="6276499"/>
            <a:ext cx="1165412" cy="486590"/>
          </a:xfrm>
          <a:prstGeom prst="rect">
            <a:avLst/>
          </a:prstGeom>
        </p:spPr>
      </p:pic>
      <p:pic>
        <p:nvPicPr>
          <p:cNvPr id="4" name="Picture 3"/>
          <p:cNvPicPr>
            <a:picLocks noChangeAspect="1"/>
          </p:cNvPicPr>
          <p:nvPr/>
        </p:nvPicPr>
        <p:blipFill>
          <a:blip r:embed="rId5"/>
          <a:stretch>
            <a:fillRect/>
          </a:stretch>
        </p:blipFill>
        <p:spPr>
          <a:xfrm>
            <a:off x="1063783" y="2524064"/>
            <a:ext cx="9373995" cy="4239025"/>
          </a:xfrm>
          <a:prstGeom prst="rect">
            <a:avLst/>
          </a:prstGeom>
        </p:spPr>
      </p:pic>
    </p:spTree>
    <p:extLst>
      <p:ext uri="{BB962C8B-B14F-4D97-AF65-F5344CB8AC3E}">
        <p14:creationId xmlns:p14="http://schemas.microsoft.com/office/powerpoint/2010/main" val="3438566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Charting: The Basics</a:t>
            </a:r>
          </a:p>
        </p:txBody>
      </p:sp>
      <p:sp>
        <p:nvSpPr>
          <p:cNvPr id="3" name="Content Placeholder 2"/>
          <p:cNvSpPr>
            <a:spLocks noGrp="1"/>
          </p:cNvSpPr>
          <p:nvPr>
            <p:ph idx="1"/>
          </p:nvPr>
        </p:nvSpPr>
        <p:spPr>
          <a:xfrm>
            <a:off x="838200" y="1825625"/>
            <a:ext cx="8047892" cy="4351338"/>
          </a:xfrm>
        </p:spPr>
        <p:txBody>
          <a:bodyPr>
            <a:normAutofit/>
          </a:bodyPr>
          <a:lstStyle/>
          <a:p>
            <a:r>
              <a:rPr lang="en-IE" sz="4000" dirty="0"/>
              <a:t>Bubble Plots </a:t>
            </a:r>
            <a:endParaRPr lang="en-US" i="1" dirty="0"/>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6" name="Picture 5"/>
          <p:cNvPicPr>
            <a:picLocks noChangeAspect="1"/>
          </p:cNvPicPr>
          <p:nvPr/>
        </p:nvPicPr>
        <p:blipFill>
          <a:blip r:embed="rId4"/>
          <a:stretch>
            <a:fillRect/>
          </a:stretch>
        </p:blipFill>
        <p:spPr>
          <a:xfrm>
            <a:off x="10907833" y="6276499"/>
            <a:ext cx="1165412" cy="486590"/>
          </a:xfrm>
          <a:prstGeom prst="rect">
            <a:avLst/>
          </a:prstGeom>
        </p:spPr>
      </p:pic>
      <p:pic>
        <p:nvPicPr>
          <p:cNvPr id="4" name="Picture 3"/>
          <p:cNvPicPr>
            <a:picLocks noChangeAspect="1"/>
          </p:cNvPicPr>
          <p:nvPr/>
        </p:nvPicPr>
        <p:blipFill>
          <a:blip r:embed="rId5"/>
          <a:stretch>
            <a:fillRect/>
          </a:stretch>
        </p:blipFill>
        <p:spPr>
          <a:xfrm>
            <a:off x="2081719" y="2432660"/>
            <a:ext cx="7636214" cy="4384706"/>
          </a:xfrm>
          <a:prstGeom prst="rect">
            <a:avLst/>
          </a:prstGeom>
        </p:spPr>
      </p:pic>
    </p:spTree>
    <p:extLst>
      <p:ext uri="{BB962C8B-B14F-4D97-AF65-F5344CB8AC3E}">
        <p14:creationId xmlns:p14="http://schemas.microsoft.com/office/powerpoint/2010/main" val="3408772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Charting: The Basics</a:t>
            </a:r>
          </a:p>
        </p:txBody>
      </p:sp>
      <p:sp>
        <p:nvSpPr>
          <p:cNvPr id="3" name="Content Placeholder 2"/>
          <p:cNvSpPr>
            <a:spLocks noGrp="1"/>
          </p:cNvSpPr>
          <p:nvPr>
            <p:ph idx="1"/>
          </p:nvPr>
        </p:nvSpPr>
        <p:spPr>
          <a:xfrm>
            <a:off x="838200" y="1825625"/>
            <a:ext cx="8047892" cy="4351338"/>
          </a:xfrm>
        </p:spPr>
        <p:txBody>
          <a:bodyPr>
            <a:normAutofit/>
          </a:bodyPr>
          <a:lstStyle/>
          <a:p>
            <a:r>
              <a:rPr lang="en-IE" sz="4000" dirty="0"/>
              <a:t>Pie Charts</a:t>
            </a:r>
            <a:endParaRPr lang="en-US" i="1" dirty="0"/>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6" name="Picture 5"/>
          <p:cNvPicPr>
            <a:picLocks noChangeAspect="1"/>
          </p:cNvPicPr>
          <p:nvPr/>
        </p:nvPicPr>
        <p:blipFill>
          <a:blip r:embed="rId4"/>
          <a:stretch>
            <a:fillRect/>
          </a:stretch>
        </p:blipFill>
        <p:spPr>
          <a:xfrm>
            <a:off x="10907833" y="6276499"/>
            <a:ext cx="1165412" cy="486590"/>
          </a:xfrm>
          <a:prstGeom prst="rect">
            <a:avLst/>
          </a:prstGeom>
        </p:spPr>
      </p:pic>
      <p:pic>
        <p:nvPicPr>
          <p:cNvPr id="4" name="Picture 3"/>
          <p:cNvPicPr>
            <a:picLocks noChangeAspect="1"/>
          </p:cNvPicPr>
          <p:nvPr/>
        </p:nvPicPr>
        <p:blipFill>
          <a:blip r:embed="rId5"/>
          <a:stretch>
            <a:fillRect/>
          </a:stretch>
        </p:blipFill>
        <p:spPr>
          <a:xfrm>
            <a:off x="3507765" y="1825625"/>
            <a:ext cx="6115903" cy="4794285"/>
          </a:xfrm>
          <a:prstGeom prst="rect">
            <a:avLst/>
          </a:prstGeom>
        </p:spPr>
      </p:pic>
    </p:spTree>
    <p:extLst>
      <p:ext uri="{BB962C8B-B14F-4D97-AF65-F5344CB8AC3E}">
        <p14:creationId xmlns:p14="http://schemas.microsoft.com/office/powerpoint/2010/main" val="3490050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5B6E-577A-4FB7-9146-95B10962336C}"/>
              </a:ext>
            </a:extLst>
          </p:cNvPr>
          <p:cNvSpPr>
            <a:spLocks noGrp="1"/>
          </p:cNvSpPr>
          <p:nvPr>
            <p:ph type="title"/>
          </p:nvPr>
        </p:nvSpPr>
        <p:spPr>
          <a:xfrm>
            <a:off x="333704" y="73308"/>
            <a:ext cx="10515600" cy="1325563"/>
          </a:xfrm>
        </p:spPr>
        <p:txBody>
          <a:bodyPr/>
          <a:lstStyle/>
          <a:p>
            <a:r>
              <a:rPr lang="en-GB" dirty="0"/>
              <a:t>What makes a visualisation memorable?</a:t>
            </a:r>
            <a:endParaRPr lang="en-IE" dirty="0"/>
          </a:p>
        </p:txBody>
      </p:sp>
      <p:sp>
        <p:nvSpPr>
          <p:cNvPr id="3" name="Content Placeholder 2">
            <a:extLst>
              <a:ext uri="{FF2B5EF4-FFF2-40B4-BE49-F238E27FC236}">
                <a16:creationId xmlns:a16="http://schemas.microsoft.com/office/drawing/2014/main" id="{40FC1F34-34A2-4252-A424-AD67588F9931}"/>
              </a:ext>
            </a:extLst>
          </p:cNvPr>
          <p:cNvSpPr>
            <a:spLocks noGrp="1"/>
          </p:cNvSpPr>
          <p:nvPr>
            <p:ph idx="1"/>
          </p:nvPr>
        </p:nvSpPr>
        <p:spPr>
          <a:xfrm>
            <a:off x="838200" y="5724984"/>
            <a:ext cx="5252884" cy="1000281"/>
          </a:xfrm>
        </p:spPr>
        <p:txBody>
          <a:bodyPr>
            <a:normAutofit fontScale="92500" lnSpcReduction="20000"/>
          </a:bodyPr>
          <a:lstStyle/>
          <a:p>
            <a:pPr marL="0" indent="0">
              <a:buNone/>
            </a:pPr>
            <a:r>
              <a:rPr lang="en-GB" dirty="0"/>
              <a:t>Addition of so called “Chart Junk” can improve memorability, but do they interfere with understanding? </a:t>
            </a:r>
            <a:endParaRPr lang="en-IE" dirty="0"/>
          </a:p>
        </p:txBody>
      </p:sp>
      <p:pic>
        <p:nvPicPr>
          <p:cNvPr id="4" name="Picture 3">
            <a:extLst>
              <a:ext uri="{FF2B5EF4-FFF2-40B4-BE49-F238E27FC236}">
                <a16:creationId xmlns:a16="http://schemas.microsoft.com/office/drawing/2014/main" id="{60686D39-D959-4562-8356-F7214898C9C3}"/>
              </a:ext>
            </a:extLst>
          </p:cNvPr>
          <p:cNvPicPr>
            <a:picLocks noChangeAspect="1"/>
          </p:cNvPicPr>
          <p:nvPr/>
        </p:nvPicPr>
        <p:blipFill>
          <a:blip r:embed="rId2"/>
          <a:stretch>
            <a:fillRect/>
          </a:stretch>
        </p:blipFill>
        <p:spPr>
          <a:xfrm>
            <a:off x="838200" y="1296169"/>
            <a:ext cx="9277504" cy="3922920"/>
          </a:xfrm>
          <a:prstGeom prst="rect">
            <a:avLst/>
          </a:prstGeom>
        </p:spPr>
      </p:pic>
      <p:sp>
        <p:nvSpPr>
          <p:cNvPr id="5" name="Arrow: Left 4">
            <a:extLst>
              <a:ext uri="{FF2B5EF4-FFF2-40B4-BE49-F238E27FC236}">
                <a16:creationId xmlns:a16="http://schemas.microsoft.com/office/drawing/2014/main" id="{B4D30D35-D519-49BD-B655-3F3D48C30649}"/>
              </a:ext>
            </a:extLst>
          </p:cNvPr>
          <p:cNvSpPr/>
          <p:nvPr/>
        </p:nvSpPr>
        <p:spPr>
          <a:xfrm>
            <a:off x="838200" y="5221315"/>
            <a:ext cx="9277504" cy="3830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Memorability</a:t>
            </a:r>
            <a:endParaRPr lang="en-IE" dirty="0"/>
          </a:p>
        </p:txBody>
      </p:sp>
      <p:sp>
        <p:nvSpPr>
          <p:cNvPr id="6" name="Rectangle 5">
            <a:extLst>
              <a:ext uri="{FF2B5EF4-FFF2-40B4-BE49-F238E27FC236}">
                <a16:creationId xmlns:a16="http://schemas.microsoft.com/office/drawing/2014/main" id="{E16093D3-16C1-4297-BEB3-EE300401A6CB}"/>
              </a:ext>
            </a:extLst>
          </p:cNvPr>
          <p:cNvSpPr/>
          <p:nvPr/>
        </p:nvSpPr>
        <p:spPr>
          <a:xfrm>
            <a:off x="6410632" y="5771158"/>
            <a:ext cx="5535561" cy="954107"/>
          </a:xfrm>
          <a:prstGeom prst="rect">
            <a:avLst/>
          </a:prstGeom>
        </p:spPr>
        <p:txBody>
          <a:bodyPr wrap="square">
            <a:spAutoFit/>
          </a:bodyPr>
          <a:lstStyle/>
          <a:p>
            <a:r>
              <a:rPr lang="en-IE" sz="1400" dirty="0" err="1">
                <a:solidFill>
                  <a:srgbClr val="222222"/>
                </a:solidFill>
                <a:latin typeface="Arial" panose="020B0604020202020204" pitchFamily="34" charset="0"/>
              </a:rPr>
              <a:t>Borkin</a:t>
            </a:r>
            <a:r>
              <a:rPr lang="en-IE" sz="1400" dirty="0">
                <a:solidFill>
                  <a:srgbClr val="222222"/>
                </a:solidFill>
                <a:latin typeface="Arial" panose="020B0604020202020204" pitchFamily="34" charset="0"/>
              </a:rPr>
              <a:t>, M.A., Vo, A.A., </a:t>
            </a:r>
            <a:r>
              <a:rPr lang="en-IE" sz="1400" dirty="0" err="1">
                <a:solidFill>
                  <a:srgbClr val="222222"/>
                </a:solidFill>
                <a:latin typeface="Arial" panose="020B0604020202020204" pitchFamily="34" charset="0"/>
              </a:rPr>
              <a:t>Bylinskii</a:t>
            </a:r>
            <a:r>
              <a:rPr lang="en-IE" sz="1400" dirty="0">
                <a:solidFill>
                  <a:srgbClr val="222222"/>
                </a:solidFill>
                <a:latin typeface="Arial" panose="020B0604020202020204" pitchFamily="34" charset="0"/>
              </a:rPr>
              <a:t>, Z., Isola, P., </a:t>
            </a:r>
            <a:r>
              <a:rPr lang="en-IE" sz="1400" dirty="0" err="1">
                <a:solidFill>
                  <a:srgbClr val="222222"/>
                </a:solidFill>
                <a:latin typeface="Arial" panose="020B0604020202020204" pitchFamily="34" charset="0"/>
              </a:rPr>
              <a:t>Sunkavalli</a:t>
            </a:r>
            <a:r>
              <a:rPr lang="en-IE" sz="1400" dirty="0">
                <a:solidFill>
                  <a:srgbClr val="222222"/>
                </a:solidFill>
                <a:latin typeface="Arial" panose="020B0604020202020204" pitchFamily="34" charset="0"/>
              </a:rPr>
              <a:t>, S., Oliva, A. and Pfister, H., 2013. What makes a visualization memorable?. </a:t>
            </a:r>
            <a:r>
              <a:rPr lang="en-IE" sz="1400" i="1" dirty="0">
                <a:solidFill>
                  <a:srgbClr val="222222"/>
                </a:solidFill>
                <a:latin typeface="Arial" panose="020B0604020202020204" pitchFamily="34" charset="0"/>
              </a:rPr>
              <a:t>IEEE Transactions on Visualization and Computer Graphics</a:t>
            </a:r>
            <a:r>
              <a:rPr lang="en-IE" sz="1400" dirty="0">
                <a:solidFill>
                  <a:srgbClr val="222222"/>
                </a:solidFill>
                <a:latin typeface="Arial" panose="020B0604020202020204" pitchFamily="34" charset="0"/>
              </a:rPr>
              <a:t>, </a:t>
            </a:r>
            <a:r>
              <a:rPr lang="en-IE" sz="1400" i="1" dirty="0">
                <a:solidFill>
                  <a:srgbClr val="222222"/>
                </a:solidFill>
                <a:latin typeface="Arial" panose="020B0604020202020204" pitchFamily="34" charset="0"/>
              </a:rPr>
              <a:t>19</a:t>
            </a:r>
            <a:r>
              <a:rPr lang="en-IE" sz="1400" dirty="0">
                <a:solidFill>
                  <a:srgbClr val="222222"/>
                </a:solidFill>
                <a:latin typeface="Arial" panose="020B0604020202020204" pitchFamily="34" charset="0"/>
              </a:rPr>
              <a:t>(12), pp.2306-2315.</a:t>
            </a:r>
            <a:endParaRPr lang="en-IE" sz="1400" dirty="0"/>
          </a:p>
        </p:txBody>
      </p:sp>
      <p:sp>
        <p:nvSpPr>
          <p:cNvPr id="7" name="TextBox 6">
            <a:extLst>
              <a:ext uri="{FF2B5EF4-FFF2-40B4-BE49-F238E27FC236}">
                <a16:creationId xmlns:a16="http://schemas.microsoft.com/office/drawing/2014/main" id="{2AAA233B-1841-4372-BBA7-145F5DA876E7}"/>
              </a:ext>
            </a:extLst>
          </p:cNvPr>
          <p:cNvSpPr txBox="1"/>
          <p:nvPr/>
        </p:nvSpPr>
        <p:spPr>
          <a:xfrm>
            <a:off x="10722077" y="4743149"/>
            <a:ext cx="1176732" cy="369332"/>
          </a:xfrm>
          <a:prstGeom prst="rect">
            <a:avLst/>
          </a:prstGeom>
          <a:noFill/>
        </p:spPr>
        <p:txBody>
          <a:bodyPr wrap="none" rtlCol="0">
            <a:spAutoFit/>
          </a:bodyPr>
          <a:lstStyle/>
          <a:p>
            <a:r>
              <a:rPr lang="en-GB" b="1" dirty="0"/>
              <a:t>Read This!</a:t>
            </a:r>
            <a:endParaRPr lang="en-IE" b="1" dirty="0"/>
          </a:p>
        </p:txBody>
      </p:sp>
      <p:cxnSp>
        <p:nvCxnSpPr>
          <p:cNvPr id="9" name="Straight Arrow Connector 8">
            <a:extLst>
              <a:ext uri="{FF2B5EF4-FFF2-40B4-BE49-F238E27FC236}">
                <a16:creationId xmlns:a16="http://schemas.microsoft.com/office/drawing/2014/main" id="{0904F66C-3D03-4871-9056-961F3CE1C6F0}"/>
              </a:ext>
            </a:extLst>
          </p:cNvPr>
          <p:cNvCxnSpPr/>
          <p:nvPr/>
        </p:nvCxnSpPr>
        <p:spPr>
          <a:xfrm flipH="1">
            <a:off x="10427110" y="5219089"/>
            <a:ext cx="619432" cy="552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Arrow: Up 9">
            <a:extLst>
              <a:ext uri="{FF2B5EF4-FFF2-40B4-BE49-F238E27FC236}">
                <a16:creationId xmlns:a16="http://schemas.microsoft.com/office/drawing/2014/main" id="{F9DF64AC-EB77-40C0-80D2-A35DC7C26D47}"/>
              </a:ext>
            </a:extLst>
          </p:cNvPr>
          <p:cNvSpPr/>
          <p:nvPr/>
        </p:nvSpPr>
        <p:spPr>
          <a:xfrm>
            <a:off x="472440" y="1401097"/>
            <a:ext cx="471457" cy="38179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dirty="0"/>
              <a:t>Memorability</a:t>
            </a:r>
            <a:endParaRPr lang="en-IE" dirty="0"/>
          </a:p>
        </p:txBody>
      </p:sp>
    </p:spTree>
    <p:extLst>
      <p:ext uri="{BB962C8B-B14F-4D97-AF65-F5344CB8AC3E}">
        <p14:creationId xmlns:p14="http://schemas.microsoft.com/office/powerpoint/2010/main" val="1070750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0E82-9BE4-4E49-8E57-13B3AD2E7BE7}"/>
              </a:ext>
            </a:extLst>
          </p:cNvPr>
          <p:cNvSpPr>
            <a:spLocks noGrp="1"/>
          </p:cNvSpPr>
          <p:nvPr>
            <p:ph type="title"/>
          </p:nvPr>
        </p:nvSpPr>
        <p:spPr/>
        <p:txBody>
          <a:bodyPr/>
          <a:lstStyle/>
          <a:p>
            <a:r>
              <a:rPr lang="en-GB" dirty="0"/>
              <a:t>Beyond Memorability</a:t>
            </a:r>
            <a:endParaRPr lang="en-IE" dirty="0"/>
          </a:p>
        </p:txBody>
      </p:sp>
      <p:sp>
        <p:nvSpPr>
          <p:cNvPr id="3" name="Content Placeholder 2">
            <a:extLst>
              <a:ext uri="{FF2B5EF4-FFF2-40B4-BE49-F238E27FC236}">
                <a16:creationId xmlns:a16="http://schemas.microsoft.com/office/drawing/2014/main" id="{4C6C42FA-F651-4744-86D7-8642571EB101}"/>
              </a:ext>
            </a:extLst>
          </p:cNvPr>
          <p:cNvSpPr>
            <a:spLocks noGrp="1"/>
          </p:cNvSpPr>
          <p:nvPr>
            <p:ph idx="1"/>
          </p:nvPr>
        </p:nvSpPr>
        <p:spPr>
          <a:xfrm>
            <a:off x="838200" y="1825625"/>
            <a:ext cx="5943600" cy="3386455"/>
          </a:xfrm>
        </p:spPr>
        <p:txBody>
          <a:bodyPr>
            <a:normAutofit fontScale="92500" lnSpcReduction="10000"/>
          </a:bodyPr>
          <a:lstStyle/>
          <a:p>
            <a:r>
              <a:rPr lang="en-GB" dirty="0"/>
              <a:t>Titles and supporting text should convey the message of a visualisation</a:t>
            </a:r>
          </a:p>
          <a:p>
            <a:r>
              <a:rPr lang="en-GB" dirty="0"/>
              <a:t>If used appropriately, pictograms do not interfere with understanding and can improve recognition</a:t>
            </a:r>
          </a:p>
          <a:p>
            <a:r>
              <a:rPr lang="en-GB" dirty="0"/>
              <a:t>Redundancy helps effectively communicate the message</a:t>
            </a:r>
          </a:p>
          <a:p>
            <a:r>
              <a:rPr lang="en-GB" dirty="0"/>
              <a:t>A memorable visualisation is also an effective one</a:t>
            </a:r>
            <a:endParaRPr lang="en-IE" dirty="0"/>
          </a:p>
        </p:txBody>
      </p:sp>
      <p:sp>
        <p:nvSpPr>
          <p:cNvPr id="4" name="Rectangle 3">
            <a:extLst>
              <a:ext uri="{FF2B5EF4-FFF2-40B4-BE49-F238E27FC236}">
                <a16:creationId xmlns:a16="http://schemas.microsoft.com/office/drawing/2014/main" id="{EC330401-DFD1-42F2-9264-C0E96E521CE5}"/>
              </a:ext>
            </a:extLst>
          </p:cNvPr>
          <p:cNvSpPr/>
          <p:nvPr/>
        </p:nvSpPr>
        <p:spPr>
          <a:xfrm>
            <a:off x="838200" y="5212080"/>
            <a:ext cx="6096000" cy="1477328"/>
          </a:xfrm>
          <a:prstGeom prst="rect">
            <a:avLst/>
          </a:prstGeom>
        </p:spPr>
        <p:txBody>
          <a:bodyPr>
            <a:spAutoFit/>
          </a:bodyPr>
          <a:lstStyle/>
          <a:p>
            <a:r>
              <a:rPr lang="en-IE" dirty="0" err="1">
                <a:solidFill>
                  <a:srgbClr val="222222"/>
                </a:solidFill>
                <a:latin typeface="Arial" panose="020B0604020202020204" pitchFamily="34" charset="0"/>
              </a:rPr>
              <a:t>Borkin</a:t>
            </a:r>
            <a:r>
              <a:rPr lang="en-IE" dirty="0">
                <a:solidFill>
                  <a:srgbClr val="222222"/>
                </a:solidFill>
                <a:latin typeface="Arial" panose="020B0604020202020204" pitchFamily="34" charset="0"/>
              </a:rPr>
              <a:t>, M.A., </a:t>
            </a:r>
            <a:r>
              <a:rPr lang="en-IE" dirty="0" err="1">
                <a:solidFill>
                  <a:srgbClr val="222222"/>
                </a:solidFill>
                <a:latin typeface="Arial" panose="020B0604020202020204" pitchFamily="34" charset="0"/>
              </a:rPr>
              <a:t>Bylinskii</a:t>
            </a:r>
            <a:r>
              <a:rPr lang="en-IE" dirty="0">
                <a:solidFill>
                  <a:srgbClr val="222222"/>
                </a:solidFill>
                <a:latin typeface="Arial" panose="020B0604020202020204" pitchFamily="34" charset="0"/>
              </a:rPr>
              <a:t>, Z., Kim, N.W., Bainbridge, C.M., </a:t>
            </a:r>
            <a:r>
              <a:rPr lang="en-IE" dirty="0" err="1">
                <a:solidFill>
                  <a:srgbClr val="222222"/>
                </a:solidFill>
                <a:latin typeface="Arial" panose="020B0604020202020204" pitchFamily="34" charset="0"/>
              </a:rPr>
              <a:t>Yeh</a:t>
            </a:r>
            <a:r>
              <a:rPr lang="en-IE" dirty="0">
                <a:solidFill>
                  <a:srgbClr val="222222"/>
                </a:solidFill>
                <a:latin typeface="Arial" panose="020B0604020202020204" pitchFamily="34" charset="0"/>
              </a:rPr>
              <a:t>, C.S., </a:t>
            </a:r>
            <a:r>
              <a:rPr lang="en-IE" dirty="0" err="1">
                <a:solidFill>
                  <a:srgbClr val="222222"/>
                </a:solidFill>
                <a:latin typeface="Arial" panose="020B0604020202020204" pitchFamily="34" charset="0"/>
              </a:rPr>
              <a:t>Borkin</a:t>
            </a:r>
            <a:r>
              <a:rPr lang="en-IE" dirty="0">
                <a:solidFill>
                  <a:srgbClr val="222222"/>
                </a:solidFill>
                <a:latin typeface="Arial" panose="020B0604020202020204" pitchFamily="34" charset="0"/>
              </a:rPr>
              <a:t>, D., Pfister, H. and Oliva, A., 2016. Beyond memorability: Visualization recognition and recall. </a:t>
            </a:r>
            <a:r>
              <a:rPr lang="en-IE" i="1" dirty="0">
                <a:solidFill>
                  <a:srgbClr val="222222"/>
                </a:solidFill>
                <a:latin typeface="Arial" panose="020B0604020202020204" pitchFamily="34" charset="0"/>
              </a:rPr>
              <a:t>IEEE transactions on visualization and computer graphics</a:t>
            </a:r>
            <a:r>
              <a:rPr lang="en-IE" dirty="0">
                <a:solidFill>
                  <a:srgbClr val="222222"/>
                </a:solidFill>
                <a:latin typeface="Arial" panose="020B0604020202020204" pitchFamily="34" charset="0"/>
              </a:rPr>
              <a:t>, </a:t>
            </a:r>
            <a:r>
              <a:rPr lang="en-IE" i="1" dirty="0">
                <a:solidFill>
                  <a:srgbClr val="222222"/>
                </a:solidFill>
                <a:latin typeface="Arial" panose="020B0604020202020204" pitchFamily="34" charset="0"/>
              </a:rPr>
              <a:t>22</a:t>
            </a:r>
            <a:r>
              <a:rPr lang="en-IE" dirty="0">
                <a:solidFill>
                  <a:srgbClr val="222222"/>
                </a:solidFill>
                <a:latin typeface="Arial" panose="020B0604020202020204" pitchFamily="34" charset="0"/>
              </a:rPr>
              <a:t>(1), pp.519-528.</a:t>
            </a:r>
            <a:endParaRPr lang="en-IE" dirty="0"/>
          </a:p>
        </p:txBody>
      </p:sp>
      <p:sp>
        <p:nvSpPr>
          <p:cNvPr id="5" name="Rectangle 4">
            <a:extLst>
              <a:ext uri="{FF2B5EF4-FFF2-40B4-BE49-F238E27FC236}">
                <a16:creationId xmlns:a16="http://schemas.microsoft.com/office/drawing/2014/main" id="{D232A8DE-2AD2-4EEB-8375-BCC4D725CFC4}"/>
              </a:ext>
            </a:extLst>
          </p:cNvPr>
          <p:cNvSpPr/>
          <p:nvPr/>
        </p:nvSpPr>
        <p:spPr>
          <a:xfrm>
            <a:off x="7574280" y="2574220"/>
            <a:ext cx="4419600" cy="3139321"/>
          </a:xfrm>
          <a:prstGeom prst="rect">
            <a:avLst/>
          </a:prstGeom>
        </p:spPr>
        <p:txBody>
          <a:bodyPr wrap="square">
            <a:spAutoFit/>
          </a:bodyPr>
          <a:lstStyle/>
          <a:p>
            <a:r>
              <a:rPr lang="en-IE" i="1" dirty="0"/>
              <a:t>“Put a title on your graph, annotate the important things, label your axes, pick appropriate visual encodings, ..., people will understand your visualisations”</a:t>
            </a:r>
          </a:p>
          <a:p>
            <a:endParaRPr lang="en-GB" dirty="0"/>
          </a:p>
          <a:p>
            <a:r>
              <a:rPr lang="en-GB" dirty="0"/>
              <a:t>M</a:t>
            </a:r>
            <a:r>
              <a:rPr lang="en-IE" dirty="0" err="1"/>
              <a:t>ichelle</a:t>
            </a:r>
            <a:r>
              <a:rPr lang="en-IE" dirty="0"/>
              <a:t> </a:t>
            </a:r>
            <a:r>
              <a:rPr lang="en-IE" dirty="0" err="1"/>
              <a:t>Borkin</a:t>
            </a:r>
            <a:r>
              <a:rPr lang="en-IE" dirty="0"/>
              <a:t>, </a:t>
            </a:r>
            <a:r>
              <a:rPr lang="en-IE" dirty="0" err="1"/>
              <a:t>Northeastern</a:t>
            </a:r>
            <a:r>
              <a:rPr lang="en-IE" dirty="0"/>
              <a:t> University</a:t>
            </a:r>
          </a:p>
          <a:p>
            <a:r>
              <a:rPr lang="en-GB" dirty="0"/>
              <a:t>I</a:t>
            </a:r>
            <a:r>
              <a:rPr lang="en-IE" dirty="0" err="1"/>
              <a:t>nterviewed</a:t>
            </a:r>
            <a:r>
              <a:rPr lang="en-IE" dirty="0"/>
              <a:t> on Data Stories</a:t>
            </a:r>
          </a:p>
          <a:p>
            <a:r>
              <a:rPr lang="en-IE" dirty="0">
                <a:hlinkClick r:id="rId2"/>
              </a:rPr>
              <a:t>http://datastori.es/113-what-makes-a-visualization-memorable-with-michelle-borkin/</a:t>
            </a:r>
            <a:endParaRPr lang="en-IE" dirty="0"/>
          </a:p>
          <a:p>
            <a:endParaRPr lang="en-IE" dirty="0"/>
          </a:p>
        </p:txBody>
      </p:sp>
      <p:sp>
        <p:nvSpPr>
          <p:cNvPr id="6" name="TextBox 5">
            <a:extLst>
              <a:ext uri="{FF2B5EF4-FFF2-40B4-BE49-F238E27FC236}">
                <a16:creationId xmlns:a16="http://schemas.microsoft.com/office/drawing/2014/main" id="{EE2D43E1-AD56-424C-8C6C-77E155469CFC}"/>
              </a:ext>
            </a:extLst>
          </p:cNvPr>
          <p:cNvSpPr txBox="1"/>
          <p:nvPr/>
        </p:nvSpPr>
        <p:spPr>
          <a:xfrm>
            <a:off x="8344637" y="6099509"/>
            <a:ext cx="1176732" cy="369332"/>
          </a:xfrm>
          <a:prstGeom prst="rect">
            <a:avLst/>
          </a:prstGeom>
          <a:noFill/>
        </p:spPr>
        <p:txBody>
          <a:bodyPr wrap="none" rtlCol="0">
            <a:spAutoFit/>
          </a:bodyPr>
          <a:lstStyle/>
          <a:p>
            <a:r>
              <a:rPr lang="en-GB" b="1" dirty="0"/>
              <a:t>Read This!</a:t>
            </a:r>
            <a:endParaRPr lang="en-IE" b="1" dirty="0"/>
          </a:p>
        </p:txBody>
      </p:sp>
      <p:cxnSp>
        <p:nvCxnSpPr>
          <p:cNvPr id="8" name="Straight Arrow Connector 7">
            <a:extLst>
              <a:ext uri="{FF2B5EF4-FFF2-40B4-BE49-F238E27FC236}">
                <a16:creationId xmlns:a16="http://schemas.microsoft.com/office/drawing/2014/main" id="{020C569E-7292-45A2-B2FE-5A1A63439A92}"/>
              </a:ext>
            </a:extLst>
          </p:cNvPr>
          <p:cNvCxnSpPr>
            <a:stCxn id="6" idx="1"/>
          </p:cNvCxnSpPr>
          <p:nvPr/>
        </p:nvCxnSpPr>
        <p:spPr>
          <a:xfrm flipH="1" flipV="1">
            <a:off x="6400800" y="5950744"/>
            <a:ext cx="1943837" cy="333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87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 Picture is Worth a Thousand Words</a:t>
            </a:r>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4" name="Picture 3"/>
          <p:cNvPicPr>
            <a:picLocks noChangeAspect="1"/>
          </p:cNvPicPr>
          <p:nvPr/>
        </p:nvPicPr>
        <p:blipFill>
          <a:blip r:embed="rId4"/>
          <a:stretch>
            <a:fillRect/>
          </a:stretch>
        </p:blipFill>
        <p:spPr>
          <a:xfrm>
            <a:off x="4895648" y="2433992"/>
            <a:ext cx="6953250" cy="2686050"/>
          </a:xfrm>
          <a:prstGeom prst="rect">
            <a:avLst/>
          </a:prstGeom>
        </p:spPr>
      </p:pic>
      <p:pic>
        <p:nvPicPr>
          <p:cNvPr id="6" name="Picture 5"/>
          <p:cNvPicPr>
            <a:picLocks noChangeAspect="1"/>
          </p:cNvPicPr>
          <p:nvPr/>
        </p:nvPicPr>
        <p:blipFill>
          <a:blip r:embed="rId5"/>
          <a:stretch>
            <a:fillRect/>
          </a:stretch>
        </p:blipFill>
        <p:spPr>
          <a:xfrm>
            <a:off x="474514" y="1577097"/>
            <a:ext cx="3676650" cy="4286250"/>
          </a:xfrm>
          <a:prstGeom prst="rect">
            <a:avLst/>
          </a:prstGeom>
        </p:spPr>
      </p:pic>
      <p:sp>
        <p:nvSpPr>
          <p:cNvPr id="9" name="TextBox 8"/>
          <p:cNvSpPr txBox="1"/>
          <p:nvPr/>
        </p:nvSpPr>
        <p:spPr>
          <a:xfrm>
            <a:off x="182481" y="5863347"/>
            <a:ext cx="4260715" cy="276999"/>
          </a:xfrm>
          <a:prstGeom prst="rect">
            <a:avLst/>
          </a:prstGeom>
          <a:noFill/>
        </p:spPr>
        <p:txBody>
          <a:bodyPr wrap="square" rtlCol="0">
            <a:spAutoFit/>
          </a:bodyPr>
          <a:lstStyle/>
          <a:p>
            <a:pPr algn="ctr"/>
            <a:r>
              <a:rPr lang="en-IE" sz="1200" dirty="0"/>
              <a:t>Image source: </a:t>
            </a:r>
            <a:r>
              <a:rPr lang="en-IE" sz="1200" dirty="0">
                <a:hlinkClick r:id="rId6"/>
              </a:rPr>
              <a:t>Wikimedia Commons</a:t>
            </a:r>
            <a:r>
              <a:rPr lang="en-IE" sz="1200" dirty="0"/>
              <a:t>.</a:t>
            </a:r>
          </a:p>
        </p:txBody>
      </p:sp>
      <p:sp>
        <p:nvSpPr>
          <p:cNvPr id="10" name="Rectangle 9"/>
          <p:cNvSpPr/>
          <p:nvPr/>
        </p:nvSpPr>
        <p:spPr>
          <a:xfrm>
            <a:off x="4964349" y="5256311"/>
            <a:ext cx="6096000" cy="923330"/>
          </a:xfrm>
          <a:prstGeom prst="rect">
            <a:avLst/>
          </a:prstGeom>
        </p:spPr>
        <p:txBody>
          <a:bodyPr>
            <a:spAutoFit/>
          </a:bodyPr>
          <a:lstStyle/>
          <a:p>
            <a:r>
              <a:rPr lang="en-US" dirty="0"/>
              <a:t>Napoleon:</a:t>
            </a:r>
          </a:p>
          <a:p>
            <a:r>
              <a:rPr lang="en-US" i="1" dirty="0"/>
              <a:t>Un bon </a:t>
            </a:r>
            <a:r>
              <a:rPr lang="en-US" i="1" dirty="0" err="1"/>
              <a:t>croquis</a:t>
            </a:r>
            <a:r>
              <a:rPr lang="en-US" i="1" dirty="0"/>
              <a:t> </a:t>
            </a:r>
            <a:r>
              <a:rPr lang="en-US" i="1" dirty="0" err="1"/>
              <a:t>vaut</a:t>
            </a:r>
            <a:r>
              <a:rPr lang="en-US" i="1" dirty="0"/>
              <a:t> </a:t>
            </a:r>
            <a:r>
              <a:rPr lang="en-US" i="1" dirty="0" err="1"/>
              <a:t>mieux</a:t>
            </a:r>
            <a:r>
              <a:rPr lang="en-US" i="1" dirty="0"/>
              <a:t> </a:t>
            </a:r>
            <a:r>
              <a:rPr lang="en-US" i="1" dirty="0" err="1"/>
              <a:t>qu'un</a:t>
            </a:r>
            <a:r>
              <a:rPr lang="en-US" i="1" dirty="0"/>
              <a:t> long </a:t>
            </a:r>
            <a:r>
              <a:rPr lang="en-US" i="1" dirty="0" err="1"/>
              <a:t>discours</a:t>
            </a:r>
            <a:r>
              <a:rPr lang="en-US" i="1" dirty="0"/>
              <a:t> </a:t>
            </a:r>
            <a:br>
              <a:rPr lang="en-US" i="1" dirty="0"/>
            </a:br>
            <a:r>
              <a:rPr lang="en-US" dirty="0"/>
              <a:t>(A good sketch is better than a long speech) </a:t>
            </a:r>
            <a:endParaRPr lang="en-IE" dirty="0"/>
          </a:p>
        </p:txBody>
      </p:sp>
    </p:spTree>
    <p:extLst>
      <p:ext uri="{BB962C8B-B14F-4D97-AF65-F5344CB8AC3E}">
        <p14:creationId xmlns:p14="http://schemas.microsoft.com/office/powerpoint/2010/main" val="141179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“Small” Data – Easy!</a:t>
            </a:r>
          </a:p>
        </p:txBody>
      </p:sp>
      <p:sp>
        <p:nvSpPr>
          <p:cNvPr id="3" name="Content Placeholder 2"/>
          <p:cNvSpPr>
            <a:spLocks noGrp="1"/>
          </p:cNvSpPr>
          <p:nvPr>
            <p:ph idx="1"/>
          </p:nvPr>
        </p:nvSpPr>
        <p:spPr>
          <a:xfrm>
            <a:off x="838200" y="1825625"/>
            <a:ext cx="8047892" cy="4351338"/>
          </a:xfrm>
        </p:spPr>
        <p:txBody>
          <a:bodyPr>
            <a:normAutofit/>
          </a:bodyPr>
          <a:lstStyle/>
          <a:p>
            <a:r>
              <a:rPr lang="en-IE" sz="4000" dirty="0"/>
              <a:t>New challenges to data visualization</a:t>
            </a:r>
            <a:endParaRPr lang="en-US" i="1" dirty="0"/>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7" name="Picture 6"/>
          <p:cNvPicPr>
            <a:picLocks noChangeAspect="1"/>
          </p:cNvPicPr>
          <p:nvPr/>
        </p:nvPicPr>
        <p:blipFill>
          <a:blip r:embed="rId4"/>
          <a:stretch>
            <a:fillRect/>
          </a:stretch>
        </p:blipFill>
        <p:spPr>
          <a:xfrm>
            <a:off x="-619557" y="2801779"/>
            <a:ext cx="9144000" cy="3810000"/>
          </a:xfrm>
          <a:prstGeom prst="rect">
            <a:avLst/>
          </a:prstGeom>
        </p:spPr>
      </p:pic>
      <p:sp>
        <p:nvSpPr>
          <p:cNvPr id="8" name="Rectangle 7"/>
          <p:cNvSpPr/>
          <p:nvPr/>
        </p:nvSpPr>
        <p:spPr>
          <a:xfrm>
            <a:off x="3339830" y="6611779"/>
            <a:ext cx="6096000" cy="246221"/>
          </a:xfrm>
          <a:prstGeom prst="rect">
            <a:avLst/>
          </a:prstGeom>
        </p:spPr>
        <p:txBody>
          <a:bodyPr>
            <a:spAutoFit/>
          </a:bodyPr>
          <a:lstStyle/>
          <a:p>
            <a:r>
              <a:rPr lang="en-IE" sz="1000" dirty="0"/>
              <a:t>Image source: https://thombartley.wordpress.com/2014/05/08/big-social-vs-little-social/</a:t>
            </a:r>
          </a:p>
        </p:txBody>
      </p:sp>
    </p:spTree>
    <p:extLst>
      <p:ext uri="{BB962C8B-B14F-4D97-AF65-F5344CB8AC3E}">
        <p14:creationId xmlns:p14="http://schemas.microsoft.com/office/powerpoint/2010/main" val="1418862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Visualizing Big Data</a:t>
            </a:r>
          </a:p>
        </p:txBody>
      </p:sp>
      <p:sp>
        <p:nvSpPr>
          <p:cNvPr id="3" name="Content Placeholder 2"/>
          <p:cNvSpPr>
            <a:spLocks noGrp="1"/>
          </p:cNvSpPr>
          <p:nvPr>
            <p:ph idx="1"/>
          </p:nvPr>
        </p:nvSpPr>
        <p:spPr>
          <a:xfrm>
            <a:off x="838200" y="1825625"/>
            <a:ext cx="8047892" cy="4351338"/>
          </a:xfrm>
        </p:spPr>
        <p:txBody>
          <a:bodyPr>
            <a:normAutofit/>
          </a:bodyPr>
          <a:lstStyle/>
          <a:p>
            <a:r>
              <a:rPr lang="en-US" dirty="0"/>
              <a:t>Big data brings new challenges to visualization:</a:t>
            </a:r>
          </a:p>
          <a:p>
            <a:pPr lvl="1"/>
            <a:r>
              <a:rPr lang="en-US" dirty="0"/>
              <a:t>Speed of data</a:t>
            </a:r>
          </a:p>
          <a:p>
            <a:pPr lvl="1"/>
            <a:r>
              <a:rPr lang="en-US" dirty="0"/>
              <a:t>Size of Data</a:t>
            </a:r>
          </a:p>
          <a:p>
            <a:pPr lvl="1"/>
            <a:r>
              <a:rPr lang="en-US" dirty="0"/>
              <a:t>Diversity of data</a:t>
            </a:r>
          </a:p>
          <a:p>
            <a:pPr lvl="1"/>
            <a:r>
              <a:rPr lang="en-US" dirty="0"/>
              <a:t>Cardinality</a:t>
            </a:r>
          </a:p>
          <a:p>
            <a:r>
              <a:rPr lang="en-US" dirty="0"/>
              <a:t>Move beyond comfort zone because of:</a:t>
            </a:r>
          </a:p>
          <a:p>
            <a:pPr lvl="1"/>
            <a:r>
              <a:rPr lang="en-IE" dirty="0"/>
              <a:t>Volume</a:t>
            </a:r>
          </a:p>
          <a:p>
            <a:pPr lvl="1"/>
            <a:r>
              <a:rPr lang="en-IE" dirty="0"/>
              <a:t>Variety </a:t>
            </a:r>
          </a:p>
          <a:p>
            <a:pPr lvl="1"/>
            <a:r>
              <a:rPr lang="en-IE" dirty="0"/>
              <a:t>Velocity</a:t>
            </a:r>
            <a:endParaRPr lang="en-US" dirty="0"/>
          </a:p>
          <a:p>
            <a:pPr lvl="1"/>
            <a:endParaRPr lang="en-US" dirty="0"/>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4" name="Picture 3"/>
          <p:cNvPicPr>
            <a:picLocks noChangeAspect="1"/>
          </p:cNvPicPr>
          <p:nvPr/>
        </p:nvPicPr>
        <p:blipFill>
          <a:blip r:embed="rId4"/>
          <a:stretch>
            <a:fillRect/>
          </a:stretch>
        </p:blipFill>
        <p:spPr>
          <a:xfrm>
            <a:off x="7243484" y="3404277"/>
            <a:ext cx="3981450" cy="2733675"/>
          </a:xfrm>
          <a:prstGeom prst="rect">
            <a:avLst/>
          </a:prstGeom>
        </p:spPr>
      </p:pic>
      <p:sp>
        <p:nvSpPr>
          <p:cNvPr id="8" name="Rectangle 7"/>
          <p:cNvSpPr/>
          <p:nvPr/>
        </p:nvSpPr>
        <p:spPr>
          <a:xfrm>
            <a:off x="7243208" y="6038463"/>
            <a:ext cx="4023345" cy="276999"/>
          </a:xfrm>
          <a:prstGeom prst="rect">
            <a:avLst/>
          </a:prstGeom>
        </p:spPr>
        <p:txBody>
          <a:bodyPr wrap="none">
            <a:spAutoFit/>
          </a:bodyPr>
          <a:lstStyle/>
          <a:p>
            <a:pPr algn="ctr"/>
            <a:r>
              <a:rPr lang="en-IE" sz="1200" dirty="0"/>
              <a:t>Image source: https://rc.fas.harvard.edu/how-big-is-big-data/</a:t>
            </a:r>
          </a:p>
        </p:txBody>
      </p:sp>
    </p:spTree>
    <p:extLst>
      <p:ext uri="{BB962C8B-B14F-4D97-AF65-F5344CB8AC3E}">
        <p14:creationId xmlns:p14="http://schemas.microsoft.com/office/powerpoint/2010/main" val="1252259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big is “Big Data”?</a:t>
            </a:r>
          </a:p>
        </p:txBody>
      </p:sp>
      <p:sp>
        <p:nvSpPr>
          <p:cNvPr id="3" name="Content Placeholder 2"/>
          <p:cNvSpPr>
            <a:spLocks noGrp="1"/>
          </p:cNvSpPr>
          <p:nvPr>
            <p:ph idx="1"/>
          </p:nvPr>
        </p:nvSpPr>
        <p:spPr>
          <a:xfrm>
            <a:off x="838200" y="1825625"/>
            <a:ext cx="8047892" cy="4351338"/>
          </a:xfrm>
        </p:spPr>
        <p:txBody>
          <a:bodyPr>
            <a:normAutofit/>
          </a:bodyPr>
          <a:lstStyle/>
          <a:p>
            <a:r>
              <a:rPr lang="en-US" dirty="0"/>
              <a:t>“</a:t>
            </a:r>
            <a:r>
              <a:rPr lang="en-US" i="1" dirty="0"/>
              <a:t>Datasets whose size is beyond the ability of typical database software tools to capture, store, manage, and analyze</a:t>
            </a:r>
            <a:r>
              <a:rPr lang="en-US" dirty="0"/>
              <a:t>“ (McKinsey, 2011)</a:t>
            </a:r>
          </a:p>
          <a:p>
            <a:r>
              <a:rPr lang="en-US" dirty="0"/>
              <a:t>Currently, only 23% of collected data has been deemed beneficial, and of that only 3% is tagged and only 0.5% has been analyzed</a:t>
            </a:r>
          </a:p>
          <a:p>
            <a:r>
              <a:rPr lang="en-US" dirty="0"/>
              <a:t>But if the data can be used, McKinsey estimates retailers could increase operating margin by 60% and national U.S. healthcare expenditures could be reduced by 8% per year</a:t>
            </a:r>
            <a:endParaRPr lang="en-US" i="1" dirty="0"/>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sp>
        <p:nvSpPr>
          <p:cNvPr id="4" name="Rectangle 3"/>
          <p:cNvSpPr/>
          <p:nvPr/>
        </p:nvSpPr>
        <p:spPr>
          <a:xfrm>
            <a:off x="8277010" y="6311900"/>
            <a:ext cx="3492431" cy="276999"/>
          </a:xfrm>
          <a:prstGeom prst="rect">
            <a:avLst/>
          </a:prstGeom>
        </p:spPr>
        <p:txBody>
          <a:bodyPr wrap="none">
            <a:spAutoFit/>
          </a:bodyPr>
          <a:lstStyle/>
          <a:p>
            <a:r>
              <a:rPr lang="en-IE" sz="1200" dirty="0"/>
              <a:t>Source: </a:t>
            </a:r>
            <a:r>
              <a:rPr lang="en-IE" sz="1200" dirty="0">
                <a:hlinkClick r:id="rId4"/>
              </a:rPr>
              <a:t>FAS Research Computing, Harvard University</a:t>
            </a:r>
            <a:r>
              <a:rPr lang="en-IE" sz="1200" dirty="0"/>
              <a:t>.</a:t>
            </a:r>
          </a:p>
        </p:txBody>
      </p:sp>
    </p:spTree>
    <p:extLst>
      <p:ext uri="{BB962C8B-B14F-4D97-AF65-F5344CB8AC3E}">
        <p14:creationId xmlns:p14="http://schemas.microsoft.com/office/powerpoint/2010/main" val="4217148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Big Data - Value</a:t>
            </a:r>
          </a:p>
        </p:txBody>
      </p:sp>
      <p:sp>
        <p:nvSpPr>
          <p:cNvPr id="3" name="Content Placeholder 2"/>
          <p:cNvSpPr>
            <a:spLocks noGrp="1"/>
          </p:cNvSpPr>
          <p:nvPr>
            <p:ph idx="1"/>
          </p:nvPr>
        </p:nvSpPr>
        <p:spPr>
          <a:xfrm>
            <a:off x="838200" y="1825625"/>
            <a:ext cx="8047892" cy="4351338"/>
          </a:xfrm>
        </p:spPr>
        <p:txBody>
          <a:bodyPr>
            <a:normAutofit/>
          </a:bodyPr>
          <a:lstStyle/>
          <a:p>
            <a:r>
              <a:rPr lang="en-US" dirty="0"/>
              <a:t>One of the major challenges of big data is how to extract value from it</a:t>
            </a:r>
          </a:p>
          <a:p>
            <a:r>
              <a:rPr lang="en-US" dirty="0"/>
              <a:t>We know how to </a:t>
            </a:r>
          </a:p>
          <a:p>
            <a:pPr lvl="1"/>
            <a:r>
              <a:rPr lang="en-US" dirty="0"/>
              <a:t>create it </a:t>
            </a:r>
          </a:p>
          <a:p>
            <a:pPr lvl="1"/>
            <a:r>
              <a:rPr lang="en-US" dirty="0"/>
              <a:t>store it</a:t>
            </a:r>
          </a:p>
          <a:p>
            <a:r>
              <a:rPr lang="en-US" dirty="0"/>
              <a:t>But we fall short when it comes to </a:t>
            </a:r>
          </a:p>
          <a:p>
            <a:pPr lvl="1"/>
            <a:r>
              <a:rPr lang="en-US" dirty="0"/>
              <a:t>analysis </a:t>
            </a:r>
          </a:p>
          <a:p>
            <a:pPr lvl="1"/>
            <a:r>
              <a:rPr lang="en-US" dirty="0"/>
              <a:t>synthesis</a:t>
            </a:r>
            <a:endParaRPr lang="en-US" i="1" dirty="0"/>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4" name="Picture 3"/>
          <p:cNvPicPr>
            <a:picLocks noChangeAspect="1"/>
          </p:cNvPicPr>
          <p:nvPr/>
        </p:nvPicPr>
        <p:blipFill>
          <a:blip r:embed="rId4"/>
          <a:stretch>
            <a:fillRect/>
          </a:stretch>
        </p:blipFill>
        <p:spPr>
          <a:xfrm>
            <a:off x="7607055" y="2881313"/>
            <a:ext cx="3295650" cy="3295650"/>
          </a:xfrm>
          <a:prstGeom prst="rect">
            <a:avLst/>
          </a:prstGeom>
        </p:spPr>
      </p:pic>
    </p:spTree>
    <p:extLst>
      <p:ext uri="{BB962C8B-B14F-4D97-AF65-F5344CB8AC3E}">
        <p14:creationId xmlns:p14="http://schemas.microsoft.com/office/powerpoint/2010/main" val="397704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Visualizing Big Data</a:t>
            </a:r>
          </a:p>
        </p:txBody>
      </p:sp>
      <p:sp>
        <p:nvSpPr>
          <p:cNvPr id="3" name="Content Placeholder 2"/>
          <p:cNvSpPr>
            <a:spLocks noGrp="1"/>
          </p:cNvSpPr>
          <p:nvPr>
            <p:ph idx="1"/>
          </p:nvPr>
        </p:nvSpPr>
        <p:spPr>
          <a:xfrm>
            <a:off x="838200" y="1825625"/>
            <a:ext cx="8047892" cy="4351338"/>
          </a:xfrm>
        </p:spPr>
        <p:txBody>
          <a:bodyPr>
            <a:normAutofit/>
          </a:bodyPr>
          <a:lstStyle/>
          <a:p>
            <a:r>
              <a:rPr lang="en-IE" sz="4000" dirty="0"/>
              <a:t>Handling large volumes</a:t>
            </a:r>
            <a:endParaRPr lang="en-US" i="1" dirty="0"/>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6" name="Picture 5"/>
          <p:cNvPicPr>
            <a:picLocks noChangeAspect="1"/>
          </p:cNvPicPr>
          <p:nvPr/>
        </p:nvPicPr>
        <p:blipFill>
          <a:blip r:embed="rId4"/>
          <a:stretch>
            <a:fillRect/>
          </a:stretch>
        </p:blipFill>
        <p:spPr>
          <a:xfrm>
            <a:off x="10907833" y="6237587"/>
            <a:ext cx="1165412" cy="486590"/>
          </a:xfrm>
          <a:prstGeom prst="rect">
            <a:avLst/>
          </a:prstGeom>
        </p:spPr>
      </p:pic>
      <p:pic>
        <p:nvPicPr>
          <p:cNvPr id="4" name="Picture 3"/>
          <p:cNvPicPr>
            <a:picLocks noChangeAspect="1"/>
          </p:cNvPicPr>
          <p:nvPr/>
        </p:nvPicPr>
        <p:blipFill>
          <a:blip r:embed="rId5"/>
          <a:stretch>
            <a:fillRect/>
          </a:stretch>
        </p:blipFill>
        <p:spPr>
          <a:xfrm>
            <a:off x="1071955" y="2534012"/>
            <a:ext cx="9180998" cy="4100251"/>
          </a:xfrm>
          <a:prstGeom prst="rect">
            <a:avLst/>
          </a:prstGeom>
        </p:spPr>
      </p:pic>
    </p:spTree>
    <p:extLst>
      <p:ext uri="{BB962C8B-B14F-4D97-AF65-F5344CB8AC3E}">
        <p14:creationId xmlns:p14="http://schemas.microsoft.com/office/powerpoint/2010/main" val="3453295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Visualizing Big Data</a:t>
            </a:r>
          </a:p>
        </p:txBody>
      </p:sp>
      <p:sp>
        <p:nvSpPr>
          <p:cNvPr id="3" name="Content Placeholder 2"/>
          <p:cNvSpPr>
            <a:spLocks noGrp="1"/>
          </p:cNvSpPr>
          <p:nvPr>
            <p:ph idx="1"/>
          </p:nvPr>
        </p:nvSpPr>
        <p:spPr>
          <a:xfrm>
            <a:off x="838200" y="1825625"/>
            <a:ext cx="8047892" cy="4351338"/>
          </a:xfrm>
        </p:spPr>
        <p:txBody>
          <a:bodyPr>
            <a:normAutofit/>
          </a:bodyPr>
          <a:lstStyle/>
          <a:p>
            <a:r>
              <a:rPr lang="en-IE" sz="4000" dirty="0"/>
              <a:t>Box Plots </a:t>
            </a:r>
            <a:endParaRPr lang="en-US" i="1" dirty="0"/>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6" name="Picture 5"/>
          <p:cNvPicPr>
            <a:picLocks noChangeAspect="1"/>
          </p:cNvPicPr>
          <p:nvPr/>
        </p:nvPicPr>
        <p:blipFill>
          <a:blip r:embed="rId4"/>
          <a:stretch>
            <a:fillRect/>
          </a:stretch>
        </p:blipFill>
        <p:spPr>
          <a:xfrm>
            <a:off x="10907833" y="6237587"/>
            <a:ext cx="1165412" cy="486590"/>
          </a:xfrm>
          <a:prstGeom prst="rect">
            <a:avLst/>
          </a:prstGeom>
        </p:spPr>
      </p:pic>
      <p:pic>
        <p:nvPicPr>
          <p:cNvPr id="4" name="Picture 3"/>
          <p:cNvPicPr>
            <a:picLocks noChangeAspect="1"/>
          </p:cNvPicPr>
          <p:nvPr/>
        </p:nvPicPr>
        <p:blipFill>
          <a:blip r:embed="rId5"/>
          <a:stretch>
            <a:fillRect/>
          </a:stretch>
        </p:blipFill>
        <p:spPr>
          <a:xfrm>
            <a:off x="504138" y="2432660"/>
            <a:ext cx="9451997" cy="4175364"/>
          </a:xfrm>
          <a:prstGeom prst="rect">
            <a:avLst/>
          </a:prstGeom>
        </p:spPr>
      </p:pic>
    </p:spTree>
    <p:extLst>
      <p:ext uri="{BB962C8B-B14F-4D97-AF65-F5344CB8AC3E}">
        <p14:creationId xmlns:p14="http://schemas.microsoft.com/office/powerpoint/2010/main" val="4048272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Visualizing Big Data</a:t>
            </a:r>
          </a:p>
        </p:txBody>
      </p:sp>
      <p:sp>
        <p:nvSpPr>
          <p:cNvPr id="3" name="Content Placeholder 2"/>
          <p:cNvSpPr>
            <a:spLocks noGrp="1"/>
          </p:cNvSpPr>
          <p:nvPr>
            <p:ph idx="1"/>
          </p:nvPr>
        </p:nvSpPr>
        <p:spPr>
          <a:xfrm>
            <a:off x="838200" y="1825625"/>
            <a:ext cx="8047892" cy="4351338"/>
          </a:xfrm>
        </p:spPr>
        <p:txBody>
          <a:bodyPr>
            <a:normAutofit/>
          </a:bodyPr>
          <a:lstStyle/>
          <a:p>
            <a:r>
              <a:rPr lang="en-IE" sz="4000" dirty="0"/>
              <a:t>Word Clouds</a:t>
            </a:r>
            <a:endParaRPr lang="en-US" i="1" dirty="0"/>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6" name="Picture 5"/>
          <p:cNvPicPr>
            <a:picLocks noChangeAspect="1"/>
          </p:cNvPicPr>
          <p:nvPr/>
        </p:nvPicPr>
        <p:blipFill>
          <a:blip r:embed="rId4"/>
          <a:stretch>
            <a:fillRect/>
          </a:stretch>
        </p:blipFill>
        <p:spPr>
          <a:xfrm>
            <a:off x="10907833" y="6237587"/>
            <a:ext cx="1165412" cy="486590"/>
          </a:xfrm>
          <a:prstGeom prst="rect">
            <a:avLst/>
          </a:prstGeom>
        </p:spPr>
      </p:pic>
      <p:pic>
        <p:nvPicPr>
          <p:cNvPr id="4" name="Picture 3"/>
          <p:cNvPicPr>
            <a:picLocks noChangeAspect="1"/>
          </p:cNvPicPr>
          <p:nvPr/>
        </p:nvPicPr>
        <p:blipFill>
          <a:blip r:embed="rId5"/>
          <a:stretch>
            <a:fillRect/>
          </a:stretch>
        </p:blipFill>
        <p:spPr>
          <a:xfrm>
            <a:off x="2321659" y="2748366"/>
            <a:ext cx="6361905" cy="3209524"/>
          </a:xfrm>
          <a:prstGeom prst="rect">
            <a:avLst/>
          </a:prstGeom>
        </p:spPr>
      </p:pic>
    </p:spTree>
    <p:extLst>
      <p:ext uri="{BB962C8B-B14F-4D97-AF65-F5344CB8AC3E}">
        <p14:creationId xmlns:p14="http://schemas.microsoft.com/office/powerpoint/2010/main" val="3585175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Visualizing Big Data</a:t>
            </a:r>
          </a:p>
        </p:txBody>
      </p:sp>
      <p:sp>
        <p:nvSpPr>
          <p:cNvPr id="3" name="Content Placeholder 2"/>
          <p:cNvSpPr>
            <a:spLocks noGrp="1"/>
          </p:cNvSpPr>
          <p:nvPr>
            <p:ph idx="1"/>
          </p:nvPr>
        </p:nvSpPr>
        <p:spPr>
          <a:xfrm>
            <a:off x="838200" y="1825625"/>
            <a:ext cx="8047892" cy="4351338"/>
          </a:xfrm>
        </p:spPr>
        <p:txBody>
          <a:bodyPr>
            <a:normAutofit/>
          </a:bodyPr>
          <a:lstStyle/>
          <a:p>
            <a:r>
              <a:rPr lang="en-IE" sz="4000" dirty="0"/>
              <a:t>Network Diagram</a:t>
            </a:r>
            <a:endParaRPr lang="en-US" i="1" dirty="0"/>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6" name="Picture 5"/>
          <p:cNvPicPr>
            <a:picLocks noChangeAspect="1"/>
          </p:cNvPicPr>
          <p:nvPr/>
        </p:nvPicPr>
        <p:blipFill>
          <a:blip r:embed="rId4"/>
          <a:stretch>
            <a:fillRect/>
          </a:stretch>
        </p:blipFill>
        <p:spPr>
          <a:xfrm>
            <a:off x="10907833" y="6237587"/>
            <a:ext cx="1165412" cy="486590"/>
          </a:xfrm>
          <a:prstGeom prst="rect">
            <a:avLst/>
          </a:prstGeom>
        </p:spPr>
      </p:pic>
      <p:pic>
        <p:nvPicPr>
          <p:cNvPr id="4" name="Picture 3"/>
          <p:cNvPicPr>
            <a:picLocks noChangeAspect="1"/>
          </p:cNvPicPr>
          <p:nvPr/>
        </p:nvPicPr>
        <p:blipFill>
          <a:blip r:embed="rId5"/>
          <a:stretch>
            <a:fillRect/>
          </a:stretch>
        </p:blipFill>
        <p:spPr>
          <a:xfrm>
            <a:off x="1554656" y="2436410"/>
            <a:ext cx="8069012" cy="4287767"/>
          </a:xfrm>
          <a:prstGeom prst="rect">
            <a:avLst/>
          </a:prstGeom>
        </p:spPr>
      </p:pic>
    </p:spTree>
    <p:extLst>
      <p:ext uri="{BB962C8B-B14F-4D97-AF65-F5344CB8AC3E}">
        <p14:creationId xmlns:p14="http://schemas.microsoft.com/office/powerpoint/2010/main" val="3255448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Visualizing Big Data</a:t>
            </a:r>
          </a:p>
        </p:txBody>
      </p:sp>
      <p:sp>
        <p:nvSpPr>
          <p:cNvPr id="3" name="Content Placeholder 2"/>
          <p:cNvSpPr>
            <a:spLocks noGrp="1"/>
          </p:cNvSpPr>
          <p:nvPr>
            <p:ph idx="1"/>
          </p:nvPr>
        </p:nvSpPr>
        <p:spPr>
          <a:xfrm>
            <a:off x="838200" y="1825625"/>
            <a:ext cx="8047892" cy="4351338"/>
          </a:xfrm>
        </p:spPr>
        <p:txBody>
          <a:bodyPr>
            <a:normAutofit/>
          </a:bodyPr>
          <a:lstStyle/>
          <a:p>
            <a:r>
              <a:rPr lang="en-IE" sz="4000" dirty="0"/>
              <a:t>Correlation Matrix</a:t>
            </a:r>
            <a:endParaRPr lang="en-US" i="1" dirty="0"/>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6" name="Picture 5"/>
          <p:cNvPicPr>
            <a:picLocks noChangeAspect="1"/>
          </p:cNvPicPr>
          <p:nvPr/>
        </p:nvPicPr>
        <p:blipFill>
          <a:blip r:embed="rId4"/>
          <a:stretch>
            <a:fillRect/>
          </a:stretch>
        </p:blipFill>
        <p:spPr>
          <a:xfrm>
            <a:off x="10907833" y="6237587"/>
            <a:ext cx="1165412" cy="486590"/>
          </a:xfrm>
          <a:prstGeom prst="rect">
            <a:avLst/>
          </a:prstGeom>
        </p:spPr>
      </p:pic>
      <p:pic>
        <p:nvPicPr>
          <p:cNvPr id="4" name="Picture 3"/>
          <p:cNvPicPr>
            <a:picLocks noChangeAspect="1"/>
          </p:cNvPicPr>
          <p:nvPr/>
        </p:nvPicPr>
        <p:blipFill>
          <a:blip r:embed="rId5"/>
          <a:stretch>
            <a:fillRect/>
          </a:stretch>
        </p:blipFill>
        <p:spPr>
          <a:xfrm>
            <a:off x="863197" y="2592927"/>
            <a:ext cx="9321965" cy="4131250"/>
          </a:xfrm>
          <a:prstGeom prst="rect">
            <a:avLst/>
          </a:prstGeom>
        </p:spPr>
      </p:pic>
    </p:spTree>
    <p:extLst>
      <p:ext uri="{BB962C8B-B14F-4D97-AF65-F5344CB8AC3E}">
        <p14:creationId xmlns:p14="http://schemas.microsoft.com/office/powerpoint/2010/main" val="3932202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Visualizing Big Data</a:t>
            </a:r>
          </a:p>
        </p:txBody>
      </p:sp>
      <p:sp>
        <p:nvSpPr>
          <p:cNvPr id="3" name="Content Placeholder 2"/>
          <p:cNvSpPr>
            <a:spLocks noGrp="1"/>
          </p:cNvSpPr>
          <p:nvPr>
            <p:ph idx="1"/>
          </p:nvPr>
        </p:nvSpPr>
        <p:spPr>
          <a:xfrm>
            <a:off x="838200" y="1825625"/>
            <a:ext cx="8047892" cy="4351338"/>
          </a:xfrm>
        </p:spPr>
        <p:txBody>
          <a:bodyPr>
            <a:normAutofit/>
          </a:bodyPr>
          <a:lstStyle/>
          <a:p>
            <a:r>
              <a:rPr lang="en-IE" sz="4000" dirty="0"/>
              <a:t>Forecasting</a:t>
            </a:r>
            <a:endParaRPr lang="en-US" i="1" dirty="0"/>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6" name="Picture 5"/>
          <p:cNvPicPr>
            <a:picLocks noChangeAspect="1"/>
          </p:cNvPicPr>
          <p:nvPr/>
        </p:nvPicPr>
        <p:blipFill>
          <a:blip r:embed="rId4"/>
          <a:stretch>
            <a:fillRect/>
          </a:stretch>
        </p:blipFill>
        <p:spPr>
          <a:xfrm>
            <a:off x="10907833" y="6237587"/>
            <a:ext cx="1165412" cy="486590"/>
          </a:xfrm>
          <a:prstGeom prst="rect">
            <a:avLst/>
          </a:prstGeom>
        </p:spPr>
      </p:pic>
      <p:pic>
        <p:nvPicPr>
          <p:cNvPr id="4" name="Picture 3"/>
          <p:cNvPicPr>
            <a:picLocks noChangeAspect="1"/>
          </p:cNvPicPr>
          <p:nvPr/>
        </p:nvPicPr>
        <p:blipFill>
          <a:blip r:embed="rId5"/>
          <a:stretch>
            <a:fillRect/>
          </a:stretch>
        </p:blipFill>
        <p:spPr>
          <a:xfrm>
            <a:off x="632571" y="2626468"/>
            <a:ext cx="9819675" cy="3960343"/>
          </a:xfrm>
          <a:prstGeom prst="rect">
            <a:avLst/>
          </a:prstGeom>
        </p:spPr>
      </p:pic>
    </p:spTree>
    <p:extLst>
      <p:ext uri="{BB962C8B-B14F-4D97-AF65-F5344CB8AC3E}">
        <p14:creationId xmlns:p14="http://schemas.microsoft.com/office/powerpoint/2010/main" val="73919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2800" dirty="0"/>
              <a:t>Perceptual Edge’s Graph Design I.Q. Test</a:t>
            </a:r>
          </a:p>
        </p:txBody>
      </p:sp>
      <p:sp>
        <p:nvSpPr>
          <p:cNvPr id="5" name="Subtitle 2"/>
          <p:cNvSpPr txBox="1">
            <a:spLocks/>
          </p:cNvSpPr>
          <p:nvPr/>
        </p:nvSpPr>
        <p:spPr bwMode="auto">
          <a:xfrm>
            <a:off x="1466559" y="1605092"/>
            <a:ext cx="8856662"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charset="0"/>
                <a:cs typeface="Arial" charset="0"/>
              </a:defRPr>
            </a:lvl1pPr>
            <a:lvl2pPr marL="742950" indent="-285750" eaLnBrk="0" hangingPunct="0">
              <a:defRPr sz="2400">
                <a:solidFill>
                  <a:schemeClr val="tx2"/>
                </a:solidFill>
                <a:latin typeface="Arial" charset="0"/>
                <a:cs typeface="Arial" charset="0"/>
              </a:defRPr>
            </a:lvl2pPr>
            <a:lvl3pPr marL="1143000" indent="-228600" eaLnBrk="0" hangingPunct="0">
              <a:defRPr sz="2400">
                <a:solidFill>
                  <a:schemeClr val="tx2"/>
                </a:solidFill>
                <a:latin typeface="Arial" charset="0"/>
                <a:cs typeface="Arial" charset="0"/>
              </a:defRPr>
            </a:lvl3pPr>
            <a:lvl4pPr marL="1600200" indent="-228600" eaLnBrk="0" hangingPunct="0">
              <a:defRPr sz="2400">
                <a:solidFill>
                  <a:schemeClr val="tx2"/>
                </a:solidFill>
                <a:latin typeface="Arial" charset="0"/>
                <a:cs typeface="Arial" charset="0"/>
              </a:defRPr>
            </a:lvl4pPr>
            <a:lvl5pPr marL="2057400" indent="-228600" eaLnBrk="0" hangingPunct="0">
              <a:defRPr sz="2400">
                <a:solidFill>
                  <a:schemeClr val="tx2"/>
                </a:solidFill>
                <a:latin typeface="Arial" charset="0"/>
                <a:cs typeface="Arial" charset="0"/>
              </a:defRPr>
            </a:lvl5pPr>
            <a:lvl6pPr marL="2514600" indent="-228600" eaLnBrk="0" fontAlgn="base" hangingPunct="0">
              <a:spcBef>
                <a:spcPct val="20000"/>
              </a:spcBef>
              <a:spcAft>
                <a:spcPct val="0"/>
              </a:spcAft>
              <a:buClr>
                <a:schemeClr val="accent2"/>
              </a:buClr>
              <a:buFont typeface="Times" pitchFamily="18" charset="0"/>
              <a:buChar char="•"/>
              <a:defRPr sz="2400">
                <a:solidFill>
                  <a:schemeClr val="tx2"/>
                </a:solidFill>
                <a:latin typeface="Arial" charset="0"/>
                <a:cs typeface="Arial" charset="0"/>
              </a:defRPr>
            </a:lvl6pPr>
            <a:lvl7pPr marL="2971800" indent="-228600" eaLnBrk="0" fontAlgn="base" hangingPunct="0">
              <a:spcBef>
                <a:spcPct val="20000"/>
              </a:spcBef>
              <a:spcAft>
                <a:spcPct val="0"/>
              </a:spcAft>
              <a:buClr>
                <a:schemeClr val="accent2"/>
              </a:buClr>
              <a:buFont typeface="Times" pitchFamily="18" charset="0"/>
              <a:buChar char="•"/>
              <a:defRPr sz="2400">
                <a:solidFill>
                  <a:schemeClr val="tx2"/>
                </a:solidFill>
                <a:latin typeface="Arial" charset="0"/>
                <a:cs typeface="Arial" charset="0"/>
              </a:defRPr>
            </a:lvl7pPr>
            <a:lvl8pPr marL="3429000" indent="-228600" eaLnBrk="0" fontAlgn="base" hangingPunct="0">
              <a:spcBef>
                <a:spcPct val="20000"/>
              </a:spcBef>
              <a:spcAft>
                <a:spcPct val="0"/>
              </a:spcAft>
              <a:buClr>
                <a:schemeClr val="accent2"/>
              </a:buClr>
              <a:buFont typeface="Times" pitchFamily="18" charset="0"/>
              <a:buChar char="•"/>
              <a:defRPr sz="2400">
                <a:solidFill>
                  <a:schemeClr val="tx2"/>
                </a:solidFill>
                <a:latin typeface="Arial" charset="0"/>
                <a:cs typeface="Arial" charset="0"/>
              </a:defRPr>
            </a:lvl8pPr>
            <a:lvl9pPr marL="3886200" indent="-228600" eaLnBrk="0" fontAlgn="base" hangingPunct="0">
              <a:spcBef>
                <a:spcPct val="20000"/>
              </a:spcBef>
              <a:spcAft>
                <a:spcPct val="0"/>
              </a:spcAft>
              <a:buClr>
                <a:schemeClr val="accent2"/>
              </a:buClr>
              <a:buFont typeface="Times" pitchFamily="18" charset="0"/>
              <a:buChar char="•"/>
              <a:defRPr sz="2400">
                <a:solidFill>
                  <a:schemeClr val="tx2"/>
                </a:solidFill>
                <a:latin typeface="Arial" charset="0"/>
                <a:cs typeface="Arial" charset="0"/>
              </a:defRPr>
            </a:lvl9pPr>
          </a:lstStyle>
          <a:p>
            <a:pPr algn="ctr" eaLnBrk="1" hangingPunct="1">
              <a:buFont typeface="Arial" charset="0"/>
              <a:buNone/>
            </a:pPr>
            <a:r>
              <a:rPr lang="en-IE" sz="2800" dirty="0">
                <a:solidFill>
                  <a:srgbClr val="898989"/>
                </a:solidFill>
              </a:rPr>
              <a:t>This test will ask you 10 questions to determine how well you understand the principles of good table and graph design.</a:t>
            </a:r>
          </a:p>
          <a:p>
            <a:pPr algn="ctr" eaLnBrk="1" hangingPunct="1">
              <a:buFont typeface="Arial" charset="0"/>
              <a:buNone/>
            </a:pPr>
            <a:endParaRPr lang="en-IE" sz="2800" dirty="0">
              <a:solidFill>
                <a:srgbClr val="898989"/>
              </a:solidFill>
            </a:endParaRPr>
          </a:p>
          <a:p>
            <a:pPr algn="ctr" eaLnBrk="1" hangingPunct="1">
              <a:buFont typeface="Arial" charset="0"/>
              <a:buNone/>
            </a:pPr>
            <a:r>
              <a:rPr lang="en-IE" sz="2800" dirty="0">
                <a:solidFill>
                  <a:srgbClr val="898989"/>
                </a:solidFill>
              </a:rPr>
              <a:t>First time through, we just record our answers with no discussion.</a:t>
            </a:r>
          </a:p>
          <a:p>
            <a:pPr algn="ctr" eaLnBrk="1" hangingPunct="1">
              <a:buFont typeface="Arial" charset="0"/>
              <a:buNone/>
            </a:pPr>
            <a:endParaRPr lang="en-IE" sz="2800" dirty="0">
              <a:solidFill>
                <a:srgbClr val="898989"/>
              </a:solidFill>
            </a:endParaRPr>
          </a:p>
          <a:p>
            <a:pPr algn="ctr" eaLnBrk="1" hangingPunct="1">
              <a:buFont typeface="Arial" charset="0"/>
              <a:buNone/>
            </a:pPr>
            <a:r>
              <a:rPr lang="en-IE" sz="2800" dirty="0">
                <a:solidFill>
                  <a:srgbClr val="898989"/>
                </a:solidFill>
              </a:rPr>
              <a:t>Pencils at the Ready!</a:t>
            </a:r>
          </a:p>
        </p:txBody>
      </p:sp>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7277" y="5409828"/>
            <a:ext cx="1455737"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btitle 2"/>
          <p:cNvSpPr txBox="1">
            <a:spLocks/>
          </p:cNvSpPr>
          <p:nvPr/>
        </p:nvSpPr>
        <p:spPr bwMode="auto">
          <a:xfrm>
            <a:off x="2999656" y="5438331"/>
            <a:ext cx="74168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charset="0"/>
                <a:cs typeface="Arial" charset="0"/>
              </a:defRPr>
            </a:lvl1pPr>
            <a:lvl2pPr marL="742950" indent="-285750" eaLnBrk="0" hangingPunct="0">
              <a:defRPr sz="2400">
                <a:solidFill>
                  <a:schemeClr val="tx2"/>
                </a:solidFill>
                <a:latin typeface="Arial" charset="0"/>
                <a:cs typeface="Arial" charset="0"/>
              </a:defRPr>
            </a:lvl2pPr>
            <a:lvl3pPr marL="1143000" indent="-228600" eaLnBrk="0" hangingPunct="0">
              <a:defRPr sz="2400">
                <a:solidFill>
                  <a:schemeClr val="tx2"/>
                </a:solidFill>
                <a:latin typeface="Arial" charset="0"/>
                <a:cs typeface="Arial" charset="0"/>
              </a:defRPr>
            </a:lvl3pPr>
            <a:lvl4pPr marL="1600200" indent="-228600" eaLnBrk="0" hangingPunct="0">
              <a:defRPr sz="2400">
                <a:solidFill>
                  <a:schemeClr val="tx2"/>
                </a:solidFill>
                <a:latin typeface="Arial" charset="0"/>
                <a:cs typeface="Arial" charset="0"/>
              </a:defRPr>
            </a:lvl4pPr>
            <a:lvl5pPr marL="2057400" indent="-228600" eaLnBrk="0" hangingPunct="0">
              <a:defRPr sz="2400">
                <a:solidFill>
                  <a:schemeClr val="tx2"/>
                </a:solidFill>
                <a:latin typeface="Arial" charset="0"/>
                <a:cs typeface="Arial" charset="0"/>
              </a:defRPr>
            </a:lvl5pPr>
            <a:lvl6pPr marL="2514600" indent="-228600" eaLnBrk="0" fontAlgn="base" hangingPunct="0">
              <a:spcBef>
                <a:spcPct val="20000"/>
              </a:spcBef>
              <a:spcAft>
                <a:spcPct val="0"/>
              </a:spcAft>
              <a:buClr>
                <a:schemeClr val="accent2"/>
              </a:buClr>
              <a:buFont typeface="Times" pitchFamily="18" charset="0"/>
              <a:buChar char="•"/>
              <a:defRPr sz="2400">
                <a:solidFill>
                  <a:schemeClr val="tx2"/>
                </a:solidFill>
                <a:latin typeface="Arial" charset="0"/>
                <a:cs typeface="Arial" charset="0"/>
              </a:defRPr>
            </a:lvl6pPr>
            <a:lvl7pPr marL="2971800" indent="-228600" eaLnBrk="0" fontAlgn="base" hangingPunct="0">
              <a:spcBef>
                <a:spcPct val="20000"/>
              </a:spcBef>
              <a:spcAft>
                <a:spcPct val="0"/>
              </a:spcAft>
              <a:buClr>
                <a:schemeClr val="accent2"/>
              </a:buClr>
              <a:buFont typeface="Times" pitchFamily="18" charset="0"/>
              <a:buChar char="•"/>
              <a:defRPr sz="2400">
                <a:solidFill>
                  <a:schemeClr val="tx2"/>
                </a:solidFill>
                <a:latin typeface="Arial" charset="0"/>
                <a:cs typeface="Arial" charset="0"/>
              </a:defRPr>
            </a:lvl7pPr>
            <a:lvl8pPr marL="3429000" indent="-228600" eaLnBrk="0" fontAlgn="base" hangingPunct="0">
              <a:spcBef>
                <a:spcPct val="20000"/>
              </a:spcBef>
              <a:spcAft>
                <a:spcPct val="0"/>
              </a:spcAft>
              <a:buClr>
                <a:schemeClr val="accent2"/>
              </a:buClr>
              <a:buFont typeface="Times" pitchFamily="18" charset="0"/>
              <a:buChar char="•"/>
              <a:defRPr sz="2400">
                <a:solidFill>
                  <a:schemeClr val="tx2"/>
                </a:solidFill>
                <a:latin typeface="Arial" charset="0"/>
                <a:cs typeface="Arial" charset="0"/>
              </a:defRPr>
            </a:lvl8pPr>
            <a:lvl9pPr marL="3886200" indent="-228600" eaLnBrk="0" fontAlgn="base" hangingPunct="0">
              <a:spcBef>
                <a:spcPct val="20000"/>
              </a:spcBef>
              <a:spcAft>
                <a:spcPct val="0"/>
              </a:spcAft>
              <a:buClr>
                <a:schemeClr val="accent2"/>
              </a:buClr>
              <a:buFont typeface="Times" pitchFamily="18" charset="0"/>
              <a:buChar char="•"/>
              <a:defRPr sz="2400">
                <a:solidFill>
                  <a:schemeClr val="tx2"/>
                </a:solidFill>
                <a:latin typeface="Arial" charset="0"/>
                <a:cs typeface="Arial" charset="0"/>
              </a:defRPr>
            </a:lvl9pPr>
          </a:lstStyle>
          <a:p>
            <a:pPr algn="ctr" eaLnBrk="1" hangingPunct="1">
              <a:buFont typeface="Arial" charset="0"/>
              <a:buNone/>
            </a:pPr>
            <a:r>
              <a:rPr lang="en-IE" sz="2000" dirty="0">
                <a:solidFill>
                  <a:srgbClr val="898989"/>
                </a:solidFill>
                <a:hlinkClick r:id="rId4"/>
              </a:rPr>
              <a:t>http://www.perceptualedge.com/files/GraphDesignIQ.html</a:t>
            </a:r>
            <a:endParaRPr lang="en-IE" sz="2000" dirty="0">
              <a:solidFill>
                <a:srgbClr val="898989"/>
              </a:solidFill>
            </a:endParaRPr>
          </a:p>
        </p:txBody>
      </p:sp>
    </p:spTree>
    <p:extLst>
      <p:ext uri="{BB962C8B-B14F-4D97-AF65-F5344CB8AC3E}">
        <p14:creationId xmlns:p14="http://schemas.microsoft.com/office/powerpoint/2010/main" val="3026266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Visualizing Big Data</a:t>
            </a:r>
          </a:p>
        </p:txBody>
      </p:sp>
      <p:sp>
        <p:nvSpPr>
          <p:cNvPr id="3" name="Content Placeholder 2"/>
          <p:cNvSpPr>
            <a:spLocks noGrp="1"/>
          </p:cNvSpPr>
          <p:nvPr>
            <p:ph idx="1"/>
          </p:nvPr>
        </p:nvSpPr>
        <p:spPr>
          <a:xfrm>
            <a:off x="838200" y="1825625"/>
            <a:ext cx="8047892" cy="4351338"/>
          </a:xfrm>
        </p:spPr>
        <p:txBody>
          <a:bodyPr>
            <a:normAutofit/>
          </a:bodyPr>
          <a:lstStyle/>
          <a:p>
            <a:r>
              <a:rPr lang="en-IE" sz="4000" dirty="0"/>
              <a:t>Sankey Diagram</a:t>
            </a:r>
            <a:endParaRPr lang="en-US" i="1" dirty="0"/>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6" name="Picture 5"/>
          <p:cNvPicPr>
            <a:picLocks noChangeAspect="1"/>
          </p:cNvPicPr>
          <p:nvPr/>
        </p:nvPicPr>
        <p:blipFill>
          <a:blip r:embed="rId4"/>
          <a:stretch>
            <a:fillRect/>
          </a:stretch>
        </p:blipFill>
        <p:spPr>
          <a:xfrm>
            <a:off x="10907833" y="6237587"/>
            <a:ext cx="1165412" cy="486590"/>
          </a:xfrm>
          <a:prstGeom prst="rect">
            <a:avLst/>
          </a:prstGeom>
        </p:spPr>
      </p:pic>
      <p:pic>
        <p:nvPicPr>
          <p:cNvPr id="4" name="Picture 3"/>
          <p:cNvPicPr>
            <a:picLocks noChangeAspect="1"/>
          </p:cNvPicPr>
          <p:nvPr/>
        </p:nvPicPr>
        <p:blipFill>
          <a:blip r:embed="rId5"/>
          <a:stretch>
            <a:fillRect/>
          </a:stretch>
        </p:blipFill>
        <p:spPr>
          <a:xfrm>
            <a:off x="2269230" y="2487688"/>
            <a:ext cx="7069323" cy="4236489"/>
          </a:xfrm>
          <a:prstGeom prst="rect">
            <a:avLst/>
          </a:prstGeom>
        </p:spPr>
      </p:pic>
    </p:spTree>
    <p:extLst>
      <p:ext uri="{BB962C8B-B14F-4D97-AF65-F5344CB8AC3E}">
        <p14:creationId xmlns:p14="http://schemas.microsoft.com/office/powerpoint/2010/main" val="1157187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Visualizing Big Data</a:t>
            </a:r>
          </a:p>
        </p:txBody>
      </p:sp>
      <p:sp>
        <p:nvSpPr>
          <p:cNvPr id="3" name="Content Placeholder 2"/>
          <p:cNvSpPr>
            <a:spLocks noGrp="1"/>
          </p:cNvSpPr>
          <p:nvPr>
            <p:ph idx="1"/>
          </p:nvPr>
        </p:nvSpPr>
        <p:spPr>
          <a:xfrm>
            <a:off x="838200" y="1825625"/>
            <a:ext cx="8047892" cy="4351338"/>
          </a:xfrm>
        </p:spPr>
        <p:txBody>
          <a:bodyPr>
            <a:normAutofit/>
          </a:bodyPr>
          <a:lstStyle/>
          <a:p>
            <a:r>
              <a:rPr lang="en-IE" sz="4000" dirty="0"/>
              <a:t>Fun &amp; Challenging!</a:t>
            </a:r>
          </a:p>
          <a:p>
            <a:r>
              <a:rPr lang="en-IE" dirty="0"/>
              <a:t>However…</a:t>
            </a:r>
          </a:p>
          <a:p>
            <a:pPr lvl="1"/>
            <a:r>
              <a:rPr lang="en-US" dirty="0"/>
              <a:t>Wrong visualization?</a:t>
            </a:r>
          </a:p>
          <a:p>
            <a:pPr lvl="1"/>
            <a:r>
              <a:rPr lang="en-US" dirty="0"/>
              <a:t>Audience?</a:t>
            </a:r>
          </a:p>
          <a:p>
            <a:pPr lvl="1"/>
            <a:r>
              <a:rPr lang="en-US" dirty="0"/>
              <a:t>Consider more than one visual?</a:t>
            </a:r>
          </a:p>
          <a:p>
            <a:r>
              <a:rPr lang="en-US" dirty="0"/>
              <a:t>Important</a:t>
            </a:r>
          </a:p>
          <a:p>
            <a:pPr lvl="1"/>
            <a:r>
              <a:rPr lang="en-US" dirty="0"/>
              <a:t>How do viewers process visual </a:t>
            </a:r>
            <a:br>
              <a:rPr lang="en-US" dirty="0"/>
            </a:br>
            <a:r>
              <a:rPr lang="en-US" dirty="0"/>
              <a:t>information?</a:t>
            </a:r>
          </a:p>
          <a:p>
            <a:pPr lvl="1"/>
            <a:r>
              <a:rPr lang="en-US" dirty="0"/>
              <a:t>Do you understand the composition </a:t>
            </a:r>
            <a:br>
              <a:rPr lang="en-US" dirty="0"/>
            </a:br>
            <a:r>
              <a:rPr lang="en-US" dirty="0"/>
              <a:t>and relationships in your data?</a:t>
            </a:r>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6159" y="2432660"/>
            <a:ext cx="5279537" cy="3744303"/>
          </a:xfrm>
          <a:prstGeom prst="rect">
            <a:avLst/>
          </a:prstGeom>
        </p:spPr>
      </p:pic>
      <p:sp>
        <p:nvSpPr>
          <p:cNvPr id="7" name="TextBox 6"/>
          <p:cNvSpPr txBox="1"/>
          <p:nvPr/>
        </p:nvSpPr>
        <p:spPr>
          <a:xfrm>
            <a:off x="7480570" y="4237971"/>
            <a:ext cx="3873230" cy="1938992"/>
          </a:xfrm>
          <a:prstGeom prst="rect">
            <a:avLst/>
          </a:prstGeom>
          <a:noFill/>
        </p:spPr>
        <p:txBody>
          <a:bodyPr wrap="square" rtlCol="0">
            <a:spAutoFit/>
          </a:bodyPr>
          <a:lstStyle/>
          <a:p>
            <a:pPr algn="ctr"/>
            <a:r>
              <a:rPr lang="en-IE" sz="4000" b="1" dirty="0"/>
              <a:t>Poor Data Visualization Ahead</a:t>
            </a:r>
          </a:p>
        </p:txBody>
      </p:sp>
      <p:sp>
        <p:nvSpPr>
          <p:cNvPr id="8" name="TextBox 7"/>
          <p:cNvSpPr txBox="1"/>
          <p:nvPr/>
        </p:nvSpPr>
        <p:spPr>
          <a:xfrm>
            <a:off x="6849706" y="6204178"/>
            <a:ext cx="5032442" cy="215444"/>
          </a:xfrm>
          <a:prstGeom prst="rect">
            <a:avLst/>
          </a:prstGeom>
          <a:noFill/>
        </p:spPr>
        <p:txBody>
          <a:bodyPr wrap="square" rtlCol="0">
            <a:spAutoFit/>
          </a:bodyPr>
          <a:lstStyle/>
          <a:p>
            <a:pPr algn="ctr"/>
            <a:r>
              <a:rPr lang="en-IE" sz="800" dirty="0"/>
              <a:t>Image source: http://www.clipartbro.com/clipart-image/warnign-sign-clipart-26760</a:t>
            </a:r>
          </a:p>
        </p:txBody>
      </p:sp>
    </p:spTree>
    <p:extLst>
      <p:ext uri="{BB962C8B-B14F-4D97-AF65-F5344CB8AC3E}">
        <p14:creationId xmlns:p14="http://schemas.microsoft.com/office/powerpoint/2010/main" val="2453692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Exercise: Tableau</a:t>
            </a:r>
          </a:p>
        </p:txBody>
      </p:sp>
      <p:sp>
        <p:nvSpPr>
          <p:cNvPr id="3" name="Content Placeholder 2"/>
          <p:cNvSpPr>
            <a:spLocks noGrp="1"/>
          </p:cNvSpPr>
          <p:nvPr>
            <p:ph idx="1"/>
          </p:nvPr>
        </p:nvSpPr>
        <p:spPr>
          <a:xfrm>
            <a:off x="838200" y="1825625"/>
            <a:ext cx="8047892" cy="4351338"/>
          </a:xfrm>
        </p:spPr>
        <p:txBody>
          <a:bodyPr>
            <a:normAutofit/>
          </a:bodyPr>
          <a:lstStyle/>
          <a:p>
            <a:r>
              <a:rPr lang="en-IE" sz="4000" dirty="0"/>
              <a:t>Office Supplies </a:t>
            </a:r>
            <a:br>
              <a:rPr lang="en-IE" sz="4000" dirty="0"/>
            </a:br>
            <a:r>
              <a:rPr lang="en-IE" sz="4000" dirty="0"/>
              <a:t>Sales Data</a:t>
            </a:r>
          </a:p>
          <a:p>
            <a:r>
              <a:rPr lang="en-IE" sz="4000" dirty="0"/>
              <a:t>File in Moodle </a:t>
            </a:r>
            <a:br>
              <a:rPr lang="en-IE" sz="4000" dirty="0"/>
            </a:br>
            <a:r>
              <a:rPr lang="en-IE" sz="4000" dirty="0"/>
              <a:t>(csv)</a:t>
            </a:r>
          </a:p>
          <a:p>
            <a:r>
              <a:rPr lang="en-IE" sz="4000" dirty="0"/>
              <a:t>Step-by-step </a:t>
            </a:r>
            <a:br>
              <a:rPr lang="en-IE" sz="4000" dirty="0"/>
            </a:br>
            <a:r>
              <a:rPr lang="en-IE" sz="4000" dirty="0"/>
              <a:t>guide (Moodle)</a:t>
            </a:r>
            <a:endParaRPr lang="en-US" dirty="0"/>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6" name="Picture 5"/>
          <p:cNvPicPr>
            <a:picLocks noChangeAspect="1"/>
          </p:cNvPicPr>
          <p:nvPr/>
        </p:nvPicPr>
        <p:blipFill>
          <a:blip r:embed="rId4"/>
          <a:stretch>
            <a:fillRect/>
          </a:stretch>
        </p:blipFill>
        <p:spPr>
          <a:xfrm>
            <a:off x="5035684" y="2049361"/>
            <a:ext cx="5210553" cy="4616420"/>
          </a:xfrm>
          <a:prstGeom prst="rect">
            <a:avLst/>
          </a:prstGeom>
        </p:spPr>
      </p:pic>
    </p:spTree>
    <p:extLst>
      <p:ext uri="{BB962C8B-B14F-4D97-AF65-F5344CB8AC3E}">
        <p14:creationId xmlns:p14="http://schemas.microsoft.com/office/powerpoint/2010/main" val="263596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Getting Started</a:t>
            </a:r>
          </a:p>
        </p:txBody>
      </p:sp>
      <p:sp>
        <p:nvSpPr>
          <p:cNvPr id="3" name="Content Placeholder 2"/>
          <p:cNvSpPr>
            <a:spLocks noGrp="1"/>
          </p:cNvSpPr>
          <p:nvPr>
            <p:ph idx="1"/>
          </p:nvPr>
        </p:nvSpPr>
        <p:spPr>
          <a:xfrm>
            <a:off x="838200" y="1825625"/>
            <a:ext cx="8047892" cy="4351338"/>
          </a:xfrm>
        </p:spPr>
        <p:txBody>
          <a:bodyPr>
            <a:normAutofit fontScale="85000" lnSpcReduction="20000"/>
          </a:bodyPr>
          <a:lstStyle/>
          <a:p>
            <a:r>
              <a:rPr lang="en-US" sz="4000" dirty="0"/>
              <a:t>Understand the data you are trying to visualize, including its size and cardinality</a:t>
            </a:r>
          </a:p>
          <a:p>
            <a:r>
              <a:rPr lang="en-US" sz="4000" dirty="0"/>
              <a:t>Determine what you are trying to visualize and what kind of information you want to communicate</a:t>
            </a:r>
          </a:p>
          <a:p>
            <a:r>
              <a:rPr lang="en-US" sz="4000" dirty="0"/>
              <a:t>Know your audience and understand how it processes visual information</a:t>
            </a:r>
          </a:p>
          <a:p>
            <a:r>
              <a:rPr lang="en-US" sz="4000" dirty="0"/>
              <a:t>Use a visual that conveys the information in the best and simplest form for your audience.</a:t>
            </a:r>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4" name="Picture 3"/>
          <p:cNvPicPr>
            <a:picLocks noChangeAspect="1"/>
          </p:cNvPicPr>
          <p:nvPr/>
        </p:nvPicPr>
        <p:blipFill>
          <a:blip r:embed="rId4"/>
          <a:stretch>
            <a:fillRect/>
          </a:stretch>
        </p:blipFill>
        <p:spPr>
          <a:xfrm>
            <a:off x="9623668" y="5682366"/>
            <a:ext cx="2366044" cy="989193"/>
          </a:xfrm>
          <a:prstGeom prst="rect">
            <a:avLst/>
          </a:prstGeom>
        </p:spPr>
      </p:pic>
    </p:spTree>
    <p:extLst>
      <p:ext uri="{BB962C8B-B14F-4D97-AF65-F5344CB8AC3E}">
        <p14:creationId xmlns:p14="http://schemas.microsoft.com/office/powerpoint/2010/main" val="204312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040CC-7EE0-455C-819A-2C5682CA71B3}"/>
              </a:ext>
            </a:extLst>
          </p:cNvPr>
          <p:cNvSpPr>
            <a:spLocks noGrp="1"/>
          </p:cNvSpPr>
          <p:nvPr>
            <p:ph type="title"/>
          </p:nvPr>
        </p:nvSpPr>
        <p:spPr/>
        <p:txBody>
          <a:bodyPr/>
          <a:lstStyle/>
          <a:p>
            <a:r>
              <a:rPr lang="en-GB" dirty="0"/>
              <a:t>Visual Ratios</a:t>
            </a:r>
            <a:endParaRPr lang="en-IE" dirty="0"/>
          </a:p>
        </p:txBody>
      </p:sp>
      <p:sp>
        <p:nvSpPr>
          <p:cNvPr id="3" name="Content Placeholder 2">
            <a:extLst>
              <a:ext uri="{FF2B5EF4-FFF2-40B4-BE49-F238E27FC236}">
                <a16:creationId xmlns:a16="http://schemas.microsoft.com/office/drawing/2014/main" id="{083F7F89-F297-45B5-9778-6D4742C0F772}"/>
              </a:ext>
            </a:extLst>
          </p:cNvPr>
          <p:cNvSpPr>
            <a:spLocks noGrp="1"/>
          </p:cNvSpPr>
          <p:nvPr>
            <p:ph idx="1"/>
          </p:nvPr>
        </p:nvSpPr>
        <p:spPr>
          <a:xfrm>
            <a:off x="838200" y="1615280"/>
            <a:ext cx="6014545" cy="4566017"/>
          </a:xfrm>
        </p:spPr>
        <p:txBody>
          <a:bodyPr>
            <a:normAutofit fontScale="70000" lnSpcReduction="20000"/>
          </a:bodyPr>
          <a:lstStyle/>
          <a:p>
            <a:pPr marL="0" indent="0">
              <a:buNone/>
            </a:pPr>
            <a:r>
              <a:rPr lang="en-IE" dirty="0"/>
              <a:t>There are many kinds of visual ratios and some are more effective than others. Cleveland and McGill (1984) gave us the order of effectiveness of interpretation for these ratios:</a:t>
            </a:r>
            <a:br>
              <a:rPr lang="en-IE" dirty="0"/>
            </a:br>
            <a:endParaRPr lang="en-IE" dirty="0"/>
          </a:p>
          <a:p>
            <a:r>
              <a:rPr lang="en-IE" dirty="0"/>
              <a:t>Position on a common scale</a:t>
            </a:r>
          </a:p>
          <a:p>
            <a:r>
              <a:rPr lang="en-IE" dirty="0"/>
              <a:t>Position on non-aligned scales</a:t>
            </a:r>
          </a:p>
          <a:p>
            <a:r>
              <a:rPr lang="en-IE" dirty="0"/>
              <a:t>Length</a:t>
            </a:r>
          </a:p>
          <a:p>
            <a:r>
              <a:rPr lang="en-IE" dirty="0"/>
              <a:t>Direction</a:t>
            </a:r>
          </a:p>
          <a:p>
            <a:r>
              <a:rPr lang="en-IE" dirty="0"/>
              <a:t>Angle</a:t>
            </a:r>
          </a:p>
          <a:p>
            <a:r>
              <a:rPr lang="en-IE" dirty="0"/>
              <a:t>Area</a:t>
            </a:r>
          </a:p>
          <a:p>
            <a:r>
              <a:rPr lang="en-IE" dirty="0"/>
              <a:t>Volume</a:t>
            </a:r>
          </a:p>
          <a:p>
            <a:r>
              <a:rPr lang="en-IE" dirty="0"/>
              <a:t>Curvature</a:t>
            </a:r>
          </a:p>
          <a:p>
            <a:r>
              <a:rPr lang="en-IE" dirty="0"/>
              <a:t>Shading</a:t>
            </a:r>
          </a:p>
          <a:p>
            <a:r>
              <a:rPr lang="en-IE" dirty="0"/>
              <a:t>Colour saturation</a:t>
            </a:r>
          </a:p>
        </p:txBody>
      </p:sp>
      <p:sp>
        <p:nvSpPr>
          <p:cNvPr id="4" name="Rectangle 3">
            <a:extLst>
              <a:ext uri="{FF2B5EF4-FFF2-40B4-BE49-F238E27FC236}">
                <a16:creationId xmlns:a16="http://schemas.microsoft.com/office/drawing/2014/main" id="{1B3FC576-C3FC-4D52-A188-AC102F8A6988}"/>
              </a:ext>
            </a:extLst>
          </p:cNvPr>
          <p:cNvSpPr/>
          <p:nvPr/>
        </p:nvSpPr>
        <p:spPr>
          <a:xfrm>
            <a:off x="838200" y="6311900"/>
            <a:ext cx="6720840" cy="415498"/>
          </a:xfrm>
          <a:prstGeom prst="rect">
            <a:avLst/>
          </a:prstGeom>
        </p:spPr>
        <p:txBody>
          <a:bodyPr wrap="square">
            <a:spAutoFit/>
          </a:bodyPr>
          <a:lstStyle/>
          <a:p>
            <a:r>
              <a:rPr lang="en-IE" sz="1050" dirty="0">
                <a:solidFill>
                  <a:srgbClr val="222222"/>
                </a:solidFill>
                <a:latin typeface="Arial" panose="020B0604020202020204" pitchFamily="34" charset="0"/>
              </a:rPr>
              <a:t>Cleveland, W.S. and McGill, R., 1984. Graphical perception: Theory, experimentation, and application to the development of graphical methods. </a:t>
            </a:r>
            <a:r>
              <a:rPr lang="en-IE" sz="1050" i="1" dirty="0">
                <a:solidFill>
                  <a:srgbClr val="222222"/>
                </a:solidFill>
                <a:latin typeface="Arial" panose="020B0604020202020204" pitchFamily="34" charset="0"/>
              </a:rPr>
              <a:t>Journal of the American Statistical Association</a:t>
            </a:r>
            <a:r>
              <a:rPr lang="en-IE" sz="1050" dirty="0">
                <a:solidFill>
                  <a:srgbClr val="222222"/>
                </a:solidFill>
                <a:latin typeface="Arial" panose="020B0604020202020204" pitchFamily="34" charset="0"/>
              </a:rPr>
              <a:t>, </a:t>
            </a:r>
            <a:r>
              <a:rPr lang="en-IE" sz="1050" i="1" dirty="0">
                <a:solidFill>
                  <a:srgbClr val="222222"/>
                </a:solidFill>
                <a:latin typeface="Arial" panose="020B0604020202020204" pitchFamily="34" charset="0"/>
              </a:rPr>
              <a:t>79</a:t>
            </a:r>
            <a:r>
              <a:rPr lang="en-IE" sz="1050" dirty="0">
                <a:solidFill>
                  <a:srgbClr val="222222"/>
                </a:solidFill>
                <a:latin typeface="Arial" panose="020B0604020202020204" pitchFamily="34" charset="0"/>
              </a:rPr>
              <a:t>(387), pp.531-554.</a:t>
            </a:r>
            <a:endParaRPr lang="en-IE" sz="1050" dirty="0"/>
          </a:p>
        </p:txBody>
      </p:sp>
      <p:pic>
        <p:nvPicPr>
          <p:cNvPr id="1026" name="Picture 2" descr="Image result for cleveland mcgill">
            <a:extLst>
              <a:ext uri="{FF2B5EF4-FFF2-40B4-BE49-F238E27FC236}">
                <a16:creationId xmlns:a16="http://schemas.microsoft.com/office/drawing/2014/main" id="{113B011A-EED3-42EC-865F-CC8091C18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2248" y="1615280"/>
            <a:ext cx="4524441" cy="4789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0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Chart Suggestions - A Thought-Starter</a:t>
            </a:r>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10" name="Picture 9"/>
          <p:cNvPicPr>
            <a:picLocks noChangeAspect="1"/>
          </p:cNvPicPr>
          <p:nvPr/>
        </p:nvPicPr>
        <p:blipFill>
          <a:blip r:embed="rId4"/>
          <a:stretch>
            <a:fillRect/>
          </a:stretch>
        </p:blipFill>
        <p:spPr>
          <a:xfrm>
            <a:off x="2388935" y="1499828"/>
            <a:ext cx="7414129" cy="5220464"/>
          </a:xfrm>
          <a:prstGeom prst="rect">
            <a:avLst/>
          </a:prstGeom>
        </p:spPr>
      </p:pic>
      <p:sp>
        <p:nvSpPr>
          <p:cNvPr id="11" name="Rectangle 10"/>
          <p:cNvSpPr/>
          <p:nvPr/>
        </p:nvSpPr>
        <p:spPr>
          <a:xfrm>
            <a:off x="295073" y="6501661"/>
            <a:ext cx="6096000" cy="276999"/>
          </a:xfrm>
          <a:prstGeom prst="rect">
            <a:avLst/>
          </a:prstGeom>
        </p:spPr>
        <p:txBody>
          <a:bodyPr>
            <a:spAutoFit/>
          </a:bodyPr>
          <a:lstStyle/>
          <a:p>
            <a:r>
              <a:rPr lang="en-IE" sz="1200" dirty="0"/>
              <a:t>Source: http://extremepresentation.typepad.com/files/choosing-a-good-chart-09.pdf </a:t>
            </a:r>
          </a:p>
        </p:txBody>
      </p:sp>
    </p:spTree>
    <p:extLst>
      <p:ext uri="{BB962C8B-B14F-4D97-AF65-F5344CB8AC3E}">
        <p14:creationId xmlns:p14="http://schemas.microsoft.com/office/powerpoint/2010/main" val="147001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Comparison</a:t>
            </a:r>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pic>
        <p:nvPicPr>
          <p:cNvPr id="7" name="Picture 6"/>
          <p:cNvPicPr>
            <a:picLocks noChangeAspect="1"/>
          </p:cNvPicPr>
          <p:nvPr/>
        </p:nvPicPr>
        <p:blipFill>
          <a:blip r:embed="rId4"/>
          <a:stretch>
            <a:fillRect/>
          </a:stretch>
        </p:blipFill>
        <p:spPr>
          <a:xfrm>
            <a:off x="523546" y="1613361"/>
            <a:ext cx="6335768" cy="2503019"/>
          </a:xfrm>
          <a:prstGeom prst="rect">
            <a:avLst/>
          </a:prstGeom>
        </p:spPr>
      </p:pic>
      <p:pic>
        <p:nvPicPr>
          <p:cNvPr id="8" name="Picture 7"/>
          <p:cNvPicPr>
            <a:picLocks noChangeAspect="1"/>
          </p:cNvPicPr>
          <p:nvPr/>
        </p:nvPicPr>
        <p:blipFill>
          <a:blip r:embed="rId5"/>
          <a:stretch>
            <a:fillRect/>
          </a:stretch>
        </p:blipFill>
        <p:spPr>
          <a:xfrm>
            <a:off x="5429234" y="4116380"/>
            <a:ext cx="6567010" cy="2410880"/>
          </a:xfrm>
          <a:prstGeom prst="rect">
            <a:avLst/>
          </a:prstGeom>
        </p:spPr>
      </p:pic>
      <p:sp>
        <p:nvSpPr>
          <p:cNvPr id="9" name="Rectangle 8"/>
          <p:cNvSpPr/>
          <p:nvPr/>
        </p:nvSpPr>
        <p:spPr>
          <a:xfrm>
            <a:off x="295073" y="6501661"/>
            <a:ext cx="6096000" cy="276999"/>
          </a:xfrm>
          <a:prstGeom prst="rect">
            <a:avLst/>
          </a:prstGeom>
        </p:spPr>
        <p:txBody>
          <a:bodyPr>
            <a:spAutoFit/>
          </a:bodyPr>
          <a:lstStyle/>
          <a:p>
            <a:r>
              <a:rPr lang="en-IE" sz="1200" dirty="0"/>
              <a:t>Source: http://extremepresentation.typepad.com/files/choosing-a-good-chart-09.pdf </a:t>
            </a:r>
          </a:p>
        </p:txBody>
      </p:sp>
    </p:spTree>
    <p:extLst>
      <p:ext uri="{BB962C8B-B14F-4D97-AF65-F5344CB8AC3E}">
        <p14:creationId xmlns:p14="http://schemas.microsoft.com/office/powerpoint/2010/main" val="4096890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6245157" y="3125874"/>
            <a:ext cx="5819048" cy="3514286"/>
          </a:xfrm>
          <a:prstGeom prst="rect">
            <a:avLst/>
          </a:prstGeom>
        </p:spPr>
      </p:pic>
      <p:sp>
        <p:nvSpPr>
          <p:cNvPr id="2" name="Title 1"/>
          <p:cNvSpPr>
            <a:spLocks noGrp="1"/>
          </p:cNvSpPr>
          <p:nvPr>
            <p:ph type="title"/>
          </p:nvPr>
        </p:nvSpPr>
        <p:spPr/>
        <p:txBody>
          <a:bodyPr/>
          <a:lstStyle/>
          <a:p>
            <a:r>
              <a:rPr lang="en-IE" dirty="0"/>
              <a:t>Composition</a:t>
            </a:r>
          </a:p>
        </p:txBody>
      </p:sp>
      <p:pic>
        <p:nvPicPr>
          <p:cNvPr id="5" name="Picture 4"/>
          <p:cNvPicPr>
            <a:picLocks noChangeAspect="1"/>
          </p:cNvPicPr>
          <p:nvPr/>
        </p:nvPicPr>
        <p:blipFill>
          <a:blip r:embed="rId4"/>
          <a:stretch>
            <a:fillRect/>
          </a:stretch>
        </p:blipFill>
        <p:spPr>
          <a:xfrm>
            <a:off x="9623668" y="371475"/>
            <a:ext cx="2568331" cy="1926248"/>
          </a:xfrm>
          <a:prstGeom prst="rect">
            <a:avLst/>
          </a:prstGeom>
        </p:spPr>
      </p:pic>
      <p:sp>
        <p:nvSpPr>
          <p:cNvPr id="6" name="Rectangle 5"/>
          <p:cNvSpPr/>
          <p:nvPr/>
        </p:nvSpPr>
        <p:spPr>
          <a:xfrm>
            <a:off x="295073" y="6501661"/>
            <a:ext cx="6096000" cy="276999"/>
          </a:xfrm>
          <a:prstGeom prst="rect">
            <a:avLst/>
          </a:prstGeom>
        </p:spPr>
        <p:txBody>
          <a:bodyPr>
            <a:spAutoFit/>
          </a:bodyPr>
          <a:lstStyle/>
          <a:p>
            <a:r>
              <a:rPr lang="en-IE" sz="1200" dirty="0"/>
              <a:t>Source: http://extremepresentation.typepad.com/files/choosing-a-good-chart-09.pdf </a:t>
            </a:r>
          </a:p>
        </p:txBody>
      </p:sp>
      <p:pic>
        <p:nvPicPr>
          <p:cNvPr id="7" name="Picture 6"/>
          <p:cNvPicPr>
            <a:picLocks noChangeAspect="1"/>
          </p:cNvPicPr>
          <p:nvPr/>
        </p:nvPicPr>
        <p:blipFill>
          <a:blip r:embed="rId5"/>
          <a:stretch>
            <a:fillRect/>
          </a:stretch>
        </p:blipFill>
        <p:spPr>
          <a:xfrm>
            <a:off x="473796" y="1448325"/>
            <a:ext cx="6413223" cy="2919393"/>
          </a:xfrm>
          <a:prstGeom prst="rect">
            <a:avLst/>
          </a:prstGeom>
        </p:spPr>
      </p:pic>
    </p:spTree>
    <p:extLst>
      <p:ext uri="{BB962C8B-B14F-4D97-AF65-F5344CB8AC3E}">
        <p14:creationId xmlns:p14="http://schemas.microsoft.com/office/powerpoint/2010/main" val="48796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Relationship</a:t>
            </a:r>
          </a:p>
        </p:txBody>
      </p:sp>
      <p:pic>
        <p:nvPicPr>
          <p:cNvPr id="5" name="Picture 4"/>
          <p:cNvPicPr>
            <a:picLocks noChangeAspect="1"/>
          </p:cNvPicPr>
          <p:nvPr/>
        </p:nvPicPr>
        <p:blipFill>
          <a:blip r:embed="rId3"/>
          <a:stretch>
            <a:fillRect/>
          </a:stretch>
        </p:blipFill>
        <p:spPr>
          <a:xfrm>
            <a:off x="9623668" y="371475"/>
            <a:ext cx="2568331" cy="1926248"/>
          </a:xfrm>
          <a:prstGeom prst="rect">
            <a:avLst/>
          </a:prstGeom>
        </p:spPr>
      </p:pic>
      <p:sp>
        <p:nvSpPr>
          <p:cNvPr id="6" name="Rectangle 5"/>
          <p:cNvSpPr/>
          <p:nvPr/>
        </p:nvSpPr>
        <p:spPr>
          <a:xfrm>
            <a:off x="295073" y="6511389"/>
            <a:ext cx="6096000" cy="276999"/>
          </a:xfrm>
          <a:prstGeom prst="rect">
            <a:avLst/>
          </a:prstGeom>
        </p:spPr>
        <p:txBody>
          <a:bodyPr>
            <a:spAutoFit/>
          </a:bodyPr>
          <a:lstStyle/>
          <a:p>
            <a:r>
              <a:rPr lang="en-IE" sz="1200" dirty="0"/>
              <a:t>Source: http://extremepresentation.typepad.com/files/choosing-a-good-chart-09.pdf </a:t>
            </a:r>
          </a:p>
        </p:txBody>
      </p:sp>
      <p:pic>
        <p:nvPicPr>
          <p:cNvPr id="7" name="Picture 6"/>
          <p:cNvPicPr>
            <a:picLocks noChangeAspect="1"/>
          </p:cNvPicPr>
          <p:nvPr/>
        </p:nvPicPr>
        <p:blipFill>
          <a:blip r:embed="rId4"/>
          <a:stretch>
            <a:fillRect/>
          </a:stretch>
        </p:blipFill>
        <p:spPr>
          <a:xfrm>
            <a:off x="2519784" y="2227426"/>
            <a:ext cx="3514286" cy="3161905"/>
          </a:xfrm>
          <a:prstGeom prst="rect">
            <a:avLst/>
          </a:prstGeom>
        </p:spPr>
      </p:pic>
      <p:pic>
        <p:nvPicPr>
          <p:cNvPr id="8" name="Picture 7"/>
          <p:cNvPicPr>
            <a:picLocks noChangeAspect="1"/>
          </p:cNvPicPr>
          <p:nvPr/>
        </p:nvPicPr>
        <p:blipFill>
          <a:blip r:embed="rId5"/>
          <a:stretch>
            <a:fillRect/>
          </a:stretch>
        </p:blipFill>
        <p:spPr>
          <a:xfrm>
            <a:off x="6004888" y="2729944"/>
            <a:ext cx="3076190" cy="1076190"/>
          </a:xfrm>
          <a:prstGeom prst="rect">
            <a:avLst/>
          </a:prstGeom>
        </p:spPr>
      </p:pic>
    </p:spTree>
    <p:extLst>
      <p:ext uri="{BB962C8B-B14F-4D97-AF65-F5344CB8AC3E}">
        <p14:creationId xmlns:p14="http://schemas.microsoft.com/office/powerpoint/2010/main" val="2206211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1925</TotalTime>
  <Words>2195</Words>
  <Application>Microsoft Office PowerPoint</Application>
  <PresentationFormat>Widescreen</PresentationFormat>
  <Paragraphs>234</Paragraphs>
  <Slides>32</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Data Visualization Techniques</vt:lpstr>
      <vt:lpstr>A Picture is Worth a Thousand Words</vt:lpstr>
      <vt:lpstr>Perceptual Edge’s Graph Design I.Q. Test</vt:lpstr>
      <vt:lpstr>Getting Started</vt:lpstr>
      <vt:lpstr>Visual Ratios</vt:lpstr>
      <vt:lpstr>Chart Suggestions - A Thought-Starter</vt:lpstr>
      <vt:lpstr>Comparison</vt:lpstr>
      <vt:lpstr>Composition</vt:lpstr>
      <vt:lpstr>Relationship</vt:lpstr>
      <vt:lpstr>Distribution</vt:lpstr>
      <vt:lpstr>A visualisation taxonomy</vt:lpstr>
      <vt:lpstr>Exercise: Understand Data (Basics)</vt:lpstr>
      <vt:lpstr>Charting: The Basics</vt:lpstr>
      <vt:lpstr>Charting: The Basics</vt:lpstr>
      <vt:lpstr>Charting: The Basics</vt:lpstr>
      <vt:lpstr>Charting: The Basics</vt:lpstr>
      <vt:lpstr>Charting: The Basics</vt:lpstr>
      <vt:lpstr>What makes a visualisation memorable?</vt:lpstr>
      <vt:lpstr>Beyond Memorability</vt:lpstr>
      <vt:lpstr>“Small” Data – Easy!</vt:lpstr>
      <vt:lpstr>Visualizing Big Data</vt:lpstr>
      <vt:lpstr>How big is “Big Data”?</vt:lpstr>
      <vt:lpstr>Big Data - Value</vt:lpstr>
      <vt:lpstr>Visualizing Big Data</vt:lpstr>
      <vt:lpstr>Visualizing Big Data</vt:lpstr>
      <vt:lpstr>Visualizing Big Data</vt:lpstr>
      <vt:lpstr>Visualizing Big Data</vt:lpstr>
      <vt:lpstr>Visualizing Big Data</vt:lpstr>
      <vt:lpstr>Visualizing Big Data</vt:lpstr>
      <vt:lpstr>Visualizing Big Data</vt:lpstr>
      <vt:lpstr>Visualizing Big Data</vt:lpstr>
      <vt:lpstr>Exercise: Tableau</vt:lpstr>
    </vt:vector>
  </TitlesOfParts>
  <Company>National College of Ireland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Eugene O'Loughlin</dc:creator>
  <cp:lastModifiedBy>Noel Cosgrave</cp:lastModifiedBy>
  <cp:revision>71</cp:revision>
  <cp:lastPrinted>2017-01-04T16:13:11Z</cp:lastPrinted>
  <dcterms:created xsi:type="dcterms:W3CDTF">2017-01-03T11:48:10Z</dcterms:created>
  <dcterms:modified xsi:type="dcterms:W3CDTF">2018-01-30T11:05:48Z</dcterms:modified>
</cp:coreProperties>
</file>