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78" r:id="rId2"/>
    <p:sldMasterId id="2147483692" r:id="rId3"/>
  </p:sldMasterIdLst>
  <p:notesMasterIdLst>
    <p:notesMasterId r:id="rId51"/>
  </p:notesMasterIdLst>
  <p:handoutMasterIdLst>
    <p:handoutMasterId r:id="rId52"/>
  </p:handoutMasterIdLst>
  <p:sldIdLst>
    <p:sldId id="341" r:id="rId4"/>
    <p:sldId id="344" r:id="rId5"/>
    <p:sldId id="349" r:id="rId6"/>
    <p:sldId id="345" r:id="rId7"/>
    <p:sldId id="303" r:id="rId8"/>
    <p:sldId id="304" r:id="rId9"/>
    <p:sldId id="306" r:id="rId10"/>
    <p:sldId id="307" r:id="rId11"/>
    <p:sldId id="308" r:id="rId12"/>
    <p:sldId id="309" r:id="rId13"/>
    <p:sldId id="310" r:id="rId14"/>
    <p:sldId id="311" r:id="rId15"/>
    <p:sldId id="312" r:id="rId16"/>
    <p:sldId id="313" r:id="rId17"/>
    <p:sldId id="314" r:id="rId18"/>
    <p:sldId id="315" r:id="rId19"/>
    <p:sldId id="316" r:id="rId20"/>
    <p:sldId id="317" r:id="rId21"/>
    <p:sldId id="318" r:id="rId22"/>
    <p:sldId id="319" r:id="rId23"/>
    <p:sldId id="320" r:id="rId24"/>
    <p:sldId id="321" r:id="rId25"/>
    <p:sldId id="322" r:id="rId26"/>
    <p:sldId id="323" r:id="rId27"/>
    <p:sldId id="339" r:id="rId28"/>
    <p:sldId id="352" r:id="rId29"/>
    <p:sldId id="259" r:id="rId30"/>
    <p:sldId id="348" r:id="rId31"/>
    <p:sldId id="261" r:id="rId32"/>
    <p:sldId id="262" r:id="rId33"/>
    <p:sldId id="263" r:id="rId34"/>
    <p:sldId id="264" r:id="rId35"/>
    <p:sldId id="265" r:id="rId36"/>
    <p:sldId id="266" r:id="rId37"/>
    <p:sldId id="267" r:id="rId38"/>
    <p:sldId id="268" r:id="rId39"/>
    <p:sldId id="269" r:id="rId40"/>
    <p:sldId id="270" r:id="rId41"/>
    <p:sldId id="272" r:id="rId42"/>
    <p:sldId id="274" r:id="rId43"/>
    <p:sldId id="275" r:id="rId44"/>
    <p:sldId id="276" r:id="rId45"/>
    <p:sldId id="277" r:id="rId46"/>
    <p:sldId id="289" r:id="rId47"/>
    <p:sldId id="295" r:id="rId48"/>
    <p:sldId id="350" r:id="rId49"/>
    <p:sldId id="351"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57"/>
    <p:restoredTop sz="94702"/>
  </p:normalViewPr>
  <p:slideViewPr>
    <p:cSldViewPr snapToGrid="0" snapToObjects="1">
      <p:cViewPr varScale="1">
        <p:scale>
          <a:sx n="85" d="100"/>
          <a:sy n="85" d="100"/>
        </p:scale>
        <p:origin x="168" y="1176"/>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76" d="100"/>
          <a:sy n="76" d="100"/>
        </p:scale>
        <p:origin x="-3416"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Dr. Simon Caton</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6B4D034-6E37-2545-BB5F-8EA9F77F31CA}" type="datetime1">
              <a:rPr lang="en-IE" smtClean="0"/>
              <a:t>03/02/2019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Data and Web Mining</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0F8F01C-892B-F445-A348-07FDE3BDDEB4}" type="slidenum">
              <a:rPr lang="en-US" smtClean="0"/>
              <a:t>‹#›</a:t>
            </a:fld>
            <a:endParaRPr lang="en-US"/>
          </a:p>
        </p:txBody>
      </p:sp>
    </p:spTree>
    <p:extLst>
      <p:ext uri="{BB962C8B-B14F-4D97-AF65-F5344CB8AC3E}">
        <p14:creationId xmlns:p14="http://schemas.microsoft.com/office/powerpoint/2010/main" val="3794210504"/>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Dr. Simon Caton</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553A00-81ED-B543-8CEE-0C2EA46AE0A8}" type="datetime1">
              <a:rPr lang="en-IE" smtClean="0"/>
              <a:t>03/02/2019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Data and Web Mining</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5010A7-B2E5-5344-8118-581F4C1F1E3B}" type="slidenum">
              <a:rPr lang="en-US" smtClean="0"/>
              <a:t>‹#›</a:t>
            </a:fld>
            <a:endParaRPr lang="en-US"/>
          </a:p>
        </p:txBody>
      </p:sp>
    </p:spTree>
    <p:extLst>
      <p:ext uri="{BB962C8B-B14F-4D97-AF65-F5344CB8AC3E}">
        <p14:creationId xmlns:p14="http://schemas.microsoft.com/office/powerpoint/2010/main" val="3676631627"/>
      </p:ext>
    </p:extLst>
  </p:cSld>
  <p:clrMap bg1="lt1" tx1="dk1" bg2="lt2" tx2="dk2" accent1="accent1" accent2="accent2" accent3="accent3" accent4="accent4" accent5="accent5" accent6="accent6" hlink="hlink" folHlink="folHlink"/>
  <p:hf/>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75459"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E" altLang="en-US"/>
              <a:t>Taken from: </a:t>
            </a:r>
            <a:r>
              <a:rPr lang="en-US" altLang="en-US"/>
              <a:t>http://www-users.cs.york.ac.uk/~jc/teaching/arin/R_practical/</a:t>
            </a:r>
          </a:p>
        </p:txBody>
      </p:sp>
    </p:spTree>
    <p:extLst>
      <p:ext uri="{BB962C8B-B14F-4D97-AF65-F5344CB8AC3E}">
        <p14:creationId xmlns:p14="http://schemas.microsoft.com/office/powerpoint/2010/main" val="26527358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17" name="Rechteck 16"/>
          <p:cNvSpPr/>
          <p:nvPr userDrawn="1"/>
        </p:nvSpPr>
        <p:spPr>
          <a:xfrm>
            <a:off x="778" y="3365304"/>
            <a:ext cx="9107726" cy="349269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Text Box 21"/>
          <p:cNvSpPr txBox="1">
            <a:spLocks noChangeArrowheads="1"/>
          </p:cNvSpPr>
          <p:nvPr userDrawn="1"/>
        </p:nvSpPr>
        <p:spPr bwMode="auto">
          <a:xfrm>
            <a:off x="682997" y="3140968"/>
            <a:ext cx="4537075" cy="152400"/>
          </a:xfrm>
          <a:prstGeom prst="rect">
            <a:avLst/>
          </a:prstGeom>
          <a:noFill/>
          <a:ln w="9525">
            <a:noFill/>
            <a:miter lim="800000"/>
            <a:headEnd/>
            <a:tailEnd/>
          </a:ln>
          <a:effectLst/>
        </p:spPr>
        <p:txBody>
          <a:bodyPr lIns="0" tIns="0" rIns="0" bIns="0" anchor="ctr">
            <a:spAutoFit/>
          </a:bodyPr>
          <a:lstStyle/>
          <a:p>
            <a:pPr>
              <a:defRPr/>
            </a:pPr>
            <a:r>
              <a:rPr lang="de-DE" sz="1000" dirty="0">
                <a:solidFill>
                  <a:schemeClr val="bg1"/>
                </a:solidFill>
              </a:rPr>
              <a:t>National College </a:t>
            </a:r>
            <a:r>
              <a:rPr lang="de-DE" sz="1000" dirty="0" err="1">
                <a:solidFill>
                  <a:schemeClr val="bg1"/>
                </a:solidFill>
              </a:rPr>
              <a:t>of</a:t>
            </a:r>
            <a:r>
              <a:rPr lang="de-DE" sz="1000" dirty="0">
                <a:solidFill>
                  <a:schemeClr val="bg1"/>
                </a:solidFill>
              </a:rPr>
              <a:t> </a:t>
            </a:r>
            <a:r>
              <a:rPr lang="de-DE" sz="1000" dirty="0" err="1">
                <a:solidFill>
                  <a:schemeClr val="bg1"/>
                </a:solidFill>
              </a:rPr>
              <a:t>Ireland</a:t>
            </a:r>
            <a:r>
              <a:rPr lang="de-DE" sz="1000" dirty="0">
                <a:solidFill>
                  <a:schemeClr val="bg1"/>
                </a:solidFill>
              </a:rPr>
              <a:t>, School </a:t>
            </a:r>
            <a:r>
              <a:rPr lang="de-DE" sz="1000" dirty="0" err="1">
                <a:solidFill>
                  <a:schemeClr val="bg1"/>
                </a:solidFill>
              </a:rPr>
              <a:t>of</a:t>
            </a:r>
            <a:r>
              <a:rPr lang="de-DE" sz="1000" dirty="0">
                <a:solidFill>
                  <a:schemeClr val="bg1"/>
                </a:solidFill>
              </a:rPr>
              <a:t> Computing</a:t>
            </a:r>
          </a:p>
        </p:txBody>
      </p:sp>
      <p:sp>
        <p:nvSpPr>
          <p:cNvPr id="22" name="Titel 1"/>
          <p:cNvSpPr>
            <a:spLocks noGrp="1"/>
          </p:cNvSpPr>
          <p:nvPr>
            <p:ph type="title" hasCustomPrompt="1"/>
          </p:nvPr>
        </p:nvSpPr>
        <p:spPr>
          <a:xfrm>
            <a:off x="682997" y="1268760"/>
            <a:ext cx="7772400" cy="936104"/>
          </a:xfrm>
        </p:spPr>
        <p:txBody>
          <a:bodyPr anchor="t"/>
          <a:lstStyle>
            <a:lvl1pPr algn="l">
              <a:defRPr sz="3200" b="1" cap="all" baseline="0"/>
            </a:lvl1pPr>
          </a:lstStyle>
          <a:p>
            <a:r>
              <a:rPr lang="de-DE" dirty="0" err="1"/>
              <a:t>Presentation</a:t>
            </a:r>
            <a:r>
              <a:rPr lang="de-DE" dirty="0"/>
              <a:t> Title</a:t>
            </a:r>
          </a:p>
        </p:txBody>
      </p:sp>
      <p:pic>
        <p:nvPicPr>
          <p:cNvPr id="9" name="Picture Placeholder 5"/>
          <p:cNvPicPr>
            <a:picLocks noChangeAspect="1"/>
          </p:cNvPicPr>
          <p:nvPr userDrawn="1"/>
        </p:nvPicPr>
        <p:blipFill>
          <a:blip r:embed="rId2">
            <a:duotone>
              <a:prstClr val="black"/>
              <a:srgbClr val="D9C3A5">
                <a:tint val="50000"/>
                <a:satMod val="180000"/>
              </a:srgbClr>
            </a:duotone>
          </a:blip>
          <a:srcRect l="14823" r="14823"/>
          <a:stretch>
            <a:fillRect/>
          </a:stretch>
        </p:blipFill>
        <p:spPr bwMode="auto">
          <a:xfrm>
            <a:off x="179512" y="3501008"/>
            <a:ext cx="8784976" cy="3096344"/>
          </a:xfrm>
          <a:prstGeom prst="roundRect">
            <a:avLst>
              <a:gd name="adj" fmla="val 4238"/>
            </a:avLst>
          </a:prstGeom>
          <a:solidFill>
            <a:srgbClr val="FFFFFF">
              <a:shade val="85000"/>
            </a:srgbClr>
          </a:solidFill>
          <a:ln w="3175" cmpd="sng">
            <a:solidFill>
              <a:schemeClr val="bg1"/>
            </a:solidFill>
          </a:ln>
          <a:effectLst/>
        </p:spPr>
      </p:pic>
      <p:sp>
        <p:nvSpPr>
          <p:cNvPr id="23" name="Textplatzhalter 2"/>
          <p:cNvSpPr>
            <a:spLocks noGrp="1"/>
          </p:cNvSpPr>
          <p:nvPr>
            <p:ph type="body" idx="1" hasCustomPrompt="1"/>
          </p:nvPr>
        </p:nvSpPr>
        <p:spPr>
          <a:xfrm>
            <a:off x="682997" y="2203248"/>
            <a:ext cx="7772400" cy="865711"/>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a:t>Sub-title / Name</a:t>
            </a:r>
          </a:p>
        </p:txBody>
      </p:sp>
      <p:sp>
        <p:nvSpPr>
          <p:cNvPr id="14" name="Text Box 14"/>
          <p:cNvSpPr txBox="1">
            <a:spLocks noChangeArrowheads="1"/>
          </p:cNvSpPr>
          <p:nvPr userDrawn="1"/>
        </p:nvSpPr>
        <p:spPr bwMode="auto">
          <a:xfrm>
            <a:off x="7020272" y="6112792"/>
            <a:ext cx="1727200" cy="244475"/>
          </a:xfrm>
          <a:prstGeom prst="rect">
            <a:avLst/>
          </a:prstGeom>
          <a:noFill/>
          <a:ln w="9525">
            <a:noFill/>
            <a:miter lim="800000"/>
            <a:headEnd/>
            <a:tailEnd/>
          </a:ln>
          <a:effectLst/>
        </p:spPr>
        <p:txBody>
          <a:bodyPr lIns="0" tIns="0" rIns="0" bIns="0">
            <a:spAutoFit/>
          </a:bodyPr>
          <a:lstStyle/>
          <a:p>
            <a:pPr algn="r">
              <a:defRPr/>
            </a:pPr>
            <a:r>
              <a:rPr lang="de-DE" sz="1600" b="1" dirty="0" err="1">
                <a:solidFill>
                  <a:schemeClr val="bg1"/>
                </a:solidFill>
              </a:rPr>
              <a:t>www.ncirl.ie</a:t>
            </a:r>
            <a:endParaRPr lang="de-DE" sz="1600" b="1" dirty="0">
              <a:solidFill>
                <a:schemeClr val="bg1"/>
              </a:solidFill>
            </a:endParaRPr>
          </a:p>
        </p:txBody>
      </p:sp>
    </p:spTree>
    <p:extLst>
      <p:ext uri="{BB962C8B-B14F-4D97-AF65-F5344CB8AC3E}">
        <p14:creationId xmlns:p14="http://schemas.microsoft.com/office/powerpoint/2010/main" val="2473742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a:t>Bild durch Klicken auf Symbol hinzufügen</a:t>
            </a:r>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e Placeholder 4"/>
          <p:cNvSpPr>
            <a:spLocks noGrp="1"/>
          </p:cNvSpPr>
          <p:nvPr>
            <p:ph type="dt" sz="half" idx="10"/>
          </p:nvPr>
        </p:nvSpPr>
        <p:spPr/>
        <p:txBody>
          <a:bodyPr/>
          <a:lstStyle/>
          <a:p>
            <a:fld id="{169FE214-EA91-B14A-AAEC-8633426F3977}" type="datetime1">
              <a:rPr lang="en-IE" smtClean="0"/>
              <a:t>03/02/2019</a:t>
            </a:fld>
            <a:endParaRPr lang="en-US"/>
          </a:p>
        </p:txBody>
      </p:sp>
      <p:sp>
        <p:nvSpPr>
          <p:cNvPr id="6" name="Footer Placeholder 5"/>
          <p:cNvSpPr>
            <a:spLocks noGrp="1"/>
          </p:cNvSpPr>
          <p:nvPr>
            <p:ph type="ftr" sz="quarter" idx="11"/>
          </p:nvPr>
        </p:nvSpPr>
        <p:spPr/>
        <p:txBody>
          <a:bodyPr/>
          <a:lstStyle/>
          <a:p>
            <a:r>
              <a:rPr lang="en-US"/>
              <a:t>Advanced Data Mining</a:t>
            </a:r>
            <a:endParaRPr lang="en-US" dirty="0"/>
          </a:p>
        </p:txBody>
      </p:sp>
      <p:sp>
        <p:nvSpPr>
          <p:cNvPr id="7" name="Slide Number Placeholder 6"/>
          <p:cNvSpPr>
            <a:spLocks noGrp="1"/>
          </p:cNvSpPr>
          <p:nvPr>
            <p:ph type="sldNum" sz="quarter" idx="12"/>
          </p:nvPr>
        </p:nvSpPr>
        <p:spPr/>
        <p:txBody>
          <a:bodyPr/>
          <a:lstStyle/>
          <a:p>
            <a:fld id="{DD7D2821-7554-5B44-BF60-F8D166F48DA0}" type="slidenum">
              <a:rPr lang="en-US" smtClean="0"/>
              <a:pPr/>
              <a:t>‹#›</a:t>
            </a:fld>
            <a:endParaRPr lang="en-US"/>
          </a:p>
        </p:txBody>
      </p:sp>
    </p:spTree>
    <p:extLst>
      <p:ext uri="{BB962C8B-B14F-4D97-AF65-F5344CB8AC3E}">
        <p14:creationId xmlns:p14="http://schemas.microsoft.com/office/powerpoint/2010/main" val="2250374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Questions">
    <p:spTree>
      <p:nvGrpSpPr>
        <p:cNvPr id="1" name=""/>
        <p:cNvGrpSpPr/>
        <p:nvPr/>
      </p:nvGrpSpPr>
      <p:grpSpPr>
        <a:xfrm>
          <a:off x="0" y="0"/>
          <a:ext cx="0" cy="0"/>
          <a:chOff x="0" y="0"/>
          <a:chExt cx="0" cy="0"/>
        </a:xfrm>
      </p:grpSpPr>
      <p:pic>
        <p:nvPicPr>
          <p:cNvPr id="6" name="Picture 5" descr="questions.jpg"/>
          <p:cNvPicPr>
            <a:picLocks noChangeAspect="1"/>
          </p:cNvPicPr>
          <p:nvPr userDrawn="1"/>
        </p:nvPicPr>
        <p:blipFill rotWithShape="1">
          <a:blip r:embed="rId2">
            <a:extLst>
              <a:ext uri="{28A0092B-C50C-407E-A947-70E740481C1C}">
                <a14:useLocalDpi xmlns:a14="http://schemas.microsoft.com/office/drawing/2010/main" val="0"/>
              </a:ext>
            </a:extLst>
          </a:blip>
          <a:srcRect l="25695"/>
          <a:stretch/>
        </p:blipFill>
        <p:spPr>
          <a:xfrm>
            <a:off x="0" y="2103120"/>
            <a:ext cx="4076700" cy="4754880"/>
          </a:xfrm>
          <a:prstGeom prst="rect">
            <a:avLst/>
          </a:prstGeom>
        </p:spPr>
      </p:pic>
      <p:sp>
        <p:nvSpPr>
          <p:cNvPr id="3" name="Content Placeholder 2"/>
          <p:cNvSpPr>
            <a:spLocks noGrp="1"/>
          </p:cNvSpPr>
          <p:nvPr>
            <p:ph sz="quarter" idx="10"/>
          </p:nvPr>
        </p:nvSpPr>
        <p:spPr>
          <a:xfrm>
            <a:off x="2832100" y="2103120"/>
            <a:ext cx="5956300" cy="428498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itle 3"/>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1159207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9144000" cy="68579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p:nvPr>
        </p:nvSpPr>
        <p:spPr>
          <a:xfrm>
            <a:off x="1654964" y="5083969"/>
            <a:ext cx="7428096" cy="566738"/>
          </a:xfrm>
          <a:solidFill>
            <a:schemeClr val="bg2">
              <a:lumMod val="25000"/>
              <a:alpha val="50000"/>
            </a:schemeClr>
          </a:solidFill>
          <a:effectLst/>
        </p:spPr>
        <p:txBody>
          <a:bodyPr anchor="b"/>
          <a:lstStyle>
            <a:lvl1pPr algn="l">
              <a:defRPr sz="2000" b="1">
                <a:solidFill>
                  <a:srgbClr val="FFFFFF"/>
                </a:solidFill>
              </a:defRPr>
            </a:lvl1pPr>
          </a:lstStyle>
          <a:p>
            <a:r>
              <a:rPr lang="en-GB" dirty="0"/>
              <a:t>Click to edit Master title style</a:t>
            </a:r>
            <a:endParaRPr lang="en-US" dirty="0"/>
          </a:p>
        </p:txBody>
      </p:sp>
      <p:sp>
        <p:nvSpPr>
          <p:cNvPr id="5" name="Date Placeholder 4"/>
          <p:cNvSpPr>
            <a:spLocks noGrp="1"/>
          </p:cNvSpPr>
          <p:nvPr>
            <p:ph type="dt" sz="half" idx="10"/>
          </p:nvPr>
        </p:nvSpPr>
        <p:spPr/>
        <p:txBody>
          <a:bodyPr/>
          <a:lstStyle/>
          <a:p>
            <a:fld id="{5EEE1AD2-5F25-9849-AC5F-55FF970C9628}" type="datetime1">
              <a:rPr lang="en-IE" smtClean="0"/>
              <a:t>03/02/2019</a:t>
            </a:fld>
            <a:endParaRPr lang="en-US"/>
          </a:p>
        </p:txBody>
      </p:sp>
      <p:sp>
        <p:nvSpPr>
          <p:cNvPr id="6" name="Footer Placeholder 5"/>
          <p:cNvSpPr>
            <a:spLocks noGrp="1"/>
          </p:cNvSpPr>
          <p:nvPr>
            <p:ph type="ftr" sz="quarter" idx="11"/>
          </p:nvPr>
        </p:nvSpPr>
        <p:spPr/>
        <p:txBody>
          <a:bodyPr/>
          <a:lstStyle/>
          <a:p>
            <a:r>
              <a:rPr lang="en-US"/>
              <a:t>Advanced Data Mining</a:t>
            </a:r>
          </a:p>
        </p:txBody>
      </p:sp>
      <p:sp>
        <p:nvSpPr>
          <p:cNvPr id="7" name="Slide Number Placeholder 6"/>
          <p:cNvSpPr>
            <a:spLocks noGrp="1"/>
          </p:cNvSpPr>
          <p:nvPr>
            <p:ph type="sldNum" sz="quarter" idx="12"/>
          </p:nvPr>
        </p:nvSpPr>
        <p:spPr/>
        <p:txBody>
          <a:bodyPr/>
          <a:lstStyle/>
          <a:p>
            <a:fld id="{FBB490AC-52AF-304B-A493-C3E9DB2F7DD3}" type="slidenum">
              <a:rPr lang="en-US" smtClean="0"/>
              <a:t>‹#›</a:t>
            </a:fld>
            <a:endParaRPr lang="en-US"/>
          </a:p>
        </p:txBody>
      </p:sp>
    </p:spTree>
    <p:extLst>
      <p:ext uri="{BB962C8B-B14F-4D97-AF65-F5344CB8AC3E}">
        <p14:creationId xmlns:p14="http://schemas.microsoft.com/office/powerpoint/2010/main" val="3624619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pic>
        <p:nvPicPr>
          <p:cNvPr id="6" name="Picture 5" descr="questions.jpg"/>
          <p:cNvPicPr>
            <a:picLocks noChangeAspect="1"/>
          </p:cNvPicPr>
          <p:nvPr userDrawn="1"/>
        </p:nvPicPr>
        <p:blipFill rotWithShape="1">
          <a:blip r:embed="rId2">
            <a:extLst>
              <a:ext uri="{28A0092B-C50C-407E-A947-70E740481C1C}">
                <a14:useLocalDpi xmlns:a14="http://schemas.microsoft.com/office/drawing/2010/main" val="0"/>
              </a:ext>
            </a:extLst>
          </a:blip>
          <a:srcRect l="25695"/>
          <a:stretch/>
        </p:blipFill>
        <p:spPr>
          <a:xfrm>
            <a:off x="0" y="2103120"/>
            <a:ext cx="4076700" cy="4754880"/>
          </a:xfrm>
          <a:prstGeom prst="rect">
            <a:avLst/>
          </a:prstGeom>
        </p:spPr>
      </p:pic>
    </p:spTree>
    <p:extLst>
      <p:ext uri="{BB962C8B-B14F-4D97-AF65-F5344CB8AC3E}">
        <p14:creationId xmlns:p14="http://schemas.microsoft.com/office/powerpoint/2010/main" val="17921262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a:defRPr/>
            </a:pPr>
            <a:fld id="{A39F7A88-67AD-8A44-B0D7-27CCBB947D8C}" type="datetime1">
              <a:rPr lang="en-IE" smtClean="0"/>
              <a:t>03/02/2019</a:t>
            </a:fld>
            <a:endParaRPr lang="en-IE"/>
          </a:p>
        </p:txBody>
      </p:sp>
      <p:sp>
        <p:nvSpPr>
          <p:cNvPr id="17" name="Footer Placeholder 16"/>
          <p:cNvSpPr>
            <a:spLocks noGrp="1"/>
          </p:cNvSpPr>
          <p:nvPr>
            <p:ph type="ftr" sz="quarter" idx="11"/>
          </p:nvPr>
        </p:nvSpPr>
        <p:spPr>
          <a:xfrm>
            <a:off x="2898648" y="6355080"/>
            <a:ext cx="3474720" cy="365760"/>
          </a:xfrm>
        </p:spPr>
        <p:txBody>
          <a:bodyPr/>
          <a:lstStyle/>
          <a:p>
            <a:pPr>
              <a:defRPr/>
            </a:pPr>
            <a:r>
              <a:rPr lang="en-IE"/>
              <a:t>Advanced Data Mining</a:t>
            </a:r>
          </a:p>
        </p:txBody>
      </p:sp>
      <p:sp>
        <p:nvSpPr>
          <p:cNvPr id="29" name="Slide Number Placeholder 28"/>
          <p:cNvSpPr>
            <a:spLocks noGrp="1"/>
          </p:cNvSpPr>
          <p:nvPr>
            <p:ph type="sldNum" sz="quarter" idx="12"/>
          </p:nvPr>
        </p:nvSpPr>
        <p:spPr>
          <a:xfrm>
            <a:off x="1216152" y="6355080"/>
            <a:ext cx="1219200" cy="365760"/>
          </a:xfrm>
        </p:spPr>
        <p:txBody>
          <a:bodyPr/>
          <a:lstStyle/>
          <a:p>
            <a:pPr>
              <a:defRPr/>
            </a:pPr>
            <a:fld id="{B41D8E96-6D99-4D1F-B9C0-6DE23BA9535C}" type="slidenum">
              <a:rPr lang="en-IE" smtClean="0"/>
              <a:pPr>
                <a:defRPr/>
              </a:pPr>
              <a:t>‹#›</a:t>
            </a:fld>
            <a:endParaRPr lang="en-IE"/>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1845886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fld id="{A412AA75-E803-3748-B087-4F5606B582D4}" type="datetime1">
              <a:rPr lang="en-IE" smtClean="0"/>
              <a:t>03/02/2019</a:t>
            </a:fld>
            <a:endParaRPr lang="en-IE"/>
          </a:p>
        </p:txBody>
      </p:sp>
      <p:sp>
        <p:nvSpPr>
          <p:cNvPr id="5" name="Footer Placeholder 4"/>
          <p:cNvSpPr>
            <a:spLocks noGrp="1"/>
          </p:cNvSpPr>
          <p:nvPr>
            <p:ph type="ftr" sz="quarter" idx="11"/>
          </p:nvPr>
        </p:nvSpPr>
        <p:spPr/>
        <p:txBody>
          <a:bodyPr/>
          <a:lstStyle/>
          <a:p>
            <a:pPr>
              <a:defRPr/>
            </a:pPr>
            <a:r>
              <a:rPr lang="en-IE"/>
              <a:t>Advanced Data Mining</a:t>
            </a:r>
          </a:p>
        </p:txBody>
      </p:sp>
      <p:sp>
        <p:nvSpPr>
          <p:cNvPr id="6" name="Slide Number Placeholder 5"/>
          <p:cNvSpPr>
            <a:spLocks noGrp="1"/>
          </p:cNvSpPr>
          <p:nvPr>
            <p:ph type="sldNum" sz="quarter" idx="12"/>
          </p:nvPr>
        </p:nvSpPr>
        <p:spPr/>
        <p:txBody>
          <a:bodyPr/>
          <a:lstStyle/>
          <a:p>
            <a:pPr>
              <a:defRPr/>
            </a:pPr>
            <a:fld id="{E702F601-837F-4952-9AC8-21E0053EC0C9}" type="slidenum">
              <a:rPr lang="en-IE" smtClean="0"/>
              <a:pPr>
                <a:defRPr/>
              </a:pPr>
              <a:t>‹#›</a:t>
            </a:fld>
            <a:endParaRPr lang="en-IE"/>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385127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elfolie">
    <p:spTree>
      <p:nvGrpSpPr>
        <p:cNvPr id="1" name=""/>
        <p:cNvGrpSpPr/>
        <p:nvPr/>
      </p:nvGrpSpPr>
      <p:grpSpPr>
        <a:xfrm>
          <a:off x="0" y="0"/>
          <a:ext cx="0" cy="0"/>
          <a:chOff x="0" y="0"/>
          <a:chExt cx="0" cy="0"/>
        </a:xfrm>
      </p:grpSpPr>
      <p:sp>
        <p:nvSpPr>
          <p:cNvPr id="17" name="Rechteck 16"/>
          <p:cNvSpPr/>
          <p:nvPr userDrawn="1"/>
        </p:nvSpPr>
        <p:spPr>
          <a:xfrm>
            <a:off x="778" y="3365304"/>
            <a:ext cx="9107726" cy="349269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Text Box 21"/>
          <p:cNvSpPr txBox="1">
            <a:spLocks noChangeArrowheads="1"/>
          </p:cNvSpPr>
          <p:nvPr userDrawn="1"/>
        </p:nvSpPr>
        <p:spPr bwMode="auto">
          <a:xfrm>
            <a:off x="682997" y="3140968"/>
            <a:ext cx="4537075" cy="152400"/>
          </a:xfrm>
          <a:prstGeom prst="rect">
            <a:avLst/>
          </a:prstGeom>
          <a:noFill/>
          <a:ln w="9525">
            <a:noFill/>
            <a:miter lim="800000"/>
            <a:headEnd/>
            <a:tailEnd/>
          </a:ln>
          <a:effectLst/>
        </p:spPr>
        <p:txBody>
          <a:bodyPr lIns="0" tIns="0" rIns="0" bIns="0" anchor="ctr">
            <a:spAutoFit/>
          </a:bodyPr>
          <a:lstStyle/>
          <a:p>
            <a:pPr>
              <a:defRPr/>
            </a:pPr>
            <a:r>
              <a:rPr lang="de-DE" sz="1000" dirty="0">
                <a:solidFill>
                  <a:schemeClr val="bg1"/>
                </a:solidFill>
              </a:rPr>
              <a:t>National College </a:t>
            </a:r>
            <a:r>
              <a:rPr lang="de-DE" sz="1000" dirty="0" err="1">
                <a:solidFill>
                  <a:schemeClr val="bg1"/>
                </a:solidFill>
              </a:rPr>
              <a:t>of</a:t>
            </a:r>
            <a:r>
              <a:rPr lang="de-DE" sz="1000" dirty="0">
                <a:solidFill>
                  <a:schemeClr val="bg1"/>
                </a:solidFill>
              </a:rPr>
              <a:t> </a:t>
            </a:r>
            <a:r>
              <a:rPr lang="de-DE" sz="1000" dirty="0" err="1">
                <a:solidFill>
                  <a:schemeClr val="bg1"/>
                </a:solidFill>
              </a:rPr>
              <a:t>Ireland</a:t>
            </a:r>
            <a:r>
              <a:rPr lang="de-DE" sz="1000" dirty="0">
                <a:solidFill>
                  <a:schemeClr val="bg1"/>
                </a:solidFill>
              </a:rPr>
              <a:t>, School </a:t>
            </a:r>
            <a:r>
              <a:rPr lang="de-DE" sz="1000" dirty="0" err="1">
                <a:solidFill>
                  <a:schemeClr val="bg1"/>
                </a:solidFill>
              </a:rPr>
              <a:t>of</a:t>
            </a:r>
            <a:r>
              <a:rPr lang="de-DE" sz="1000" dirty="0">
                <a:solidFill>
                  <a:schemeClr val="bg1"/>
                </a:solidFill>
              </a:rPr>
              <a:t> Computing</a:t>
            </a:r>
          </a:p>
        </p:txBody>
      </p:sp>
      <p:sp>
        <p:nvSpPr>
          <p:cNvPr id="22" name="Titel 1"/>
          <p:cNvSpPr>
            <a:spLocks noGrp="1"/>
          </p:cNvSpPr>
          <p:nvPr>
            <p:ph type="title" hasCustomPrompt="1"/>
          </p:nvPr>
        </p:nvSpPr>
        <p:spPr>
          <a:xfrm>
            <a:off x="682997" y="1268760"/>
            <a:ext cx="7772400" cy="936104"/>
          </a:xfrm>
        </p:spPr>
        <p:txBody>
          <a:bodyPr anchor="t"/>
          <a:lstStyle>
            <a:lvl1pPr algn="l">
              <a:defRPr sz="3200" b="1" cap="all" baseline="0"/>
            </a:lvl1pPr>
          </a:lstStyle>
          <a:p>
            <a:r>
              <a:rPr lang="de-DE" dirty="0" err="1"/>
              <a:t>Presentation</a:t>
            </a:r>
            <a:r>
              <a:rPr lang="de-DE" dirty="0"/>
              <a:t> Title</a:t>
            </a:r>
          </a:p>
        </p:txBody>
      </p:sp>
      <p:pic>
        <p:nvPicPr>
          <p:cNvPr id="9" name="Picture Placeholder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133592" y="3585017"/>
            <a:ext cx="8876816" cy="3092220"/>
          </a:xfrm>
          <a:prstGeom prst="roundRect">
            <a:avLst>
              <a:gd name="adj" fmla="val 4238"/>
            </a:avLst>
          </a:prstGeom>
          <a:solidFill>
            <a:srgbClr val="FFFFFF">
              <a:shade val="85000"/>
            </a:srgbClr>
          </a:solidFill>
          <a:ln w="3175" cmpd="sng">
            <a:solidFill>
              <a:schemeClr val="bg1"/>
            </a:solidFill>
          </a:ln>
          <a:effectLst/>
        </p:spPr>
      </p:pic>
      <p:sp>
        <p:nvSpPr>
          <p:cNvPr id="23" name="Textplatzhalter 2"/>
          <p:cNvSpPr>
            <a:spLocks noGrp="1"/>
          </p:cNvSpPr>
          <p:nvPr>
            <p:ph type="body" idx="1" hasCustomPrompt="1"/>
          </p:nvPr>
        </p:nvSpPr>
        <p:spPr>
          <a:xfrm>
            <a:off x="682997" y="2203248"/>
            <a:ext cx="7772400" cy="865711"/>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a:t>Sub-title / Name</a:t>
            </a:r>
          </a:p>
        </p:txBody>
      </p:sp>
      <p:sp>
        <p:nvSpPr>
          <p:cNvPr id="14" name="Text Box 14"/>
          <p:cNvSpPr txBox="1">
            <a:spLocks noChangeArrowheads="1"/>
          </p:cNvSpPr>
          <p:nvPr userDrawn="1"/>
        </p:nvSpPr>
        <p:spPr bwMode="auto">
          <a:xfrm>
            <a:off x="7020272" y="6112792"/>
            <a:ext cx="1727200" cy="244475"/>
          </a:xfrm>
          <a:prstGeom prst="rect">
            <a:avLst/>
          </a:prstGeom>
          <a:noFill/>
          <a:ln w="9525">
            <a:noFill/>
            <a:miter lim="800000"/>
            <a:headEnd/>
            <a:tailEnd/>
          </a:ln>
          <a:effectLst/>
        </p:spPr>
        <p:txBody>
          <a:bodyPr lIns="0" tIns="0" rIns="0" bIns="0">
            <a:spAutoFit/>
          </a:bodyPr>
          <a:lstStyle/>
          <a:p>
            <a:pPr algn="r">
              <a:defRPr/>
            </a:pPr>
            <a:r>
              <a:rPr lang="de-DE" sz="1600" b="1" dirty="0" err="1">
                <a:solidFill>
                  <a:schemeClr val="bg1"/>
                </a:solidFill>
              </a:rPr>
              <a:t>www.ncirl.ie</a:t>
            </a:r>
            <a:endParaRPr lang="de-DE" sz="1600" b="1" dirty="0">
              <a:solidFill>
                <a:schemeClr val="bg1"/>
              </a:solidFill>
            </a:endParaRPr>
          </a:p>
        </p:txBody>
      </p:sp>
    </p:spTree>
    <p:extLst>
      <p:ext uri="{BB962C8B-B14F-4D97-AF65-F5344CB8AC3E}">
        <p14:creationId xmlns:p14="http://schemas.microsoft.com/office/powerpoint/2010/main" val="3997503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lvl1pPr marL="314325" indent="-314325">
              <a:buFont typeface="Wingdings" charset="2"/>
              <a:buChar char="§"/>
              <a:defRPr/>
            </a:lvl1pPr>
            <a:lvl2pPr marL="790575" indent="-314325">
              <a:buFont typeface="Wingdings" charset="2"/>
              <a:buChar char="§"/>
              <a:defRPr/>
            </a:lvl2pPr>
            <a:lvl3pPr marL="1209675" indent="-276225">
              <a:buFont typeface="Wingdings" charset="2"/>
              <a:buChar char="§"/>
              <a:defRPr/>
            </a:lvl3pPr>
            <a:lvl4pPr marL="1657350" indent="-276225">
              <a:buFont typeface="Wingdings" charset="2"/>
              <a:buChar char="§"/>
              <a:defRPr/>
            </a:lvl4pPr>
            <a:lvl5pPr marL="2095500" indent="-276225">
              <a:buFont typeface="Wingdings" charset="2"/>
              <a:buChar char="§"/>
              <a:defRPr/>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Date Placeholder 9"/>
          <p:cNvSpPr>
            <a:spLocks noGrp="1"/>
          </p:cNvSpPr>
          <p:nvPr>
            <p:ph type="dt" sz="half" idx="10"/>
          </p:nvPr>
        </p:nvSpPr>
        <p:spPr/>
        <p:txBody>
          <a:bodyPr/>
          <a:lstStyle/>
          <a:p>
            <a:fld id="{0B836F7F-C278-6142-8FF6-B0BC2BAA2271}" type="datetime1">
              <a:rPr lang="en-IE" smtClean="0"/>
              <a:t>03/02/2019</a:t>
            </a:fld>
            <a:endParaRPr lang="en-US"/>
          </a:p>
        </p:txBody>
      </p:sp>
      <p:sp>
        <p:nvSpPr>
          <p:cNvPr id="11" name="Footer Placeholder 10"/>
          <p:cNvSpPr>
            <a:spLocks noGrp="1"/>
          </p:cNvSpPr>
          <p:nvPr>
            <p:ph type="ftr" sz="quarter" idx="11"/>
          </p:nvPr>
        </p:nvSpPr>
        <p:spPr/>
        <p:txBody>
          <a:bodyPr/>
          <a:lstStyle/>
          <a:p>
            <a:r>
              <a:rPr lang="en-US"/>
              <a:t>Advanced Data Mining</a:t>
            </a:r>
            <a:endParaRPr lang="en-US" dirty="0"/>
          </a:p>
        </p:txBody>
      </p:sp>
      <p:sp>
        <p:nvSpPr>
          <p:cNvPr id="12" name="Slide Number Placeholder 11"/>
          <p:cNvSpPr>
            <a:spLocks noGrp="1"/>
          </p:cNvSpPr>
          <p:nvPr>
            <p:ph type="sldNum" sz="quarter" idx="12"/>
          </p:nvPr>
        </p:nvSpPr>
        <p:spPr/>
        <p:txBody>
          <a:bodyPr/>
          <a:lstStyle/>
          <a:p>
            <a:fld id="{DD7D2821-7554-5B44-BF60-F8D166F48DA0}" type="slidenum">
              <a:rPr lang="en-US" smtClean="0"/>
              <a:pPr/>
              <a:t>‹#›</a:t>
            </a:fld>
            <a:endParaRPr lang="en-US"/>
          </a:p>
        </p:txBody>
      </p:sp>
    </p:spTree>
    <p:extLst>
      <p:ext uri="{BB962C8B-B14F-4D97-AF65-F5344CB8AC3E}">
        <p14:creationId xmlns:p14="http://schemas.microsoft.com/office/powerpoint/2010/main" val="42723554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35637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392113" y="1198563"/>
            <a:ext cx="4102100" cy="4894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6613" y="1198563"/>
            <a:ext cx="4102100" cy="4894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Date Placeholder 4"/>
          <p:cNvSpPr>
            <a:spLocks noGrp="1"/>
          </p:cNvSpPr>
          <p:nvPr>
            <p:ph type="dt" sz="half" idx="10"/>
          </p:nvPr>
        </p:nvSpPr>
        <p:spPr/>
        <p:txBody>
          <a:bodyPr/>
          <a:lstStyle/>
          <a:p>
            <a:fld id="{DF309BB1-C13D-4F41-AD24-F1EDDC522158}" type="datetime1">
              <a:rPr lang="en-IE" smtClean="0"/>
              <a:t>03/02/2019</a:t>
            </a:fld>
            <a:endParaRPr lang="en-US"/>
          </a:p>
        </p:txBody>
      </p:sp>
      <p:sp>
        <p:nvSpPr>
          <p:cNvPr id="6" name="Footer Placeholder 5"/>
          <p:cNvSpPr>
            <a:spLocks noGrp="1"/>
          </p:cNvSpPr>
          <p:nvPr>
            <p:ph type="ftr" sz="quarter" idx="11"/>
          </p:nvPr>
        </p:nvSpPr>
        <p:spPr/>
        <p:txBody>
          <a:bodyPr/>
          <a:lstStyle/>
          <a:p>
            <a:r>
              <a:rPr lang="en-US"/>
              <a:t>Advanced Data Mining</a:t>
            </a:r>
            <a:endParaRPr lang="en-US" dirty="0"/>
          </a:p>
        </p:txBody>
      </p:sp>
      <p:sp>
        <p:nvSpPr>
          <p:cNvPr id="7" name="Slide Number Placeholder 6"/>
          <p:cNvSpPr>
            <a:spLocks noGrp="1"/>
          </p:cNvSpPr>
          <p:nvPr>
            <p:ph type="sldNum" sz="quarter" idx="12"/>
          </p:nvPr>
        </p:nvSpPr>
        <p:spPr/>
        <p:txBody>
          <a:bodyPr/>
          <a:lstStyle/>
          <a:p>
            <a:fld id="{DD7D2821-7554-5B44-BF60-F8D166F48DA0}" type="slidenum">
              <a:rPr lang="en-US" smtClean="0"/>
              <a:pPr/>
              <a:t>‹#›</a:t>
            </a:fld>
            <a:endParaRPr lang="en-US"/>
          </a:p>
        </p:txBody>
      </p:sp>
    </p:spTree>
    <p:extLst>
      <p:ext uri="{BB962C8B-B14F-4D97-AF65-F5344CB8AC3E}">
        <p14:creationId xmlns:p14="http://schemas.microsoft.com/office/powerpoint/2010/main" val="427122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17" name="Rechteck 16"/>
          <p:cNvSpPr/>
          <p:nvPr userDrawn="1"/>
        </p:nvSpPr>
        <p:spPr>
          <a:xfrm>
            <a:off x="778" y="3365304"/>
            <a:ext cx="9107726" cy="349269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Text Box 21"/>
          <p:cNvSpPr txBox="1">
            <a:spLocks noChangeArrowheads="1"/>
          </p:cNvSpPr>
          <p:nvPr userDrawn="1"/>
        </p:nvSpPr>
        <p:spPr bwMode="auto">
          <a:xfrm>
            <a:off x="682997" y="3140968"/>
            <a:ext cx="4537075" cy="152400"/>
          </a:xfrm>
          <a:prstGeom prst="rect">
            <a:avLst/>
          </a:prstGeom>
          <a:noFill/>
          <a:ln w="9525">
            <a:noFill/>
            <a:miter lim="800000"/>
            <a:headEnd/>
            <a:tailEnd/>
          </a:ln>
          <a:effectLst/>
        </p:spPr>
        <p:txBody>
          <a:bodyPr lIns="0" tIns="0" rIns="0" bIns="0" anchor="ctr">
            <a:spAutoFit/>
          </a:bodyPr>
          <a:lstStyle/>
          <a:p>
            <a:pPr>
              <a:defRPr/>
            </a:pPr>
            <a:r>
              <a:rPr lang="de-DE" sz="1000" dirty="0">
                <a:solidFill>
                  <a:schemeClr val="bg1"/>
                </a:solidFill>
              </a:rPr>
              <a:t>National College </a:t>
            </a:r>
            <a:r>
              <a:rPr lang="de-DE" sz="1000" dirty="0" err="1">
                <a:solidFill>
                  <a:schemeClr val="bg1"/>
                </a:solidFill>
              </a:rPr>
              <a:t>of</a:t>
            </a:r>
            <a:r>
              <a:rPr lang="de-DE" sz="1000" dirty="0">
                <a:solidFill>
                  <a:schemeClr val="bg1"/>
                </a:solidFill>
              </a:rPr>
              <a:t> </a:t>
            </a:r>
            <a:r>
              <a:rPr lang="de-DE" sz="1000" dirty="0" err="1">
                <a:solidFill>
                  <a:schemeClr val="bg1"/>
                </a:solidFill>
              </a:rPr>
              <a:t>Ireland</a:t>
            </a:r>
            <a:r>
              <a:rPr lang="de-DE" sz="1000" dirty="0">
                <a:solidFill>
                  <a:schemeClr val="bg1"/>
                </a:solidFill>
              </a:rPr>
              <a:t>, School </a:t>
            </a:r>
            <a:r>
              <a:rPr lang="de-DE" sz="1000" dirty="0" err="1">
                <a:solidFill>
                  <a:schemeClr val="bg1"/>
                </a:solidFill>
              </a:rPr>
              <a:t>of</a:t>
            </a:r>
            <a:r>
              <a:rPr lang="de-DE" sz="1000" dirty="0">
                <a:solidFill>
                  <a:schemeClr val="bg1"/>
                </a:solidFill>
              </a:rPr>
              <a:t> Computing</a:t>
            </a:r>
          </a:p>
        </p:txBody>
      </p:sp>
      <p:sp>
        <p:nvSpPr>
          <p:cNvPr id="22" name="Titel 1"/>
          <p:cNvSpPr>
            <a:spLocks noGrp="1"/>
          </p:cNvSpPr>
          <p:nvPr>
            <p:ph type="title" hasCustomPrompt="1"/>
          </p:nvPr>
        </p:nvSpPr>
        <p:spPr>
          <a:xfrm>
            <a:off x="682997" y="1268760"/>
            <a:ext cx="7772400" cy="936104"/>
          </a:xfrm>
        </p:spPr>
        <p:txBody>
          <a:bodyPr anchor="t"/>
          <a:lstStyle>
            <a:lvl1pPr algn="l">
              <a:defRPr sz="3200" b="1" cap="all" baseline="0"/>
            </a:lvl1pPr>
          </a:lstStyle>
          <a:p>
            <a:r>
              <a:rPr lang="de-DE" dirty="0" err="1"/>
              <a:t>Presentation</a:t>
            </a:r>
            <a:r>
              <a:rPr lang="de-DE" dirty="0"/>
              <a:t> Title</a:t>
            </a:r>
          </a:p>
        </p:txBody>
      </p:sp>
      <p:pic>
        <p:nvPicPr>
          <p:cNvPr id="9" name="Picture Placeholder 5"/>
          <p:cNvPicPr>
            <a:picLocks noChangeAspect="1"/>
          </p:cNvPicPr>
          <p:nvPr userDrawn="1"/>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bwMode="auto">
          <a:xfrm>
            <a:off x="179512" y="3585017"/>
            <a:ext cx="8784976" cy="2928325"/>
          </a:xfrm>
          <a:prstGeom prst="roundRect">
            <a:avLst>
              <a:gd name="adj" fmla="val 4238"/>
            </a:avLst>
          </a:prstGeom>
          <a:solidFill>
            <a:srgbClr val="FFFFFF">
              <a:shade val="85000"/>
            </a:srgbClr>
          </a:solidFill>
          <a:ln w="3175" cmpd="sng">
            <a:solidFill>
              <a:schemeClr val="bg1"/>
            </a:solidFill>
          </a:ln>
          <a:effectLst/>
        </p:spPr>
      </p:pic>
      <p:sp>
        <p:nvSpPr>
          <p:cNvPr id="23" name="Textplatzhalter 2"/>
          <p:cNvSpPr>
            <a:spLocks noGrp="1"/>
          </p:cNvSpPr>
          <p:nvPr>
            <p:ph type="body" idx="1" hasCustomPrompt="1"/>
          </p:nvPr>
        </p:nvSpPr>
        <p:spPr>
          <a:xfrm>
            <a:off x="682997" y="2203248"/>
            <a:ext cx="7772400" cy="865711"/>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a:t>Sub-title / Name</a:t>
            </a:r>
          </a:p>
        </p:txBody>
      </p:sp>
      <p:sp>
        <p:nvSpPr>
          <p:cNvPr id="14" name="Text Box 14"/>
          <p:cNvSpPr txBox="1">
            <a:spLocks noChangeArrowheads="1"/>
          </p:cNvSpPr>
          <p:nvPr userDrawn="1"/>
        </p:nvSpPr>
        <p:spPr bwMode="auto">
          <a:xfrm>
            <a:off x="7020272" y="6112792"/>
            <a:ext cx="1727200" cy="244475"/>
          </a:xfrm>
          <a:prstGeom prst="rect">
            <a:avLst/>
          </a:prstGeom>
          <a:noFill/>
          <a:ln w="9525">
            <a:noFill/>
            <a:miter lim="800000"/>
            <a:headEnd/>
            <a:tailEnd/>
          </a:ln>
          <a:effectLst/>
        </p:spPr>
        <p:txBody>
          <a:bodyPr lIns="0" tIns="0" rIns="0" bIns="0">
            <a:spAutoFit/>
          </a:bodyPr>
          <a:lstStyle/>
          <a:p>
            <a:pPr algn="r">
              <a:defRPr/>
            </a:pPr>
            <a:r>
              <a:rPr lang="de-DE" sz="1600" b="1" dirty="0" err="1">
                <a:solidFill>
                  <a:schemeClr val="bg1"/>
                </a:solidFill>
              </a:rPr>
              <a:t>www.ncirl.ie</a:t>
            </a:r>
            <a:endParaRPr lang="de-DE" sz="1600" b="1" dirty="0">
              <a:solidFill>
                <a:schemeClr val="bg1"/>
              </a:solidFill>
            </a:endParaRPr>
          </a:p>
        </p:txBody>
      </p:sp>
    </p:spTree>
    <p:extLst>
      <p:ext uri="{BB962C8B-B14F-4D97-AF65-F5344CB8AC3E}">
        <p14:creationId xmlns:p14="http://schemas.microsoft.com/office/powerpoint/2010/main" val="6842456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Date Placeholder 6"/>
          <p:cNvSpPr>
            <a:spLocks noGrp="1"/>
          </p:cNvSpPr>
          <p:nvPr>
            <p:ph type="dt" sz="half" idx="10"/>
          </p:nvPr>
        </p:nvSpPr>
        <p:spPr/>
        <p:txBody>
          <a:bodyPr/>
          <a:lstStyle/>
          <a:p>
            <a:fld id="{6CE5D9AF-F37C-FD43-B878-CEBA0EE926E2}" type="datetime1">
              <a:rPr lang="en-IE" smtClean="0"/>
              <a:t>03/02/2019</a:t>
            </a:fld>
            <a:endParaRPr lang="en-US"/>
          </a:p>
        </p:txBody>
      </p:sp>
      <p:sp>
        <p:nvSpPr>
          <p:cNvPr id="8" name="Footer Placeholder 7"/>
          <p:cNvSpPr>
            <a:spLocks noGrp="1"/>
          </p:cNvSpPr>
          <p:nvPr>
            <p:ph type="ftr" sz="quarter" idx="11"/>
          </p:nvPr>
        </p:nvSpPr>
        <p:spPr/>
        <p:txBody>
          <a:bodyPr/>
          <a:lstStyle/>
          <a:p>
            <a:r>
              <a:rPr lang="en-US"/>
              <a:t>Advanced Data Mining</a:t>
            </a:r>
            <a:endParaRPr lang="en-US" dirty="0"/>
          </a:p>
        </p:txBody>
      </p:sp>
      <p:sp>
        <p:nvSpPr>
          <p:cNvPr id="9" name="Slide Number Placeholder 8"/>
          <p:cNvSpPr>
            <a:spLocks noGrp="1"/>
          </p:cNvSpPr>
          <p:nvPr>
            <p:ph type="sldNum" sz="quarter" idx="12"/>
          </p:nvPr>
        </p:nvSpPr>
        <p:spPr/>
        <p:txBody>
          <a:bodyPr/>
          <a:lstStyle/>
          <a:p>
            <a:fld id="{DD7D2821-7554-5B44-BF60-F8D166F48DA0}" type="slidenum">
              <a:rPr lang="en-US" smtClean="0"/>
              <a:pPr/>
              <a:t>‹#›</a:t>
            </a:fld>
            <a:endParaRPr lang="en-US"/>
          </a:p>
        </p:txBody>
      </p:sp>
    </p:spTree>
    <p:extLst>
      <p:ext uri="{BB962C8B-B14F-4D97-AF65-F5344CB8AC3E}">
        <p14:creationId xmlns:p14="http://schemas.microsoft.com/office/powerpoint/2010/main" val="2344797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5" name="Date Placeholder 4"/>
          <p:cNvSpPr>
            <a:spLocks noGrp="1"/>
          </p:cNvSpPr>
          <p:nvPr>
            <p:ph type="dt" sz="half" idx="10"/>
          </p:nvPr>
        </p:nvSpPr>
        <p:spPr/>
        <p:txBody>
          <a:bodyPr/>
          <a:lstStyle/>
          <a:p>
            <a:fld id="{E9ADF2C0-1DD1-9A42-BD6C-45374C923768}" type="datetime1">
              <a:rPr lang="en-IE" smtClean="0"/>
              <a:t>03/02/2019</a:t>
            </a:fld>
            <a:endParaRPr lang="en-US"/>
          </a:p>
        </p:txBody>
      </p:sp>
      <p:sp>
        <p:nvSpPr>
          <p:cNvPr id="6" name="Footer Placeholder 5"/>
          <p:cNvSpPr>
            <a:spLocks noGrp="1"/>
          </p:cNvSpPr>
          <p:nvPr>
            <p:ph type="ftr" sz="quarter" idx="11"/>
          </p:nvPr>
        </p:nvSpPr>
        <p:spPr/>
        <p:txBody>
          <a:bodyPr/>
          <a:lstStyle/>
          <a:p>
            <a:r>
              <a:rPr lang="en-US"/>
              <a:t>Advanced Data Mining</a:t>
            </a:r>
            <a:endParaRPr lang="en-US" dirty="0"/>
          </a:p>
        </p:txBody>
      </p:sp>
      <p:sp>
        <p:nvSpPr>
          <p:cNvPr id="7" name="Slide Number Placeholder 6"/>
          <p:cNvSpPr>
            <a:spLocks noGrp="1"/>
          </p:cNvSpPr>
          <p:nvPr>
            <p:ph type="sldNum" sz="quarter" idx="12"/>
          </p:nvPr>
        </p:nvSpPr>
        <p:spPr/>
        <p:txBody>
          <a:bodyPr/>
          <a:lstStyle/>
          <a:p>
            <a:fld id="{DD7D2821-7554-5B44-BF60-F8D166F48DA0}" type="slidenum">
              <a:rPr lang="en-US" smtClean="0"/>
              <a:pPr/>
              <a:t>‹#›</a:t>
            </a:fld>
            <a:endParaRPr lang="en-US"/>
          </a:p>
        </p:txBody>
      </p:sp>
    </p:spTree>
    <p:extLst>
      <p:ext uri="{BB962C8B-B14F-4D97-AF65-F5344CB8AC3E}">
        <p14:creationId xmlns:p14="http://schemas.microsoft.com/office/powerpoint/2010/main" val="26284768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6858000"/>
          </a:xfrm>
        </p:spPr>
        <p:txBody>
          <a:bodyPr/>
          <a:lstStyle/>
          <a:p>
            <a:endParaRPr lang="en-US"/>
          </a:p>
        </p:txBody>
      </p:sp>
    </p:spTree>
    <p:extLst>
      <p:ext uri="{BB962C8B-B14F-4D97-AF65-F5344CB8AC3E}">
        <p14:creationId xmlns:p14="http://schemas.microsoft.com/office/powerpoint/2010/main" val="22438235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e Placeholder 4"/>
          <p:cNvSpPr>
            <a:spLocks noGrp="1"/>
          </p:cNvSpPr>
          <p:nvPr>
            <p:ph type="dt" sz="half" idx="10"/>
          </p:nvPr>
        </p:nvSpPr>
        <p:spPr/>
        <p:txBody>
          <a:bodyPr/>
          <a:lstStyle/>
          <a:p>
            <a:fld id="{E2CECD5C-49CA-4647-B0A4-7EA79C19CDA1}" type="datetime1">
              <a:rPr lang="en-IE" smtClean="0"/>
              <a:t>03/02/2019</a:t>
            </a:fld>
            <a:endParaRPr lang="en-US"/>
          </a:p>
        </p:txBody>
      </p:sp>
      <p:sp>
        <p:nvSpPr>
          <p:cNvPr id="6" name="Footer Placeholder 5"/>
          <p:cNvSpPr>
            <a:spLocks noGrp="1"/>
          </p:cNvSpPr>
          <p:nvPr>
            <p:ph type="ftr" sz="quarter" idx="11"/>
          </p:nvPr>
        </p:nvSpPr>
        <p:spPr/>
        <p:txBody>
          <a:bodyPr/>
          <a:lstStyle/>
          <a:p>
            <a:r>
              <a:rPr lang="en-US"/>
              <a:t>Advanced Data Mining</a:t>
            </a:r>
            <a:endParaRPr lang="en-US" dirty="0"/>
          </a:p>
        </p:txBody>
      </p:sp>
      <p:sp>
        <p:nvSpPr>
          <p:cNvPr id="7" name="Slide Number Placeholder 6"/>
          <p:cNvSpPr>
            <a:spLocks noGrp="1"/>
          </p:cNvSpPr>
          <p:nvPr>
            <p:ph type="sldNum" sz="quarter" idx="12"/>
          </p:nvPr>
        </p:nvSpPr>
        <p:spPr/>
        <p:txBody>
          <a:bodyPr/>
          <a:lstStyle/>
          <a:p>
            <a:fld id="{DD7D2821-7554-5B44-BF60-F8D166F48DA0}" type="slidenum">
              <a:rPr lang="en-US" smtClean="0"/>
              <a:pPr/>
              <a:t>‹#›</a:t>
            </a:fld>
            <a:endParaRPr lang="en-US"/>
          </a:p>
        </p:txBody>
      </p:sp>
    </p:spTree>
    <p:extLst>
      <p:ext uri="{BB962C8B-B14F-4D97-AF65-F5344CB8AC3E}">
        <p14:creationId xmlns:p14="http://schemas.microsoft.com/office/powerpoint/2010/main" val="2812685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a:t>Bild durch Klicken auf Symbol hinzufügen</a:t>
            </a:r>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e Placeholder 4"/>
          <p:cNvSpPr>
            <a:spLocks noGrp="1"/>
          </p:cNvSpPr>
          <p:nvPr>
            <p:ph type="dt" sz="half" idx="10"/>
          </p:nvPr>
        </p:nvSpPr>
        <p:spPr/>
        <p:txBody>
          <a:bodyPr/>
          <a:lstStyle/>
          <a:p>
            <a:fld id="{D740A42A-988E-604C-B834-78E2AE18EC5F}" type="datetime1">
              <a:rPr lang="en-IE" smtClean="0"/>
              <a:t>03/02/2019</a:t>
            </a:fld>
            <a:endParaRPr lang="en-US"/>
          </a:p>
        </p:txBody>
      </p:sp>
      <p:sp>
        <p:nvSpPr>
          <p:cNvPr id="6" name="Footer Placeholder 5"/>
          <p:cNvSpPr>
            <a:spLocks noGrp="1"/>
          </p:cNvSpPr>
          <p:nvPr>
            <p:ph type="ftr" sz="quarter" idx="11"/>
          </p:nvPr>
        </p:nvSpPr>
        <p:spPr/>
        <p:txBody>
          <a:bodyPr/>
          <a:lstStyle/>
          <a:p>
            <a:r>
              <a:rPr lang="en-US"/>
              <a:t>Advanced Data Mining</a:t>
            </a:r>
            <a:endParaRPr lang="en-US" dirty="0"/>
          </a:p>
        </p:txBody>
      </p:sp>
      <p:sp>
        <p:nvSpPr>
          <p:cNvPr id="7" name="Slide Number Placeholder 6"/>
          <p:cNvSpPr>
            <a:spLocks noGrp="1"/>
          </p:cNvSpPr>
          <p:nvPr>
            <p:ph type="sldNum" sz="quarter" idx="12"/>
          </p:nvPr>
        </p:nvSpPr>
        <p:spPr/>
        <p:txBody>
          <a:bodyPr/>
          <a:lstStyle/>
          <a:p>
            <a:fld id="{DD7D2821-7554-5B44-BF60-F8D166F48DA0}" type="slidenum">
              <a:rPr lang="en-US" smtClean="0"/>
              <a:pPr/>
              <a:t>‹#›</a:t>
            </a:fld>
            <a:endParaRPr lang="en-US"/>
          </a:p>
        </p:txBody>
      </p:sp>
    </p:spTree>
    <p:extLst>
      <p:ext uri="{BB962C8B-B14F-4D97-AF65-F5344CB8AC3E}">
        <p14:creationId xmlns:p14="http://schemas.microsoft.com/office/powerpoint/2010/main" val="12397451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ummary Questions">
    <p:spTree>
      <p:nvGrpSpPr>
        <p:cNvPr id="1" name=""/>
        <p:cNvGrpSpPr/>
        <p:nvPr/>
      </p:nvGrpSpPr>
      <p:grpSpPr>
        <a:xfrm>
          <a:off x="0" y="0"/>
          <a:ext cx="0" cy="0"/>
          <a:chOff x="0" y="0"/>
          <a:chExt cx="0" cy="0"/>
        </a:xfrm>
      </p:grpSpPr>
      <p:pic>
        <p:nvPicPr>
          <p:cNvPr id="6" name="Picture 5" descr="questions.jpg"/>
          <p:cNvPicPr>
            <a:picLocks noChangeAspect="1"/>
          </p:cNvPicPr>
          <p:nvPr userDrawn="1"/>
        </p:nvPicPr>
        <p:blipFill rotWithShape="1">
          <a:blip r:embed="rId2">
            <a:extLst>
              <a:ext uri="{28A0092B-C50C-407E-A947-70E740481C1C}">
                <a14:useLocalDpi xmlns:a14="http://schemas.microsoft.com/office/drawing/2010/main" val="0"/>
              </a:ext>
            </a:extLst>
          </a:blip>
          <a:srcRect l="25695"/>
          <a:stretch/>
        </p:blipFill>
        <p:spPr>
          <a:xfrm>
            <a:off x="0" y="2103120"/>
            <a:ext cx="4076700" cy="4754880"/>
          </a:xfrm>
          <a:prstGeom prst="rect">
            <a:avLst/>
          </a:prstGeom>
        </p:spPr>
      </p:pic>
      <p:sp>
        <p:nvSpPr>
          <p:cNvPr id="3" name="Content Placeholder 2"/>
          <p:cNvSpPr>
            <a:spLocks noGrp="1"/>
          </p:cNvSpPr>
          <p:nvPr>
            <p:ph sz="quarter" idx="10"/>
          </p:nvPr>
        </p:nvSpPr>
        <p:spPr>
          <a:xfrm>
            <a:off x="2832100" y="2103120"/>
            <a:ext cx="5956300" cy="428498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itle 3"/>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40325245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9144000" cy="68579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p:nvPr>
        </p:nvSpPr>
        <p:spPr>
          <a:xfrm>
            <a:off x="1654964" y="5083969"/>
            <a:ext cx="7428096" cy="566738"/>
          </a:xfrm>
          <a:solidFill>
            <a:schemeClr val="bg2">
              <a:lumMod val="25000"/>
              <a:alpha val="50000"/>
            </a:schemeClr>
          </a:solidFill>
          <a:effectLst/>
        </p:spPr>
        <p:txBody>
          <a:bodyPr anchor="b"/>
          <a:lstStyle>
            <a:lvl1pPr algn="l">
              <a:defRPr sz="2000" b="1">
                <a:solidFill>
                  <a:srgbClr val="FFFFFF"/>
                </a:solidFill>
              </a:defRPr>
            </a:lvl1pPr>
          </a:lstStyle>
          <a:p>
            <a:r>
              <a:rPr lang="en-GB" dirty="0"/>
              <a:t>Click to edit Master title style</a:t>
            </a:r>
            <a:endParaRPr lang="en-US" dirty="0"/>
          </a:p>
        </p:txBody>
      </p:sp>
      <p:sp>
        <p:nvSpPr>
          <p:cNvPr id="5" name="Date Placeholder 4"/>
          <p:cNvSpPr>
            <a:spLocks noGrp="1"/>
          </p:cNvSpPr>
          <p:nvPr>
            <p:ph type="dt" sz="half" idx="10"/>
          </p:nvPr>
        </p:nvSpPr>
        <p:spPr/>
        <p:txBody>
          <a:bodyPr/>
          <a:lstStyle/>
          <a:p>
            <a:fld id="{AE232101-D0B3-D846-9B81-79458BAE24CA}" type="datetime1">
              <a:rPr lang="en-IE" smtClean="0"/>
              <a:t>03/02/2019</a:t>
            </a:fld>
            <a:endParaRPr lang="en-US"/>
          </a:p>
        </p:txBody>
      </p:sp>
      <p:sp>
        <p:nvSpPr>
          <p:cNvPr id="6" name="Footer Placeholder 5"/>
          <p:cNvSpPr>
            <a:spLocks noGrp="1"/>
          </p:cNvSpPr>
          <p:nvPr>
            <p:ph type="ftr" sz="quarter" idx="11"/>
          </p:nvPr>
        </p:nvSpPr>
        <p:spPr/>
        <p:txBody>
          <a:bodyPr/>
          <a:lstStyle/>
          <a:p>
            <a:r>
              <a:rPr lang="en-US"/>
              <a:t>Advanced Data Mining</a:t>
            </a:r>
          </a:p>
        </p:txBody>
      </p:sp>
      <p:sp>
        <p:nvSpPr>
          <p:cNvPr id="7" name="Slide Number Placeholder 6"/>
          <p:cNvSpPr>
            <a:spLocks noGrp="1"/>
          </p:cNvSpPr>
          <p:nvPr>
            <p:ph type="sldNum" sz="quarter" idx="12"/>
          </p:nvPr>
        </p:nvSpPr>
        <p:spPr/>
        <p:txBody>
          <a:bodyPr/>
          <a:lstStyle/>
          <a:p>
            <a:fld id="{FBB490AC-52AF-304B-A493-C3E9DB2F7DD3}" type="slidenum">
              <a:rPr lang="en-US" smtClean="0"/>
              <a:t>‹#›</a:t>
            </a:fld>
            <a:endParaRPr lang="en-US"/>
          </a:p>
        </p:txBody>
      </p:sp>
    </p:spTree>
    <p:extLst>
      <p:ext uri="{BB962C8B-B14F-4D97-AF65-F5344CB8AC3E}">
        <p14:creationId xmlns:p14="http://schemas.microsoft.com/office/powerpoint/2010/main" val="29401152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pic>
        <p:nvPicPr>
          <p:cNvPr id="6" name="Picture 5" descr="questions.jpg"/>
          <p:cNvPicPr>
            <a:picLocks noChangeAspect="1"/>
          </p:cNvPicPr>
          <p:nvPr userDrawn="1"/>
        </p:nvPicPr>
        <p:blipFill rotWithShape="1">
          <a:blip r:embed="rId2">
            <a:extLst>
              <a:ext uri="{28A0092B-C50C-407E-A947-70E740481C1C}">
                <a14:useLocalDpi xmlns:a14="http://schemas.microsoft.com/office/drawing/2010/main" val="0"/>
              </a:ext>
            </a:extLst>
          </a:blip>
          <a:srcRect l="25695"/>
          <a:stretch/>
        </p:blipFill>
        <p:spPr>
          <a:xfrm>
            <a:off x="0" y="2103120"/>
            <a:ext cx="4076700" cy="4754880"/>
          </a:xfrm>
          <a:prstGeom prst="rect">
            <a:avLst/>
          </a:prstGeom>
        </p:spPr>
      </p:pic>
    </p:spTree>
    <p:extLst>
      <p:ext uri="{BB962C8B-B14F-4D97-AF65-F5344CB8AC3E}">
        <p14:creationId xmlns:p14="http://schemas.microsoft.com/office/powerpoint/2010/main" val="36633592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3D58E103-20ED-C54A-AB57-B2816577F684}" type="datetime1">
              <a:rPr lang="en-IE" smtClean="0"/>
              <a:t>03/02/2019</a:t>
            </a:fld>
            <a:endParaRPr lang="en-IE"/>
          </a:p>
        </p:txBody>
      </p:sp>
      <p:sp>
        <p:nvSpPr>
          <p:cNvPr id="5" name="Footer Placeholder 4"/>
          <p:cNvSpPr>
            <a:spLocks noGrp="1"/>
          </p:cNvSpPr>
          <p:nvPr>
            <p:ph type="ftr" sz="quarter" idx="11"/>
          </p:nvPr>
        </p:nvSpPr>
        <p:spPr/>
        <p:txBody>
          <a:bodyPr/>
          <a:lstStyle/>
          <a:p>
            <a:r>
              <a:rPr lang="en-IE"/>
              <a:t>Advanced Data Mining</a:t>
            </a:r>
          </a:p>
        </p:txBody>
      </p:sp>
      <p:sp>
        <p:nvSpPr>
          <p:cNvPr id="6" name="Slide Number Placeholder 5"/>
          <p:cNvSpPr>
            <a:spLocks noGrp="1"/>
          </p:cNvSpPr>
          <p:nvPr>
            <p:ph type="sldNum" sz="quarter" idx="12"/>
          </p:nvPr>
        </p:nvSpPr>
        <p:spPr/>
        <p:txBody>
          <a:bodyPr/>
          <a:lstStyle/>
          <a:p>
            <a:fld id="{A795FE1D-C3C2-4288-B202-270E58405F08}" type="slidenum">
              <a:rPr lang="en-IE" smtClean="0"/>
              <a:t>‹#›</a:t>
            </a:fld>
            <a:endParaRPr lang="en-IE"/>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6622840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FB9B-FCA7-914D-8A0D-561F4A3F9022}"/>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E0BBD392-6DE7-2244-91BE-2F1AE767BC33}"/>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3FA72D64-E470-2C44-BC31-BFB2E09832F8}"/>
              </a:ext>
            </a:extLst>
          </p:cNvPr>
          <p:cNvSpPr>
            <a:spLocks noGrp="1"/>
          </p:cNvSpPr>
          <p:nvPr>
            <p:ph type="dt" sz="half" idx="10"/>
          </p:nvPr>
        </p:nvSpPr>
        <p:spPr/>
        <p:txBody>
          <a:bodyPr/>
          <a:lstStyle/>
          <a:p>
            <a:fld id="{B2EC35BF-1A6B-0C4D-AC9C-8ABCB0E5687D}" type="datetime1">
              <a:rPr lang="en-IE" noProof="0" smtClean="0"/>
              <a:t>03/02/2019</a:t>
            </a:fld>
            <a:endParaRPr lang="en-GB" noProof="0"/>
          </a:p>
        </p:txBody>
      </p:sp>
      <p:sp>
        <p:nvSpPr>
          <p:cNvPr id="5" name="Footer Placeholder 4">
            <a:extLst>
              <a:ext uri="{FF2B5EF4-FFF2-40B4-BE49-F238E27FC236}">
                <a16:creationId xmlns:a16="http://schemas.microsoft.com/office/drawing/2014/main" id="{E05BD0B2-0AF0-5249-9201-C923DE88AFBA}"/>
              </a:ext>
            </a:extLst>
          </p:cNvPr>
          <p:cNvSpPr>
            <a:spLocks noGrp="1"/>
          </p:cNvSpPr>
          <p:nvPr>
            <p:ph type="ftr" sz="quarter" idx="11"/>
          </p:nvPr>
        </p:nvSpPr>
        <p:spPr/>
        <p:txBody>
          <a:bodyPr/>
          <a:lstStyle/>
          <a:p>
            <a:r>
              <a:rPr lang="en-GB" noProof="0"/>
              <a:t>Advanced Data Mining</a:t>
            </a:r>
          </a:p>
        </p:txBody>
      </p:sp>
      <p:sp>
        <p:nvSpPr>
          <p:cNvPr id="6" name="Slide Number Placeholder 5">
            <a:extLst>
              <a:ext uri="{FF2B5EF4-FFF2-40B4-BE49-F238E27FC236}">
                <a16:creationId xmlns:a16="http://schemas.microsoft.com/office/drawing/2014/main" id="{F3AF87E4-66EB-7E4B-B839-2D0EDCC542FF}"/>
              </a:ext>
            </a:extLst>
          </p:cNvPr>
          <p:cNvSpPr>
            <a:spLocks noGrp="1"/>
          </p:cNvSpPr>
          <p:nvPr>
            <p:ph type="sldNum" sz="quarter" idx="12"/>
          </p:nvPr>
        </p:nvSpPr>
        <p:spPr/>
        <p:txBody>
          <a:bodyPr/>
          <a:lstStyle/>
          <a:p>
            <a:fld id="{DD7D2821-7554-5B44-BF60-F8D166F48DA0}" type="slidenum">
              <a:rPr lang="en-GB" noProof="0" smtClean="0"/>
              <a:pPr/>
              <a:t>‹#›</a:t>
            </a:fld>
            <a:endParaRPr lang="en-GB" noProof="0"/>
          </a:p>
        </p:txBody>
      </p:sp>
    </p:spTree>
    <p:extLst>
      <p:ext uri="{BB962C8B-B14F-4D97-AF65-F5344CB8AC3E}">
        <p14:creationId xmlns:p14="http://schemas.microsoft.com/office/powerpoint/2010/main" val="1864190626"/>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lvl1pPr marL="314325" indent="-314325">
              <a:buFont typeface="Wingdings" charset="2"/>
              <a:buChar char="§"/>
              <a:defRPr/>
            </a:lvl1pPr>
            <a:lvl2pPr marL="790575" indent="-314325">
              <a:buFont typeface="Wingdings" charset="2"/>
              <a:buChar char="§"/>
              <a:defRPr/>
            </a:lvl2pPr>
            <a:lvl3pPr marL="1209675" indent="-276225">
              <a:buFont typeface="Wingdings" charset="2"/>
              <a:buChar char="§"/>
              <a:defRPr/>
            </a:lvl3pPr>
            <a:lvl4pPr marL="1657350" indent="-276225">
              <a:buFont typeface="Wingdings" charset="2"/>
              <a:buChar char="§"/>
              <a:defRPr/>
            </a:lvl4pPr>
            <a:lvl5pPr marL="2095500" indent="-276225">
              <a:buFont typeface="Wingdings" charset="2"/>
              <a:buChar char="§"/>
              <a:defRPr/>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Date Placeholder 9"/>
          <p:cNvSpPr>
            <a:spLocks noGrp="1"/>
          </p:cNvSpPr>
          <p:nvPr>
            <p:ph type="dt" sz="half" idx="10"/>
          </p:nvPr>
        </p:nvSpPr>
        <p:spPr/>
        <p:txBody>
          <a:bodyPr/>
          <a:lstStyle/>
          <a:p>
            <a:fld id="{9CBF5B7A-2E3F-2A49-B062-392769F66568}" type="datetime1">
              <a:rPr lang="en-IE" smtClean="0"/>
              <a:t>03/02/2019</a:t>
            </a:fld>
            <a:endParaRPr lang="en-US"/>
          </a:p>
        </p:txBody>
      </p:sp>
      <p:sp>
        <p:nvSpPr>
          <p:cNvPr id="11" name="Footer Placeholder 10"/>
          <p:cNvSpPr>
            <a:spLocks noGrp="1"/>
          </p:cNvSpPr>
          <p:nvPr>
            <p:ph type="ftr" sz="quarter" idx="11"/>
          </p:nvPr>
        </p:nvSpPr>
        <p:spPr/>
        <p:txBody>
          <a:bodyPr/>
          <a:lstStyle/>
          <a:p>
            <a:r>
              <a:rPr lang="en-US"/>
              <a:t>Advanced Data Mining</a:t>
            </a:r>
            <a:endParaRPr lang="en-US" dirty="0"/>
          </a:p>
        </p:txBody>
      </p:sp>
      <p:sp>
        <p:nvSpPr>
          <p:cNvPr id="12" name="Slide Number Placeholder 11"/>
          <p:cNvSpPr>
            <a:spLocks noGrp="1"/>
          </p:cNvSpPr>
          <p:nvPr>
            <p:ph type="sldNum" sz="quarter" idx="12"/>
          </p:nvPr>
        </p:nvSpPr>
        <p:spPr/>
        <p:txBody>
          <a:bodyPr/>
          <a:lstStyle/>
          <a:p>
            <a:fld id="{DD7D2821-7554-5B44-BF60-F8D166F48DA0}" type="slidenum">
              <a:rPr lang="en-US" smtClean="0"/>
              <a:pPr/>
              <a:t>‹#›</a:t>
            </a:fld>
            <a:endParaRPr lang="en-US"/>
          </a:p>
        </p:txBody>
      </p:sp>
    </p:spTree>
    <p:extLst>
      <p:ext uri="{BB962C8B-B14F-4D97-AF65-F5344CB8AC3E}">
        <p14:creationId xmlns:p14="http://schemas.microsoft.com/office/powerpoint/2010/main" val="4247477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B3B7E-39E0-044C-A6A9-06AA5BB26C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1C11B5-4933-5647-86E7-09FF0BD0E83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D966D8-AA35-9140-BC7A-F387BE6F032A}"/>
              </a:ext>
            </a:extLst>
          </p:cNvPr>
          <p:cNvSpPr>
            <a:spLocks noGrp="1"/>
          </p:cNvSpPr>
          <p:nvPr>
            <p:ph type="dt" sz="half" idx="10"/>
          </p:nvPr>
        </p:nvSpPr>
        <p:spPr/>
        <p:txBody>
          <a:bodyPr/>
          <a:lstStyle/>
          <a:p>
            <a:fld id="{3D58E103-20ED-C54A-AB57-B2816577F684}" type="datetime1">
              <a:rPr lang="en-IE" smtClean="0"/>
              <a:t>03/02/2019</a:t>
            </a:fld>
            <a:endParaRPr lang="en-IE"/>
          </a:p>
        </p:txBody>
      </p:sp>
      <p:sp>
        <p:nvSpPr>
          <p:cNvPr id="5" name="Footer Placeholder 4">
            <a:extLst>
              <a:ext uri="{FF2B5EF4-FFF2-40B4-BE49-F238E27FC236}">
                <a16:creationId xmlns:a16="http://schemas.microsoft.com/office/drawing/2014/main" id="{4514C119-0519-BE4C-A5E4-991AE02C852E}"/>
              </a:ext>
            </a:extLst>
          </p:cNvPr>
          <p:cNvSpPr>
            <a:spLocks noGrp="1"/>
          </p:cNvSpPr>
          <p:nvPr>
            <p:ph type="ftr" sz="quarter" idx="11"/>
          </p:nvPr>
        </p:nvSpPr>
        <p:spPr/>
        <p:txBody>
          <a:bodyPr/>
          <a:lstStyle/>
          <a:p>
            <a:r>
              <a:rPr lang="en-IE"/>
              <a:t>Advanced Data Mining</a:t>
            </a:r>
          </a:p>
        </p:txBody>
      </p:sp>
      <p:sp>
        <p:nvSpPr>
          <p:cNvPr id="6" name="Slide Number Placeholder 5">
            <a:extLst>
              <a:ext uri="{FF2B5EF4-FFF2-40B4-BE49-F238E27FC236}">
                <a16:creationId xmlns:a16="http://schemas.microsoft.com/office/drawing/2014/main" id="{1C8724F8-095A-6249-82BB-F9635E1D7A36}"/>
              </a:ext>
            </a:extLst>
          </p:cNvPr>
          <p:cNvSpPr>
            <a:spLocks noGrp="1"/>
          </p:cNvSpPr>
          <p:nvPr>
            <p:ph type="sldNum" sz="quarter" idx="12"/>
          </p:nvPr>
        </p:nvSpPr>
        <p:spPr/>
        <p:txBody>
          <a:bodyPr/>
          <a:lstStyle/>
          <a:p>
            <a:fld id="{A795FE1D-C3C2-4288-B202-270E58405F08}" type="slidenum">
              <a:rPr lang="en-IE" smtClean="0"/>
              <a:t>‹#›</a:t>
            </a:fld>
            <a:endParaRPr lang="en-IE"/>
          </a:p>
        </p:txBody>
      </p:sp>
    </p:spTree>
    <p:extLst>
      <p:ext uri="{BB962C8B-B14F-4D97-AF65-F5344CB8AC3E}">
        <p14:creationId xmlns:p14="http://schemas.microsoft.com/office/powerpoint/2010/main" val="30296395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BB0E1-9B8B-614D-A442-2691E2C3858C}"/>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C6D8B752-EE62-724C-BF62-D744CF578954}"/>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98ECD41-896E-DE40-98D7-8F562DB8DAF6}"/>
              </a:ext>
            </a:extLst>
          </p:cNvPr>
          <p:cNvSpPr>
            <a:spLocks noGrp="1"/>
          </p:cNvSpPr>
          <p:nvPr>
            <p:ph type="dt" sz="half" idx="10"/>
          </p:nvPr>
        </p:nvSpPr>
        <p:spPr/>
        <p:txBody>
          <a:bodyPr/>
          <a:lstStyle/>
          <a:p>
            <a:fld id="{B2EC35BF-1A6B-0C4D-AC9C-8ABCB0E5687D}" type="datetime1">
              <a:rPr lang="en-IE" noProof="0" smtClean="0"/>
              <a:t>03/02/2019</a:t>
            </a:fld>
            <a:endParaRPr lang="en-GB" noProof="0"/>
          </a:p>
        </p:txBody>
      </p:sp>
      <p:sp>
        <p:nvSpPr>
          <p:cNvPr id="5" name="Footer Placeholder 4">
            <a:extLst>
              <a:ext uri="{FF2B5EF4-FFF2-40B4-BE49-F238E27FC236}">
                <a16:creationId xmlns:a16="http://schemas.microsoft.com/office/drawing/2014/main" id="{7A937D52-5991-5F44-83DF-AE7B818DCE16}"/>
              </a:ext>
            </a:extLst>
          </p:cNvPr>
          <p:cNvSpPr>
            <a:spLocks noGrp="1"/>
          </p:cNvSpPr>
          <p:nvPr>
            <p:ph type="ftr" sz="quarter" idx="11"/>
          </p:nvPr>
        </p:nvSpPr>
        <p:spPr/>
        <p:txBody>
          <a:bodyPr/>
          <a:lstStyle/>
          <a:p>
            <a:r>
              <a:rPr lang="en-GB" noProof="0"/>
              <a:t>Advanced Data Mining</a:t>
            </a:r>
          </a:p>
        </p:txBody>
      </p:sp>
      <p:sp>
        <p:nvSpPr>
          <p:cNvPr id="6" name="Slide Number Placeholder 5">
            <a:extLst>
              <a:ext uri="{FF2B5EF4-FFF2-40B4-BE49-F238E27FC236}">
                <a16:creationId xmlns:a16="http://schemas.microsoft.com/office/drawing/2014/main" id="{B0BD6F47-7C88-8B4E-8197-C81210CCE8E0}"/>
              </a:ext>
            </a:extLst>
          </p:cNvPr>
          <p:cNvSpPr>
            <a:spLocks noGrp="1"/>
          </p:cNvSpPr>
          <p:nvPr>
            <p:ph type="sldNum" sz="quarter" idx="12"/>
          </p:nvPr>
        </p:nvSpPr>
        <p:spPr/>
        <p:txBody>
          <a:bodyPr/>
          <a:lstStyle/>
          <a:p>
            <a:fld id="{DD7D2821-7554-5B44-BF60-F8D166F48DA0}" type="slidenum">
              <a:rPr lang="en-GB" noProof="0" smtClean="0"/>
              <a:pPr/>
              <a:t>‹#›</a:t>
            </a:fld>
            <a:endParaRPr lang="en-GB" noProof="0"/>
          </a:p>
        </p:txBody>
      </p:sp>
    </p:spTree>
    <p:extLst>
      <p:ext uri="{BB962C8B-B14F-4D97-AF65-F5344CB8AC3E}">
        <p14:creationId xmlns:p14="http://schemas.microsoft.com/office/powerpoint/2010/main" val="867850511"/>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C0571-FFEE-9140-A024-CFEBC3E441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9D7457-ED68-C446-8A81-14D5CAA68876}"/>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EBB17D-16BC-2140-894D-81135647324B}"/>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D99342-E53B-2240-81C8-15A1AB368AB9}"/>
              </a:ext>
            </a:extLst>
          </p:cNvPr>
          <p:cNvSpPr>
            <a:spLocks noGrp="1"/>
          </p:cNvSpPr>
          <p:nvPr>
            <p:ph type="dt" sz="half" idx="10"/>
          </p:nvPr>
        </p:nvSpPr>
        <p:spPr/>
        <p:txBody>
          <a:bodyPr/>
          <a:lstStyle/>
          <a:p>
            <a:fld id="{B2EC35BF-1A6B-0C4D-AC9C-8ABCB0E5687D}" type="datetime1">
              <a:rPr lang="en-IE" noProof="0" smtClean="0"/>
              <a:t>03/02/2019</a:t>
            </a:fld>
            <a:endParaRPr lang="en-GB" noProof="0"/>
          </a:p>
        </p:txBody>
      </p:sp>
      <p:sp>
        <p:nvSpPr>
          <p:cNvPr id="6" name="Footer Placeholder 5">
            <a:extLst>
              <a:ext uri="{FF2B5EF4-FFF2-40B4-BE49-F238E27FC236}">
                <a16:creationId xmlns:a16="http://schemas.microsoft.com/office/drawing/2014/main" id="{61952A06-AC80-9348-A371-1B5014400DBA}"/>
              </a:ext>
            </a:extLst>
          </p:cNvPr>
          <p:cNvSpPr>
            <a:spLocks noGrp="1"/>
          </p:cNvSpPr>
          <p:nvPr>
            <p:ph type="ftr" sz="quarter" idx="11"/>
          </p:nvPr>
        </p:nvSpPr>
        <p:spPr/>
        <p:txBody>
          <a:bodyPr/>
          <a:lstStyle/>
          <a:p>
            <a:r>
              <a:rPr lang="en-GB" noProof="0"/>
              <a:t>Advanced Data Mining</a:t>
            </a:r>
          </a:p>
        </p:txBody>
      </p:sp>
      <p:sp>
        <p:nvSpPr>
          <p:cNvPr id="7" name="Slide Number Placeholder 6">
            <a:extLst>
              <a:ext uri="{FF2B5EF4-FFF2-40B4-BE49-F238E27FC236}">
                <a16:creationId xmlns:a16="http://schemas.microsoft.com/office/drawing/2014/main" id="{B0A77611-0609-ED42-A322-9FC7F138AE1D}"/>
              </a:ext>
            </a:extLst>
          </p:cNvPr>
          <p:cNvSpPr>
            <a:spLocks noGrp="1"/>
          </p:cNvSpPr>
          <p:nvPr>
            <p:ph type="sldNum" sz="quarter" idx="12"/>
          </p:nvPr>
        </p:nvSpPr>
        <p:spPr/>
        <p:txBody>
          <a:bodyPr/>
          <a:lstStyle/>
          <a:p>
            <a:fld id="{DD7D2821-7554-5B44-BF60-F8D166F48DA0}" type="slidenum">
              <a:rPr lang="en-GB" noProof="0" smtClean="0"/>
              <a:pPr/>
              <a:t>‹#›</a:t>
            </a:fld>
            <a:endParaRPr lang="en-GB" noProof="0"/>
          </a:p>
        </p:txBody>
      </p:sp>
    </p:spTree>
    <p:extLst>
      <p:ext uri="{BB962C8B-B14F-4D97-AF65-F5344CB8AC3E}">
        <p14:creationId xmlns:p14="http://schemas.microsoft.com/office/powerpoint/2010/main" val="2375690360"/>
      </p:ext>
    </p:extLst>
  </p:cSld>
  <p:clrMapOvr>
    <a:masterClrMapping/>
  </p:clrMapOvr>
  <p:hf hdr="0"/>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C1C85-C6FA-FD48-BEFF-2089B1A9DC51}"/>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028887-9B56-0F48-A883-EEDAFE271B5B}"/>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DF3C6F00-25FF-D84B-A19E-E3651E88BFEE}"/>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B7EFF7-8624-324A-8631-263E33552540}"/>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081D5448-E346-3A44-B366-1FE3979CA435}"/>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F8EC7B-B736-5842-9247-394188ED1D53}"/>
              </a:ext>
            </a:extLst>
          </p:cNvPr>
          <p:cNvSpPr>
            <a:spLocks noGrp="1"/>
          </p:cNvSpPr>
          <p:nvPr>
            <p:ph type="dt" sz="half" idx="10"/>
          </p:nvPr>
        </p:nvSpPr>
        <p:spPr/>
        <p:txBody>
          <a:bodyPr/>
          <a:lstStyle/>
          <a:p>
            <a:fld id="{B2EC35BF-1A6B-0C4D-AC9C-8ABCB0E5687D}" type="datetime1">
              <a:rPr lang="en-IE" noProof="0" smtClean="0"/>
              <a:t>03/02/2019</a:t>
            </a:fld>
            <a:endParaRPr lang="en-GB" noProof="0"/>
          </a:p>
        </p:txBody>
      </p:sp>
      <p:sp>
        <p:nvSpPr>
          <p:cNvPr id="8" name="Footer Placeholder 7">
            <a:extLst>
              <a:ext uri="{FF2B5EF4-FFF2-40B4-BE49-F238E27FC236}">
                <a16:creationId xmlns:a16="http://schemas.microsoft.com/office/drawing/2014/main" id="{A5D917E7-6D92-EC43-8BCD-81EA357472DE}"/>
              </a:ext>
            </a:extLst>
          </p:cNvPr>
          <p:cNvSpPr>
            <a:spLocks noGrp="1"/>
          </p:cNvSpPr>
          <p:nvPr>
            <p:ph type="ftr" sz="quarter" idx="11"/>
          </p:nvPr>
        </p:nvSpPr>
        <p:spPr/>
        <p:txBody>
          <a:bodyPr/>
          <a:lstStyle/>
          <a:p>
            <a:r>
              <a:rPr lang="en-GB" noProof="0"/>
              <a:t>Advanced Data Mining</a:t>
            </a:r>
          </a:p>
        </p:txBody>
      </p:sp>
      <p:sp>
        <p:nvSpPr>
          <p:cNvPr id="9" name="Slide Number Placeholder 8">
            <a:extLst>
              <a:ext uri="{FF2B5EF4-FFF2-40B4-BE49-F238E27FC236}">
                <a16:creationId xmlns:a16="http://schemas.microsoft.com/office/drawing/2014/main" id="{AE05C1B5-CB41-AC4E-B906-561EAA160A70}"/>
              </a:ext>
            </a:extLst>
          </p:cNvPr>
          <p:cNvSpPr>
            <a:spLocks noGrp="1"/>
          </p:cNvSpPr>
          <p:nvPr>
            <p:ph type="sldNum" sz="quarter" idx="12"/>
          </p:nvPr>
        </p:nvSpPr>
        <p:spPr/>
        <p:txBody>
          <a:bodyPr/>
          <a:lstStyle/>
          <a:p>
            <a:fld id="{DD7D2821-7554-5B44-BF60-F8D166F48DA0}" type="slidenum">
              <a:rPr lang="en-GB" noProof="0" smtClean="0"/>
              <a:pPr/>
              <a:t>‹#›</a:t>
            </a:fld>
            <a:endParaRPr lang="en-GB" noProof="0"/>
          </a:p>
        </p:txBody>
      </p:sp>
    </p:spTree>
    <p:extLst>
      <p:ext uri="{BB962C8B-B14F-4D97-AF65-F5344CB8AC3E}">
        <p14:creationId xmlns:p14="http://schemas.microsoft.com/office/powerpoint/2010/main" val="2699778091"/>
      </p:ext>
    </p:extLst>
  </p:cSld>
  <p:clrMapOvr>
    <a:masterClrMapping/>
  </p:clrMapOvr>
  <p:hf hdr="0"/>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4B0E-F78A-CF48-9FDE-95CEB3C959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ECF2B-3053-9C44-A233-D6C6706BF43E}"/>
              </a:ext>
            </a:extLst>
          </p:cNvPr>
          <p:cNvSpPr>
            <a:spLocks noGrp="1"/>
          </p:cNvSpPr>
          <p:nvPr>
            <p:ph type="dt" sz="half" idx="10"/>
          </p:nvPr>
        </p:nvSpPr>
        <p:spPr/>
        <p:txBody>
          <a:bodyPr/>
          <a:lstStyle/>
          <a:p>
            <a:fld id="{B2EC35BF-1A6B-0C4D-AC9C-8ABCB0E5687D}" type="datetime1">
              <a:rPr lang="en-IE" noProof="0" smtClean="0"/>
              <a:t>03/02/2019</a:t>
            </a:fld>
            <a:endParaRPr lang="en-GB" noProof="0"/>
          </a:p>
        </p:txBody>
      </p:sp>
      <p:sp>
        <p:nvSpPr>
          <p:cNvPr id="4" name="Footer Placeholder 3">
            <a:extLst>
              <a:ext uri="{FF2B5EF4-FFF2-40B4-BE49-F238E27FC236}">
                <a16:creationId xmlns:a16="http://schemas.microsoft.com/office/drawing/2014/main" id="{1011DBDF-EB8C-9C43-AB29-97DF6D9FB203}"/>
              </a:ext>
            </a:extLst>
          </p:cNvPr>
          <p:cNvSpPr>
            <a:spLocks noGrp="1"/>
          </p:cNvSpPr>
          <p:nvPr>
            <p:ph type="ftr" sz="quarter" idx="11"/>
          </p:nvPr>
        </p:nvSpPr>
        <p:spPr/>
        <p:txBody>
          <a:bodyPr/>
          <a:lstStyle/>
          <a:p>
            <a:r>
              <a:rPr lang="en-GB" noProof="0"/>
              <a:t>Advanced Data Mining</a:t>
            </a:r>
          </a:p>
        </p:txBody>
      </p:sp>
      <p:sp>
        <p:nvSpPr>
          <p:cNvPr id="5" name="Slide Number Placeholder 4">
            <a:extLst>
              <a:ext uri="{FF2B5EF4-FFF2-40B4-BE49-F238E27FC236}">
                <a16:creationId xmlns:a16="http://schemas.microsoft.com/office/drawing/2014/main" id="{FEEBB149-4C10-6146-8484-D6F2B36F2B1E}"/>
              </a:ext>
            </a:extLst>
          </p:cNvPr>
          <p:cNvSpPr>
            <a:spLocks noGrp="1"/>
          </p:cNvSpPr>
          <p:nvPr>
            <p:ph type="sldNum" sz="quarter" idx="12"/>
          </p:nvPr>
        </p:nvSpPr>
        <p:spPr/>
        <p:txBody>
          <a:bodyPr/>
          <a:lstStyle/>
          <a:p>
            <a:fld id="{DD7D2821-7554-5B44-BF60-F8D166F48DA0}" type="slidenum">
              <a:rPr lang="en-GB" noProof="0" smtClean="0"/>
              <a:pPr/>
              <a:t>‹#›</a:t>
            </a:fld>
            <a:endParaRPr lang="en-GB" noProof="0"/>
          </a:p>
        </p:txBody>
      </p:sp>
    </p:spTree>
    <p:extLst>
      <p:ext uri="{BB962C8B-B14F-4D97-AF65-F5344CB8AC3E}">
        <p14:creationId xmlns:p14="http://schemas.microsoft.com/office/powerpoint/2010/main" val="262388636"/>
      </p:ext>
    </p:extLst>
  </p:cSld>
  <p:clrMapOvr>
    <a:masterClrMapping/>
  </p:clrMapOvr>
  <p:hf hdr="0"/>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403955-D5DA-DE47-8C0E-1502C2528203}"/>
              </a:ext>
            </a:extLst>
          </p:cNvPr>
          <p:cNvSpPr>
            <a:spLocks noGrp="1"/>
          </p:cNvSpPr>
          <p:nvPr>
            <p:ph type="dt" sz="half" idx="10"/>
          </p:nvPr>
        </p:nvSpPr>
        <p:spPr/>
        <p:txBody>
          <a:bodyPr/>
          <a:lstStyle/>
          <a:p>
            <a:fld id="{B2EC35BF-1A6B-0C4D-AC9C-8ABCB0E5687D}" type="datetime1">
              <a:rPr lang="en-IE" noProof="0" smtClean="0"/>
              <a:t>03/02/2019</a:t>
            </a:fld>
            <a:endParaRPr lang="en-GB" noProof="0"/>
          </a:p>
        </p:txBody>
      </p:sp>
      <p:sp>
        <p:nvSpPr>
          <p:cNvPr id="3" name="Footer Placeholder 2">
            <a:extLst>
              <a:ext uri="{FF2B5EF4-FFF2-40B4-BE49-F238E27FC236}">
                <a16:creationId xmlns:a16="http://schemas.microsoft.com/office/drawing/2014/main" id="{CC033010-1398-2D41-99CD-4177DD79E698}"/>
              </a:ext>
            </a:extLst>
          </p:cNvPr>
          <p:cNvSpPr>
            <a:spLocks noGrp="1"/>
          </p:cNvSpPr>
          <p:nvPr>
            <p:ph type="ftr" sz="quarter" idx="11"/>
          </p:nvPr>
        </p:nvSpPr>
        <p:spPr/>
        <p:txBody>
          <a:bodyPr/>
          <a:lstStyle/>
          <a:p>
            <a:r>
              <a:rPr lang="en-GB" noProof="0"/>
              <a:t>Advanced Data Mining</a:t>
            </a:r>
          </a:p>
        </p:txBody>
      </p:sp>
      <p:sp>
        <p:nvSpPr>
          <p:cNvPr id="4" name="Slide Number Placeholder 3">
            <a:extLst>
              <a:ext uri="{FF2B5EF4-FFF2-40B4-BE49-F238E27FC236}">
                <a16:creationId xmlns:a16="http://schemas.microsoft.com/office/drawing/2014/main" id="{A3E99F3A-1A79-2D4F-8C35-198651130E80}"/>
              </a:ext>
            </a:extLst>
          </p:cNvPr>
          <p:cNvSpPr>
            <a:spLocks noGrp="1"/>
          </p:cNvSpPr>
          <p:nvPr>
            <p:ph type="sldNum" sz="quarter" idx="12"/>
          </p:nvPr>
        </p:nvSpPr>
        <p:spPr/>
        <p:txBody>
          <a:bodyPr/>
          <a:lstStyle/>
          <a:p>
            <a:fld id="{DD7D2821-7554-5B44-BF60-F8D166F48DA0}" type="slidenum">
              <a:rPr lang="en-GB" noProof="0" smtClean="0"/>
              <a:pPr/>
              <a:t>‹#›</a:t>
            </a:fld>
            <a:endParaRPr lang="en-GB" noProof="0"/>
          </a:p>
        </p:txBody>
      </p:sp>
    </p:spTree>
    <p:extLst>
      <p:ext uri="{BB962C8B-B14F-4D97-AF65-F5344CB8AC3E}">
        <p14:creationId xmlns:p14="http://schemas.microsoft.com/office/powerpoint/2010/main" val="1765328283"/>
      </p:ext>
    </p:extLst>
  </p:cSld>
  <p:clrMapOvr>
    <a:masterClrMapping/>
  </p:clrMapOvr>
  <p:hf hdr="0"/>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F354-F152-FD42-9E57-BC941070683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DAE2D391-49A1-7543-9D42-5553325DA490}"/>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DA7566-7BE2-8846-971D-5E7FC9CB92F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F9A7D3E8-ACFA-6F4E-8079-742E3C42CD5F}"/>
              </a:ext>
            </a:extLst>
          </p:cNvPr>
          <p:cNvSpPr>
            <a:spLocks noGrp="1"/>
          </p:cNvSpPr>
          <p:nvPr>
            <p:ph type="dt" sz="half" idx="10"/>
          </p:nvPr>
        </p:nvSpPr>
        <p:spPr/>
        <p:txBody>
          <a:bodyPr/>
          <a:lstStyle/>
          <a:p>
            <a:fld id="{B2EC35BF-1A6B-0C4D-AC9C-8ABCB0E5687D}" type="datetime1">
              <a:rPr lang="en-IE" noProof="0" smtClean="0"/>
              <a:t>03/02/2019</a:t>
            </a:fld>
            <a:endParaRPr lang="en-GB" noProof="0"/>
          </a:p>
        </p:txBody>
      </p:sp>
      <p:sp>
        <p:nvSpPr>
          <p:cNvPr id="6" name="Footer Placeholder 5">
            <a:extLst>
              <a:ext uri="{FF2B5EF4-FFF2-40B4-BE49-F238E27FC236}">
                <a16:creationId xmlns:a16="http://schemas.microsoft.com/office/drawing/2014/main" id="{994BAD07-C795-C349-9CC4-819C90A106E2}"/>
              </a:ext>
            </a:extLst>
          </p:cNvPr>
          <p:cNvSpPr>
            <a:spLocks noGrp="1"/>
          </p:cNvSpPr>
          <p:nvPr>
            <p:ph type="ftr" sz="quarter" idx="11"/>
          </p:nvPr>
        </p:nvSpPr>
        <p:spPr/>
        <p:txBody>
          <a:bodyPr/>
          <a:lstStyle/>
          <a:p>
            <a:r>
              <a:rPr lang="en-GB" noProof="0"/>
              <a:t>Advanced Data Mining</a:t>
            </a:r>
          </a:p>
        </p:txBody>
      </p:sp>
      <p:sp>
        <p:nvSpPr>
          <p:cNvPr id="7" name="Slide Number Placeholder 6">
            <a:extLst>
              <a:ext uri="{FF2B5EF4-FFF2-40B4-BE49-F238E27FC236}">
                <a16:creationId xmlns:a16="http://schemas.microsoft.com/office/drawing/2014/main" id="{689E64BE-949A-4E44-BA14-26E03CBE911D}"/>
              </a:ext>
            </a:extLst>
          </p:cNvPr>
          <p:cNvSpPr>
            <a:spLocks noGrp="1"/>
          </p:cNvSpPr>
          <p:nvPr>
            <p:ph type="sldNum" sz="quarter" idx="12"/>
          </p:nvPr>
        </p:nvSpPr>
        <p:spPr/>
        <p:txBody>
          <a:bodyPr/>
          <a:lstStyle/>
          <a:p>
            <a:fld id="{DD7D2821-7554-5B44-BF60-F8D166F48DA0}" type="slidenum">
              <a:rPr lang="en-GB" noProof="0" smtClean="0"/>
              <a:pPr/>
              <a:t>‹#›</a:t>
            </a:fld>
            <a:endParaRPr lang="en-GB" noProof="0"/>
          </a:p>
        </p:txBody>
      </p:sp>
    </p:spTree>
    <p:extLst>
      <p:ext uri="{BB962C8B-B14F-4D97-AF65-F5344CB8AC3E}">
        <p14:creationId xmlns:p14="http://schemas.microsoft.com/office/powerpoint/2010/main" val="2778431190"/>
      </p:ext>
    </p:extLst>
  </p:cSld>
  <p:clrMapOvr>
    <a:masterClrMapping/>
  </p:clrMapOvr>
  <p:hf hdr="0"/>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9B994-204C-E643-B01C-8156E9CA2C4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7C28D17C-B538-AB47-B556-0A8C6B98173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C3C5B773-7809-AD4A-834E-9D26EE01AE4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59A55C60-4223-564A-9293-B1F2BAF3EB8C}"/>
              </a:ext>
            </a:extLst>
          </p:cNvPr>
          <p:cNvSpPr>
            <a:spLocks noGrp="1"/>
          </p:cNvSpPr>
          <p:nvPr>
            <p:ph type="dt" sz="half" idx="10"/>
          </p:nvPr>
        </p:nvSpPr>
        <p:spPr/>
        <p:txBody>
          <a:bodyPr/>
          <a:lstStyle/>
          <a:p>
            <a:fld id="{B2EC35BF-1A6B-0C4D-AC9C-8ABCB0E5687D}" type="datetime1">
              <a:rPr lang="en-IE" noProof="0" smtClean="0"/>
              <a:t>03/02/2019</a:t>
            </a:fld>
            <a:endParaRPr lang="en-GB" noProof="0"/>
          </a:p>
        </p:txBody>
      </p:sp>
      <p:sp>
        <p:nvSpPr>
          <p:cNvPr id="6" name="Footer Placeholder 5">
            <a:extLst>
              <a:ext uri="{FF2B5EF4-FFF2-40B4-BE49-F238E27FC236}">
                <a16:creationId xmlns:a16="http://schemas.microsoft.com/office/drawing/2014/main" id="{6B6AE77A-39B4-F548-911B-44F13926DCD1}"/>
              </a:ext>
            </a:extLst>
          </p:cNvPr>
          <p:cNvSpPr>
            <a:spLocks noGrp="1"/>
          </p:cNvSpPr>
          <p:nvPr>
            <p:ph type="ftr" sz="quarter" idx="11"/>
          </p:nvPr>
        </p:nvSpPr>
        <p:spPr/>
        <p:txBody>
          <a:bodyPr/>
          <a:lstStyle/>
          <a:p>
            <a:r>
              <a:rPr lang="en-GB" noProof="0"/>
              <a:t>Advanced Data Mining</a:t>
            </a:r>
          </a:p>
        </p:txBody>
      </p:sp>
      <p:sp>
        <p:nvSpPr>
          <p:cNvPr id="7" name="Slide Number Placeholder 6">
            <a:extLst>
              <a:ext uri="{FF2B5EF4-FFF2-40B4-BE49-F238E27FC236}">
                <a16:creationId xmlns:a16="http://schemas.microsoft.com/office/drawing/2014/main" id="{924C78CE-A4A1-7C4D-965C-0AE3F73B60DD}"/>
              </a:ext>
            </a:extLst>
          </p:cNvPr>
          <p:cNvSpPr>
            <a:spLocks noGrp="1"/>
          </p:cNvSpPr>
          <p:nvPr>
            <p:ph type="sldNum" sz="quarter" idx="12"/>
          </p:nvPr>
        </p:nvSpPr>
        <p:spPr/>
        <p:txBody>
          <a:bodyPr/>
          <a:lstStyle/>
          <a:p>
            <a:fld id="{DD7D2821-7554-5B44-BF60-F8D166F48DA0}" type="slidenum">
              <a:rPr lang="en-GB" noProof="0" smtClean="0"/>
              <a:pPr/>
              <a:t>‹#›</a:t>
            </a:fld>
            <a:endParaRPr lang="en-GB" noProof="0"/>
          </a:p>
        </p:txBody>
      </p:sp>
    </p:spTree>
    <p:extLst>
      <p:ext uri="{BB962C8B-B14F-4D97-AF65-F5344CB8AC3E}">
        <p14:creationId xmlns:p14="http://schemas.microsoft.com/office/powerpoint/2010/main" val="785751674"/>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0DD70-363B-2249-A327-57DC8A7281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BCD70F-4A21-4748-8D54-7D2C5AAB696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2C7CE7-1D10-0D40-BF49-80FD9E26B5D7}"/>
              </a:ext>
            </a:extLst>
          </p:cNvPr>
          <p:cNvSpPr>
            <a:spLocks noGrp="1"/>
          </p:cNvSpPr>
          <p:nvPr>
            <p:ph type="dt" sz="half" idx="10"/>
          </p:nvPr>
        </p:nvSpPr>
        <p:spPr/>
        <p:txBody>
          <a:bodyPr/>
          <a:lstStyle/>
          <a:p>
            <a:fld id="{B2EC35BF-1A6B-0C4D-AC9C-8ABCB0E5687D}" type="datetime1">
              <a:rPr lang="en-IE" noProof="0" smtClean="0"/>
              <a:t>03/02/2019</a:t>
            </a:fld>
            <a:endParaRPr lang="en-GB" noProof="0"/>
          </a:p>
        </p:txBody>
      </p:sp>
      <p:sp>
        <p:nvSpPr>
          <p:cNvPr id="5" name="Footer Placeholder 4">
            <a:extLst>
              <a:ext uri="{FF2B5EF4-FFF2-40B4-BE49-F238E27FC236}">
                <a16:creationId xmlns:a16="http://schemas.microsoft.com/office/drawing/2014/main" id="{D2F7E95F-E685-DE4F-A825-E8E2A7D2CA09}"/>
              </a:ext>
            </a:extLst>
          </p:cNvPr>
          <p:cNvSpPr>
            <a:spLocks noGrp="1"/>
          </p:cNvSpPr>
          <p:nvPr>
            <p:ph type="ftr" sz="quarter" idx="11"/>
          </p:nvPr>
        </p:nvSpPr>
        <p:spPr/>
        <p:txBody>
          <a:bodyPr/>
          <a:lstStyle/>
          <a:p>
            <a:r>
              <a:rPr lang="en-GB" noProof="0"/>
              <a:t>Advanced Data Mining</a:t>
            </a:r>
          </a:p>
        </p:txBody>
      </p:sp>
      <p:sp>
        <p:nvSpPr>
          <p:cNvPr id="6" name="Slide Number Placeholder 5">
            <a:extLst>
              <a:ext uri="{FF2B5EF4-FFF2-40B4-BE49-F238E27FC236}">
                <a16:creationId xmlns:a16="http://schemas.microsoft.com/office/drawing/2014/main" id="{0663EE51-7B32-CF41-A469-37F9DEF4CC63}"/>
              </a:ext>
            </a:extLst>
          </p:cNvPr>
          <p:cNvSpPr>
            <a:spLocks noGrp="1"/>
          </p:cNvSpPr>
          <p:nvPr>
            <p:ph type="sldNum" sz="quarter" idx="12"/>
          </p:nvPr>
        </p:nvSpPr>
        <p:spPr/>
        <p:txBody>
          <a:bodyPr/>
          <a:lstStyle/>
          <a:p>
            <a:fld id="{DD7D2821-7554-5B44-BF60-F8D166F48DA0}" type="slidenum">
              <a:rPr lang="en-GB" noProof="0" smtClean="0"/>
              <a:pPr/>
              <a:t>‹#›</a:t>
            </a:fld>
            <a:endParaRPr lang="en-GB" noProof="0"/>
          </a:p>
        </p:txBody>
      </p:sp>
    </p:spTree>
    <p:extLst>
      <p:ext uri="{BB962C8B-B14F-4D97-AF65-F5344CB8AC3E}">
        <p14:creationId xmlns:p14="http://schemas.microsoft.com/office/powerpoint/2010/main" val="259819224"/>
      </p:ext>
    </p:extLst>
  </p:cSld>
  <p:clrMapOvr>
    <a:masterClrMapping/>
  </p:clrMapOvr>
  <p:hf hdr="0"/>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31E56A-602F-A24C-AAF4-FED2910F3BB9}"/>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9D6983-A819-944C-889C-2BD072C91A1E}"/>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38330B-6E4B-C344-B00C-87BF44621C8B}"/>
              </a:ext>
            </a:extLst>
          </p:cNvPr>
          <p:cNvSpPr>
            <a:spLocks noGrp="1"/>
          </p:cNvSpPr>
          <p:nvPr>
            <p:ph type="dt" sz="half" idx="10"/>
          </p:nvPr>
        </p:nvSpPr>
        <p:spPr/>
        <p:txBody>
          <a:bodyPr/>
          <a:lstStyle/>
          <a:p>
            <a:fld id="{B2EC35BF-1A6B-0C4D-AC9C-8ABCB0E5687D}" type="datetime1">
              <a:rPr lang="en-IE" noProof="0" smtClean="0"/>
              <a:t>03/02/2019</a:t>
            </a:fld>
            <a:endParaRPr lang="en-GB" noProof="0"/>
          </a:p>
        </p:txBody>
      </p:sp>
      <p:sp>
        <p:nvSpPr>
          <p:cNvPr id="5" name="Footer Placeholder 4">
            <a:extLst>
              <a:ext uri="{FF2B5EF4-FFF2-40B4-BE49-F238E27FC236}">
                <a16:creationId xmlns:a16="http://schemas.microsoft.com/office/drawing/2014/main" id="{FB49A9F1-D6F8-A744-97BD-507DCE56677D}"/>
              </a:ext>
            </a:extLst>
          </p:cNvPr>
          <p:cNvSpPr>
            <a:spLocks noGrp="1"/>
          </p:cNvSpPr>
          <p:nvPr>
            <p:ph type="ftr" sz="quarter" idx="11"/>
          </p:nvPr>
        </p:nvSpPr>
        <p:spPr/>
        <p:txBody>
          <a:bodyPr/>
          <a:lstStyle/>
          <a:p>
            <a:r>
              <a:rPr lang="en-GB" noProof="0"/>
              <a:t>Advanced Data Mining</a:t>
            </a:r>
          </a:p>
        </p:txBody>
      </p:sp>
      <p:sp>
        <p:nvSpPr>
          <p:cNvPr id="6" name="Slide Number Placeholder 5">
            <a:extLst>
              <a:ext uri="{FF2B5EF4-FFF2-40B4-BE49-F238E27FC236}">
                <a16:creationId xmlns:a16="http://schemas.microsoft.com/office/drawing/2014/main" id="{69121FF8-3A8A-9047-8D31-C3F242F783B2}"/>
              </a:ext>
            </a:extLst>
          </p:cNvPr>
          <p:cNvSpPr>
            <a:spLocks noGrp="1"/>
          </p:cNvSpPr>
          <p:nvPr>
            <p:ph type="sldNum" sz="quarter" idx="12"/>
          </p:nvPr>
        </p:nvSpPr>
        <p:spPr/>
        <p:txBody>
          <a:bodyPr/>
          <a:lstStyle/>
          <a:p>
            <a:fld id="{DD7D2821-7554-5B44-BF60-F8D166F48DA0}" type="slidenum">
              <a:rPr lang="en-GB" noProof="0" smtClean="0"/>
              <a:pPr/>
              <a:t>‹#›</a:t>
            </a:fld>
            <a:endParaRPr lang="en-GB" noProof="0"/>
          </a:p>
        </p:txBody>
      </p:sp>
    </p:spTree>
    <p:extLst>
      <p:ext uri="{BB962C8B-B14F-4D97-AF65-F5344CB8AC3E}">
        <p14:creationId xmlns:p14="http://schemas.microsoft.com/office/powerpoint/2010/main" val="2852983649"/>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11664569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_Titelfolie">
    <p:spTree>
      <p:nvGrpSpPr>
        <p:cNvPr id="1" name=""/>
        <p:cNvGrpSpPr/>
        <p:nvPr/>
      </p:nvGrpSpPr>
      <p:grpSpPr>
        <a:xfrm>
          <a:off x="0" y="0"/>
          <a:ext cx="0" cy="0"/>
          <a:chOff x="0" y="0"/>
          <a:chExt cx="0" cy="0"/>
        </a:xfrm>
      </p:grpSpPr>
      <p:sp>
        <p:nvSpPr>
          <p:cNvPr id="17" name="Rechteck 16"/>
          <p:cNvSpPr/>
          <p:nvPr userDrawn="1"/>
        </p:nvSpPr>
        <p:spPr>
          <a:xfrm>
            <a:off x="778" y="3365304"/>
            <a:ext cx="9107726" cy="349269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Text Box 21"/>
          <p:cNvSpPr txBox="1">
            <a:spLocks noChangeArrowheads="1"/>
          </p:cNvSpPr>
          <p:nvPr userDrawn="1"/>
        </p:nvSpPr>
        <p:spPr bwMode="auto">
          <a:xfrm>
            <a:off x="682997" y="3140968"/>
            <a:ext cx="4537075" cy="152400"/>
          </a:xfrm>
          <a:prstGeom prst="rect">
            <a:avLst/>
          </a:prstGeom>
          <a:noFill/>
          <a:ln w="9525">
            <a:noFill/>
            <a:miter lim="800000"/>
            <a:headEnd/>
            <a:tailEnd/>
          </a:ln>
          <a:effectLst/>
        </p:spPr>
        <p:txBody>
          <a:bodyPr lIns="0" tIns="0" rIns="0" bIns="0" anchor="ctr">
            <a:spAutoFit/>
          </a:bodyPr>
          <a:lstStyle/>
          <a:p>
            <a:pPr>
              <a:defRPr/>
            </a:pPr>
            <a:r>
              <a:rPr lang="de-DE" sz="1000" dirty="0">
                <a:solidFill>
                  <a:schemeClr val="tx1"/>
                </a:solidFill>
              </a:rPr>
              <a:t>National College </a:t>
            </a:r>
            <a:r>
              <a:rPr lang="de-DE" sz="1000" dirty="0" err="1">
                <a:solidFill>
                  <a:schemeClr val="tx1"/>
                </a:solidFill>
              </a:rPr>
              <a:t>of</a:t>
            </a:r>
            <a:r>
              <a:rPr lang="de-DE" sz="1000" dirty="0">
                <a:solidFill>
                  <a:schemeClr val="tx1"/>
                </a:solidFill>
              </a:rPr>
              <a:t> </a:t>
            </a:r>
            <a:r>
              <a:rPr lang="de-DE" sz="1000" dirty="0" err="1">
                <a:solidFill>
                  <a:schemeClr val="tx1"/>
                </a:solidFill>
              </a:rPr>
              <a:t>Ireland</a:t>
            </a:r>
            <a:r>
              <a:rPr lang="de-DE" sz="1000" dirty="0">
                <a:solidFill>
                  <a:schemeClr val="tx1"/>
                </a:solidFill>
              </a:rPr>
              <a:t>, School </a:t>
            </a:r>
            <a:r>
              <a:rPr lang="de-DE" sz="1000" dirty="0" err="1">
                <a:solidFill>
                  <a:schemeClr val="tx1"/>
                </a:solidFill>
              </a:rPr>
              <a:t>of</a:t>
            </a:r>
            <a:r>
              <a:rPr lang="de-DE" sz="1000" dirty="0">
                <a:solidFill>
                  <a:schemeClr val="tx1"/>
                </a:solidFill>
              </a:rPr>
              <a:t> Computing</a:t>
            </a:r>
          </a:p>
        </p:txBody>
      </p:sp>
      <p:sp>
        <p:nvSpPr>
          <p:cNvPr id="22" name="Titel 1"/>
          <p:cNvSpPr>
            <a:spLocks noGrp="1"/>
          </p:cNvSpPr>
          <p:nvPr>
            <p:ph type="title" hasCustomPrompt="1"/>
          </p:nvPr>
        </p:nvSpPr>
        <p:spPr>
          <a:xfrm>
            <a:off x="682997" y="1268760"/>
            <a:ext cx="7772400" cy="936104"/>
          </a:xfrm>
        </p:spPr>
        <p:txBody>
          <a:bodyPr anchor="t"/>
          <a:lstStyle>
            <a:lvl1pPr algn="l">
              <a:defRPr sz="3200" b="1" cap="all" baseline="0"/>
            </a:lvl1pPr>
          </a:lstStyle>
          <a:p>
            <a:r>
              <a:rPr lang="de-DE" dirty="0" err="1"/>
              <a:t>Presentation</a:t>
            </a:r>
            <a:r>
              <a:rPr lang="de-DE" dirty="0"/>
              <a:t> Title</a:t>
            </a:r>
          </a:p>
        </p:txBody>
      </p:sp>
      <p:pic>
        <p:nvPicPr>
          <p:cNvPr id="9" name="Picture Placeholder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133592" y="3585017"/>
            <a:ext cx="8876816" cy="3092220"/>
          </a:xfrm>
          <a:prstGeom prst="roundRect">
            <a:avLst>
              <a:gd name="adj" fmla="val 4238"/>
            </a:avLst>
          </a:prstGeom>
          <a:solidFill>
            <a:srgbClr val="FFFFFF">
              <a:shade val="85000"/>
            </a:srgbClr>
          </a:solidFill>
          <a:ln w="3175" cmpd="sng">
            <a:solidFill>
              <a:schemeClr val="bg1"/>
            </a:solidFill>
          </a:ln>
          <a:effectLst/>
        </p:spPr>
      </p:pic>
      <p:sp>
        <p:nvSpPr>
          <p:cNvPr id="23" name="Textplatzhalter 2"/>
          <p:cNvSpPr>
            <a:spLocks noGrp="1"/>
          </p:cNvSpPr>
          <p:nvPr>
            <p:ph type="body" idx="1" hasCustomPrompt="1"/>
          </p:nvPr>
        </p:nvSpPr>
        <p:spPr>
          <a:xfrm>
            <a:off x="682997" y="2203248"/>
            <a:ext cx="7772400" cy="865711"/>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a:t>Sub-title / Name</a:t>
            </a:r>
          </a:p>
        </p:txBody>
      </p:sp>
      <p:sp>
        <p:nvSpPr>
          <p:cNvPr id="14" name="Text Box 14"/>
          <p:cNvSpPr txBox="1">
            <a:spLocks noChangeArrowheads="1"/>
          </p:cNvSpPr>
          <p:nvPr userDrawn="1"/>
        </p:nvSpPr>
        <p:spPr bwMode="auto">
          <a:xfrm>
            <a:off x="7020272" y="6112792"/>
            <a:ext cx="1727200" cy="244475"/>
          </a:xfrm>
          <a:prstGeom prst="rect">
            <a:avLst/>
          </a:prstGeom>
          <a:noFill/>
          <a:ln w="9525">
            <a:noFill/>
            <a:miter lim="800000"/>
            <a:headEnd/>
            <a:tailEnd/>
          </a:ln>
          <a:effectLst/>
        </p:spPr>
        <p:txBody>
          <a:bodyPr lIns="0" tIns="0" rIns="0" bIns="0">
            <a:spAutoFit/>
          </a:bodyPr>
          <a:lstStyle/>
          <a:p>
            <a:pPr algn="r">
              <a:defRPr/>
            </a:pPr>
            <a:r>
              <a:rPr lang="de-DE" sz="1600" b="1" dirty="0" err="1">
                <a:solidFill>
                  <a:schemeClr val="bg1"/>
                </a:solidFill>
              </a:rPr>
              <a:t>www.ncirl.ie</a:t>
            </a:r>
            <a:endParaRPr lang="de-DE" sz="1600" b="1" dirty="0">
              <a:solidFill>
                <a:schemeClr val="bg1"/>
              </a:solidFill>
            </a:endParaRPr>
          </a:p>
        </p:txBody>
      </p:sp>
    </p:spTree>
    <p:extLst>
      <p:ext uri="{BB962C8B-B14F-4D97-AF65-F5344CB8AC3E}">
        <p14:creationId xmlns:p14="http://schemas.microsoft.com/office/powerpoint/2010/main" val="116683459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lvl1pPr marL="314325" indent="-314325">
              <a:buFont typeface="Wingdings" charset="2"/>
              <a:buChar char="§"/>
              <a:defRPr/>
            </a:lvl1pPr>
            <a:lvl2pPr marL="790575" indent="-314325">
              <a:buFont typeface="Wingdings" charset="2"/>
              <a:buChar char="§"/>
              <a:defRPr/>
            </a:lvl2pPr>
            <a:lvl3pPr marL="1209675" indent="-276225">
              <a:buFont typeface="Wingdings" charset="2"/>
              <a:buChar char="§"/>
              <a:defRPr/>
            </a:lvl3pPr>
            <a:lvl4pPr marL="1657350" indent="-276225">
              <a:buFont typeface="Wingdings" charset="2"/>
              <a:buChar char="§"/>
              <a:defRPr/>
            </a:lvl4pPr>
            <a:lvl5pPr marL="2095500" indent="-276225">
              <a:buFont typeface="Wingdings" charset="2"/>
              <a:buChar char="§"/>
              <a:defRPr/>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Date Placeholder 9"/>
          <p:cNvSpPr>
            <a:spLocks noGrp="1"/>
          </p:cNvSpPr>
          <p:nvPr>
            <p:ph type="dt" sz="half" idx="10"/>
          </p:nvPr>
        </p:nvSpPr>
        <p:spPr/>
        <p:txBody>
          <a:bodyPr/>
          <a:lstStyle/>
          <a:p>
            <a:fld id="{0B836F7F-C278-6142-8FF6-B0BC2BAA2271}" type="datetime1">
              <a:rPr lang="en-IE" smtClean="0"/>
              <a:t>03/02/2019</a:t>
            </a:fld>
            <a:endParaRPr lang="en-US"/>
          </a:p>
        </p:txBody>
      </p:sp>
      <p:sp>
        <p:nvSpPr>
          <p:cNvPr id="11" name="Footer Placeholder 10"/>
          <p:cNvSpPr>
            <a:spLocks noGrp="1"/>
          </p:cNvSpPr>
          <p:nvPr>
            <p:ph type="ftr" sz="quarter" idx="11"/>
          </p:nvPr>
        </p:nvSpPr>
        <p:spPr/>
        <p:txBody>
          <a:bodyPr/>
          <a:lstStyle/>
          <a:p>
            <a:r>
              <a:rPr lang="en-US"/>
              <a:t>Advanced Data Mining</a:t>
            </a:r>
            <a:endParaRPr lang="en-US" dirty="0"/>
          </a:p>
        </p:txBody>
      </p:sp>
      <p:sp>
        <p:nvSpPr>
          <p:cNvPr id="12" name="Slide Number Placeholder 11"/>
          <p:cNvSpPr>
            <a:spLocks noGrp="1"/>
          </p:cNvSpPr>
          <p:nvPr>
            <p:ph type="sldNum" sz="quarter" idx="12"/>
          </p:nvPr>
        </p:nvSpPr>
        <p:spPr/>
        <p:txBody>
          <a:bodyPr/>
          <a:lstStyle/>
          <a:p>
            <a:fld id="{DD7D2821-7554-5B44-BF60-F8D166F48DA0}" type="slidenum">
              <a:rPr lang="en-US" smtClean="0"/>
              <a:pPr/>
              <a:t>‹#›</a:t>
            </a:fld>
            <a:endParaRPr lang="en-US"/>
          </a:p>
        </p:txBody>
      </p:sp>
    </p:spTree>
    <p:extLst>
      <p:ext uri="{BB962C8B-B14F-4D97-AF65-F5344CB8AC3E}">
        <p14:creationId xmlns:p14="http://schemas.microsoft.com/office/powerpoint/2010/main" val="2715434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392113" y="1198563"/>
            <a:ext cx="4102100" cy="4894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6613" y="1198563"/>
            <a:ext cx="4102100" cy="4894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Date Placeholder 4"/>
          <p:cNvSpPr>
            <a:spLocks noGrp="1"/>
          </p:cNvSpPr>
          <p:nvPr>
            <p:ph type="dt" sz="half" idx="10"/>
          </p:nvPr>
        </p:nvSpPr>
        <p:spPr/>
        <p:txBody>
          <a:bodyPr/>
          <a:lstStyle/>
          <a:p>
            <a:fld id="{D9426A87-6552-724E-BA23-618266C7E47A}" type="datetime1">
              <a:rPr lang="en-IE" smtClean="0"/>
              <a:t>03/02/2019</a:t>
            </a:fld>
            <a:endParaRPr lang="en-US"/>
          </a:p>
        </p:txBody>
      </p:sp>
      <p:sp>
        <p:nvSpPr>
          <p:cNvPr id="6" name="Footer Placeholder 5"/>
          <p:cNvSpPr>
            <a:spLocks noGrp="1"/>
          </p:cNvSpPr>
          <p:nvPr>
            <p:ph type="ftr" sz="quarter" idx="11"/>
          </p:nvPr>
        </p:nvSpPr>
        <p:spPr/>
        <p:txBody>
          <a:bodyPr/>
          <a:lstStyle/>
          <a:p>
            <a:r>
              <a:rPr lang="en-US"/>
              <a:t>Advanced Data Mining</a:t>
            </a:r>
            <a:endParaRPr lang="en-US" dirty="0"/>
          </a:p>
        </p:txBody>
      </p:sp>
      <p:sp>
        <p:nvSpPr>
          <p:cNvPr id="7" name="Slide Number Placeholder 6"/>
          <p:cNvSpPr>
            <a:spLocks noGrp="1"/>
          </p:cNvSpPr>
          <p:nvPr>
            <p:ph type="sldNum" sz="quarter" idx="12"/>
          </p:nvPr>
        </p:nvSpPr>
        <p:spPr/>
        <p:txBody>
          <a:bodyPr/>
          <a:lstStyle/>
          <a:p>
            <a:fld id="{DD7D2821-7554-5B44-BF60-F8D166F48DA0}" type="slidenum">
              <a:rPr lang="en-US" smtClean="0"/>
              <a:pPr/>
              <a:t>‹#›</a:t>
            </a:fld>
            <a:endParaRPr lang="en-US"/>
          </a:p>
        </p:txBody>
      </p:sp>
    </p:spTree>
    <p:extLst>
      <p:ext uri="{BB962C8B-B14F-4D97-AF65-F5344CB8AC3E}">
        <p14:creationId xmlns:p14="http://schemas.microsoft.com/office/powerpoint/2010/main" val="1895465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Date Placeholder 6"/>
          <p:cNvSpPr>
            <a:spLocks noGrp="1"/>
          </p:cNvSpPr>
          <p:nvPr>
            <p:ph type="dt" sz="half" idx="10"/>
          </p:nvPr>
        </p:nvSpPr>
        <p:spPr/>
        <p:txBody>
          <a:bodyPr/>
          <a:lstStyle/>
          <a:p>
            <a:fld id="{8B59017C-EB8E-104E-8487-455D72B106EC}" type="datetime1">
              <a:rPr lang="en-IE" smtClean="0"/>
              <a:t>03/02/2019</a:t>
            </a:fld>
            <a:endParaRPr lang="en-US"/>
          </a:p>
        </p:txBody>
      </p:sp>
      <p:sp>
        <p:nvSpPr>
          <p:cNvPr id="8" name="Footer Placeholder 7"/>
          <p:cNvSpPr>
            <a:spLocks noGrp="1"/>
          </p:cNvSpPr>
          <p:nvPr>
            <p:ph type="ftr" sz="quarter" idx="11"/>
          </p:nvPr>
        </p:nvSpPr>
        <p:spPr/>
        <p:txBody>
          <a:bodyPr/>
          <a:lstStyle/>
          <a:p>
            <a:r>
              <a:rPr lang="en-US"/>
              <a:t>Advanced Data Mining</a:t>
            </a:r>
            <a:endParaRPr lang="en-US" dirty="0"/>
          </a:p>
        </p:txBody>
      </p:sp>
      <p:sp>
        <p:nvSpPr>
          <p:cNvPr id="9" name="Slide Number Placeholder 8"/>
          <p:cNvSpPr>
            <a:spLocks noGrp="1"/>
          </p:cNvSpPr>
          <p:nvPr>
            <p:ph type="sldNum" sz="quarter" idx="12"/>
          </p:nvPr>
        </p:nvSpPr>
        <p:spPr/>
        <p:txBody>
          <a:bodyPr/>
          <a:lstStyle/>
          <a:p>
            <a:fld id="{DD7D2821-7554-5B44-BF60-F8D166F48DA0}" type="slidenum">
              <a:rPr lang="en-US" smtClean="0"/>
              <a:pPr/>
              <a:t>‹#›</a:t>
            </a:fld>
            <a:endParaRPr lang="en-US"/>
          </a:p>
        </p:txBody>
      </p:sp>
    </p:spTree>
    <p:extLst>
      <p:ext uri="{BB962C8B-B14F-4D97-AF65-F5344CB8AC3E}">
        <p14:creationId xmlns:p14="http://schemas.microsoft.com/office/powerpoint/2010/main" val="3003561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5" name="Date Placeholder 4"/>
          <p:cNvSpPr>
            <a:spLocks noGrp="1"/>
          </p:cNvSpPr>
          <p:nvPr>
            <p:ph type="dt" sz="half" idx="10"/>
          </p:nvPr>
        </p:nvSpPr>
        <p:spPr/>
        <p:txBody>
          <a:bodyPr/>
          <a:lstStyle/>
          <a:p>
            <a:fld id="{4E259BCC-D725-754A-B0C7-8A295F71088B}" type="datetime1">
              <a:rPr lang="en-IE" smtClean="0"/>
              <a:t>03/02/2019</a:t>
            </a:fld>
            <a:endParaRPr lang="en-US"/>
          </a:p>
        </p:txBody>
      </p:sp>
      <p:sp>
        <p:nvSpPr>
          <p:cNvPr id="6" name="Footer Placeholder 5"/>
          <p:cNvSpPr>
            <a:spLocks noGrp="1"/>
          </p:cNvSpPr>
          <p:nvPr>
            <p:ph type="ftr" sz="quarter" idx="11"/>
          </p:nvPr>
        </p:nvSpPr>
        <p:spPr/>
        <p:txBody>
          <a:bodyPr/>
          <a:lstStyle/>
          <a:p>
            <a:r>
              <a:rPr lang="en-US"/>
              <a:t>Advanced Data Mining</a:t>
            </a:r>
            <a:endParaRPr lang="en-US" dirty="0"/>
          </a:p>
        </p:txBody>
      </p:sp>
      <p:sp>
        <p:nvSpPr>
          <p:cNvPr id="7" name="Slide Number Placeholder 6"/>
          <p:cNvSpPr>
            <a:spLocks noGrp="1"/>
          </p:cNvSpPr>
          <p:nvPr>
            <p:ph type="sldNum" sz="quarter" idx="12"/>
          </p:nvPr>
        </p:nvSpPr>
        <p:spPr/>
        <p:txBody>
          <a:bodyPr/>
          <a:lstStyle/>
          <a:p>
            <a:fld id="{DD7D2821-7554-5B44-BF60-F8D166F48DA0}" type="slidenum">
              <a:rPr lang="en-US" smtClean="0"/>
              <a:pPr/>
              <a:t>‹#›</a:t>
            </a:fld>
            <a:endParaRPr lang="en-US"/>
          </a:p>
        </p:txBody>
      </p:sp>
    </p:spTree>
    <p:extLst>
      <p:ext uri="{BB962C8B-B14F-4D97-AF65-F5344CB8AC3E}">
        <p14:creationId xmlns:p14="http://schemas.microsoft.com/office/powerpoint/2010/main" val="3861500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6858000"/>
          </a:xfrm>
        </p:spPr>
        <p:txBody>
          <a:bodyPr/>
          <a:lstStyle/>
          <a:p>
            <a:endParaRPr lang="en-US"/>
          </a:p>
        </p:txBody>
      </p:sp>
    </p:spTree>
    <p:extLst>
      <p:ext uri="{BB962C8B-B14F-4D97-AF65-F5344CB8AC3E}">
        <p14:creationId xmlns:p14="http://schemas.microsoft.com/office/powerpoint/2010/main" val="3606000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e Placeholder 4"/>
          <p:cNvSpPr>
            <a:spLocks noGrp="1"/>
          </p:cNvSpPr>
          <p:nvPr>
            <p:ph type="dt" sz="half" idx="10"/>
          </p:nvPr>
        </p:nvSpPr>
        <p:spPr/>
        <p:txBody>
          <a:bodyPr/>
          <a:lstStyle/>
          <a:p>
            <a:fld id="{36A9DFC7-A62D-644C-9D92-B22619BC54A9}" type="datetime1">
              <a:rPr lang="en-IE" smtClean="0"/>
              <a:t>03/02/2019</a:t>
            </a:fld>
            <a:endParaRPr lang="en-US"/>
          </a:p>
        </p:txBody>
      </p:sp>
      <p:sp>
        <p:nvSpPr>
          <p:cNvPr id="6" name="Footer Placeholder 5"/>
          <p:cNvSpPr>
            <a:spLocks noGrp="1"/>
          </p:cNvSpPr>
          <p:nvPr>
            <p:ph type="ftr" sz="quarter" idx="11"/>
          </p:nvPr>
        </p:nvSpPr>
        <p:spPr/>
        <p:txBody>
          <a:bodyPr/>
          <a:lstStyle/>
          <a:p>
            <a:r>
              <a:rPr lang="en-US"/>
              <a:t>Advanced Data Mining</a:t>
            </a:r>
            <a:endParaRPr lang="en-US" dirty="0"/>
          </a:p>
        </p:txBody>
      </p:sp>
      <p:sp>
        <p:nvSpPr>
          <p:cNvPr id="7" name="Slide Number Placeholder 6"/>
          <p:cNvSpPr>
            <a:spLocks noGrp="1"/>
          </p:cNvSpPr>
          <p:nvPr>
            <p:ph type="sldNum" sz="quarter" idx="12"/>
          </p:nvPr>
        </p:nvSpPr>
        <p:spPr/>
        <p:txBody>
          <a:bodyPr/>
          <a:lstStyle/>
          <a:p>
            <a:fld id="{DD7D2821-7554-5B44-BF60-F8D166F48DA0}" type="slidenum">
              <a:rPr lang="en-US" smtClean="0"/>
              <a:pPr/>
              <a:t>‹#›</a:t>
            </a:fld>
            <a:endParaRPr lang="en-US"/>
          </a:p>
        </p:txBody>
      </p:sp>
    </p:spTree>
    <p:extLst>
      <p:ext uri="{BB962C8B-B14F-4D97-AF65-F5344CB8AC3E}">
        <p14:creationId xmlns:p14="http://schemas.microsoft.com/office/powerpoint/2010/main" val="348537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2.png"/><Relationship Id="rId2" Type="http://schemas.openxmlformats.org/officeDocument/2006/relationships/slideLayout" Target="../slideLayouts/slideLayout17.xml"/><Relationship Id="rId16" Type="http://schemas.microsoft.com/office/2007/relationships/hdphoto" Target="../media/hdphoto1.wdp"/><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image" Target="../media/image6.png"/><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6" Type="http://schemas.microsoft.com/office/2007/relationships/hdphoto" Target="../media/hdphoto2.wdp"/><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image" Target="../media/image6.png"/><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90525" y="333375"/>
            <a:ext cx="6911975" cy="56197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de-DE" dirty="0"/>
              <a:t>Slide Title</a:t>
            </a:r>
          </a:p>
        </p:txBody>
      </p:sp>
      <p:sp>
        <p:nvSpPr>
          <p:cNvPr id="1028" name="Rectangle 3"/>
          <p:cNvSpPr>
            <a:spLocks noGrp="1" noChangeArrowheads="1"/>
          </p:cNvSpPr>
          <p:nvPr>
            <p:ph type="body" idx="1"/>
          </p:nvPr>
        </p:nvSpPr>
        <p:spPr bwMode="auto">
          <a:xfrm>
            <a:off x="392113" y="1198563"/>
            <a:ext cx="8356600" cy="4894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1st </a:t>
            </a:r>
            <a:r>
              <a:rPr lang="de-DE" dirty="0" err="1"/>
              <a:t>level</a:t>
            </a:r>
            <a:endParaRPr lang="de-DE" dirty="0"/>
          </a:p>
          <a:p>
            <a:pPr lvl="1"/>
            <a:r>
              <a:rPr lang="de-DE" dirty="0"/>
              <a:t>2nd </a:t>
            </a:r>
            <a:r>
              <a:rPr lang="de-DE" dirty="0" err="1"/>
              <a:t>level</a:t>
            </a:r>
            <a:endParaRPr lang="de-DE" dirty="0"/>
          </a:p>
          <a:p>
            <a:pPr lvl="2"/>
            <a:r>
              <a:rPr lang="de-DE" dirty="0"/>
              <a:t>3rd </a:t>
            </a:r>
            <a:r>
              <a:rPr lang="de-DE" dirty="0" err="1"/>
              <a:t>level</a:t>
            </a:r>
            <a:endParaRPr lang="de-DE" dirty="0"/>
          </a:p>
          <a:p>
            <a:pPr lvl="3"/>
            <a:r>
              <a:rPr lang="de-DE" dirty="0"/>
              <a:t>4th </a:t>
            </a:r>
            <a:r>
              <a:rPr lang="de-DE" dirty="0" err="1"/>
              <a:t>level</a:t>
            </a:r>
            <a:endParaRPr lang="de-DE" dirty="0"/>
          </a:p>
          <a:p>
            <a:pPr lvl="4"/>
            <a:r>
              <a:rPr lang="de-DE" dirty="0"/>
              <a:t>5th </a:t>
            </a:r>
            <a:r>
              <a:rPr lang="de-DE" dirty="0" err="1"/>
              <a:t>level</a:t>
            </a:r>
            <a:endParaRPr lang="de-DE" dirty="0"/>
          </a:p>
        </p:txBody>
      </p:sp>
      <p:pic>
        <p:nvPicPr>
          <p:cNvPr id="4" name="Picture 3" descr="logo.png"/>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7505129" y="333375"/>
            <a:ext cx="1243584" cy="749808"/>
          </a:xfrm>
          <a:prstGeom prst="rect">
            <a:avLst/>
          </a:prstGeom>
        </p:spPr>
      </p:pic>
      <p:sp>
        <p:nvSpPr>
          <p:cNvPr id="7" name="Date Placeholder 6"/>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b="1">
                <a:solidFill>
                  <a:schemeClr val="bg1"/>
                </a:solidFill>
              </a:defRPr>
            </a:lvl1pPr>
          </a:lstStyle>
          <a:p>
            <a:fld id="{71E3E126-458D-A247-A5B6-268500F9D378}" type="datetime1">
              <a:rPr lang="en-IE" smtClean="0"/>
              <a:t>03/02/2019</a:t>
            </a:fld>
            <a:endParaRPr lang="en-US" dirty="0"/>
          </a:p>
        </p:txBody>
      </p:sp>
      <p:sp>
        <p:nvSpPr>
          <p:cNvPr id="8" name="Footer Placeholder 7"/>
          <p:cNvSpPr>
            <a:spLocks noGrp="1"/>
          </p:cNvSpPr>
          <p:nvPr>
            <p:ph type="ftr" sz="quarter" idx="3"/>
          </p:nvPr>
        </p:nvSpPr>
        <p:spPr>
          <a:xfrm>
            <a:off x="2797071" y="6356350"/>
            <a:ext cx="3581965" cy="365125"/>
          </a:xfrm>
          <a:prstGeom prst="rect">
            <a:avLst/>
          </a:prstGeom>
        </p:spPr>
        <p:txBody>
          <a:bodyPr vert="horz" lIns="91440" tIns="45720" rIns="91440" bIns="45720" rtlCol="0" anchor="ctr"/>
          <a:lstStyle>
            <a:lvl1pPr algn="ctr">
              <a:defRPr sz="1200" b="1">
                <a:solidFill>
                  <a:schemeClr val="bg1"/>
                </a:solidFill>
              </a:defRPr>
            </a:lvl1pPr>
          </a:lstStyle>
          <a:p>
            <a:r>
              <a:rPr lang="en-US"/>
              <a:t>Advanced Data Mining</a:t>
            </a:r>
            <a:endParaRPr lang="en-US" dirty="0"/>
          </a:p>
        </p:txBody>
      </p:sp>
      <p:sp>
        <p:nvSpPr>
          <p:cNvPr id="10" name="Slide Number Placeholder 9"/>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1">
                <a:solidFill>
                  <a:schemeClr val="bg1"/>
                </a:solidFill>
              </a:defRPr>
            </a:lvl1pPr>
          </a:lstStyle>
          <a:p>
            <a:fld id="{DD7D2821-7554-5B44-BF60-F8D166F48DA0}" type="slidenum">
              <a:rPr lang="en-US" smtClean="0"/>
              <a:pPr/>
              <a:t>‹#›</a:t>
            </a:fld>
            <a:endParaRPr lang="en-US" dirty="0"/>
          </a:p>
        </p:txBody>
      </p:sp>
    </p:spTree>
    <p:extLst>
      <p:ext uri="{BB962C8B-B14F-4D97-AF65-F5344CB8AC3E}">
        <p14:creationId xmlns:p14="http://schemas.microsoft.com/office/powerpoint/2010/main" val="2366227996"/>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4" r:id="rId11"/>
    <p:sldLayoutId id="2147483675" r:id="rId12"/>
    <p:sldLayoutId id="2147483672" r:id="rId13"/>
    <p:sldLayoutId id="2147483676" r:id="rId14"/>
    <p:sldLayoutId id="2147483677" r:id="rId15"/>
  </p:sldLayoutIdLst>
  <p:hf hdr="0"/>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tx2"/>
          </a:solidFill>
          <a:latin typeface="Arial" charset="0"/>
        </a:defRPr>
      </a:lvl6pPr>
      <a:lvl7pPr marL="914400" algn="l" rtl="0" eaLnBrk="1" fontAlgn="base" hangingPunct="1">
        <a:spcBef>
          <a:spcPct val="0"/>
        </a:spcBef>
        <a:spcAft>
          <a:spcPct val="0"/>
        </a:spcAft>
        <a:defRPr sz="2400" b="1">
          <a:solidFill>
            <a:schemeClr val="tx2"/>
          </a:solidFill>
          <a:latin typeface="Arial" charset="0"/>
        </a:defRPr>
      </a:lvl7pPr>
      <a:lvl8pPr marL="1371600" algn="l" rtl="0" eaLnBrk="1" fontAlgn="base" hangingPunct="1">
        <a:spcBef>
          <a:spcPct val="0"/>
        </a:spcBef>
        <a:spcAft>
          <a:spcPct val="0"/>
        </a:spcAft>
        <a:defRPr sz="2400" b="1">
          <a:solidFill>
            <a:schemeClr val="tx2"/>
          </a:solidFill>
          <a:latin typeface="Arial" charset="0"/>
        </a:defRPr>
      </a:lvl8pPr>
      <a:lvl9pPr marL="1828800" algn="l" rtl="0" eaLnBrk="1" fontAlgn="base" hangingPunct="1">
        <a:spcBef>
          <a:spcPct val="0"/>
        </a:spcBef>
        <a:spcAft>
          <a:spcPct val="0"/>
        </a:spcAft>
        <a:defRPr sz="2400" b="1">
          <a:solidFill>
            <a:schemeClr val="tx2"/>
          </a:solidFill>
          <a:latin typeface="Arial" charset="0"/>
        </a:defRPr>
      </a:lvl9pPr>
    </p:titleStyle>
    <p:bodyStyle>
      <a:lvl1pPr marL="314325" indent="-314325" algn="l" rtl="0" eaLnBrk="1" fontAlgn="base" hangingPunct="1">
        <a:spcBef>
          <a:spcPct val="20000"/>
        </a:spcBef>
        <a:spcAft>
          <a:spcPct val="0"/>
        </a:spcAft>
        <a:buClrTx/>
        <a:buFont typeface="Wingdings" charset="2"/>
        <a:buChar char="§"/>
        <a:defRPr sz="2000" baseline="0">
          <a:solidFill>
            <a:schemeClr val="bg1"/>
          </a:solidFill>
          <a:latin typeface="+mn-lt"/>
          <a:ea typeface="+mn-ea"/>
          <a:cs typeface="+mn-cs"/>
        </a:defRPr>
      </a:lvl1pPr>
      <a:lvl2pPr marL="790575" indent="-314325" algn="l" rtl="0" eaLnBrk="1" fontAlgn="base" hangingPunct="1">
        <a:spcBef>
          <a:spcPct val="20000"/>
        </a:spcBef>
        <a:spcAft>
          <a:spcPct val="0"/>
        </a:spcAft>
        <a:buClrTx/>
        <a:buFont typeface="Wingdings" charset="2"/>
        <a:buChar char="§"/>
        <a:defRPr>
          <a:solidFill>
            <a:schemeClr val="bg1"/>
          </a:solidFill>
          <a:latin typeface="+mn-lt"/>
        </a:defRPr>
      </a:lvl2pPr>
      <a:lvl3pPr marL="1209675" indent="-276225" algn="l" rtl="0" eaLnBrk="1" fontAlgn="base" hangingPunct="1">
        <a:spcBef>
          <a:spcPct val="20000"/>
        </a:spcBef>
        <a:spcAft>
          <a:spcPct val="0"/>
        </a:spcAft>
        <a:buClrTx/>
        <a:buFont typeface="Wingdings" charset="2"/>
        <a:buChar char="§"/>
        <a:defRPr sz="1600">
          <a:solidFill>
            <a:schemeClr val="bg1"/>
          </a:solidFill>
          <a:latin typeface="+mn-lt"/>
        </a:defRPr>
      </a:lvl3pPr>
      <a:lvl4pPr marL="1657350" indent="-276225" algn="l" rtl="0" eaLnBrk="1" fontAlgn="base" hangingPunct="1">
        <a:spcBef>
          <a:spcPct val="20000"/>
        </a:spcBef>
        <a:spcAft>
          <a:spcPct val="0"/>
        </a:spcAft>
        <a:buClrTx/>
        <a:buFont typeface="Wingdings" charset="2"/>
        <a:buChar char="§"/>
        <a:defRPr sz="1600" baseline="0">
          <a:solidFill>
            <a:schemeClr val="bg1"/>
          </a:solidFill>
          <a:latin typeface="+mn-lt"/>
        </a:defRPr>
      </a:lvl4pPr>
      <a:lvl5pPr marL="2095500" indent="-276225" algn="l" rtl="0" eaLnBrk="1" fontAlgn="base" hangingPunct="1">
        <a:spcBef>
          <a:spcPct val="20000"/>
        </a:spcBef>
        <a:spcAft>
          <a:spcPct val="0"/>
        </a:spcAft>
        <a:buClrTx/>
        <a:buFont typeface="Wingdings" charset="2"/>
        <a:buChar char="§"/>
        <a:defRPr sz="1600" baseline="0">
          <a:solidFill>
            <a:schemeClr val="bg1"/>
          </a:solidFill>
          <a:latin typeface="+mn-lt"/>
        </a:defRPr>
      </a:lvl5pPr>
      <a:lvl6pPr marL="2514600" indent="-228600" algn="l" rtl="0" eaLnBrk="1" fontAlgn="base" hangingPunct="1">
        <a:spcBef>
          <a:spcPct val="20000"/>
        </a:spcBef>
        <a:spcAft>
          <a:spcPct val="0"/>
        </a:spcAft>
        <a:buSzPct val="60000"/>
        <a:buBlip>
          <a:blip r:embed="rId18"/>
        </a:buBlip>
        <a:defRPr sz="1400">
          <a:solidFill>
            <a:schemeClr val="tx1"/>
          </a:solidFill>
          <a:latin typeface="+mn-lt"/>
        </a:defRPr>
      </a:lvl6pPr>
      <a:lvl7pPr marL="2971800" indent="-228600" algn="l" rtl="0" eaLnBrk="1" fontAlgn="base" hangingPunct="1">
        <a:spcBef>
          <a:spcPct val="20000"/>
        </a:spcBef>
        <a:spcAft>
          <a:spcPct val="0"/>
        </a:spcAft>
        <a:buSzPct val="60000"/>
        <a:buBlip>
          <a:blip r:embed="rId18"/>
        </a:buBlip>
        <a:defRPr sz="1400">
          <a:solidFill>
            <a:schemeClr val="tx1"/>
          </a:solidFill>
          <a:latin typeface="+mn-lt"/>
        </a:defRPr>
      </a:lvl7pPr>
      <a:lvl8pPr marL="3429000" indent="-228600" algn="l" rtl="0" eaLnBrk="1" fontAlgn="base" hangingPunct="1">
        <a:spcBef>
          <a:spcPct val="20000"/>
        </a:spcBef>
        <a:spcAft>
          <a:spcPct val="0"/>
        </a:spcAft>
        <a:buSzPct val="60000"/>
        <a:buBlip>
          <a:blip r:embed="rId18"/>
        </a:buBlip>
        <a:defRPr sz="1400">
          <a:solidFill>
            <a:schemeClr val="tx1"/>
          </a:solidFill>
          <a:latin typeface="+mn-lt"/>
        </a:defRPr>
      </a:lvl8pPr>
      <a:lvl9pPr marL="3886200" indent="-228600" algn="l" rtl="0" eaLnBrk="1" fontAlgn="base" hangingPunct="1">
        <a:spcBef>
          <a:spcPct val="20000"/>
        </a:spcBef>
        <a:spcAft>
          <a:spcPct val="0"/>
        </a:spcAft>
        <a:buSzPct val="60000"/>
        <a:buBlip>
          <a:blip r:embed="rId18"/>
        </a:buBlip>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90525" y="333375"/>
            <a:ext cx="6911975" cy="56197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GB" noProof="0"/>
              <a:t>Slide Title</a:t>
            </a:r>
          </a:p>
        </p:txBody>
      </p:sp>
      <p:sp>
        <p:nvSpPr>
          <p:cNvPr id="1028" name="Rectangle 3"/>
          <p:cNvSpPr>
            <a:spLocks noGrp="1" noChangeArrowheads="1"/>
          </p:cNvSpPr>
          <p:nvPr>
            <p:ph type="body" idx="1"/>
          </p:nvPr>
        </p:nvSpPr>
        <p:spPr bwMode="auto">
          <a:xfrm>
            <a:off x="392113" y="1198563"/>
            <a:ext cx="8356600" cy="4894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noProof="0"/>
              <a:t>1st level</a:t>
            </a:r>
          </a:p>
          <a:p>
            <a:pPr lvl="1"/>
            <a:r>
              <a:rPr lang="en-GB" noProof="0"/>
              <a:t>2nd level</a:t>
            </a:r>
          </a:p>
          <a:p>
            <a:pPr lvl="2"/>
            <a:r>
              <a:rPr lang="en-GB" noProof="0"/>
              <a:t>3rd level</a:t>
            </a:r>
          </a:p>
          <a:p>
            <a:pPr lvl="3"/>
            <a:r>
              <a:rPr lang="en-GB" noProof="0"/>
              <a:t>4th level</a:t>
            </a:r>
          </a:p>
          <a:p>
            <a:pPr lvl="4"/>
            <a:r>
              <a:rPr lang="en-GB" noProof="0"/>
              <a:t>5th level</a:t>
            </a:r>
          </a:p>
        </p:txBody>
      </p:sp>
      <p:pic>
        <p:nvPicPr>
          <p:cNvPr id="4" name="Picture 3" descr="logo.png"/>
          <p:cNvPicPr>
            <a:picLocks noChangeAspect="1"/>
          </p:cNvPicPr>
          <p:nvPr userDrawn="1"/>
        </p:nvPicPr>
        <p:blipFill>
          <a:blip r:embed="rId15">
            <a:alphaModFix/>
            <a:biLevel thresh="75000"/>
            <a:extLst>
              <a:ext uri="{BEBA8EAE-BF5A-486C-A8C5-ECC9F3942E4B}">
                <a14:imgProps xmlns:a14="http://schemas.microsoft.com/office/drawing/2010/main">
                  <a14:imgLayer r:embed="rId16">
                    <a14:imgEffect>
                      <a14:sharpenSoften amount="-25000"/>
                    </a14:imgEffect>
                    <a14:imgEffect>
                      <a14:colorTemperature colorTemp="5301"/>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7505129" y="333375"/>
            <a:ext cx="1243584" cy="749808"/>
          </a:xfrm>
          <a:prstGeom prst="rect">
            <a:avLst/>
          </a:prstGeom>
          <a:solidFill>
            <a:schemeClr val="bg1"/>
          </a:solidFill>
        </p:spPr>
      </p:pic>
      <p:sp>
        <p:nvSpPr>
          <p:cNvPr id="7" name="Date Placeholder 6"/>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b="1">
                <a:solidFill>
                  <a:schemeClr val="bg1"/>
                </a:solidFill>
              </a:defRPr>
            </a:lvl1pPr>
          </a:lstStyle>
          <a:p>
            <a:fld id="{B2EC35BF-1A6B-0C4D-AC9C-8ABCB0E5687D}" type="datetime1">
              <a:rPr lang="en-IE" noProof="0" smtClean="0"/>
              <a:t>03/02/2019</a:t>
            </a:fld>
            <a:endParaRPr lang="en-GB" noProof="0"/>
          </a:p>
        </p:txBody>
      </p:sp>
      <p:sp>
        <p:nvSpPr>
          <p:cNvPr id="8" name="Footer Placeholder 7"/>
          <p:cNvSpPr>
            <a:spLocks noGrp="1"/>
          </p:cNvSpPr>
          <p:nvPr>
            <p:ph type="ftr" sz="quarter" idx="3"/>
          </p:nvPr>
        </p:nvSpPr>
        <p:spPr>
          <a:xfrm>
            <a:off x="2797071" y="6356350"/>
            <a:ext cx="3581965" cy="365125"/>
          </a:xfrm>
          <a:prstGeom prst="rect">
            <a:avLst/>
          </a:prstGeom>
        </p:spPr>
        <p:txBody>
          <a:bodyPr vert="horz" lIns="91440" tIns="45720" rIns="91440" bIns="45720" rtlCol="0" anchor="ctr"/>
          <a:lstStyle>
            <a:lvl1pPr algn="ctr">
              <a:defRPr sz="1200" b="1">
                <a:solidFill>
                  <a:schemeClr val="bg1"/>
                </a:solidFill>
              </a:defRPr>
            </a:lvl1pPr>
          </a:lstStyle>
          <a:p>
            <a:r>
              <a:rPr lang="en-GB" noProof="0"/>
              <a:t>Advanced Data Mining</a:t>
            </a:r>
          </a:p>
        </p:txBody>
      </p:sp>
      <p:sp>
        <p:nvSpPr>
          <p:cNvPr id="10" name="Slide Number Placeholder 9"/>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1">
                <a:solidFill>
                  <a:schemeClr val="bg1"/>
                </a:solidFill>
              </a:defRPr>
            </a:lvl1pPr>
          </a:lstStyle>
          <a:p>
            <a:fld id="{DD7D2821-7554-5B44-BF60-F8D166F48DA0}" type="slidenum">
              <a:rPr lang="en-GB" noProof="0" smtClean="0"/>
              <a:pPr/>
              <a:t>‹#›</a:t>
            </a:fld>
            <a:endParaRPr lang="en-GB" noProof="0"/>
          </a:p>
        </p:txBody>
      </p:sp>
    </p:spTree>
    <p:extLst>
      <p:ext uri="{BB962C8B-B14F-4D97-AF65-F5344CB8AC3E}">
        <p14:creationId xmlns:p14="http://schemas.microsoft.com/office/powerpoint/2010/main" val="359568703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hdr="0"/>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tx2"/>
          </a:solidFill>
          <a:latin typeface="Arial" charset="0"/>
        </a:defRPr>
      </a:lvl6pPr>
      <a:lvl7pPr marL="914400" algn="l" rtl="0" eaLnBrk="1" fontAlgn="base" hangingPunct="1">
        <a:spcBef>
          <a:spcPct val="0"/>
        </a:spcBef>
        <a:spcAft>
          <a:spcPct val="0"/>
        </a:spcAft>
        <a:defRPr sz="2400" b="1">
          <a:solidFill>
            <a:schemeClr val="tx2"/>
          </a:solidFill>
          <a:latin typeface="Arial" charset="0"/>
        </a:defRPr>
      </a:lvl7pPr>
      <a:lvl8pPr marL="1371600" algn="l" rtl="0" eaLnBrk="1" fontAlgn="base" hangingPunct="1">
        <a:spcBef>
          <a:spcPct val="0"/>
        </a:spcBef>
        <a:spcAft>
          <a:spcPct val="0"/>
        </a:spcAft>
        <a:defRPr sz="2400" b="1">
          <a:solidFill>
            <a:schemeClr val="tx2"/>
          </a:solidFill>
          <a:latin typeface="Arial" charset="0"/>
        </a:defRPr>
      </a:lvl8pPr>
      <a:lvl9pPr marL="1828800" algn="l" rtl="0" eaLnBrk="1" fontAlgn="base" hangingPunct="1">
        <a:spcBef>
          <a:spcPct val="0"/>
        </a:spcBef>
        <a:spcAft>
          <a:spcPct val="0"/>
        </a:spcAft>
        <a:defRPr sz="2400" b="1">
          <a:solidFill>
            <a:schemeClr val="tx2"/>
          </a:solidFill>
          <a:latin typeface="Arial" charset="0"/>
        </a:defRPr>
      </a:lvl9pPr>
    </p:titleStyle>
    <p:bodyStyle>
      <a:lvl1pPr marL="314325" indent="-314325" algn="l" rtl="0" eaLnBrk="1" fontAlgn="base" hangingPunct="1">
        <a:spcBef>
          <a:spcPct val="20000"/>
        </a:spcBef>
        <a:spcAft>
          <a:spcPct val="0"/>
        </a:spcAft>
        <a:buClrTx/>
        <a:buFont typeface="Wingdings" charset="2"/>
        <a:buChar char="§"/>
        <a:defRPr sz="2000" baseline="0">
          <a:solidFill>
            <a:schemeClr val="bg1"/>
          </a:solidFill>
          <a:latin typeface="+mn-lt"/>
          <a:ea typeface="+mn-ea"/>
          <a:cs typeface="+mn-cs"/>
        </a:defRPr>
      </a:lvl1pPr>
      <a:lvl2pPr marL="790575" indent="-314325" algn="l" rtl="0" eaLnBrk="1" fontAlgn="base" hangingPunct="1">
        <a:spcBef>
          <a:spcPct val="20000"/>
        </a:spcBef>
        <a:spcAft>
          <a:spcPct val="0"/>
        </a:spcAft>
        <a:buClrTx/>
        <a:buFont typeface="Wingdings" charset="2"/>
        <a:buChar char="§"/>
        <a:defRPr>
          <a:solidFill>
            <a:schemeClr val="bg1"/>
          </a:solidFill>
          <a:latin typeface="+mn-lt"/>
        </a:defRPr>
      </a:lvl2pPr>
      <a:lvl3pPr marL="1209675" indent="-276225" algn="l" rtl="0" eaLnBrk="1" fontAlgn="base" hangingPunct="1">
        <a:spcBef>
          <a:spcPct val="20000"/>
        </a:spcBef>
        <a:spcAft>
          <a:spcPct val="0"/>
        </a:spcAft>
        <a:buClrTx/>
        <a:buFont typeface="Wingdings" charset="2"/>
        <a:buChar char="§"/>
        <a:defRPr sz="1600">
          <a:solidFill>
            <a:schemeClr val="bg1"/>
          </a:solidFill>
          <a:latin typeface="+mn-lt"/>
        </a:defRPr>
      </a:lvl3pPr>
      <a:lvl4pPr marL="1657350" indent="-276225" algn="l" rtl="0" eaLnBrk="1" fontAlgn="base" hangingPunct="1">
        <a:spcBef>
          <a:spcPct val="20000"/>
        </a:spcBef>
        <a:spcAft>
          <a:spcPct val="0"/>
        </a:spcAft>
        <a:buClrTx/>
        <a:buFont typeface="Wingdings" charset="2"/>
        <a:buChar char="§"/>
        <a:defRPr sz="1600" baseline="0">
          <a:solidFill>
            <a:schemeClr val="bg1"/>
          </a:solidFill>
          <a:latin typeface="+mn-lt"/>
        </a:defRPr>
      </a:lvl4pPr>
      <a:lvl5pPr marL="2095500" indent="-276225" algn="l" rtl="0" eaLnBrk="1" fontAlgn="base" hangingPunct="1">
        <a:spcBef>
          <a:spcPct val="20000"/>
        </a:spcBef>
        <a:spcAft>
          <a:spcPct val="0"/>
        </a:spcAft>
        <a:buClrTx/>
        <a:buFont typeface="Wingdings" charset="2"/>
        <a:buChar char="§"/>
        <a:defRPr sz="1600" baseline="0">
          <a:solidFill>
            <a:schemeClr val="bg1"/>
          </a:solidFill>
          <a:latin typeface="+mn-lt"/>
        </a:defRPr>
      </a:lvl5pPr>
      <a:lvl6pPr marL="2514600" indent="-228600" algn="l" rtl="0" eaLnBrk="1" fontAlgn="base" hangingPunct="1">
        <a:spcBef>
          <a:spcPct val="20000"/>
        </a:spcBef>
        <a:spcAft>
          <a:spcPct val="0"/>
        </a:spcAft>
        <a:buSzPct val="60000"/>
        <a:buBlip>
          <a:blip r:embed="rId17"/>
        </a:buBlip>
        <a:defRPr sz="1400">
          <a:solidFill>
            <a:schemeClr val="tx1"/>
          </a:solidFill>
          <a:latin typeface="+mn-lt"/>
        </a:defRPr>
      </a:lvl6pPr>
      <a:lvl7pPr marL="2971800" indent="-228600" algn="l" rtl="0" eaLnBrk="1" fontAlgn="base" hangingPunct="1">
        <a:spcBef>
          <a:spcPct val="20000"/>
        </a:spcBef>
        <a:spcAft>
          <a:spcPct val="0"/>
        </a:spcAft>
        <a:buSzPct val="60000"/>
        <a:buBlip>
          <a:blip r:embed="rId17"/>
        </a:buBlip>
        <a:defRPr sz="1400">
          <a:solidFill>
            <a:schemeClr val="tx1"/>
          </a:solidFill>
          <a:latin typeface="+mn-lt"/>
        </a:defRPr>
      </a:lvl7pPr>
      <a:lvl8pPr marL="3429000" indent="-228600" algn="l" rtl="0" eaLnBrk="1" fontAlgn="base" hangingPunct="1">
        <a:spcBef>
          <a:spcPct val="20000"/>
        </a:spcBef>
        <a:spcAft>
          <a:spcPct val="0"/>
        </a:spcAft>
        <a:buSzPct val="60000"/>
        <a:buBlip>
          <a:blip r:embed="rId17"/>
        </a:buBlip>
        <a:defRPr sz="1400">
          <a:solidFill>
            <a:schemeClr val="tx1"/>
          </a:solidFill>
          <a:latin typeface="+mn-lt"/>
        </a:defRPr>
      </a:lvl8pPr>
      <a:lvl9pPr marL="3886200" indent="-228600" algn="l" rtl="0" eaLnBrk="1" fontAlgn="base" hangingPunct="1">
        <a:spcBef>
          <a:spcPct val="20000"/>
        </a:spcBef>
        <a:spcAft>
          <a:spcPct val="0"/>
        </a:spcAft>
        <a:buSzPct val="60000"/>
        <a:buBlip>
          <a:blip r:embed="rId17"/>
        </a:buBlip>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5B4B1B-2AFB-DA46-B212-D9135CDCC87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E1D64E-101E-6845-8D7F-AF8279884E8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E57DC6-58D3-F64B-804D-8ACFC4139EB5}"/>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1E3E126-458D-A247-A5B6-268500F9D378}" type="datetime1">
              <a:rPr lang="en-IE" smtClean="0"/>
              <a:t>03/02/2019</a:t>
            </a:fld>
            <a:endParaRPr lang="en-US" dirty="0"/>
          </a:p>
        </p:txBody>
      </p:sp>
      <p:sp>
        <p:nvSpPr>
          <p:cNvPr id="5" name="Footer Placeholder 4">
            <a:extLst>
              <a:ext uri="{FF2B5EF4-FFF2-40B4-BE49-F238E27FC236}">
                <a16:creationId xmlns:a16="http://schemas.microsoft.com/office/drawing/2014/main" id="{9E5A6663-FBD8-9340-96D5-FA3C846A74E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Advanced Data Mining</a:t>
            </a:r>
            <a:endParaRPr lang="en-US" dirty="0"/>
          </a:p>
        </p:txBody>
      </p:sp>
      <p:sp>
        <p:nvSpPr>
          <p:cNvPr id="6" name="Slide Number Placeholder 5">
            <a:extLst>
              <a:ext uri="{FF2B5EF4-FFF2-40B4-BE49-F238E27FC236}">
                <a16:creationId xmlns:a16="http://schemas.microsoft.com/office/drawing/2014/main" id="{E4D04383-151A-F148-B100-8DB105617116}"/>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D7D2821-7554-5B44-BF60-F8D166F48DA0}" type="slidenum">
              <a:rPr lang="en-US" smtClean="0"/>
              <a:pPr/>
              <a:t>‹#›</a:t>
            </a:fld>
            <a:endParaRPr lang="en-US" dirty="0"/>
          </a:p>
        </p:txBody>
      </p:sp>
      <p:pic>
        <p:nvPicPr>
          <p:cNvPr id="7" name="Picture 6" descr="logo.png">
            <a:extLst>
              <a:ext uri="{FF2B5EF4-FFF2-40B4-BE49-F238E27FC236}">
                <a16:creationId xmlns:a16="http://schemas.microsoft.com/office/drawing/2014/main" id="{4C0813BD-4767-C642-B028-8ADD168A2A27}"/>
              </a:ext>
            </a:extLst>
          </p:cNvPr>
          <p:cNvPicPr>
            <a:picLocks noChangeAspect="1"/>
          </p:cNvPicPr>
          <p:nvPr userDrawn="1"/>
        </p:nvPicPr>
        <p:blipFill>
          <a:blip r:embed="rId15">
            <a:alphaModFix/>
            <a:biLevel thresh="75000"/>
            <a:extLst>
              <a:ext uri="{BEBA8EAE-BF5A-486C-A8C5-ECC9F3942E4B}">
                <a14:imgProps xmlns:a14="http://schemas.microsoft.com/office/drawing/2010/main">
                  <a14:imgLayer r:embed="rId16">
                    <a14:imgEffect>
                      <a14:sharpenSoften amount="-25000"/>
                    </a14:imgEffect>
                    <a14:imgEffect>
                      <a14:colorTemperature colorTemp="5301"/>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7505129" y="333375"/>
            <a:ext cx="1243584" cy="749808"/>
          </a:xfrm>
          <a:prstGeom prst="rect">
            <a:avLst/>
          </a:prstGeom>
          <a:solidFill>
            <a:schemeClr val="bg1"/>
          </a:solidFill>
        </p:spPr>
      </p:pic>
    </p:spTree>
    <p:extLst>
      <p:ext uri="{BB962C8B-B14F-4D97-AF65-F5344CB8AC3E}">
        <p14:creationId xmlns:p14="http://schemas.microsoft.com/office/powerpoint/2010/main" val="40457571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30.xml"/></Relationships>
</file>

<file path=ppt/slides/_rels/slide42.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30.xml"/></Relationships>
</file>

<file path=ppt/slides/_rels/slide43.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30.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Advanced Data Mining</a:t>
            </a:r>
          </a:p>
        </p:txBody>
      </p:sp>
      <p:sp>
        <p:nvSpPr>
          <p:cNvPr id="5" name="Text Placeholder 4"/>
          <p:cNvSpPr>
            <a:spLocks noGrp="1"/>
          </p:cNvSpPr>
          <p:nvPr>
            <p:ph type="body" idx="1"/>
          </p:nvPr>
        </p:nvSpPr>
        <p:spPr/>
        <p:txBody>
          <a:bodyPr>
            <a:normAutofit/>
          </a:bodyPr>
          <a:lstStyle/>
          <a:p>
            <a:endParaRPr lang="en-GB" dirty="0"/>
          </a:p>
          <a:p>
            <a:pPr algn="r"/>
            <a:r>
              <a:rPr lang="en-GB" dirty="0"/>
              <a:t>Naïve Bayes and C5.0</a:t>
            </a:r>
          </a:p>
        </p:txBody>
      </p:sp>
    </p:spTree>
    <p:extLst>
      <p:ext uri="{BB962C8B-B14F-4D97-AF65-F5344CB8AC3E}">
        <p14:creationId xmlns:p14="http://schemas.microsoft.com/office/powerpoint/2010/main" val="540416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ga-IE" altLang="en-US" dirty="0"/>
              <a:t>Conditional Probability</a:t>
            </a:r>
            <a:endParaRPr lang="en-US" altLang="en-US" dirty="0"/>
          </a:p>
        </p:txBody>
      </p:sp>
      <p:sp>
        <p:nvSpPr>
          <p:cNvPr id="260099" name="Rectangle 3"/>
          <p:cNvSpPr>
            <a:spLocks noGrp="1"/>
          </p:cNvSpPr>
          <p:nvPr>
            <p:ph idx="1"/>
          </p:nvPr>
        </p:nvSpPr>
        <p:spPr/>
        <p:txBody>
          <a:bodyPr/>
          <a:lstStyle/>
          <a:p>
            <a:r>
              <a:rPr lang="en-US" altLang="en-US" dirty="0"/>
              <a:t>The relationships between dependent events can be described using </a:t>
            </a:r>
            <a:r>
              <a:rPr lang="en-US" altLang="en-US" b="1" dirty="0"/>
              <a:t>Bayes‘ </a:t>
            </a:r>
            <a:r>
              <a:rPr lang="ga-IE" altLang="en-US" b="1" dirty="0"/>
              <a:t>T</a:t>
            </a:r>
            <a:r>
              <a:rPr lang="en-US" altLang="en-US" b="1" dirty="0" err="1"/>
              <a:t>heorem</a:t>
            </a:r>
            <a:r>
              <a:rPr lang="en-US" altLang="en-US" dirty="0"/>
              <a:t>, as shown in the following formula. </a:t>
            </a:r>
          </a:p>
          <a:p>
            <a:endParaRPr lang="en-US" altLang="en-US" dirty="0"/>
          </a:p>
          <a:p>
            <a:r>
              <a:rPr lang="en-US" altLang="en-US" dirty="0"/>
              <a:t>The notation </a:t>
            </a:r>
            <a:r>
              <a:rPr lang="en-US" altLang="en-US" i="1" dirty="0"/>
              <a:t>P(A|B) </a:t>
            </a:r>
            <a:r>
              <a:rPr lang="en-US" altLang="en-US" dirty="0"/>
              <a:t>can be read as the probability of event A given that event B occurred. </a:t>
            </a:r>
          </a:p>
          <a:p>
            <a:endParaRPr lang="en-US" altLang="en-US" dirty="0"/>
          </a:p>
          <a:p>
            <a:r>
              <a:rPr lang="en-US" altLang="en-US" dirty="0"/>
              <a:t>This is known as </a:t>
            </a:r>
            <a:r>
              <a:rPr lang="en-US" altLang="en-US" b="1" dirty="0"/>
              <a:t>conditional probability</a:t>
            </a:r>
            <a:r>
              <a:rPr lang="en-US" altLang="en-US" dirty="0"/>
              <a:t>, since the probability of </a:t>
            </a:r>
            <a:r>
              <a:rPr lang="en-US" altLang="en-US" i="1" dirty="0"/>
              <a:t>A </a:t>
            </a:r>
            <a:r>
              <a:rPr lang="en-US" altLang="en-US" dirty="0"/>
              <a:t>is dependent (that is, conditional) on what happened with event </a:t>
            </a:r>
            <a:r>
              <a:rPr lang="en-US" altLang="en-US" i="1" dirty="0"/>
              <a:t>B</a:t>
            </a:r>
            <a:r>
              <a:rPr lang="en-US" altLang="en-US" dirty="0"/>
              <a:t>.</a:t>
            </a:r>
          </a:p>
        </p:txBody>
      </p:sp>
      <p:sp>
        <p:nvSpPr>
          <p:cNvPr id="2" name="Date Placeholder 1"/>
          <p:cNvSpPr>
            <a:spLocks noGrp="1"/>
          </p:cNvSpPr>
          <p:nvPr>
            <p:ph type="dt" sz="half" idx="10"/>
          </p:nvPr>
        </p:nvSpPr>
        <p:spPr/>
        <p:txBody>
          <a:bodyPr/>
          <a:lstStyle/>
          <a:p>
            <a:fld id="{04B4FFC0-CB04-8846-AD41-9B812B23CEB2}" type="datetime1">
              <a:rPr lang="en-IE" smtClean="0"/>
              <a:t>03/02/2019</a:t>
            </a:fld>
            <a:endParaRPr lang="en-IE"/>
          </a:p>
        </p:txBody>
      </p:sp>
      <p:sp>
        <p:nvSpPr>
          <p:cNvPr id="3" name="Footer Placeholder 2"/>
          <p:cNvSpPr>
            <a:spLocks noGrp="1"/>
          </p:cNvSpPr>
          <p:nvPr>
            <p:ph type="ftr" sz="quarter" idx="11"/>
          </p:nvPr>
        </p:nvSpPr>
        <p:spPr/>
        <p:txBody>
          <a:bodyPr/>
          <a:lstStyle/>
          <a:p>
            <a:r>
              <a:rPr lang="en-IE"/>
              <a:t>Advanced Data Mining</a:t>
            </a:r>
          </a:p>
        </p:txBody>
      </p:sp>
      <p:sp>
        <p:nvSpPr>
          <p:cNvPr id="4" name="Slide Number Placeholder 3"/>
          <p:cNvSpPr>
            <a:spLocks noGrp="1"/>
          </p:cNvSpPr>
          <p:nvPr>
            <p:ph type="sldNum" sz="quarter" idx="12"/>
          </p:nvPr>
        </p:nvSpPr>
        <p:spPr/>
        <p:txBody>
          <a:bodyPr/>
          <a:lstStyle/>
          <a:p>
            <a:fld id="{A795FE1D-C3C2-4288-B202-270E58405F08}" type="slidenum">
              <a:rPr lang="en-IE" smtClean="0"/>
              <a:t>10</a:t>
            </a:fld>
            <a:endParaRPr lang="en-IE"/>
          </a:p>
        </p:txBody>
      </p:sp>
      <p:pic>
        <p:nvPicPr>
          <p:cNvPr id="260100"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96510" y="4789042"/>
            <a:ext cx="6150980" cy="122413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370780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ga-IE" altLang="en-US" dirty="0"/>
              <a:t>Probability – Example </a:t>
            </a:r>
            <a:endParaRPr lang="en-US" altLang="en-US" dirty="0"/>
          </a:p>
        </p:txBody>
      </p:sp>
      <p:sp>
        <p:nvSpPr>
          <p:cNvPr id="261123" name="Rectangle 3"/>
          <p:cNvSpPr>
            <a:spLocks noGrp="1"/>
          </p:cNvSpPr>
          <p:nvPr>
            <p:ph idx="1"/>
          </p:nvPr>
        </p:nvSpPr>
        <p:spPr>
          <a:xfrm>
            <a:off x="628650" y="1441342"/>
            <a:ext cx="7886700" cy="4735621"/>
          </a:xfrm>
        </p:spPr>
        <p:txBody>
          <a:bodyPr>
            <a:normAutofit fontScale="85000" lnSpcReduction="20000"/>
          </a:bodyPr>
          <a:lstStyle/>
          <a:p>
            <a:pPr>
              <a:lnSpc>
                <a:spcPct val="120000"/>
              </a:lnSpc>
            </a:pPr>
            <a:r>
              <a:rPr lang="en-US" altLang="en-US" dirty="0"/>
              <a:t>Suppose that you were tasked with guessing the probability that an incoming email was spam. </a:t>
            </a:r>
          </a:p>
          <a:p>
            <a:endParaRPr lang="en-US" altLang="en-US" dirty="0"/>
          </a:p>
          <a:p>
            <a:pPr>
              <a:lnSpc>
                <a:spcPct val="120000"/>
              </a:lnSpc>
            </a:pPr>
            <a:r>
              <a:rPr lang="en-US" altLang="en-US" dirty="0"/>
              <a:t>Without any additional evidence, the most reasonable guess would be the probability that any prior message was spam (that is, 20 percent in the preceding example). </a:t>
            </a:r>
          </a:p>
          <a:p>
            <a:endParaRPr lang="en-US" altLang="en-US" dirty="0"/>
          </a:p>
          <a:p>
            <a:r>
              <a:rPr lang="en-US" altLang="en-US" dirty="0"/>
              <a:t>This estimate is known as the </a:t>
            </a:r>
            <a:r>
              <a:rPr lang="en-US" altLang="en-US" b="1" dirty="0"/>
              <a:t>prior probability</a:t>
            </a:r>
            <a:r>
              <a:rPr lang="en-US" altLang="en-US" dirty="0"/>
              <a:t>.</a:t>
            </a:r>
          </a:p>
          <a:p>
            <a:endParaRPr lang="en-US" altLang="en-US" dirty="0"/>
          </a:p>
          <a:p>
            <a:pPr>
              <a:lnSpc>
                <a:spcPct val="120000"/>
              </a:lnSpc>
            </a:pPr>
            <a:r>
              <a:rPr lang="en-US" altLang="en-US" dirty="0"/>
              <a:t>Now, also suppose that you obtained an additional piece of evidence; you were told that the incoming message used the term Viagra. </a:t>
            </a:r>
          </a:p>
          <a:p>
            <a:endParaRPr lang="en-US" altLang="en-US" dirty="0"/>
          </a:p>
          <a:p>
            <a:pPr>
              <a:lnSpc>
                <a:spcPct val="120000"/>
              </a:lnSpc>
            </a:pPr>
            <a:r>
              <a:rPr lang="en-US" altLang="en-US" dirty="0"/>
              <a:t>The probability that the word Viagra was used in previous spam messages is called the </a:t>
            </a:r>
            <a:r>
              <a:rPr lang="en-US" altLang="en-US" b="1" dirty="0"/>
              <a:t>likelihood </a:t>
            </a:r>
            <a:r>
              <a:rPr lang="en-US" altLang="en-US" dirty="0"/>
              <a:t>and the probability that Viagra appeared in any message at all is known as the </a:t>
            </a:r>
            <a:r>
              <a:rPr lang="en-US" altLang="en-US" b="1" dirty="0"/>
              <a:t>marginal likelihood</a:t>
            </a:r>
          </a:p>
        </p:txBody>
      </p:sp>
      <p:sp>
        <p:nvSpPr>
          <p:cNvPr id="2" name="Date Placeholder 1"/>
          <p:cNvSpPr>
            <a:spLocks noGrp="1"/>
          </p:cNvSpPr>
          <p:nvPr>
            <p:ph type="dt" sz="half" idx="10"/>
          </p:nvPr>
        </p:nvSpPr>
        <p:spPr/>
        <p:txBody>
          <a:bodyPr/>
          <a:lstStyle/>
          <a:p>
            <a:fld id="{EAC93E73-AE15-124B-B7B8-1EB7CAE56D21}" type="datetime1">
              <a:rPr lang="en-IE" smtClean="0"/>
              <a:t>03/02/2019</a:t>
            </a:fld>
            <a:endParaRPr lang="en-IE"/>
          </a:p>
        </p:txBody>
      </p:sp>
      <p:sp>
        <p:nvSpPr>
          <p:cNvPr id="3" name="Footer Placeholder 2"/>
          <p:cNvSpPr>
            <a:spLocks noGrp="1"/>
          </p:cNvSpPr>
          <p:nvPr>
            <p:ph type="ftr" sz="quarter" idx="11"/>
          </p:nvPr>
        </p:nvSpPr>
        <p:spPr/>
        <p:txBody>
          <a:bodyPr/>
          <a:lstStyle/>
          <a:p>
            <a:r>
              <a:rPr lang="en-IE"/>
              <a:t>Advanced Data Mining</a:t>
            </a:r>
          </a:p>
        </p:txBody>
      </p:sp>
      <p:sp>
        <p:nvSpPr>
          <p:cNvPr id="4" name="Slide Number Placeholder 3"/>
          <p:cNvSpPr>
            <a:spLocks noGrp="1"/>
          </p:cNvSpPr>
          <p:nvPr>
            <p:ph type="sldNum" sz="quarter" idx="12"/>
          </p:nvPr>
        </p:nvSpPr>
        <p:spPr/>
        <p:txBody>
          <a:bodyPr/>
          <a:lstStyle/>
          <a:p>
            <a:fld id="{A795FE1D-C3C2-4288-B202-270E58405F08}" type="slidenum">
              <a:rPr lang="en-IE" smtClean="0"/>
              <a:t>11</a:t>
            </a:fld>
            <a:endParaRPr lang="en-IE"/>
          </a:p>
        </p:txBody>
      </p:sp>
    </p:spTree>
    <p:extLst>
      <p:ext uri="{BB962C8B-B14F-4D97-AF65-F5344CB8AC3E}">
        <p14:creationId xmlns:p14="http://schemas.microsoft.com/office/powerpoint/2010/main" val="2425827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2148"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1107" y="3717032"/>
            <a:ext cx="8261787" cy="2736304"/>
          </a:xfrm>
          <a:prstGeom prst="rect">
            <a:avLst/>
          </a:prstGeom>
          <a:noFill/>
          <a:extLst>
            <a:ext uri="{909E8E84-426E-40dd-AFC4-6F175D3DCCD1}">
              <a14:hiddenFill xmlns="" xmlns:a14="http://schemas.microsoft.com/office/drawing/2010/main">
                <a:solidFill>
                  <a:srgbClr val="FFFFFF"/>
                </a:solidFill>
              </a14:hiddenFill>
            </a:ext>
          </a:extLst>
        </p:spPr>
      </p:pic>
      <p:sp>
        <p:nvSpPr>
          <p:cNvPr id="262146"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ga-IE" altLang="en-US" dirty="0"/>
              <a:t>Probability – Example </a:t>
            </a:r>
            <a:endParaRPr lang="en-US" altLang="en-US" dirty="0"/>
          </a:p>
        </p:txBody>
      </p:sp>
      <p:sp>
        <p:nvSpPr>
          <p:cNvPr id="262147" name="Rectangle 3"/>
          <p:cNvSpPr>
            <a:spLocks noGrp="1"/>
          </p:cNvSpPr>
          <p:nvPr>
            <p:ph idx="1"/>
          </p:nvPr>
        </p:nvSpPr>
        <p:spPr>
          <a:xfrm>
            <a:off x="457200" y="1268761"/>
            <a:ext cx="7620000" cy="2808312"/>
          </a:xfrm>
        </p:spPr>
        <p:txBody>
          <a:bodyPr>
            <a:normAutofit fontScale="92500"/>
          </a:bodyPr>
          <a:lstStyle/>
          <a:p>
            <a:r>
              <a:rPr lang="en-US" altLang="en-US" dirty="0"/>
              <a:t>By applying Bayes' theorem to this evidence, we can compute a </a:t>
            </a:r>
            <a:r>
              <a:rPr lang="en-US" altLang="en-US" b="1" dirty="0"/>
              <a:t>posterior probability </a:t>
            </a:r>
            <a:r>
              <a:rPr lang="en-US" altLang="en-US" dirty="0"/>
              <a:t>that measures how likely the message is to be spam. </a:t>
            </a:r>
          </a:p>
          <a:p>
            <a:endParaRPr lang="en-US" altLang="en-US" dirty="0"/>
          </a:p>
          <a:p>
            <a:r>
              <a:rPr lang="en-US" altLang="en-US" dirty="0"/>
              <a:t>If the posterior probability is greater than 50 percent, the message is more likely to be spam than ham, and it can potentially be filtered. </a:t>
            </a:r>
          </a:p>
          <a:p>
            <a:endParaRPr lang="en-US" altLang="en-US" dirty="0"/>
          </a:p>
          <a:p>
            <a:r>
              <a:rPr lang="en-US" altLang="en-US" dirty="0"/>
              <a:t>The following formula is the Bayes' theorem for the given evidence:</a:t>
            </a:r>
          </a:p>
        </p:txBody>
      </p:sp>
      <p:sp>
        <p:nvSpPr>
          <p:cNvPr id="2" name="Date Placeholder 1"/>
          <p:cNvSpPr>
            <a:spLocks noGrp="1"/>
          </p:cNvSpPr>
          <p:nvPr>
            <p:ph type="dt" sz="half" idx="10"/>
          </p:nvPr>
        </p:nvSpPr>
        <p:spPr/>
        <p:txBody>
          <a:bodyPr/>
          <a:lstStyle/>
          <a:p>
            <a:fld id="{9F4F5B9E-663B-AF49-85C5-B1F83315783D}" type="datetime1">
              <a:rPr lang="en-IE" smtClean="0"/>
              <a:t>03/02/2019</a:t>
            </a:fld>
            <a:endParaRPr lang="en-IE"/>
          </a:p>
        </p:txBody>
      </p:sp>
      <p:sp>
        <p:nvSpPr>
          <p:cNvPr id="3" name="Footer Placeholder 2"/>
          <p:cNvSpPr>
            <a:spLocks noGrp="1"/>
          </p:cNvSpPr>
          <p:nvPr>
            <p:ph type="ftr" sz="quarter" idx="11"/>
          </p:nvPr>
        </p:nvSpPr>
        <p:spPr/>
        <p:txBody>
          <a:bodyPr/>
          <a:lstStyle/>
          <a:p>
            <a:r>
              <a:rPr lang="en-IE"/>
              <a:t>Advanced Data Mining</a:t>
            </a:r>
          </a:p>
        </p:txBody>
      </p:sp>
      <p:sp>
        <p:nvSpPr>
          <p:cNvPr id="4" name="Slide Number Placeholder 3"/>
          <p:cNvSpPr>
            <a:spLocks noGrp="1"/>
          </p:cNvSpPr>
          <p:nvPr>
            <p:ph type="sldNum" sz="quarter" idx="12"/>
          </p:nvPr>
        </p:nvSpPr>
        <p:spPr/>
        <p:txBody>
          <a:bodyPr/>
          <a:lstStyle/>
          <a:p>
            <a:fld id="{A795FE1D-C3C2-4288-B202-270E58405F08}" type="slidenum">
              <a:rPr lang="en-IE" smtClean="0"/>
              <a:t>12</a:t>
            </a:fld>
            <a:endParaRPr lang="en-IE"/>
          </a:p>
        </p:txBody>
      </p:sp>
    </p:spTree>
    <p:extLst>
      <p:ext uri="{BB962C8B-B14F-4D97-AF65-F5344CB8AC3E}">
        <p14:creationId xmlns:p14="http://schemas.microsoft.com/office/powerpoint/2010/main" val="1585192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ga-IE" altLang="en-US" dirty="0"/>
              <a:t>Probability – Example </a:t>
            </a:r>
            <a:endParaRPr lang="en-US" altLang="en-US" dirty="0"/>
          </a:p>
        </p:txBody>
      </p:sp>
      <p:sp>
        <p:nvSpPr>
          <p:cNvPr id="263171" name="Rectangle 3"/>
          <p:cNvSpPr>
            <a:spLocks noGrp="1"/>
          </p:cNvSpPr>
          <p:nvPr>
            <p:ph idx="1"/>
          </p:nvPr>
        </p:nvSpPr>
        <p:spPr>
          <a:xfrm>
            <a:off x="628650" y="1208868"/>
            <a:ext cx="7886700" cy="4968095"/>
          </a:xfrm>
        </p:spPr>
        <p:txBody>
          <a:bodyPr>
            <a:normAutofit fontScale="77500" lnSpcReduction="20000"/>
          </a:bodyPr>
          <a:lstStyle/>
          <a:p>
            <a:pPr>
              <a:lnSpc>
                <a:spcPct val="80000"/>
              </a:lnSpc>
            </a:pPr>
            <a:endParaRPr lang="ga-IE" altLang="en-US" sz="1800" dirty="0"/>
          </a:p>
          <a:p>
            <a:pPr>
              <a:lnSpc>
                <a:spcPct val="80000"/>
              </a:lnSpc>
            </a:pPr>
            <a:r>
              <a:rPr lang="en-IE" altLang="en-US" sz="2200" dirty="0"/>
              <a:t>Of course we need information on how frequently has occurred as spam or ham. </a:t>
            </a:r>
          </a:p>
          <a:p>
            <a:pPr>
              <a:lnSpc>
                <a:spcPct val="80000"/>
              </a:lnSpc>
            </a:pPr>
            <a:r>
              <a:rPr lang="en-IE" altLang="en-US" sz="2200" dirty="0"/>
              <a:t>Lets assume these numbers:</a:t>
            </a:r>
          </a:p>
          <a:p>
            <a:pPr>
              <a:lnSpc>
                <a:spcPct val="80000"/>
              </a:lnSpc>
            </a:pPr>
            <a:endParaRPr lang="en-IE" altLang="en-US" sz="2200" dirty="0"/>
          </a:p>
          <a:p>
            <a:pPr>
              <a:lnSpc>
                <a:spcPct val="80000"/>
              </a:lnSpc>
              <a:buFont typeface="Arial" charset="0"/>
              <a:buNone/>
            </a:pPr>
            <a:endParaRPr lang="en-IE" altLang="en-US" sz="2200" dirty="0"/>
          </a:p>
          <a:p>
            <a:pPr>
              <a:lnSpc>
                <a:spcPct val="80000"/>
              </a:lnSpc>
              <a:buFont typeface="Arial" charset="0"/>
              <a:buNone/>
            </a:pPr>
            <a:endParaRPr lang="en-IE" altLang="en-US" sz="2200" dirty="0"/>
          </a:p>
          <a:p>
            <a:pPr>
              <a:lnSpc>
                <a:spcPct val="80000"/>
              </a:lnSpc>
              <a:buFont typeface="Arial" charset="0"/>
              <a:buNone/>
            </a:pPr>
            <a:endParaRPr lang="en-IE" altLang="en-US" sz="2200" dirty="0"/>
          </a:p>
          <a:p>
            <a:pPr>
              <a:lnSpc>
                <a:spcPct val="80000"/>
              </a:lnSpc>
            </a:pPr>
            <a:endParaRPr lang="en-IE" altLang="en-US" sz="2200" dirty="0"/>
          </a:p>
          <a:p>
            <a:pPr>
              <a:lnSpc>
                <a:spcPct val="80000"/>
              </a:lnSpc>
            </a:pPr>
            <a:endParaRPr lang="en-IE" altLang="en-US" sz="2200" dirty="0"/>
          </a:p>
          <a:p>
            <a:pPr>
              <a:lnSpc>
                <a:spcPct val="80000"/>
              </a:lnSpc>
            </a:pPr>
            <a:endParaRPr lang="en-IE" altLang="en-US" sz="2200" dirty="0"/>
          </a:p>
          <a:p>
            <a:pPr>
              <a:lnSpc>
                <a:spcPct val="80000"/>
              </a:lnSpc>
            </a:pPr>
            <a:endParaRPr lang="en-IE" altLang="en-US" sz="2200" dirty="0"/>
          </a:p>
          <a:p>
            <a:pPr>
              <a:lnSpc>
                <a:spcPct val="80000"/>
              </a:lnSpc>
            </a:pPr>
            <a:endParaRPr lang="en-IE" altLang="en-US" sz="2200" dirty="0"/>
          </a:p>
          <a:p>
            <a:pPr>
              <a:lnSpc>
                <a:spcPct val="120000"/>
              </a:lnSpc>
            </a:pPr>
            <a:r>
              <a:rPr lang="en-US" altLang="en-US" sz="2200" dirty="0"/>
              <a:t>The likelihood table reveals that </a:t>
            </a:r>
            <a:r>
              <a:rPr lang="en-US" altLang="en-US" sz="2200" i="1" dirty="0"/>
              <a:t>P(</a:t>
            </a:r>
            <a:r>
              <a:rPr lang="en-US" altLang="en-US" sz="2200" i="1" dirty="0" err="1"/>
              <a:t>Viagra|spam</a:t>
            </a:r>
            <a:r>
              <a:rPr lang="en-US" altLang="en-US" sz="2200" i="1" dirty="0"/>
              <a:t>) = 4/20 = 0.20</a:t>
            </a:r>
            <a:r>
              <a:rPr lang="en-US" altLang="en-US" sz="2200" dirty="0"/>
              <a:t>, indicating that the probability is 20 percent that a spam message contains the term Viagra. </a:t>
            </a:r>
          </a:p>
          <a:p>
            <a:pPr>
              <a:lnSpc>
                <a:spcPct val="120000"/>
              </a:lnSpc>
            </a:pPr>
            <a:r>
              <a:rPr lang="en-US" altLang="en-US" sz="2200" dirty="0"/>
              <a:t>Additionally, since the theorem says that </a:t>
            </a:r>
            <a:r>
              <a:rPr lang="en-US" altLang="en-US" sz="2200" i="1" dirty="0"/>
              <a:t>P(B|A) * P(A) = P(A ∩ B)</a:t>
            </a:r>
            <a:r>
              <a:rPr lang="en-US" altLang="en-US" sz="2200" dirty="0"/>
              <a:t>, we can calculate </a:t>
            </a:r>
            <a:r>
              <a:rPr lang="en-US" altLang="en-US" sz="2200" i="1" dirty="0"/>
              <a:t>P(spam ∩ Viagra) </a:t>
            </a:r>
            <a:r>
              <a:rPr lang="en-US" altLang="en-US" sz="2200" dirty="0"/>
              <a:t>as </a:t>
            </a:r>
            <a:r>
              <a:rPr lang="en-US" altLang="en-US" sz="2200" i="1" dirty="0"/>
              <a:t>P(</a:t>
            </a:r>
            <a:r>
              <a:rPr lang="en-US" altLang="en-US" sz="2200" i="1" dirty="0" err="1"/>
              <a:t>Viagra|spam</a:t>
            </a:r>
            <a:r>
              <a:rPr lang="en-US" altLang="en-US" sz="2200" i="1" dirty="0"/>
              <a:t>) * P(spam) = (4/20) * (20/100) = 0.04</a:t>
            </a:r>
            <a:r>
              <a:rPr lang="en-US" altLang="en-US" sz="2200" dirty="0"/>
              <a:t>. </a:t>
            </a:r>
          </a:p>
          <a:p>
            <a:pPr>
              <a:lnSpc>
                <a:spcPct val="120000"/>
              </a:lnSpc>
            </a:pPr>
            <a:r>
              <a:rPr lang="en-US" altLang="en-US" sz="2200" dirty="0"/>
              <a:t>This is four times greater than the previous estimate under the faulty independence assumption</a:t>
            </a:r>
          </a:p>
        </p:txBody>
      </p:sp>
      <p:sp>
        <p:nvSpPr>
          <p:cNvPr id="2" name="Date Placeholder 1"/>
          <p:cNvSpPr>
            <a:spLocks noGrp="1"/>
          </p:cNvSpPr>
          <p:nvPr>
            <p:ph type="dt" sz="half" idx="10"/>
          </p:nvPr>
        </p:nvSpPr>
        <p:spPr/>
        <p:txBody>
          <a:bodyPr/>
          <a:lstStyle/>
          <a:p>
            <a:fld id="{97A71348-778E-8343-939E-F9361472A2D0}" type="datetime1">
              <a:rPr lang="en-IE" smtClean="0"/>
              <a:t>03/02/2019</a:t>
            </a:fld>
            <a:endParaRPr lang="en-IE"/>
          </a:p>
        </p:txBody>
      </p:sp>
      <p:sp>
        <p:nvSpPr>
          <p:cNvPr id="3" name="Footer Placeholder 2"/>
          <p:cNvSpPr>
            <a:spLocks noGrp="1"/>
          </p:cNvSpPr>
          <p:nvPr>
            <p:ph type="ftr" sz="quarter" idx="11"/>
          </p:nvPr>
        </p:nvSpPr>
        <p:spPr/>
        <p:txBody>
          <a:bodyPr/>
          <a:lstStyle/>
          <a:p>
            <a:r>
              <a:rPr lang="en-IE"/>
              <a:t>Advanced Data Mining</a:t>
            </a:r>
          </a:p>
        </p:txBody>
      </p:sp>
      <p:sp>
        <p:nvSpPr>
          <p:cNvPr id="4" name="Slide Number Placeholder 3"/>
          <p:cNvSpPr>
            <a:spLocks noGrp="1"/>
          </p:cNvSpPr>
          <p:nvPr>
            <p:ph type="sldNum" sz="quarter" idx="12"/>
          </p:nvPr>
        </p:nvSpPr>
        <p:spPr/>
        <p:txBody>
          <a:bodyPr/>
          <a:lstStyle/>
          <a:p>
            <a:fld id="{A795FE1D-C3C2-4288-B202-270E58405F08}" type="slidenum">
              <a:rPr lang="en-IE" smtClean="0"/>
              <a:t>13</a:t>
            </a:fld>
            <a:endParaRPr lang="en-IE"/>
          </a:p>
        </p:txBody>
      </p:sp>
      <p:pic>
        <p:nvPicPr>
          <p:cNvPr id="263172"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8703" y="2212496"/>
            <a:ext cx="8346593" cy="172133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330895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ga-IE" altLang="en-US" dirty="0"/>
              <a:t>Probability – Example </a:t>
            </a:r>
            <a:endParaRPr lang="en-US" altLang="en-US" dirty="0"/>
          </a:p>
        </p:txBody>
      </p:sp>
      <p:sp>
        <p:nvSpPr>
          <p:cNvPr id="264195" name="Rectangle 3"/>
          <p:cNvSpPr>
            <a:spLocks noGrp="1"/>
          </p:cNvSpPr>
          <p:nvPr>
            <p:ph idx="1"/>
          </p:nvPr>
        </p:nvSpPr>
        <p:spPr/>
        <p:txBody>
          <a:bodyPr>
            <a:normAutofit fontScale="92500"/>
          </a:bodyPr>
          <a:lstStyle/>
          <a:p>
            <a:r>
              <a:rPr lang="en-IE" altLang="en-US" dirty="0"/>
              <a:t>We aren’t finished yet!</a:t>
            </a:r>
          </a:p>
          <a:p>
            <a:endParaRPr lang="en-IE" altLang="en-US" dirty="0"/>
          </a:p>
          <a:p>
            <a:r>
              <a:rPr lang="en-US" altLang="en-US" dirty="0"/>
              <a:t>To compute the posterior probability, </a:t>
            </a:r>
            <a:r>
              <a:rPr lang="en-US" altLang="en-US" i="1" dirty="0"/>
              <a:t>P(</a:t>
            </a:r>
            <a:r>
              <a:rPr lang="en-US" altLang="en-US" i="1" dirty="0" err="1"/>
              <a:t>spam|Viagra</a:t>
            </a:r>
            <a:r>
              <a:rPr lang="en-US" altLang="en-US" i="1" dirty="0"/>
              <a:t>)</a:t>
            </a:r>
            <a:r>
              <a:rPr lang="en-US" altLang="en-US" dirty="0"/>
              <a:t>, we simply take </a:t>
            </a:r>
            <a:r>
              <a:rPr lang="en-US" altLang="en-US" i="1" dirty="0"/>
              <a:t>P(</a:t>
            </a:r>
            <a:r>
              <a:rPr lang="en-US" altLang="en-US" i="1" dirty="0" err="1"/>
              <a:t>Viagra|spam</a:t>
            </a:r>
            <a:r>
              <a:rPr lang="en-US" altLang="en-US" i="1" dirty="0"/>
              <a:t>) * P(spam) / P(Viagra)</a:t>
            </a:r>
            <a:r>
              <a:rPr lang="en-US" altLang="en-US" dirty="0"/>
              <a:t>, or </a:t>
            </a:r>
            <a:r>
              <a:rPr lang="en-US" altLang="en-US" i="1" dirty="0"/>
              <a:t>(4/20) * (20/100) / (5/100) = 0.80</a:t>
            </a:r>
            <a:r>
              <a:rPr lang="en-US" altLang="en-US" dirty="0"/>
              <a:t>. </a:t>
            </a:r>
          </a:p>
          <a:p>
            <a:endParaRPr lang="en-US" altLang="en-US" dirty="0"/>
          </a:p>
          <a:p>
            <a:r>
              <a:rPr lang="en-US" altLang="en-US" dirty="0"/>
              <a:t>Therefore, the probability is 80 percent that a message is spam, given that it contains the word Viagra. </a:t>
            </a:r>
          </a:p>
          <a:p>
            <a:endParaRPr lang="en-US" altLang="en-US" dirty="0"/>
          </a:p>
          <a:p>
            <a:r>
              <a:rPr lang="en-US" altLang="en-US" dirty="0"/>
              <a:t>Therefore, any message containing this term should be filtered.</a:t>
            </a:r>
          </a:p>
          <a:p>
            <a:pPr>
              <a:buFont typeface="Arial" charset="0"/>
              <a:buNone/>
            </a:pPr>
            <a:endParaRPr lang="en-US" altLang="en-US" dirty="0"/>
          </a:p>
          <a:p>
            <a:r>
              <a:rPr lang="en-US" altLang="en-US" i="1" dirty="0"/>
              <a:t>This is very much how commercial spam filters work, although they consider a much larger number of words simultaneously when computing the frequency and likelihood tables.</a:t>
            </a:r>
          </a:p>
        </p:txBody>
      </p:sp>
      <p:sp>
        <p:nvSpPr>
          <p:cNvPr id="2" name="Date Placeholder 1"/>
          <p:cNvSpPr>
            <a:spLocks noGrp="1"/>
          </p:cNvSpPr>
          <p:nvPr>
            <p:ph type="dt" sz="half" idx="10"/>
          </p:nvPr>
        </p:nvSpPr>
        <p:spPr/>
        <p:txBody>
          <a:bodyPr/>
          <a:lstStyle/>
          <a:p>
            <a:fld id="{50F45FE9-34B1-B04B-A9C1-F7011828ABC8}" type="datetime1">
              <a:rPr lang="en-IE" smtClean="0"/>
              <a:t>03/02/2019</a:t>
            </a:fld>
            <a:endParaRPr lang="en-IE"/>
          </a:p>
        </p:txBody>
      </p:sp>
      <p:sp>
        <p:nvSpPr>
          <p:cNvPr id="3" name="Footer Placeholder 2"/>
          <p:cNvSpPr>
            <a:spLocks noGrp="1"/>
          </p:cNvSpPr>
          <p:nvPr>
            <p:ph type="ftr" sz="quarter" idx="11"/>
          </p:nvPr>
        </p:nvSpPr>
        <p:spPr/>
        <p:txBody>
          <a:bodyPr/>
          <a:lstStyle/>
          <a:p>
            <a:r>
              <a:rPr lang="en-IE"/>
              <a:t>Advanced Data Mining</a:t>
            </a:r>
          </a:p>
        </p:txBody>
      </p:sp>
      <p:sp>
        <p:nvSpPr>
          <p:cNvPr id="4" name="Slide Number Placeholder 3"/>
          <p:cNvSpPr>
            <a:spLocks noGrp="1"/>
          </p:cNvSpPr>
          <p:nvPr>
            <p:ph type="sldNum" sz="quarter" idx="12"/>
          </p:nvPr>
        </p:nvSpPr>
        <p:spPr/>
        <p:txBody>
          <a:bodyPr/>
          <a:lstStyle/>
          <a:p>
            <a:fld id="{A795FE1D-C3C2-4288-B202-270E58405F08}" type="slidenum">
              <a:rPr lang="en-IE" smtClean="0"/>
              <a:t>14</a:t>
            </a:fld>
            <a:endParaRPr lang="en-IE"/>
          </a:p>
        </p:txBody>
      </p:sp>
    </p:spTree>
    <p:extLst>
      <p:ext uri="{BB962C8B-B14F-4D97-AF65-F5344CB8AC3E}">
        <p14:creationId xmlns:p14="http://schemas.microsoft.com/office/powerpoint/2010/main" val="463546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en-IE" altLang="en-US" dirty="0"/>
              <a:t>Naïve Bayes</a:t>
            </a:r>
            <a:endParaRPr lang="en-US" altLang="en-US" dirty="0"/>
          </a:p>
        </p:txBody>
      </p:sp>
      <p:sp>
        <p:nvSpPr>
          <p:cNvPr id="265219" name="Rectangle 3"/>
          <p:cNvSpPr>
            <a:spLocks noGrp="1"/>
          </p:cNvSpPr>
          <p:nvPr>
            <p:ph idx="1"/>
          </p:nvPr>
        </p:nvSpPr>
        <p:spPr>
          <a:xfrm>
            <a:off x="628650" y="1379349"/>
            <a:ext cx="7886700" cy="4797614"/>
          </a:xfrm>
        </p:spPr>
        <p:txBody>
          <a:bodyPr>
            <a:normAutofit fontScale="70000" lnSpcReduction="20000"/>
          </a:bodyPr>
          <a:lstStyle/>
          <a:p>
            <a:pPr>
              <a:lnSpc>
                <a:spcPct val="120000"/>
              </a:lnSpc>
            </a:pPr>
            <a:r>
              <a:rPr lang="en-US" altLang="en-US" sz="2200" dirty="0"/>
              <a:t>The naive Bayes algorithm is named as such because it makes a couple of "naive“ assumptions about the data. </a:t>
            </a:r>
          </a:p>
          <a:p>
            <a:pPr lvl="1">
              <a:lnSpc>
                <a:spcPct val="120000"/>
              </a:lnSpc>
            </a:pPr>
            <a:r>
              <a:rPr lang="en-US" altLang="en-US" dirty="0"/>
              <a:t>In particular, naive Bayes assumes that all of the features in the dataset are equally important and independent.</a:t>
            </a:r>
          </a:p>
          <a:p>
            <a:pPr lvl="1">
              <a:lnSpc>
                <a:spcPct val="120000"/>
              </a:lnSpc>
            </a:pPr>
            <a:r>
              <a:rPr lang="en-US" altLang="en-US" dirty="0"/>
              <a:t>These assumptions are rarely true in most of the real-world applications.</a:t>
            </a:r>
            <a:endParaRPr lang="ga-IE" altLang="en-US" dirty="0"/>
          </a:p>
          <a:p>
            <a:pPr lvl="1"/>
            <a:endParaRPr lang="en-US" altLang="en-US" dirty="0"/>
          </a:p>
          <a:p>
            <a:pPr>
              <a:lnSpc>
                <a:spcPct val="120000"/>
              </a:lnSpc>
            </a:pPr>
            <a:r>
              <a:rPr lang="en-US" altLang="en-US" sz="2200" dirty="0"/>
              <a:t>However, in most cases when these assumptions are violated, naive Bayes still performs fairly well. </a:t>
            </a:r>
            <a:endParaRPr lang="ga-IE" altLang="en-US" sz="2200" dirty="0"/>
          </a:p>
          <a:p>
            <a:endParaRPr lang="en-US" altLang="en-US" sz="2200" dirty="0"/>
          </a:p>
          <a:p>
            <a:pPr>
              <a:lnSpc>
                <a:spcPct val="120000"/>
              </a:lnSpc>
            </a:pPr>
            <a:r>
              <a:rPr lang="en-US" altLang="en-US" sz="2200" dirty="0"/>
              <a:t>This is true even in extreme circumstances where strong dependencies are found among the features. Due to the algorithm's versatility and accuracy across many types of conditions, naive Bayes is often a strong first candidate for classification learning tasks.</a:t>
            </a:r>
            <a:endParaRPr lang="ga-IE" altLang="en-US" sz="2200" dirty="0"/>
          </a:p>
          <a:p>
            <a:endParaRPr lang="en-US" altLang="en-US" sz="2200" dirty="0"/>
          </a:p>
          <a:p>
            <a:pPr>
              <a:lnSpc>
                <a:spcPct val="120000"/>
              </a:lnSpc>
            </a:pPr>
            <a:r>
              <a:rPr lang="en-IE" altLang="en-US" sz="2200" dirty="0"/>
              <a:t>Why? …</a:t>
            </a:r>
            <a:r>
              <a:rPr lang="en-US" altLang="en-US" sz="2200" dirty="0"/>
              <a:t>if a spam filter correctly identifies spam, does it matter that it was 51 percent or 99 percent confident in its prediction?</a:t>
            </a:r>
          </a:p>
          <a:p>
            <a:endParaRPr lang="en-US" altLang="en-US" sz="2200" dirty="0"/>
          </a:p>
          <a:p>
            <a:pPr>
              <a:lnSpc>
                <a:spcPct val="120000"/>
              </a:lnSpc>
            </a:pPr>
            <a:r>
              <a:rPr lang="en-US" altLang="en-US" sz="2200" dirty="0"/>
              <a:t>However, </a:t>
            </a:r>
            <a:r>
              <a:rPr lang="en-US" altLang="en-US" sz="2200" b="1" u="sng" dirty="0"/>
              <a:t>don’t forget </a:t>
            </a:r>
            <a:r>
              <a:rPr lang="en-US" altLang="en-US" sz="2200" dirty="0"/>
              <a:t>our discussion on conservative vs. liberal classification (see Lab 2 Task 2, where we shifted our confidence thresholds!)</a:t>
            </a:r>
          </a:p>
        </p:txBody>
      </p:sp>
      <p:sp>
        <p:nvSpPr>
          <p:cNvPr id="2" name="Date Placeholder 1"/>
          <p:cNvSpPr>
            <a:spLocks noGrp="1"/>
          </p:cNvSpPr>
          <p:nvPr>
            <p:ph type="dt" sz="half" idx="10"/>
          </p:nvPr>
        </p:nvSpPr>
        <p:spPr/>
        <p:txBody>
          <a:bodyPr/>
          <a:lstStyle/>
          <a:p>
            <a:fld id="{C1C36058-8BCE-0940-9199-6DA5C52B7B1A}" type="datetime1">
              <a:rPr lang="en-IE" smtClean="0"/>
              <a:t>03/02/2019</a:t>
            </a:fld>
            <a:endParaRPr lang="en-IE"/>
          </a:p>
        </p:txBody>
      </p:sp>
      <p:sp>
        <p:nvSpPr>
          <p:cNvPr id="3" name="Footer Placeholder 2"/>
          <p:cNvSpPr>
            <a:spLocks noGrp="1"/>
          </p:cNvSpPr>
          <p:nvPr>
            <p:ph type="ftr" sz="quarter" idx="11"/>
          </p:nvPr>
        </p:nvSpPr>
        <p:spPr/>
        <p:txBody>
          <a:bodyPr/>
          <a:lstStyle/>
          <a:p>
            <a:r>
              <a:rPr lang="en-IE"/>
              <a:t>Advanced Data Mining</a:t>
            </a:r>
          </a:p>
        </p:txBody>
      </p:sp>
      <p:sp>
        <p:nvSpPr>
          <p:cNvPr id="4" name="Slide Number Placeholder 3"/>
          <p:cNvSpPr>
            <a:spLocks noGrp="1"/>
          </p:cNvSpPr>
          <p:nvPr>
            <p:ph type="sldNum" sz="quarter" idx="12"/>
          </p:nvPr>
        </p:nvSpPr>
        <p:spPr/>
        <p:txBody>
          <a:bodyPr/>
          <a:lstStyle/>
          <a:p>
            <a:fld id="{A795FE1D-C3C2-4288-B202-270E58405F08}" type="slidenum">
              <a:rPr lang="en-IE" smtClean="0"/>
              <a:t>15</a:t>
            </a:fld>
            <a:endParaRPr lang="en-IE"/>
          </a:p>
        </p:txBody>
      </p:sp>
    </p:spTree>
    <p:extLst>
      <p:ext uri="{BB962C8B-B14F-4D97-AF65-F5344CB8AC3E}">
        <p14:creationId xmlns:p14="http://schemas.microsoft.com/office/powerpoint/2010/main" val="2740457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en-IE" altLang="en-US" dirty="0"/>
              <a:t>Naïve Bayes – Example </a:t>
            </a:r>
            <a:endParaRPr lang="en-US" altLang="en-US" dirty="0"/>
          </a:p>
        </p:txBody>
      </p:sp>
      <p:sp>
        <p:nvSpPr>
          <p:cNvPr id="266243" name="Rectangle 3"/>
          <p:cNvSpPr>
            <a:spLocks noGrp="1"/>
          </p:cNvSpPr>
          <p:nvPr>
            <p:ph idx="1"/>
          </p:nvPr>
        </p:nvSpPr>
        <p:spPr>
          <a:xfrm>
            <a:off x="628650" y="1301858"/>
            <a:ext cx="7886700" cy="4875105"/>
          </a:xfrm>
        </p:spPr>
        <p:txBody>
          <a:bodyPr>
            <a:normAutofit fontScale="77500" lnSpcReduction="20000"/>
          </a:bodyPr>
          <a:lstStyle/>
          <a:p>
            <a:pPr>
              <a:lnSpc>
                <a:spcPct val="120000"/>
              </a:lnSpc>
            </a:pPr>
            <a:r>
              <a:rPr lang="en-US" altLang="en-US" sz="2000" dirty="0"/>
              <a:t>Let's extend our spam filter by adding a few additional terms to be monitored: money, groceries, and unsubscribe. </a:t>
            </a:r>
          </a:p>
          <a:p>
            <a:pPr>
              <a:lnSpc>
                <a:spcPct val="120000"/>
              </a:lnSpc>
            </a:pPr>
            <a:r>
              <a:rPr lang="en-US" altLang="en-US" sz="2000" dirty="0"/>
              <a:t>The naive Bayes learner is trained by constructing a likelihood table for the appearance of these four words (W</a:t>
            </a:r>
            <a:r>
              <a:rPr lang="en-US" altLang="en-US" sz="2000" b="1" dirty="0"/>
              <a:t>1</a:t>
            </a:r>
            <a:r>
              <a:rPr lang="en-US" altLang="en-US" sz="2000" dirty="0"/>
              <a:t>, W</a:t>
            </a:r>
            <a:r>
              <a:rPr lang="en-US" altLang="en-US" sz="2000" b="1" dirty="0"/>
              <a:t>2</a:t>
            </a:r>
            <a:r>
              <a:rPr lang="en-US" altLang="en-US" sz="2000" dirty="0"/>
              <a:t>, W</a:t>
            </a:r>
            <a:r>
              <a:rPr lang="en-US" altLang="en-US" sz="2000" b="1" dirty="0"/>
              <a:t>3</a:t>
            </a:r>
            <a:r>
              <a:rPr lang="en-US" altLang="en-US" sz="2000" dirty="0"/>
              <a:t>, and W</a:t>
            </a:r>
            <a:r>
              <a:rPr lang="en-US" altLang="en-US" sz="2000" b="1" dirty="0"/>
              <a:t>4</a:t>
            </a:r>
            <a:r>
              <a:rPr lang="en-US" altLang="en-US" sz="2000" dirty="0"/>
              <a:t>), as shown in the following diagram for 100 emails:</a:t>
            </a:r>
            <a:endParaRPr lang="ga-IE" altLang="en-US" sz="2000" dirty="0"/>
          </a:p>
          <a:p>
            <a:pPr>
              <a:lnSpc>
                <a:spcPct val="120000"/>
              </a:lnSpc>
            </a:pPr>
            <a:endParaRPr lang="ga-IE" altLang="en-US" sz="2000" dirty="0"/>
          </a:p>
          <a:p>
            <a:pPr>
              <a:lnSpc>
                <a:spcPct val="120000"/>
              </a:lnSpc>
            </a:pPr>
            <a:endParaRPr lang="en-US" altLang="en-US" sz="2000" dirty="0"/>
          </a:p>
          <a:p>
            <a:pPr>
              <a:lnSpc>
                <a:spcPct val="120000"/>
              </a:lnSpc>
            </a:pPr>
            <a:endParaRPr lang="en-IE" altLang="en-US" sz="2000" dirty="0"/>
          </a:p>
          <a:p>
            <a:pPr>
              <a:lnSpc>
                <a:spcPct val="120000"/>
              </a:lnSpc>
            </a:pPr>
            <a:endParaRPr lang="en-IE" altLang="en-US" sz="2000" dirty="0"/>
          </a:p>
          <a:p>
            <a:pPr>
              <a:lnSpc>
                <a:spcPct val="120000"/>
              </a:lnSpc>
            </a:pPr>
            <a:endParaRPr lang="en-IE" altLang="en-US" sz="2000" dirty="0"/>
          </a:p>
          <a:p>
            <a:pPr>
              <a:lnSpc>
                <a:spcPct val="120000"/>
              </a:lnSpc>
            </a:pPr>
            <a:endParaRPr lang="en-IE" altLang="en-US" sz="2000" dirty="0"/>
          </a:p>
          <a:p>
            <a:pPr>
              <a:lnSpc>
                <a:spcPct val="120000"/>
              </a:lnSpc>
            </a:pPr>
            <a:r>
              <a:rPr lang="en-US" altLang="en-US" sz="2000" dirty="0"/>
              <a:t>As new messages are received, the posterior probability must be calculated to determine whether they are more likely spam or ham, given the likelihood of the words found in the message text. </a:t>
            </a:r>
          </a:p>
          <a:p>
            <a:pPr lvl="1">
              <a:lnSpc>
                <a:spcPct val="120000"/>
              </a:lnSpc>
            </a:pPr>
            <a:r>
              <a:rPr lang="en-US" altLang="en-US" dirty="0"/>
              <a:t>For example, suppose that a message contains the terms Viagra and Unsubscribe, but does not contain either Money or Groceries.</a:t>
            </a:r>
          </a:p>
        </p:txBody>
      </p:sp>
      <p:sp>
        <p:nvSpPr>
          <p:cNvPr id="2" name="Date Placeholder 1"/>
          <p:cNvSpPr>
            <a:spLocks noGrp="1"/>
          </p:cNvSpPr>
          <p:nvPr>
            <p:ph type="dt" sz="half" idx="10"/>
          </p:nvPr>
        </p:nvSpPr>
        <p:spPr/>
        <p:txBody>
          <a:bodyPr/>
          <a:lstStyle/>
          <a:p>
            <a:fld id="{2075B825-41D6-5D4A-912C-3FBBD3329525}" type="datetime1">
              <a:rPr lang="en-IE" smtClean="0"/>
              <a:t>03/02/2019</a:t>
            </a:fld>
            <a:endParaRPr lang="en-IE"/>
          </a:p>
        </p:txBody>
      </p:sp>
      <p:sp>
        <p:nvSpPr>
          <p:cNvPr id="3" name="Footer Placeholder 2"/>
          <p:cNvSpPr>
            <a:spLocks noGrp="1"/>
          </p:cNvSpPr>
          <p:nvPr>
            <p:ph type="ftr" sz="quarter" idx="11"/>
          </p:nvPr>
        </p:nvSpPr>
        <p:spPr/>
        <p:txBody>
          <a:bodyPr/>
          <a:lstStyle/>
          <a:p>
            <a:r>
              <a:rPr lang="en-IE"/>
              <a:t>Advanced Data Mining</a:t>
            </a:r>
          </a:p>
        </p:txBody>
      </p:sp>
      <p:sp>
        <p:nvSpPr>
          <p:cNvPr id="4" name="Slide Number Placeholder 3"/>
          <p:cNvSpPr>
            <a:spLocks noGrp="1"/>
          </p:cNvSpPr>
          <p:nvPr>
            <p:ph type="sldNum" sz="quarter" idx="12"/>
          </p:nvPr>
        </p:nvSpPr>
        <p:spPr/>
        <p:txBody>
          <a:bodyPr/>
          <a:lstStyle/>
          <a:p>
            <a:fld id="{A795FE1D-C3C2-4288-B202-270E58405F08}" type="slidenum">
              <a:rPr lang="en-IE" smtClean="0"/>
              <a:t>16</a:t>
            </a:fld>
            <a:endParaRPr lang="en-IE"/>
          </a:p>
        </p:txBody>
      </p:sp>
      <p:pic>
        <p:nvPicPr>
          <p:cNvPr id="266244"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75250" y="2658654"/>
            <a:ext cx="8593500" cy="154069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635073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en-IE" altLang="en-US" dirty="0"/>
              <a:t>Naïve Bayes – Example </a:t>
            </a:r>
            <a:endParaRPr lang="en-US" altLang="en-US" dirty="0"/>
          </a:p>
        </p:txBody>
      </p:sp>
      <p:sp>
        <p:nvSpPr>
          <p:cNvPr id="267267" name="Rectangle 3"/>
          <p:cNvSpPr>
            <a:spLocks noGrp="1"/>
          </p:cNvSpPr>
          <p:nvPr>
            <p:ph idx="1"/>
          </p:nvPr>
        </p:nvSpPr>
        <p:spPr>
          <a:xfrm>
            <a:off x="628650" y="1332854"/>
            <a:ext cx="7886700" cy="4844109"/>
          </a:xfrm>
        </p:spPr>
        <p:txBody>
          <a:bodyPr>
            <a:normAutofit fontScale="92500"/>
          </a:bodyPr>
          <a:lstStyle/>
          <a:p>
            <a:pPr>
              <a:lnSpc>
                <a:spcPct val="110000"/>
              </a:lnSpc>
            </a:pPr>
            <a:r>
              <a:rPr lang="en-US" altLang="en-US" dirty="0"/>
              <a:t>Using Bayes' theorem, we can define the problem as shown in the following formula, which captures the probability that a message is spam, given that Viagra = Yes, Money = No, Groceries = No, and Unsubscribe = Yes:</a:t>
            </a:r>
          </a:p>
          <a:p>
            <a:pPr lvl="2">
              <a:lnSpc>
                <a:spcPct val="110000"/>
              </a:lnSpc>
            </a:pPr>
            <a:endParaRPr lang="en-IE" altLang="en-US" dirty="0"/>
          </a:p>
          <a:p>
            <a:pPr lvl="2">
              <a:lnSpc>
                <a:spcPct val="110000"/>
              </a:lnSpc>
            </a:pPr>
            <a:endParaRPr lang="en-IE" altLang="en-US" dirty="0"/>
          </a:p>
          <a:p>
            <a:pPr lvl="2">
              <a:lnSpc>
                <a:spcPct val="110000"/>
              </a:lnSpc>
            </a:pPr>
            <a:endParaRPr lang="en-IE" altLang="en-US" dirty="0"/>
          </a:p>
          <a:p>
            <a:pPr lvl="2">
              <a:lnSpc>
                <a:spcPct val="110000"/>
              </a:lnSpc>
            </a:pPr>
            <a:endParaRPr lang="en-IE" altLang="en-US" dirty="0"/>
          </a:p>
          <a:p>
            <a:pPr lvl="2">
              <a:lnSpc>
                <a:spcPct val="110000"/>
              </a:lnSpc>
            </a:pPr>
            <a:endParaRPr lang="en-IE" altLang="en-US" dirty="0"/>
          </a:p>
          <a:p>
            <a:pPr lvl="2">
              <a:lnSpc>
                <a:spcPct val="110000"/>
              </a:lnSpc>
            </a:pPr>
            <a:endParaRPr lang="en-IE" altLang="en-US" dirty="0"/>
          </a:p>
          <a:p>
            <a:pPr lvl="2">
              <a:lnSpc>
                <a:spcPct val="110000"/>
              </a:lnSpc>
            </a:pPr>
            <a:endParaRPr lang="en-IE" altLang="en-US" dirty="0"/>
          </a:p>
          <a:p>
            <a:pPr>
              <a:lnSpc>
                <a:spcPct val="110000"/>
              </a:lnSpc>
            </a:pPr>
            <a:r>
              <a:rPr lang="en-US" altLang="en-US" dirty="0"/>
              <a:t>For a number of reasons, this formula is computationally difficult to solve. As additional features are added, tremendous amounts of memory are needed to store probabilities for all of the possible intersecting events; imagine the complexity of a Venn diagram for the events for four words, let alone for hundreds or more…</a:t>
            </a:r>
          </a:p>
        </p:txBody>
      </p:sp>
      <p:sp>
        <p:nvSpPr>
          <p:cNvPr id="2" name="Date Placeholder 1"/>
          <p:cNvSpPr>
            <a:spLocks noGrp="1"/>
          </p:cNvSpPr>
          <p:nvPr>
            <p:ph type="dt" sz="half" idx="10"/>
          </p:nvPr>
        </p:nvSpPr>
        <p:spPr/>
        <p:txBody>
          <a:bodyPr/>
          <a:lstStyle/>
          <a:p>
            <a:fld id="{D7778829-755D-B340-A76C-1F113905B2BF}" type="datetime1">
              <a:rPr lang="en-IE" smtClean="0"/>
              <a:t>03/02/2019</a:t>
            </a:fld>
            <a:endParaRPr lang="en-IE"/>
          </a:p>
        </p:txBody>
      </p:sp>
      <p:sp>
        <p:nvSpPr>
          <p:cNvPr id="3" name="Footer Placeholder 2"/>
          <p:cNvSpPr>
            <a:spLocks noGrp="1"/>
          </p:cNvSpPr>
          <p:nvPr>
            <p:ph type="ftr" sz="quarter" idx="11"/>
          </p:nvPr>
        </p:nvSpPr>
        <p:spPr/>
        <p:txBody>
          <a:bodyPr/>
          <a:lstStyle/>
          <a:p>
            <a:r>
              <a:rPr lang="en-IE"/>
              <a:t>Advanced Data Mining</a:t>
            </a:r>
          </a:p>
        </p:txBody>
      </p:sp>
      <p:sp>
        <p:nvSpPr>
          <p:cNvPr id="4" name="Slide Number Placeholder 3"/>
          <p:cNvSpPr>
            <a:spLocks noGrp="1"/>
          </p:cNvSpPr>
          <p:nvPr>
            <p:ph type="sldNum" sz="quarter" idx="12"/>
          </p:nvPr>
        </p:nvSpPr>
        <p:spPr/>
        <p:txBody>
          <a:bodyPr/>
          <a:lstStyle/>
          <a:p>
            <a:fld id="{A795FE1D-C3C2-4288-B202-270E58405F08}" type="slidenum">
              <a:rPr lang="en-IE" smtClean="0"/>
              <a:t>17</a:t>
            </a:fld>
            <a:endParaRPr lang="en-IE"/>
          </a:p>
        </p:txBody>
      </p:sp>
      <p:pic>
        <p:nvPicPr>
          <p:cNvPr id="267268"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8848" y="2729075"/>
            <a:ext cx="8686303" cy="103203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157409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normAutofit/>
          </a:bodyPr>
          <a:lstStyle/>
          <a:p>
            <a:r>
              <a:rPr lang="en-IE" altLang="en-US" sz="2800" dirty="0"/>
              <a:t>Naïve Bayes - </a:t>
            </a:r>
            <a:r>
              <a:rPr lang="ga-IE" altLang="en-US" sz="2800" dirty="0"/>
              <a:t>Class-Conditional Independence</a:t>
            </a:r>
            <a:endParaRPr lang="en-US" altLang="en-US" sz="2800" dirty="0"/>
          </a:p>
        </p:txBody>
      </p:sp>
      <p:sp>
        <p:nvSpPr>
          <p:cNvPr id="268291" name="Rectangle 3"/>
          <p:cNvSpPr>
            <a:spLocks noGrp="1"/>
          </p:cNvSpPr>
          <p:nvPr>
            <p:ph idx="1"/>
          </p:nvPr>
        </p:nvSpPr>
        <p:spPr>
          <a:xfrm>
            <a:off x="457200" y="1426433"/>
            <a:ext cx="8291264" cy="3154695"/>
          </a:xfrm>
        </p:spPr>
        <p:txBody>
          <a:bodyPr>
            <a:normAutofit fontScale="92500"/>
          </a:bodyPr>
          <a:lstStyle/>
          <a:p>
            <a:r>
              <a:rPr lang="en-US" altLang="en-US" dirty="0"/>
              <a:t>The work becomes much easier if we can exploit the fact that naive Bayes assumes independence among events.</a:t>
            </a:r>
          </a:p>
          <a:p>
            <a:endParaRPr lang="en-US" altLang="en-US" dirty="0"/>
          </a:p>
          <a:p>
            <a:r>
              <a:rPr lang="en-US" altLang="en-US" dirty="0"/>
              <a:t>Specifically, naive Bayes assumes </a:t>
            </a:r>
            <a:r>
              <a:rPr lang="en-US" altLang="en-US" b="1" dirty="0"/>
              <a:t>class-conditional independence</a:t>
            </a:r>
            <a:r>
              <a:rPr lang="en-US" altLang="en-US" dirty="0"/>
              <a:t>, which means that events are independent so long as they are conditioned on the same class value.</a:t>
            </a:r>
          </a:p>
          <a:p>
            <a:endParaRPr lang="en-US" altLang="en-US" dirty="0"/>
          </a:p>
          <a:p>
            <a:r>
              <a:rPr lang="en-US" altLang="en-US" dirty="0"/>
              <a:t>Assuming conditional independence allows us to simplify the formula using the probability rule for independent events, which you may recall is </a:t>
            </a:r>
            <a:r>
              <a:rPr lang="en-US" altLang="en-US" i="1" dirty="0"/>
              <a:t>P(A ∩ B) = P(A) * P(B)</a:t>
            </a:r>
            <a:r>
              <a:rPr lang="en-US" altLang="en-US" dirty="0"/>
              <a:t>. This results in a much easier-to-compute formulation, shown as follows:</a:t>
            </a:r>
          </a:p>
        </p:txBody>
      </p:sp>
      <p:sp>
        <p:nvSpPr>
          <p:cNvPr id="2" name="Date Placeholder 1"/>
          <p:cNvSpPr>
            <a:spLocks noGrp="1"/>
          </p:cNvSpPr>
          <p:nvPr>
            <p:ph type="dt" sz="half" idx="10"/>
          </p:nvPr>
        </p:nvSpPr>
        <p:spPr/>
        <p:txBody>
          <a:bodyPr/>
          <a:lstStyle/>
          <a:p>
            <a:fld id="{7C828EA1-6F50-8B4A-8A34-5B126EE03BC9}" type="datetime1">
              <a:rPr lang="en-IE" smtClean="0"/>
              <a:t>03/02/2019</a:t>
            </a:fld>
            <a:endParaRPr lang="en-IE"/>
          </a:p>
        </p:txBody>
      </p:sp>
      <p:sp>
        <p:nvSpPr>
          <p:cNvPr id="3" name="Footer Placeholder 2"/>
          <p:cNvSpPr>
            <a:spLocks noGrp="1"/>
          </p:cNvSpPr>
          <p:nvPr>
            <p:ph type="ftr" sz="quarter" idx="11"/>
          </p:nvPr>
        </p:nvSpPr>
        <p:spPr/>
        <p:txBody>
          <a:bodyPr/>
          <a:lstStyle/>
          <a:p>
            <a:r>
              <a:rPr lang="en-IE"/>
              <a:t>Advanced Data Mining</a:t>
            </a:r>
          </a:p>
        </p:txBody>
      </p:sp>
      <p:sp>
        <p:nvSpPr>
          <p:cNvPr id="4" name="Slide Number Placeholder 3"/>
          <p:cNvSpPr>
            <a:spLocks noGrp="1"/>
          </p:cNvSpPr>
          <p:nvPr>
            <p:ph type="sldNum" sz="quarter" idx="12"/>
          </p:nvPr>
        </p:nvSpPr>
        <p:spPr/>
        <p:txBody>
          <a:bodyPr/>
          <a:lstStyle/>
          <a:p>
            <a:fld id="{A795FE1D-C3C2-4288-B202-270E58405F08}" type="slidenum">
              <a:rPr lang="en-IE" smtClean="0"/>
              <a:t>18</a:t>
            </a:fld>
            <a:endParaRPr lang="en-IE"/>
          </a:p>
        </p:txBody>
      </p:sp>
      <p:pic>
        <p:nvPicPr>
          <p:cNvPr id="268292"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809" y="4616068"/>
            <a:ext cx="8930382" cy="815499"/>
          </a:xfrm>
          <a:prstGeom prst="rect">
            <a:avLst/>
          </a:prstGeom>
          <a:noFill/>
          <a:extLst>
            <a:ext uri="{909E8E84-426E-40dd-AFC4-6F175D3DCCD1}">
              <a14:hiddenFill xmlns="" xmlns:a14="http://schemas.microsoft.com/office/drawing/2010/main">
                <a:solidFill>
                  <a:srgbClr val="FFFFFF"/>
                </a:solidFill>
              </a14:hiddenFill>
            </a:ext>
          </a:extLst>
        </p:spPr>
      </p:pic>
      <p:pic>
        <p:nvPicPr>
          <p:cNvPr id="268293" name="Picture 5"/>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9691" y="5481479"/>
            <a:ext cx="8924617" cy="84169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599559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en-IE" altLang="en-US" dirty="0"/>
              <a:t>Naïve Bayes – </a:t>
            </a:r>
            <a:r>
              <a:rPr lang="ga-IE" altLang="en-US" dirty="0"/>
              <a:t>Example 	</a:t>
            </a:r>
            <a:endParaRPr lang="en-US" altLang="en-US" dirty="0"/>
          </a:p>
        </p:txBody>
      </p:sp>
      <p:sp>
        <p:nvSpPr>
          <p:cNvPr id="269315" name="Rectangle 3"/>
          <p:cNvSpPr>
            <a:spLocks noGrp="1"/>
          </p:cNvSpPr>
          <p:nvPr>
            <p:ph idx="1"/>
          </p:nvPr>
        </p:nvSpPr>
        <p:spPr>
          <a:xfrm>
            <a:off x="628650" y="1286359"/>
            <a:ext cx="7886700" cy="4890604"/>
          </a:xfrm>
        </p:spPr>
        <p:txBody>
          <a:bodyPr>
            <a:normAutofit fontScale="77500" lnSpcReduction="20000"/>
          </a:bodyPr>
          <a:lstStyle/>
          <a:p>
            <a:pPr>
              <a:lnSpc>
                <a:spcPct val="120000"/>
              </a:lnSpc>
            </a:pPr>
            <a:r>
              <a:rPr lang="en-US" altLang="en-US" sz="2200" dirty="0"/>
              <a:t>Using the values in the likelihood table, we can start filling numbers in these equations. Because the denominator is the same in both cases, it can be ignored for now. The overall likelihood of spam is then:</a:t>
            </a:r>
          </a:p>
          <a:p>
            <a:pPr lvl="1">
              <a:lnSpc>
                <a:spcPct val="120000"/>
              </a:lnSpc>
            </a:pPr>
            <a:r>
              <a:rPr lang="en-US" altLang="en-US" dirty="0"/>
              <a:t>(4/20) * (10/20) * (20/20) * (12/20) * (20/100) = 0.012</a:t>
            </a:r>
            <a:endParaRPr lang="ga-IE" altLang="en-US" dirty="0"/>
          </a:p>
          <a:p>
            <a:pPr lvl="1">
              <a:lnSpc>
                <a:spcPct val="120000"/>
              </a:lnSpc>
            </a:pPr>
            <a:endParaRPr lang="en-US" altLang="en-US" dirty="0"/>
          </a:p>
          <a:p>
            <a:pPr>
              <a:lnSpc>
                <a:spcPct val="120000"/>
              </a:lnSpc>
            </a:pPr>
            <a:r>
              <a:rPr lang="en-US" altLang="en-US" sz="2200" dirty="0"/>
              <a:t>While the likelihood of ham given this pattern of words is:</a:t>
            </a:r>
          </a:p>
          <a:p>
            <a:pPr lvl="1">
              <a:lnSpc>
                <a:spcPct val="120000"/>
              </a:lnSpc>
            </a:pPr>
            <a:r>
              <a:rPr lang="en-US" altLang="en-US" dirty="0"/>
              <a:t>(1/80) * (66/80) * (71/80) * (23/80) * (80/100) = 0.002</a:t>
            </a:r>
            <a:endParaRPr lang="ga-IE" altLang="en-US" dirty="0"/>
          </a:p>
          <a:p>
            <a:pPr lvl="1">
              <a:lnSpc>
                <a:spcPct val="120000"/>
              </a:lnSpc>
            </a:pPr>
            <a:endParaRPr lang="en-US" altLang="en-US" dirty="0"/>
          </a:p>
          <a:p>
            <a:pPr>
              <a:lnSpc>
                <a:spcPct val="120000"/>
              </a:lnSpc>
            </a:pPr>
            <a:r>
              <a:rPr lang="en-US" altLang="en-US" sz="2200" dirty="0"/>
              <a:t>Because </a:t>
            </a:r>
            <a:r>
              <a:rPr lang="en-US" altLang="en-US" sz="2200" i="1" dirty="0"/>
              <a:t>0.012 / 0.002 = 6</a:t>
            </a:r>
            <a:r>
              <a:rPr lang="en-US" altLang="en-US" sz="2200" dirty="0"/>
              <a:t>, we can say that this message is six times more likely to be spam than ham. </a:t>
            </a:r>
            <a:endParaRPr lang="ga-IE" altLang="en-US" sz="2200" dirty="0"/>
          </a:p>
          <a:p>
            <a:pPr>
              <a:lnSpc>
                <a:spcPct val="120000"/>
              </a:lnSpc>
            </a:pPr>
            <a:endParaRPr lang="en-US" altLang="en-US" sz="2200" dirty="0"/>
          </a:p>
          <a:p>
            <a:pPr>
              <a:lnSpc>
                <a:spcPct val="120000"/>
              </a:lnSpc>
            </a:pPr>
            <a:r>
              <a:rPr lang="en-US" altLang="en-US" sz="2200" dirty="0"/>
              <a:t>However, to convert these numbers to probabilities, we need one last step.</a:t>
            </a:r>
          </a:p>
          <a:p>
            <a:pPr>
              <a:lnSpc>
                <a:spcPct val="120000"/>
              </a:lnSpc>
            </a:pPr>
            <a:endParaRPr lang="en-US" altLang="en-US" sz="2200" dirty="0"/>
          </a:p>
          <a:p>
            <a:pPr>
              <a:lnSpc>
                <a:spcPct val="120000"/>
              </a:lnSpc>
            </a:pPr>
            <a:r>
              <a:rPr lang="en-US" altLang="en-US" sz="2200" dirty="0"/>
              <a:t>The probability of spam is equal to the likelihood that the message is spam divided by the likelihood that the message is either spam or ham:</a:t>
            </a:r>
          </a:p>
          <a:p>
            <a:pPr lvl="1">
              <a:lnSpc>
                <a:spcPct val="120000"/>
              </a:lnSpc>
            </a:pPr>
            <a:r>
              <a:rPr lang="en-US" altLang="en-US" dirty="0"/>
              <a:t>0.012 / (0.012 + 0.002) = 0.857</a:t>
            </a:r>
          </a:p>
        </p:txBody>
      </p:sp>
      <p:sp>
        <p:nvSpPr>
          <p:cNvPr id="2" name="Date Placeholder 1"/>
          <p:cNvSpPr>
            <a:spLocks noGrp="1"/>
          </p:cNvSpPr>
          <p:nvPr>
            <p:ph type="dt" sz="half" idx="10"/>
          </p:nvPr>
        </p:nvSpPr>
        <p:spPr/>
        <p:txBody>
          <a:bodyPr/>
          <a:lstStyle/>
          <a:p>
            <a:fld id="{DAA74955-55CD-2F48-B124-C679C63AAC20}" type="datetime1">
              <a:rPr lang="en-IE" smtClean="0"/>
              <a:t>03/02/2019</a:t>
            </a:fld>
            <a:endParaRPr lang="en-IE"/>
          </a:p>
        </p:txBody>
      </p:sp>
      <p:sp>
        <p:nvSpPr>
          <p:cNvPr id="3" name="Footer Placeholder 2"/>
          <p:cNvSpPr>
            <a:spLocks noGrp="1"/>
          </p:cNvSpPr>
          <p:nvPr>
            <p:ph type="ftr" sz="quarter" idx="11"/>
          </p:nvPr>
        </p:nvSpPr>
        <p:spPr/>
        <p:txBody>
          <a:bodyPr/>
          <a:lstStyle/>
          <a:p>
            <a:r>
              <a:rPr lang="en-IE"/>
              <a:t>Advanced Data Mining</a:t>
            </a:r>
          </a:p>
        </p:txBody>
      </p:sp>
      <p:sp>
        <p:nvSpPr>
          <p:cNvPr id="4" name="Slide Number Placeholder 3"/>
          <p:cNvSpPr>
            <a:spLocks noGrp="1"/>
          </p:cNvSpPr>
          <p:nvPr>
            <p:ph type="sldNum" sz="quarter" idx="12"/>
          </p:nvPr>
        </p:nvSpPr>
        <p:spPr/>
        <p:txBody>
          <a:bodyPr/>
          <a:lstStyle/>
          <a:p>
            <a:fld id="{A795FE1D-C3C2-4288-B202-270E58405F08}" type="slidenum">
              <a:rPr lang="en-IE" smtClean="0"/>
              <a:t>19</a:t>
            </a:fld>
            <a:endParaRPr lang="en-IE"/>
          </a:p>
        </p:txBody>
      </p:sp>
    </p:spTree>
    <p:extLst>
      <p:ext uri="{BB962C8B-B14F-4D97-AF65-F5344CB8AC3E}">
        <p14:creationId xmlns:p14="http://schemas.microsoft.com/office/powerpoint/2010/main" val="4248716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en-US" altLang="en-US" dirty="0"/>
              <a:t>ADM so far</a:t>
            </a:r>
          </a:p>
        </p:txBody>
      </p:sp>
      <p:sp>
        <p:nvSpPr>
          <p:cNvPr id="251907" name="Rectangle 3"/>
          <p:cNvSpPr>
            <a:spLocks noGrp="1"/>
          </p:cNvSpPr>
          <p:nvPr>
            <p:ph idx="1"/>
          </p:nvPr>
        </p:nvSpPr>
        <p:spPr/>
        <p:txBody>
          <a:bodyPr>
            <a:normAutofit fontScale="92500" lnSpcReduction="20000"/>
          </a:bodyPr>
          <a:lstStyle/>
          <a:p>
            <a:pPr marL="0" indent="0">
              <a:buNone/>
            </a:pPr>
            <a:r>
              <a:rPr lang="en-US" altLang="en-US" dirty="0"/>
              <a:t>We’ve covered:</a:t>
            </a:r>
          </a:p>
          <a:p>
            <a:r>
              <a:rPr lang="en-US" altLang="en-US" dirty="0"/>
              <a:t>Intro to data mining: types of problems + core methodologies: KDD + CRISP-DM</a:t>
            </a:r>
          </a:p>
          <a:p>
            <a:r>
              <a:rPr lang="en-US" altLang="en-US" dirty="0"/>
              <a:t>Built classification models from scratch making simple assumptions (e.g. all women survive)</a:t>
            </a:r>
          </a:p>
          <a:p>
            <a:r>
              <a:rPr lang="en-US" altLang="en-US" dirty="0"/>
              <a:t>Looked how to evaluate the performance of classifiers :</a:t>
            </a:r>
          </a:p>
          <a:p>
            <a:pPr lvl="1"/>
            <a:r>
              <a:rPr lang="en-US" altLang="en-US" dirty="0"/>
              <a:t>Holdout </a:t>
            </a:r>
          </a:p>
          <a:p>
            <a:pPr lvl="1"/>
            <a:r>
              <a:rPr lang="en-US" altLang="en-US" dirty="0"/>
              <a:t>Cross fold validation (see solutions to lab 2)</a:t>
            </a:r>
          </a:p>
          <a:p>
            <a:r>
              <a:rPr lang="en-US" altLang="en-US" dirty="0"/>
              <a:t>Built 2 of the core go to supervised models (ones that tend to always do reasonably well) and evaluated them:</a:t>
            </a:r>
          </a:p>
          <a:p>
            <a:pPr lvl="1"/>
            <a:r>
              <a:rPr lang="en-US" altLang="en-US" dirty="0" err="1"/>
              <a:t>kNN</a:t>
            </a:r>
            <a:r>
              <a:rPr lang="en-US" altLang="en-US" dirty="0"/>
              <a:t>, and </a:t>
            </a:r>
          </a:p>
          <a:p>
            <a:pPr lvl="1"/>
            <a:r>
              <a:rPr lang="en-US" altLang="en-US" dirty="0"/>
              <a:t>Logistic regression</a:t>
            </a:r>
          </a:p>
          <a:p>
            <a:pPr lvl="1"/>
            <a:endParaRPr lang="en-US" altLang="en-US" dirty="0"/>
          </a:p>
          <a:p>
            <a:r>
              <a:rPr lang="en-US" altLang="en-US" dirty="0"/>
              <a:t>Today we add 2 more go to supervised models (see </a:t>
            </a:r>
            <a:r>
              <a:rPr lang="en-US" altLang="en-US" dirty="0" err="1"/>
              <a:t>moodle</a:t>
            </a:r>
            <a:r>
              <a:rPr lang="en-US" altLang="en-US" dirty="0"/>
              <a:t> for a slower more gentle overview)</a:t>
            </a:r>
          </a:p>
          <a:p>
            <a:pPr lvl="1"/>
            <a:r>
              <a:rPr lang="en-US" altLang="en-US" dirty="0"/>
              <a:t>Naïve Bayes</a:t>
            </a:r>
          </a:p>
          <a:p>
            <a:pPr lvl="1"/>
            <a:r>
              <a:rPr lang="en-US" altLang="en-US" dirty="0"/>
              <a:t>The C5.0 tree</a:t>
            </a:r>
          </a:p>
          <a:p>
            <a:endParaRPr lang="en-US" altLang="en-US" dirty="0"/>
          </a:p>
          <a:p>
            <a:pPr marL="0" indent="0">
              <a:buNone/>
            </a:pPr>
            <a:endParaRPr lang="en-US" altLang="en-US" dirty="0"/>
          </a:p>
        </p:txBody>
      </p:sp>
      <p:sp>
        <p:nvSpPr>
          <p:cNvPr id="2" name="Date Placeholder 1"/>
          <p:cNvSpPr>
            <a:spLocks noGrp="1"/>
          </p:cNvSpPr>
          <p:nvPr>
            <p:ph type="dt" sz="half" idx="10"/>
          </p:nvPr>
        </p:nvSpPr>
        <p:spPr/>
        <p:txBody>
          <a:bodyPr/>
          <a:lstStyle/>
          <a:p>
            <a:fld id="{7FA4FAB5-91DF-A741-A736-2728BE9C50A2}" type="datetime1">
              <a:rPr lang="en-IE" smtClean="0"/>
              <a:t>03/02/2019</a:t>
            </a:fld>
            <a:endParaRPr lang="en-IE"/>
          </a:p>
        </p:txBody>
      </p:sp>
      <p:sp>
        <p:nvSpPr>
          <p:cNvPr id="3" name="Footer Placeholder 2"/>
          <p:cNvSpPr>
            <a:spLocks noGrp="1"/>
          </p:cNvSpPr>
          <p:nvPr>
            <p:ph type="ftr" sz="quarter" idx="11"/>
          </p:nvPr>
        </p:nvSpPr>
        <p:spPr/>
        <p:txBody>
          <a:bodyPr/>
          <a:lstStyle/>
          <a:p>
            <a:r>
              <a:rPr lang="en-IE"/>
              <a:t>Advanced Data Mining</a:t>
            </a:r>
          </a:p>
        </p:txBody>
      </p:sp>
      <p:sp>
        <p:nvSpPr>
          <p:cNvPr id="4" name="Slide Number Placeholder 3"/>
          <p:cNvSpPr>
            <a:spLocks noGrp="1"/>
          </p:cNvSpPr>
          <p:nvPr>
            <p:ph type="sldNum" sz="quarter" idx="12"/>
          </p:nvPr>
        </p:nvSpPr>
        <p:spPr/>
        <p:txBody>
          <a:bodyPr/>
          <a:lstStyle/>
          <a:p>
            <a:fld id="{A795FE1D-C3C2-4288-B202-270E58405F08}" type="slidenum">
              <a:rPr lang="en-IE" smtClean="0"/>
              <a:t>2</a:t>
            </a:fld>
            <a:endParaRPr lang="en-IE"/>
          </a:p>
        </p:txBody>
      </p:sp>
    </p:spTree>
    <p:extLst>
      <p:ext uri="{BB962C8B-B14F-4D97-AF65-F5344CB8AC3E}">
        <p14:creationId xmlns:p14="http://schemas.microsoft.com/office/powerpoint/2010/main" val="3900553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en-IE" altLang="en-US" dirty="0"/>
              <a:t>Naïve Bayes – </a:t>
            </a:r>
            <a:r>
              <a:rPr lang="ga-IE" altLang="en-US" dirty="0"/>
              <a:t>Problems </a:t>
            </a:r>
            <a:endParaRPr lang="en-US" altLang="en-US" dirty="0"/>
          </a:p>
        </p:txBody>
      </p:sp>
      <p:sp>
        <p:nvSpPr>
          <p:cNvPr id="270339" name="Rectangle 3"/>
          <p:cNvSpPr>
            <a:spLocks noGrp="1"/>
          </p:cNvSpPr>
          <p:nvPr>
            <p:ph idx="1"/>
          </p:nvPr>
        </p:nvSpPr>
        <p:spPr>
          <a:xfrm>
            <a:off x="628650" y="1115878"/>
            <a:ext cx="7886700" cy="5061085"/>
          </a:xfrm>
        </p:spPr>
        <p:txBody>
          <a:bodyPr>
            <a:normAutofit fontScale="70000" lnSpcReduction="20000"/>
          </a:bodyPr>
          <a:lstStyle/>
          <a:p>
            <a:pPr lvl="2">
              <a:lnSpc>
                <a:spcPct val="120000"/>
              </a:lnSpc>
            </a:pPr>
            <a:endParaRPr lang="ga-IE" altLang="en-US" sz="1800" dirty="0"/>
          </a:p>
          <a:p>
            <a:pPr>
              <a:lnSpc>
                <a:spcPct val="120000"/>
              </a:lnSpc>
            </a:pPr>
            <a:r>
              <a:rPr lang="en-US" altLang="en-US" sz="2200" dirty="0"/>
              <a:t>Suppose we received another message, this time containing the terms: Viagra, Groceries, Money, and Unsubscribe. The likelihood of spam is:</a:t>
            </a:r>
          </a:p>
          <a:p>
            <a:pPr lvl="1">
              <a:lnSpc>
                <a:spcPct val="120000"/>
              </a:lnSpc>
            </a:pPr>
            <a:r>
              <a:rPr lang="en-US" altLang="en-US" dirty="0"/>
              <a:t>(4/20) * (10/20) * (0/20) * (12/20) * (20/100) = 0</a:t>
            </a:r>
            <a:endParaRPr lang="ga-IE" altLang="en-US" dirty="0"/>
          </a:p>
          <a:p>
            <a:pPr lvl="1">
              <a:lnSpc>
                <a:spcPct val="120000"/>
              </a:lnSpc>
            </a:pPr>
            <a:endParaRPr lang="en-US" altLang="en-US" dirty="0"/>
          </a:p>
          <a:p>
            <a:pPr>
              <a:lnSpc>
                <a:spcPct val="120000"/>
              </a:lnSpc>
            </a:pPr>
            <a:r>
              <a:rPr lang="en-IE" altLang="en-US" sz="2200" dirty="0"/>
              <a:t>Surely this is a misclassification? Right?</a:t>
            </a:r>
            <a:endParaRPr lang="ga-IE" altLang="en-US" sz="2200" dirty="0"/>
          </a:p>
          <a:p>
            <a:pPr>
              <a:lnSpc>
                <a:spcPct val="120000"/>
              </a:lnSpc>
            </a:pPr>
            <a:endParaRPr lang="en-IE" altLang="en-US" sz="2200" dirty="0"/>
          </a:p>
          <a:p>
            <a:pPr>
              <a:lnSpc>
                <a:spcPct val="120000"/>
              </a:lnSpc>
            </a:pPr>
            <a:r>
              <a:rPr lang="en-US" altLang="en-US" sz="2200" dirty="0"/>
              <a:t>This problem might arise if an event never occurs for one or more levels of the class.</a:t>
            </a:r>
          </a:p>
          <a:p>
            <a:pPr lvl="1">
              <a:lnSpc>
                <a:spcPct val="120000"/>
              </a:lnSpc>
            </a:pPr>
            <a:r>
              <a:rPr lang="en-US" altLang="en-US" dirty="0"/>
              <a:t>For instance, the term Groceries had never previously appeared in a spam message. </a:t>
            </a:r>
          </a:p>
          <a:p>
            <a:pPr lvl="1">
              <a:lnSpc>
                <a:spcPct val="120000"/>
              </a:lnSpc>
            </a:pPr>
            <a:r>
              <a:rPr lang="en-US" altLang="en-US" dirty="0"/>
              <a:t>Consequently, </a:t>
            </a:r>
            <a:r>
              <a:rPr lang="en-US" altLang="en-US" i="1" dirty="0"/>
              <a:t>P(</a:t>
            </a:r>
            <a:r>
              <a:rPr lang="en-US" altLang="en-US" i="1" dirty="0" err="1"/>
              <a:t>spam|groceries</a:t>
            </a:r>
            <a:r>
              <a:rPr lang="en-US" altLang="en-US" i="1" dirty="0"/>
              <a:t>) = 0%</a:t>
            </a:r>
            <a:r>
              <a:rPr lang="en-US" altLang="en-US" dirty="0"/>
              <a:t>.</a:t>
            </a:r>
            <a:endParaRPr lang="ga-IE" altLang="en-US" dirty="0"/>
          </a:p>
          <a:p>
            <a:pPr lvl="1">
              <a:lnSpc>
                <a:spcPct val="120000"/>
              </a:lnSpc>
            </a:pPr>
            <a:endParaRPr lang="en-US" altLang="en-US" dirty="0"/>
          </a:p>
          <a:p>
            <a:pPr>
              <a:lnSpc>
                <a:spcPct val="120000"/>
              </a:lnSpc>
            </a:pPr>
            <a:r>
              <a:rPr lang="en-US" altLang="en-US" sz="2200" dirty="0"/>
              <a:t>Because probabilities in naive Bayes are multiplied, this 0 percent value causes the posterior probability of spam to be zero, giving the word Groceries the ability to effectively nullify and overrule all of the other evidence. </a:t>
            </a:r>
            <a:endParaRPr lang="ga-IE" altLang="en-US" sz="2200" dirty="0"/>
          </a:p>
          <a:p>
            <a:pPr>
              <a:lnSpc>
                <a:spcPct val="120000"/>
              </a:lnSpc>
            </a:pPr>
            <a:endParaRPr lang="en-US" altLang="en-US" sz="2200" dirty="0"/>
          </a:p>
          <a:p>
            <a:pPr>
              <a:lnSpc>
                <a:spcPct val="120000"/>
              </a:lnSpc>
            </a:pPr>
            <a:r>
              <a:rPr lang="en-US" altLang="en-US" sz="2200" dirty="0"/>
              <a:t>Even if the email was otherwise overwhelmingly expected to be spam, the absence of the word Groceries will always result in a probability of spam being zero.</a:t>
            </a:r>
          </a:p>
        </p:txBody>
      </p:sp>
      <p:sp>
        <p:nvSpPr>
          <p:cNvPr id="2" name="Date Placeholder 1"/>
          <p:cNvSpPr>
            <a:spLocks noGrp="1"/>
          </p:cNvSpPr>
          <p:nvPr>
            <p:ph type="dt" sz="half" idx="10"/>
          </p:nvPr>
        </p:nvSpPr>
        <p:spPr/>
        <p:txBody>
          <a:bodyPr/>
          <a:lstStyle/>
          <a:p>
            <a:fld id="{F6C015B1-2A4B-1C43-B9E0-086C31BA4B18}" type="datetime1">
              <a:rPr lang="en-IE" smtClean="0"/>
              <a:t>03/02/2019</a:t>
            </a:fld>
            <a:endParaRPr lang="en-IE"/>
          </a:p>
        </p:txBody>
      </p:sp>
      <p:sp>
        <p:nvSpPr>
          <p:cNvPr id="3" name="Footer Placeholder 2"/>
          <p:cNvSpPr>
            <a:spLocks noGrp="1"/>
          </p:cNvSpPr>
          <p:nvPr>
            <p:ph type="ftr" sz="quarter" idx="11"/>
          </p:nvPr>
        </p:nvSpPr>
        <p:spPr/>
        <p:txBody>
          <a:bodyPr/>
          <a:lstStyle/>
          <a:p>
            <a:r>
              <a:rPr lang="en-IE"/>
              <a:t>Advanced Data Mining</a:t>
            </a:r>
          </a:p>
        </p:txBody>
      </p:sp>
      <p:sp>
        <p:nvSpPr>
          <p:cNvPr id="4" name="Slide Number Placeholder 3"/>
          <p:cNvSpPr>
            <a:spLocks noGrp="1"/>
          </p:cNvSpPr>
          <p:nvPr>
            <p:ph type="sldNum" sz="quarter" idx="12"/>
          </p:nvPr>
        </p:nvSpPr>
        <p:spPr/>
        <p:txBody>
          <a:bodyPr/>
          <a:lstStyle/>
          <a:p>
            <a:fld id="{A795FE1D-C3C2-4288-B202-270E58405F08}" type="slidenum">
              <a:rPr lang="en-IE" smtClean="0"/>
              <a:t>20</a:t>
            </a:fld>
            <a:endParaRPr lang="en-IE"/>
          </a:p>
        </p:txBody>
      </p:sp>
    </p:spTree>
    <p:extLst>
      <p:ext uri="{BB962C8B-B14F-4D97-AF65-F5344CB8AC3E}">
        <p14:creationId xmlns:p14="http://schemas.microsoft.com/office/powerpoint/2010/main" val="1988079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normAutofit/>
          </a:bodyPr>
          <a:lstStyle/>
          <a:p>
            <a:pPr lvl="1"/>
            <a:r>
              <a:rPr lang="en-IE" altLang="en-US" sz="2800" dirty="0">
                <a:solidFill>
                  <a:schemeClr val="tx1"/>
                </a:solidFill>
              </a:rPr>
              <a:t>Naïve Bayes - </a:t>
            </a:r>
            <a:r>
              <a:rPr lang="ga-IE" altLang="en-US" sz="2800" dirty="0">
                <a:solidFill>
                  <a:schemeClr val="tx1"/>
                </a:solidFill>
              </a:rPr>
              <a:t>Laplace Estimator</a:t>
            </a:r>
            <a:endParaRPr lang="en-US" altLang="en-US" sz="2800" dirty="0">
              <a:solidFill>
                <a:schemeClr val="tx1"/>
              </a:solidFill>
            </a:endParaRPr>
          </a:p>
        </p:txBody>
      </p:sp>
      <p:sp>
        <p:nvSpPr>
          <p:cNvPr id="271363" name="Rectangle 3"/>
          <p:cNvSpPr>
            <a:spLocks noGrp="1"/>
          </p:cNvSpPr>
          <p:nvPr>
            <p:ph idx="1"/>
          </p:nvPr>
        </p:nvSpPr>
        <p:spPr/>
        <p:txBody>
          <a:bodyPr>
            <a:normAutofit/>
          </a:bodyPr>
          <a:lstStyle/>
          <a:p>
            <a:r>
              <a:rPr lang="en-US" altLang="en-US" dirty="0"/>
              <a:t>A solution to this problem involves using something called the </a:t>
            </a:r>
            <a:r>
              <a:rPr lang="en-US" altLang="en-US" b="1" dirty="0"/>
              <a:t>Laplace estimator</a:t>
            </a:r>
            <a:r>
              <a:rPr lang="en-US" altLang="en-US" dirty="0"/>
              <a:t>, which is named after the French mathematician </a:t>
            </a:r>
            <a:r>
              <a:rPr lang="en-US" altLang="en-US" i="1" dirty="0"/>
              <a:t>Pierre-Simon Laplace</a:t>
            </a:r>
            <a:r>
              <a:rPr lang="en-US" altLang="en-US" dirty="0"/>
              <a:t>. </a:t>
            </a:r>
            <a:endParaRPr lang="ga-IE" altLang="en-US" dirty="0"/>
          </a:p>
          <a:p>
            <a:endParaRPr lang="en-US" altLang="en-US" dirty="0"/>
          </a:p>
          <a:p>
            <a:r>
              <a:rPr lang="en-US" altLang="en-US" dirty="0"/>
              <a:t>The Laplace estimator essentially adds a small number to each of the counts in the frequency table, which ensures that each feature has a nonzero probability of occurring with each class.</a:t>
            </a:r>
            <a:endParaRPr lang="ga-IE" altLang="en-US" dirty="0"/>
          </a:p>
          <a:p>
            <a:endParaRPr lang="en-US" altLang="en-US" dirty="0"/>
          </a:p>
          <a:p>
            <a:r>
              <a:rPr lang="en-US" altLang="en-US" dirty="0"/>
              <a:t>Typically, the Laplace estimator is set to 1, which ensures that each class-feature combination is found in the data at least once.</a:t>
            </a:r>
          </a:p>
          <a:p>
            <a:pPr lvl="1"/>
            <a:r>
              <a:rPr lang="en-US" altLang="en-US" dirty="0"/>
              <a:t>The Laplace estimator can be set to any value, and does not necessarily even have to be the same for each of the features.</a:t>
            </a:r>
          </a:p>
        </p:txBody>
      </p:sp>
      <p:sp>
        <p:nvSpPr>
          <p:cNvPr id="2" name="Date Placeholder 1"/>
          <p:cNvSpPr>
            <a:spLocks noGrp="1"/>
          </p:cNvSpPr>
          <p:nvPr>
            <p:ph type="dt" sz="half" idx="10"/>
          </p:nvPr>
        </p:nvSpPr>
        <p:spPr/>
        <p:txBody>
          <a:bodyPr/>
          <a:lstStyle/>
          <a:p>
            <a:fld id="{8289F29B-A47E-D146-99FA-B168CFC6ABD3}" type="datetime1">
              <a:rPr lang="en-IE" smtClean="0"/>
              <a:t>03/02/2019</a:t>
            </a:fld>
            <a:endParaRPr lang="en-IE"/>
          </a:p>
        </p:txBody>
      </p:sp>
      <p:sp>
        <p:nvSpPr>
          <p:cNvPr id="3" name="Footer Placeholder 2"/>
          <p:cNvSpPr>
            <a:spLocks noGrp="1"/>
          </p:cNvSpPr>
          <p:nvPr>
            <p:ph type="ftr" sz="quarter" idx="11"/>
          </p:nvPr>
        </p:nvSpPr>
        <p:spPr/>
        <p:txBody>
          <a:bodyPr/>
          <a:lstStyle/>
          <a:p>
            <a:r>
              <a:rPr lang="en-IE"/>
              <a:t>Advanced Data Mining</a:t>
            </a:r>
          </a:p>
        </p:txBody>
      </p:sp>
      <p:sp>
        <p:nvSpPr>
          <p:cNvPr id="4" name="Slide Number Placeholder 3"/>
          <p:cNvSpPr>
            <a:spLocks noGrp="1"/>
          </p:cNvSpPr>
          <p:nvPr>
            <p:ph type="sldNum" sz="quarter" idx="12"/>
          </p:nvPr>
        </p:nvSpPr>
        <p:spPr/>
        <p:txBody>
          <a:bodyPr/>
          <a:lstStyle/>
          <a:p>
            <a:fld id="{A795FE1D-C3C2-4288-B202-270E58405F08}" type="slidenum">
              <a:rPr lang="en-IE" smtClean="0"/>
              <a:t>21</a:t>
            </a:fld>
            <a:endParaRPr lang="en-IE"/>
          </a:p>
        </p:txBody>
      </p:sp>
    </p:spTree>
    <p:extLst>
      <p:ext uri="{BB962C8B-B14F-4D97-AF65-F5344CB8AC3E}">
        <p14:creationId xmlns:p14="http://schemas.microsoft.com/office/powerpoint/2010/main" val="277415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en-IE" altLang="en-US" dirty="0"/>
              <a:t>Naïve Bayes – </a:t>
            </a:r>
            <a:r>
              <a:rPr lang="ga-IE" altLang="en-US" dirty="0"/>
              <a:t>Laplace Estimator </a:t>
            </a:r>
            <a:endParaRPr lang="en-US" altLang="en-US" dirty="0"/>
          </a:p>
        </p:txBody>
      </p:sp>
      <p:sp>
        <p:nvSpPr>
          <p:cNvPr id="272387" name="Rectangle 3"/>
          <p:cNvSpPr>
            <a:spLocks noGrp="1"/>
          </p:cNvSpPr>
          <p:nvPr>
            <p:ph idx="1"/>
          </p:nvPr>
        </p:nvSpPr>
        <p:spPr/>
        <p:txBody>
          <a:bodyPr>
            <a:normAutofit/>
          </a:bodyPr>
          <a:lstStyle/>
          <a:p>
            <a:r>
              <a:rPr lang="en-US" altLang="en-US" dirty="0"/>
              <a:t>Using a Laplace value of 1, we add one to each numerator in the likelihood function. The total number of 1s must also be added to each denominator. </a:t>
            </a:r>
            <a:endParaRPr lang="ga-IE" altLang="en-US" dirty="0"/>
          </a:p>
          <a:p>
            <a:endParaRPr lang="en-US" altLang="en-US" dirty="0"/>
          </a:p>
          <a:p>
            <a:r>
              <a:rPr lang="en-US" altLang="en-US" dirty="0"/>
              <a:t>The likelihood of spam is therefore:</a:t>
            </a:r>
          </a:p>
          <a:p>
            <a:pPr lvl="1"/>
            <a:r>
              <a:rPr lang="en-US" altLang="en-US" dirty="0"/>
              <a:t>(5/24) * (11/24) * (1/24) * (13/24) * (20/100) = 0.0004</a:t>
            </a:r>
            <a:endParaRPr lang="ga-IE" altLang="en-US" dirty="0"/>
          </a:p>
          <a:p>
            <a:pPr lvl="1"/>
            <a:endParaRPr lang="en-US" altLang="en-US" dirty="0"/>
          </a:p>
          <a:p>
            <a:r>
              <a:rPr lang="en-US" altLang="en-US" dirty="0"/>
              <a:t>And the likelihood of ham is:</a:t>
            </a:r>
          </a:p>
          <a:p>
            <a:pPr lvl="1"/>
            <a:r>
              <a:rPr lang="en-US" altLang="en-US" dirty="0"/>
              <a:t>(2/84) * (15/84) * (9/84) * (24/84) * (80/100) = 0.0001</a:t>
            </a:r>
            <a:endParaRPr lang="ga-IE" altLang="en-US" dirty="0"/>
          </a:p>
          <a:p>
            <a:pPr lvl="1"/>
            <a:endParaRPr lang="en-US" altLang="en-US" dirty="0"/>
          </a:p>
          <a:p>
            <a:r>
              <a:rPr lang="en-US" altLang="en-US" dirty="0"/>
              <a:t>This means that the probability of spam is 80 percent and the probability of ham is 20 percent; a more plausible result than the one obtained when Groceries alone determined the result.</a:t>
            </a:r>
          </a:p>
        </p:txBody>
      </p:sp>
      <p:sp>
        <p:nvSpPr>
          <p:cNvPr id="2" name="Date Placeholder 1"/>
          <p:cNvSpPr>
            <a:spLocks noGrp="1"/>
          </p:cNvSpPr>
          <p:nvPr>
            <p:ph type="dt" sz="half" idx="10"/>
          </p:nvPr>
        </p:nvSpPr>
        <p:spPr/>
        <p:txBody>
          <a:bodyPr/>
          <a:lstStyle/>
          <a:p>
            <a:fld id="{2B2E9F5F-EAE0-2246-AB2D-26BE4ACE08B5}" type="datetime1">
              <a:rPr lang="en-IE" smtClean="0"/>
              <a:t>03/02/2019</a:t>
            </a:fld>
            <a:endParaRPr lang="en-IE"/>
          </a:p>
        </p:txBody>
      </p:sp>
      <p:sp>
        <p:nvSpPr>
          <p:cNvPr id="3" name="Footer Placeholder 2"/>
          <p:cNvSpPr>
            <a:spLocks noGrp="1"/>
          </p:cNvSpPr>
          <p:nvPr>
            <p:ph type="ftr" sz="quarter" idx="11"/>
          </p:nvPr>
        </p:nvSpPr>
        <p:spPr/>
        <p:txBody>
          <a:bodyPr/>
          <a:lstStyle/>
          <a:p>
            <a:r>
              <a:rPr lang="en-IE"/>
              <a:t>Advanced Data Mining</a:t>
            </a:r>
          </a:p>
        </p:txBody>
      </p:sp>
      <p:sp>
        <p:nvSpPr>
          <p:cNvPr id="4" name="Slide Number Placeholder 3"/>
          <p:cNvSpPr>
            <a:spLocks noGrp="1"/>
          </p:cNvSpPr>
          <p:nvPr>
            <p:ph type="sldNum" sz="quarter" idx="12"/>
          </p:nvPr>
        </p:nvSpPr>
        <p:spPr/>
        <p:txBody>
          <a:bodyPr/>
          <a:lstStyle/>
          <a:p>
            <a:fld id="{A795FE1D-C3C2-4288-B202-270E58405F08}" type="slidenum">
              <a:rPr lang="en-IE" smtClean="0"/>
              <a:t>22</a:t>
            </a:fld>
            <a:endParaRPr lang="en-IE"/>
          </a:p>
        </p:txBody>
      </p:sp>
    </p:spTree>
    <p:extLst>
      <p:ext uri="{BB962C8B-B14F-4D97-AF65-F5344CB8AC3E}">
        <p14:creationId xmlns:p14="http://schemas.microsoft.com/office/powerpoint/2010/main" val="2260327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en-IE" altLang="en-US" dirty="0"/>
              <a:t>Naïve Bayes – </a:t>
            </a:r>
            <a:r>
              <a:rPr lang="ga-IE" altLang="en-US" dirty="0"/>
              <a:t>N</a:t>
            </a:r>
            <a:r>
              <a:rPr lang="en-IE" altLang="en-US" dirty="0"/>
              <a:t>umeric </a:t>
            </a:r>
            <a:r>
              <a:rPr lang="ga-IE" altLang="en-US" dirty="0"/>
              <a:t>F</a:t>
            </a:r>
            <a:r>
              <a:rPr lang="en-IE" altLang="en-US" dirty="0"/>
              <a:t>eatures</a:t>
            </a:r>
            <a:endParaRPr lang="en-US" altLang="en-US" dirty="0"/>
          </a:p>
        </p:txBody>
      </p:sp>
      <p:sp>
        <p:nvSpPr>
          <p:cNvPr id="273411" name="Rectangle 3"/>
          <p:cNvSpPr>
            <a:spLocks noGrp="1"/>
          </p:cNvSpPr>
          <p:nvPr>
            <p:ph idx="1"/>
          </p:nvPr>
        </p:nvSpPr>
        <p:spPr/>
        <p:txBody>
          <a:bodyPr>
            <a:normAutofit/>
          </a:bodyPr>
          <a:lstStyle/>
          <a:p>
            <a:r>
              <a:rPr lang="en-US" altLang="en-US" dirty="0"/>
              <a:t>Because naive Bayes uses frequency tables for learning the data, each feature must be categorical in order to create the combinations of class and feature values comprising the matrix. </a:t>
            </a:r>
            <a:endParaRPr lang="ga-IE" altLang="en-US" dirty="0"/>
          </a:p>
          <a:p>
            <a:endParaRPr lang="en-US" altLang="en-US" dirty="0"/>
          </a:p>
          <a:p>
            <a:r>
              <a:rPr lang="en-US" altLang="en-US" dirty="0"/>
              <a:t>Since numeric features do not have categories of values, the preceding algorithm does not work directly with numeric data.</a:t>
            </a:r>
            <a:endParaRPr lang="ga-IE" altLang="en-US" dirty="0"/>
          </a:p>
          <a:p>
            <a:endParaRPr lang="en-US" altLang="en-US" dirty="0"/>
          </a:p>
          <a:p>
            <a:r>
              <a:rPr lang="en-US" altLang="en-US" dirty="0"/>
              <a:t>One easy and effective solution is to </a:t>
            </a:r>
            <a:r>
              <a:rPr lang="en-US" altLang="en-US" b="1" dirty="0"/>
              <a:t>discretize </a:t>
            </a:r>
            <a:r>
              <a:rPr lang="en-US" altLang="en-US" dirty="0"/>
              <a:t>numeric features, which simply means that the numbers are put into categories known as </a:t>
            </a:r>
            <a:r>
              <a:rPr lang="en-US" altLang="en-US" b="1" dirty="0"/>
              <a:t>bins</a:t>
            </a:r>
            <a:r>
              <a:rPr lang="en-US" altLang="en-US" dirty="0"/>
              <a:t>. </a:t>
            </a:r>
          </a:p>
          <a:p>
            <a:pPr lvl="1"/>
            <a:r>
              <a:rPr lang="en-US" altLang="en-US" dirty="0"/>
              <a:t>For this reason, discretization is also sometimes called </a:t>
            </a:r>
            <a:r>
              <a:rPr lang="en-US" altLang="en-US" b="1" dirty="0"/>
              <a:t>binning</a:t>
            </a:r>
            <a:r>
              <a:rPr lang="en-US" altLang="en-US" dirty="0"/>
              <a:t>.</a:t>
            </a:r>
          </a:p>
          <a:p>
            <a:pPr lvl="1"/>
            <a:r>
              <a:rPr lang="en-US" altLang="en-US" dirty="0"/>
              <a:t>This method is ideal when there are large amounts of training data, a common condition when working with Naïve Bayes.</a:t>
            </a:r>
          </a:p>
        </p:txBody>
      </p:sp>
      <p:sp>
        <p:nvSpPr>
          <p:cNvPr id="2" name="Date Placeholder 1"/>
          <p:cNvSpPr>
            <a:spLocks noGrp="1"/>
          </p:cNvSpPr>
          <p:nvPr>
            <p:ph type="dt" sz="half" idx="10"/>
          </p:nvPr>
        </p:nvSpPr>
        <p:spPr/>
        <p:txBody>
          <a:bodyPr/>
          <a:lstStyle/>
          <a:p>
            <a:fld id="{2CCC492D-BBA2-6C46-B176-5DCF56CC02C2}" type="datetime1">
              <a:rPr lang="en-IE" smtClean="0"/>
              <a:t>03/02/2019</a:t>
            </a:fld>
            <a:endParaRPr lang="en-IE"/>
          </a:p>
        </p:txBody>
      </p:sp>
      <p:sp>
        <p:nvSpPr>
          <p:cNvPr id="3" name="Footer Placeholder 2"/>
          <p:cNvSpPr>
            <a:spLocks noGrp="1"/>
          </p:cNvSpPr>
          <p:nvPr>
            <p:ph type="ftr" sz="quarter" idx="11"/>
          </p:nvPr>
        </p:nvSpPr>
        <p:spPr/>
        <p:txBody>
          <a:bodyPr/>
          <a:lstStyle/>
          <a:p>
            <a:r>
              <a:rPr lang="en-IE"/>
              <a:t>Advanced Data Mining</a:t>
            </a:r>
          </a:p>
        </p:txBody>
      </p:sp>
      <p:sp>
        <p:nvSpPr>
          <p:cNvPr id="4" name="Slide Number Placeholder 3"/>
          <p:cNvSpPr>
            <a:spLocks noGrp="1"/>
          </p:cNvSpPr>
          <p:nvPr>
            <p:ph type="sldNum" sz="quarter" idx="12"/>
          </p:nvPr>
        </p:nvSpPr>
        <p:spPr/>
        <p:txBody>
          <a:bodyPr/>
          <a:lstStyle/>
          <a:p>
            <a:fld id="{A795FE1D-C3C2-4288-B202-270E58405F08}" type="slidenum">
              <a:rPr lang="en-IE" smtClean="0"/>
              <a:t>23</a:t>
            </a:fld>
            <a:endParaRPr lang="en-IE"/>
          </a:p>
        </p:txBody>
      </p:sp>
    </p:spTree>
    <p:extLst>
      <p:ext uri="{BB962C8B-B14F-4D97-AF65-F5344CB8AC3E}">
        <p14:creationId xmlns:p14="http://schemas.microsoft.com/office/powerpoint/2010/main" val="3027862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normAutofit/>
          </a:bodyPr>
          <a:lstStyle/>
          <a:p>
            <a:r>
              <a:rPr lang="ga-IE" altLang="en-US" sz="2800" dirty="0"/>
              <a:t>Example – in R</a:t>
            </a:r>
            <a:r>
              <a:rPr lang="en-US" altLang="en-US" sz="2800" dirty="0"/>
              <a:t> (granted only on training data and using Iris!)</a:t>
            </a:r>
          </a:p>
        </p:txBody>
      </p:sp>
      <p:sp>
        <p:nvSpPr>
          <p:cNvPr id="274435" name="Rectangle 3"/>
          <p:cNvSpPr>
            <a:spLocks noGrp="1"/>
          </p:cNvSpPr>
          <p:nvPr>
            <p:ph idx="1"/>
          </p:nvPr>
        </p:nvSpPr>
        <p:spPr>
          <a:xfrm>
            <a:off x="628650" y="1534332"/>
            <a:ext cx="7886700" cy="4642631"/>
          </a:xfrm>
        </p:spPr>
        <p:txBody>
          <a:bodyPr>
            <a:normAutofit/>
          </a:bodyPr>
          <a:lstStyle/>
          <a:p>
            <a:pPr>
              <a:buFont typeface="Arial" charset="0"/>
              <a:buNone/>
            </a:pPr>
            <a:r>
              <a:rPr lang="en-US" altLang="en-US" dirty="0"/>
              <a:t>&gt; data(iris)</a:t>
            </a:r>
          </a:p>
          <a:p>
            <a:pPr>
              <a:buFont typeface="Arial" charset="0"/>
              <a:buNone/>
            </a:pPr>
            <a:r>
              <a:rPr lang="en-US" altLang="en-US" dirty="0"/>
              <a:t>&gt; pairs(iris[1:4],main="Iris Data (red=</a:t>
            </a:r>
            <a:r>
              <a:rPr lang="en-US" altLang="en-US" dirty="0" err="1"/>
              <a:t>setosa,green</a:t>
            </a:r>
            <a:r>
              <a:rPr lang="en-US" altLang="en-US" dirty="0"/>
              <a:t>=</a:t>
            </a:r>
            <a:r>
              <a:rPr lang="en-US" altLang="en-US" dirty="0" err="1"/>
              <a:t>versicolor,blue</a:t>
            </a:r>
            <a:r>
              <a:rPr lang="en-US" altLang="en-US" dirty="0"/>
              <a:t>=</a:t>
            </a:r>
            <a:r>
              <a:rPr lang="en-US" altLang="en-US" dirty="0" err="1"/>
              <a:t>virginica</a:t>
            </a:r>
            <a:r>
              <a:rPr lang="en-US" altLang="en-US" dirty="0"/>
              <a:t>)", </a:t>
            </a:r>
            <a:r>
              <a:rPr lang="en-US" altLang="en-US" dirty="0" err="1"/>
              <a:t>pch</a:t>
            </a:r>
            <a:r>
              <a:rPr lang="en-US" altLang="en-US" dirty="0"/>
              <a:t>=21, </a:t>
            </a:r>
            <a:r>
              <a:rPr lang="en-US" altLang="en-US" dirty="0" err="1"/>
              <a:t>bg</a:t>
            </a:r>
            <a:r>
              <a:rPr lang="en-US" altLang="en-US" dirty="0"/>
              <a:t>=c("red","green3","blue")[</a:t>
            </a:r>
            <a:r>
              <a:rPr lang="en-US" altLang="en-US" dirty="0" err="1"/>
              <a:t>unclass</a:t>
            </a:r>
            <a:r>
              <a:rPr lang="en-US" altLang="en-US" dirty="0"/>
              <a:t>(</a:t>
            </a:r>
            <a:r>
              <a:rPr lang="en-US" altLang="en-US" dirty="0" err="1"/>
              <a:t>iris$Species</a:t>
            </a:r>
            <a:r>
              <a:rPr lang="en-US" altLang="en-US" dirty="0"/>
              <a:t>)])</a:t>
            </a:r>
          </a:p>
          <a:p>
            <a:pPr>
              <a:buFont typeface="Arial" charset="0"/>
              <a:buNone/>
            </a:pPr>
            <a:r>
              <a:rPr lang="en-US" altLang="en-US" dirty="0"/>
              <a:t>&gt; library(e1071)</a:t>
            </a:r>
          </a:p>
          <a:p>
            <a:pPr>
              <a:buFont typeface="Arial" charset="0"/>
              <a:buNone/>
            </a:pPr>
            <a:r>
              <a:rPr lang="en-US" altLang="en-US" dirty="0"/>
              <a:t>&gt; classifier&lt;-</a:t>
            </a:r>
            <a:r>
              <a:rPr lang="en-US" altLang="en-US" dirty="0" err="1"/>
              <a:t>naiveBayes</a:t>
            </a:r>
            <a:r>
              <a:rPr lang="en-US" altLang="en-US" dirty="0"/>
              <a:t>(iris[,1:4], iris[,5]) </a:t>
            </a:r>
          </a:p>
          <a:p>
            <a:pPr>
              <a:buFont typeface="Arial" charset="0"/>
              <a:buNone/>
            </a:pPr>
            <a:r>
              <a:rPr lang="en-US" altLang="en-US" dirty="0"/>
              <a:t>&gt; table(predict(classifier, iris[,-5]), iris[,5], </a:t>
            </a:r>
            <a:r>
              <a:rPr lang="en-US" altLang="en-US" dirty="0" err="1"/>
              <a:t>dnn</a:t>
            </a:r>
            <a:r>
              <a:rPr lang="en-US" altLang="en-US" dirty="0"/>
              <a:t>=list('</a:t>
            </a:r>
            <a:r>
              <a:rPr lang="en-US" altLang="en-US" dirty="0" err="1"/>
              <a:t>predicted','actual</a:t>
            </a:r>
            <a:r>
              <a:rPr lang="en-US" altLang="en-US" dirty="0"/>
              <a:t>'))</a:t>
            </a:r>
          </a:p>
          <a:p>
            <a:pPr>
              <a:buFont typeface="Arial" charset="0"/>
              <a:buNone/>
            </a:pPr>
            <a:endParaRPr lang="en-US" altLang="en-US" dirty="0">
              <a:solidFill>
                <a:srgbClr val="FFFFFF"/>
              </a:solidFill>
            </a:endParaRPr>
          </a:p>
        </p:txBody>
      </p:sp>
      <p:sp>
        <p:nvSpPr>
          <p:cNvPr id="2" name="Date Placeholder 1"/>
          <p:cNvSpPr>
            <a:spLocks noGrp="1"/>
          </p:cNvSpPr>
          <p:nvPr>
            <p:ph type="dt" sz="half" idx="10"/>
          </p:nvPr>
        </p:nvSpPr>
        <p:spPr/>
        <p:txBody>
          <a:bodyPr/>
          <a:lstStyle/>
          <a:p>
            <a:fld id="{6280D15A-1EEC-CC4D-80DD-B6D070351C30}" type="datetime1">
              <a:rPr lang="en-IE" smtClean="0"/>
              <a:t>03/02/2019</a:t>
            </a:fld>
            <a:endParaRPr lang="en-IE"/>
          </a:p>
        </p:txBody>
      </p:sp>
      <p:sp>
        <p:nvSpPr>
          <p:cNvPr id="3" name="Footer Placeholder 2"/>
          <p:cNvSpPr>
            <a:spLocks noGrp="1"/>
          </p:cNvSpPr>
          <p:nvPr>
            <p:ph type="ftr" sz="quarter" idx="11"/>
          </p:nvPr>
        </p:nvSpPr>
        <p:spPr/>
        <p:txBody>
          <a:bodyPr/>
          <a:lstStyle/>
          <a:p>
            <a:r>
              <a:rPr lang="en-IE"/>
              <a:t>Advanced Data Mining</a:t>
            </a:r>
          </a:p>
        </p:txBody>
      </p:sp>
      <p:sp>
        <p:nvSpPr>
          <p:cNvPr id="4" name="Slide Number Placeholder 3"/>
          <p:cNvSpPr>
            <a:spLocks noGrp="1"/>
          </p:cNvSpPr>
          <p:nvPr>
            <p:ph type="sldNum" sz="quarter" idx="12"/>
          </p:nvPr>
        </p:nvSpPr>
        <p:spPr/>
        <p:txBody>
          <a:bodyPr/>
          <a:lstStyle/>
          <a:p>
            <a:fld id="{A795FE1D-C3C2-4288-B202-270E58405F08}" type="slidenum">
              <a:rPr lang="en-IE" smtClean="0"/>
              <a:t>24</a:t>
            </a:fld>
            <a:endParaRPr lang="en-IE"/>
          </a:p>
        </p:txBody>
      </p:sp>
      <p:pic>
        <p:nvPicPr>
          <p:cNvPr id="6" name="Picture 5">
            <a:extLst>
              <a:ext uri="{FF2B5EF4-FFF2-40B4-BE49-F238E27FC236}">
                <a16:creationId xmlns:a16="http://schemas.microsoft.com/office/drawing/2014/main" id="{2899D358-23B6-A640-A652-83FF52107F8A}"/>
              </a:ext>
            </a:extLst>
          </p:cNvPr>
          <p:cNvPicPr>
            <a:picLocks noChangeAspect="1"/>
          </p:cNvPicPr>
          <p:nvPr/>
        </p:nvPicPr>
        <p:blipFill rotWithShape="1">
          <a:blip r:embed="rId3"/>
          <a:srcRect l="1515" t="3762" r="3848" b="8686"/>
          <a:stretch/>
        </p:blipFill>
        <p:spPr>
          <a:xfrm>
            <a:off x="1477926" y="4189227"/>
            <a:ext cx="6039293" cy="1701210"/>
          </a:xfrm>
          <a:prstGeom prst="rect">
            <a:avLst/>
          </a:prstGeom>
        </p:spPr>
      </p:pic>
    </p:spTree>
    <p:extLst>
      <p:ext uri="{BB962C8B-B14F-4D97-AF65-F5344CB8AC3E}">
        <p14:creationId xmlns:p14="http://schemas.microsoft.com/office/powerpoint/2010/main" val="34508014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en-IE" altLang="en-US" dirty="0"/>
              <a:t>Summary</a:t>
            </a:r>
            <a:endParaRPr lang="en-US" altLang="en-US" dirty="0"/>
          </a:p>
        </p:txBody>
      </p:sp>
      <p:sp>
        <p:nvSpPr>
          <p:cNvPr id="228355" name="Rectangle 3"/>
          <p:cNvSpPr>
            <a:spLocks noGrp="1"/>
          </p:cNvSpPr>
          <p:nvPr>
            <p:ph idx="1"/>
          </p:nvPr>
        </p:nvSpPr>
        <p:spPr/>
        <p:txBody>
          <a:bodyPr>
            <a:normAutofit/>
          </a:bodyPr>
          <a:lstStyle/>
          <a:p>
            <a:r>
              <a:rPr lang="en-US" altLang="en-US" dirty="0"/>
              <a:t>Naïve Bayes is: </a:t>
            </a:r>
          </a:p>
          <a:p>
            <a:pPr lvl="1"/>
            <a:r>
              <a:rPr lang="en-US" altLang="en-US" dirty="0"/>
              <a:t>Really easy to implement and often works well</a:t>
            </a:r>
          </a:p>
          <a:p>
            <a:pPr lvl="1"/>
            <a:r>
              <a:rPr lang="en-US" altLang="en-US" dirty="0"/>
              <a:t>Often a good first thing to try</a:t>
            </a:r>
          </a:p>
          <a:p>
            <a:pPr lvl="1"/>
            <a:r>
              <a:rPr lang="en-US" altLang="en-US" dirty="0"/>
              <a:t>Commonly used as a “punching bag” for smarter algorithms.</a:t>
            </a:r>
          </a:p>
          <a:p>
            <a:pPr lvl="1">
              <a:buFont typeface="Arial" charset="0"/>
              <a:buNone/>
            </a:pPr>
            <a:endParaRPr lang="en-US" altLang="en-US" sz="2600" dirty="0"/>
          </a:p>
          <a:p>
            <a:r>
              <a:rPr lang="en-IE" altLang="en-US" sz="2200" dirty="0"/>
              <a:t>See Moodle for a basics example that adds to the </a:t>
            </a:r>
            <a:r>
              <a:rPr lang="en-IE" altLang="en-US" sz="2200" dirty="0" err="1"/>
              <a:t>titantic</a:t>
            </a:r>
            <a:r>
              <a:rPr lang="en-IE" altLang="en-US" sz="2200" dirty="0"/>
              <a:t> example of Lab 3:</a:t>
            </a:r>
          </a:p>
          <a:p>
            <a:pPr lvl="1"/>
            <a:r>
              <a:rPr lang="en-US" altLang="en-US" sz="2000" dirty="0"/>
              <a:t>A text analytics study that exemplifies the reason why Naïve Bayes is the standard for text classification: </a:t>
            </a:r>
            <a:r>
              <a:rPr lang="en-US" altLang="en-US" dirty="0"/>
              <a:t>directly out of the box, it performs surprisingly well.</a:t>
            </a:r>
          </a:p>
          <a:p>
            <a:pPr lvl="3">
              <a:buFont typeface="Arial" charset="0"/>
              <a:buNone/>
            </a:pPr>
            <a:endParaRPr lang="en-US" altLang="en-US" sz="1300" dirty="0"/>
          </a:p>
        </p:txBody>
      </p:sp>
      <p:sp>
        <p:nvSpPr>
          <p:cNvPr id="2" name="Date Placeholder 1"/>
          <p:cNvSpPr>
            <a:spLocks noGrp="1"/>
          </p:cNvSpPr>
          <p:nvPr>
            <p:ph type="dt" sz="half" idx="10"/>
          </p:nvPr>
        </p:nvSpPr>
        <p:spPr/>
        <p:txBody>
          <a:bodyPr/>
          <a:lstStyle/>
          <a:p>
            <a:fld id="{2E3898B2-8B02-5642-B9D8-808A8779398F}" type="datetime1">
              <a:rPr lang="en-IE" smtClean="0"/>
              <a:t>03/02/2019</a:t>
            </a:fld>
            <a:endParaRPr lang="en-IE"/>
          </a:p>
        </p:txBody>
      </p:sp>
      <p:sp>
        <p:nvSpPr>
          <p:cNvPr id="3" name="Footer Placeholder 2"/>
          <p:cNvSpPr>
            <a:spLocks noGrp="1"/>
          </p:cNvSpPr>
          <p:nvPr>
            <p:ph type="ftr" sz="quarter" idx="11"/>
          </p:nvPr>
        </p:nvSpPr>
        <p:spPr/>
        <p:txBody>
          <a:bodyPr/>
          <a:lstStyle/>
          <a:p>
            <a:r>
              <a:rPr lang="en-IE"/>
              <a:t>Advanced Data Mining</a:t>
            </a:r>
          </a:p>
        </p:txBody>
      </p:sp>
      <p:sp>
        <p:nvSpPr>
          <p:cNvPr id="4" name="Slide Number Placeholder 3"/>
          <p:cNvSpPr>
            <a:spLocks noGrp="1"/>
          </p:cNvSpPr>
          <p:nvPr>
            <p:ph type="sldNum" sz="quarter" idx="12"/>
          </p:nvPr>
        </p:nvSpPr>
        <p:spPr/>
        <p:txBody>
          <a:bodyPr/>
          <a:lstStyle/>
          <a:p>
            <a:fld id="{A795FE1D-C3C2-4288-B202-270E58405F08}" type="slidenum">
              <a:rPr lang="en-IE" smtClean="0"/>
              <a:t>25</a:t>
            </a:fld>
            <a:endParaRPr lang="en-IE"/>
          </a:p>
        </p:txBody>
      </p:sp>
    </p:spTree>
    <p:extLst>
      <p:ext uri="{BB962C8B-B14F-4D97-AF65-F5344CB8AC3E}">
        <p14:creationId xmlns:p14="http://schemas.microsoft.com/office/powerpoint/2010/main" val="1375423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p>
            <a:pPr fontAlgn="auto">
              <a:lnSpc>
                <a:spcPct val="90000"/>
              </a:lnSpc>
              <a:spcAft>
                <a:spcPts val="0"/>
              </a:spcAft>
            </a:pPr>
            <a:r>
              <a:rPr lang="en-US" altLang="en-US" dirty="0"/>
              <a:t>Naïve Bayes</a:t>
            </a:r>
            <a:r>
              <a:rPr lang="ga-IE" altLang="en-US" dirty="0"/>
              <a:t> </a:t>
            </a:r>
            <a:r>
              <a:rPr lang="en-IE" altLang="en-US" dirty="0"/>
              <a:t>Strengths and Weaknesses</a:t>
            </a:r>
            <a:endParaRPr lang="ga-IE" altLang="en-US" dirty="0"/>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3620384724"/>
              </p:ext>
            </p:extLst>
          </p:nvPr>
        </p:nvGraphicFramePr>
        <p:xfrm>
          <a:off x="457200" y="1855241"/>
          <a:ext cx="8140204" cy="3665678"/>
        </p:xfrm>
        <a:graphic>
          <a:graphicData uri="http://schemas.openxmlformats.org/drawingml/2006/table">
            <a:tbl>
              <a:tblPr firstRow="1" bandRow="1">
                <a:tableStyleId>{5C22544A-7EE6-4342-B048-85BDC9FD1C3A}</a:tableStyleId>
              </a:tblPr>
              <a:tblGrid>
                <a:gridCol w="4070102">
                  <a:extLst>
                    <a:ext uri="{9D8B030D-6E8A-4147-A177-3AD203B41FA5}">
                      <a16:colId xmlns:a16="http://schemas.microsoft.com/office/drawing/2014/main" val="20000"/>
                    </a:ext>
                  </a:extLst>
                </a:gridCol>
                <a:gridCol w="4070102">
                  <a:extLst>
                    <a:ext uri="{9D8B030D-6E8A-4147-A177-3AD203B41FA5}">
                      <a16:colId xmlns:a16="http://schemas.microsoft.com/office/drawing/2014/main" val="20001"/>
                    </a:ext>
                  </a:extLst>
                </a:gridCol>
              </a:tblGrid>
              <a:tr h="3281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E" altLang="en-US" sz="1500" dirty="0"/>
                        <a:t>Strengths</a:t>
                      </a:r>
                      <a:endParaRPr lang="en-IE" altLang="en-US" sz="15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E" altLang="en-US" sz="1500" dirty="0"/>
                        <a:t>Weaknesses</a:t>
                      </a:r>
                      <a:endParaRPr lang="en-IE" altLang="en-US" sz="1500" b="1" dirty="0"/>
                    </a:p>
                  </a:txBody>
                  <a:tcPr/>
                </a:tc>
                <a:extLst>
                  <a:ext uri="{0D108BD9-81ED-4DB2-BD59-A6C34878D82A}">
                    <a16:rowId xmlns:a16="http://schemas.microsoft.com/office/drawing/2014/main" val="10000"/>
                  </a:ext>
                </a:extLst>
              </a:tr>
              <a:tr h="74944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E" altLang="en-US" sz="1500" dirty="0"/>
                        <a:t>Simple, fast, and very effective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E" altLang="en-US" sz="1500" dirty="0"/>
                        <a:t>Relies on an often-faulty assumption of equally important and independent features</a:t>
                      </a:r>
                    </a:p>
                    <a:p>
                      <a:pPr marL="0" marR="0" indent="0" algn="ctr" defTabSz="914400" rtl="0" eaLnBrk="1" fontAlgn="auto" latinLnBrk="0" hangingPunct="1">
                        <a:lnSpc>
                          <a:spcPct val="100000"/>
                        </a:lnSpc>
                        <a:spcBef>
                          <a:spcPts val="0"/>
                        </a:spcBef>
                        <a:spcAft>
                          <a:spcPts val="0"/>
                        </a:spcAft>
                        <a:buClrTx/>
                        <a:buSzTx/>
                        <a:buFontTx/>
                        <a:buNone/>
                        <a:tabLst/>
                        <a:defRPr/>
                      </a:pPr>
                      <a:endParaRPr lang="en-IE" altLang="en-US" sz="1500" dirty="0"/>
                    </a:p>
                  </a:txBody>
                  <a:tcPr/>
                </a:tc>
                <a:extLst>
                  <a:ext uri="{0D108BD9-81ED-4DB2-BD59-A6C34878D82A}">
                    <a16:rowId xmlns:a16="http://schemas.microsoft.com/office/drawing/2014/main" val="10001"/>
                  </a:ext>
                </a:extLst>
              </a:tr>
              <a:tr h="74944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E" altLang="en-US" sz="1500" dirty="0"/>
                        <a:t>Does well with noisy and missing data</a:t>
                      </a:r>
                    </a:p>
                    <a:p>
                      <a:pPr marL="0" marR="0" indent="0" algn="ctr" defTabSz="914400" rtl="0" eaLnBrk="1" fontAlgn="auto" latinLnBrk="0" hangingPunct="1">
                        <a:lnSpc>
                          <a:spcPct val="100000"/>
                        </a:lnSpc>
                        <a:spcBef>
                          <a:spcPts val="0"/>
                        </a:spcBef>
                        <a:spcAft>
                          <a:spcPts val="0"/>
                        </a:spcAft>
                        <a:buClrTx/>
                        <a:buSzTx/>
                        <a:buFontTx/>
                        <a:buNone/>
                        <a:tabLst/>
                        <a:defRPr/>
                      </a:pPr>
                      <a:endParaRPr lang="en-IE" altLang="en-US" sz="1500" dirty="0"/>
                    </a:p>
                  </a:txBody>
                  <a:tcPr/>
                </a:tc>
                <a:tc>
                  <a:txBody>
                    <a:bodyPr/>
                    <a:lstStyle/>
                    <a:p>
                      <a:pPr algn="ctr"/>
                      <a:r>
                        <a:rPr lang="en-IE" sz="1500" dirty="0"/>
                        <a:t>Not ideal for datasets with large numbers of numeric features</a:t>
                      </a:r>
                    </a:p>
                    <a:p>
                      <a:pPr algn="ctr"/>
                      <a:endParaRPr lang="en-IE" sz="1500" dirty="0"/>
                    </a:p>
                  </a:txBody>
                  <a:tcPr/>
                </a:tc>
                <a:extLst>
                  <a:ext uri="{0D108BD9-81ED-4DB2-BD59-A6C34878D82A}">
                    <a16:rowId xmlns:a16="http://schemas.microsoft.com/office/drawing/2014/main" val="10002"/>
                  </a:ext>
                </a:extLst>
              </a:tr>
              <a:tr h="74944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E" altLang="en-US" sz="1500" dirty="0"/>
                        <a:t>Requires relatively few examples for training, but also works well with very large numbers of examples</a:t>
                      </a:r>
                    </a:p>
                    <a:p>
                      <a:pPr marL="0" marR="0" indent="0" algn="ctr" defTabSz="914400" rtl="0" eaLnBrk="1" fontAlgn="auto" latinLnBrk="0" hangingPunct="1">
                        <a:lnSpc>
                          <a:spcPct val="100000"/>
                        </a:lnSpc>
                        <a:spcBef>
                          <a:spcPts val="0"/>
                        </a:spcBef>
                        <a:spcAft>
                          <a:spcPts val="0"/>
                        </a:spcAft>
                        <a:buClrTx/>
                        <a:buSzTx/>
                        <a:buFontTx/>
                        <a:buNone/>
                        <a:tabLst/>
                        <a:defRPr/>
                      </a:pPr>
                      <a:endParaRPr lang="en-IE" altLang="en-US" sz="15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E" altLang="en-US" sz="1500" dirty="0"/>
                        <a:t>Estimated probabilities are less reliable than the predicted classes</a:t>
                      </a:r>
                    </a:p>
                    <a:p>
                      <a:pPr marL="0" marR="0" indent="0" algn="ctr" defTabSz="914400" rtl="0" eaLnBrk="1" fontAlgn="auto" latinLnBrk="0" hangingPunct="1">
                        <a:lnSpc>
                          <a:spcPct val="100000"/>
                        </a:lnSpc>
                        <a:spcBef>
                          <a:spcPts val="0"/>
                        </a:spcBef>
                        <a:spcAft>
                          <a:spcPts val="0"/>
                        </a:spcAft>
                        <a:buClrTx/>
                        <a:buSzTx/>
                        <a:buFontTx/>
                        <a:buNone/>
                        <a:tabLst/>
                        <a:defRPr/>
                      </a:pPr>
                      <a:endParaRPr lang="en-IE" altLang="en-US" sz="1500" dirty="0"/>
                    </a:p>
                  </a:txBody>
                  <a:tcPr/>
                </a:tc>
                <a:extLst>
                  <a:ext uri="{0D108BD9-81ED-4DB2-BD59-A6C34878D82A}">
                    <a16:rowId xmlns:a16="http://schemas.microsoft.com/office/drawing/2014/main" val="10003"/>
                  </a:ext>
                </a:extLst>
              </a:tr>
              <a:tr h="74944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E" altLang="en-US" sz="1500" dirty="0"/>
                        <a:t>Easy to obtain the estimated probability for a prediction</a:t>
                      </a:r>
                    </a:p>
                    <a:p>
                      <a:pPr marL="0" marR="0" indent="0" algn="ctr" defTabSz="914400" rtl="0" eaLnBrk="1" fontAlgn="auto" latinLnBrk="0" hangingPunct="1">
                        <a:lnSpc>
                          <a:spcPct val="100000"/>
                        </a:lnSpc>
                        <a:spcBef>
                          <a:spcPts val="0"/>
                        </a:spcBef>
                        <a:spcAft>
                          <a:spcPts val="0"/>
                        </a:spcAft>
                        <a:buClrTx/>
                        <a:buSzTx/>
                        <a:buFontTx/>
                        <a:buNone/>
                        <a:tabLst/>
                        <a:defRPr/>
                      </a:pPr>
                      <a:endParaRPr lang="en-IE" altLang="en-US" sz="1500" dirty="0"/>
                    </a:p>
                  </a:txBody>
                  <a:tcPr/>
                </a:tc>
                <a:tc>
                  <a:txBody>
                    <a:bodyPr/>
                    <a:lstStyle/>
                    <a:p>
                      <a:pPr algn="ctr"/>
                      <a:endParaRPr lang="en-IE" sz="1500" dirty="0"/>
                    </a:p>
                  </a:txBody>
                  <a:tcPr/>
                </a:tc>
                <a:extLst>
                  <a:ext uri="{0D108BD9-81ED-4DB2-BD59-A6C34878D82A}">
                    <a16:rowId xmlns:a16="http://schemas.microsoft.com/office/drawing/2014/main" val="10004"/>
                  </a:ext>
                </a:extLst>
              </a:tr>
            </a:tbl>
          </a:graphicData>
        </a:graphic>
      </p:graphicFrame>
      <p:sp>
        <p:nvSpPr>
          <p:cNvPr id="3" name="Date Placeholder 2"/>
          <p:cNvSpPr>
            <a:spLocks noGrp="1"/>
          </p:cNvSpPr>
          <p:nvPr>
            <p:ph type="dt" sz="half" idx="10"/>
          </p:nvPr>
        </p:nvSpPr>
        <p:spPr/>
        <p:txBody>
          <a:bodyPr/>
          <a:lstStyle/>
          <a:p>
            <a:pPr>
              <a:defRPr/>
            </a:pPr>
            <a:fld id="{1E059E8D-E69E-6947-9D3C-906EA2B4403D}" type="datetime1">
              <a:rPr lang="en-IE" smtClean="0"/>
              <a:t>03/02/2019</a:t>
            </a:fld>
            <a:endParaRPr lang="en-IE"/>
          </a:p>
        </p:txBody>
      </p:sp>
      <p:sp>
        <p:nvSpPr>
          <p:cNvPr id="4" name="Footer Placeholder 3"/>
          <p:cNvSpPr>
            <a:spLocks noGrp="1"/>
          </p:cNvSpPr>
          <p:nvPr>
            <p:ph type="ftr" sz="quarter" idx="11"/>
          </p:nvPr>
        </p:nvSpPr>
        <p:spPr/>
        <p:txBody>
          <a:bodyPr/>
          <a:lstStyle/>
          <a:p>
            <a:pPr>
              <a:defRPr/>
            </a:pPr>
            <a:r>
              <a:rPr lang="en-IE"/>
              <a:t>Advanced Data Mining</a:t>
            </a:r>
          </a:p>
        </p:txBody>
      </p:sp>
      <p:sp>
        <p:nvSpPr>
          <p:cNvPr id="6" name="Slide Number Placeholder 5"/>
          <p:cNvSpPr>
            <a:spLocks noGrp="1"/>
          </p:cNvSpPr>
          <p:nvPr>
            <p:ph type="sldNum" sz="quarter" idx="12"/>
          </p:nvPr>
        </p:nvSpPr>
        <p:spPr/>
        <p:txBody>
          <a:bodyPr/>
          <a:lstStyle/>
          <a:p>
            <a:pPr>
              <a:defRPr/>
            </a:pPr>
            <a:fld id="{E702F601-837F-4952-9AC8-21E0053EC0C9}" type="slidenum">
              <a:rPr lang="en-IE" smtClean="0"/>
              <a:pPr>
                <a:defRPr/>
              </a:pPr>
              <a:t>26</a:t>
            </a:fld>
            <a:endParaRPr lang="en-IE"/>
          </a:p>
        </p:txBody>
      </p:sp>
      <p:sp>
        <p:nvSpPr>
          <p:cNvPr id="107524" name="Rectangle 4"/>
          <p:cNvSpPr>
            <a:spLocks/>
          </p:cNvSpPr>
          <p:nvPr/>
        </p:nvSpPr>
        <p:spPr bwMode="auto">
          <a:xfrm>
            <a:off x="4932040" y="4457700"/>
            <a:ext cx="3467100" cy="480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228600" eaLnBrk="0" hangingPunct="0">
              <a:spcBef>
                <a:spcPct val="20000"/>
              </a:spcBef>
              <a:buClr>
                <a:schemeClr val="accent1"/>
              </a:buClr>
              <a:buFont typeface="Arial" charset="0"/>
              <a:buChar char="•"/>
              <a:defRPr sz="2200">
                <a:solidFill>
                  <a:schemeClr val="tx1"/>
                </a:solidFill>
                <a:latin typeface="Calibri" pitchFamily="34" charset="0"/>
              </a:defRPr>
            </a:lvl1pPr>
            <a:lvl2pPr marL="639763" indent="-228600" eaLnBrk="0" hangingPunct="0">
              <a:spcBef>
                <a:spcPct val="20000"/>
              </a:spcBef>
              <a:buClr>
                <a:schemeClr val="accent2"/>
              </a:buClr>
              <a:buFont typeface="Arial" charset="0"/>
              <a:buChar char="•"/>
              <a:defRPr sz="2000">
                <a:solidFill>
                  <a:schemeClr val="tx1"/>
                </a:solidFill>
                <a:latin typeface="Calibri" pitchFamily="34" charset="0"/>
              </a:defRPr>
            </a:lvl2pPr>
            <a:lvl3pPr marL="1004888" indent="-228600" eaLnBrk="0" hangingPunct="0">
              <a:spcBef>
                <a:spcPct val="20000"/>
              </a:spcBef>
              <a:buClr>
                <a:srgbClr val="D2CB6C"/>
              </a:buClr>
              <a:buFont typeface="Arial" charset="0"/>
              <a:buChar char="•"/>
              <a:defRPr>
                <a:solidFill>
                  <a:schemeClr val="tx1"/>
                </a:solidFill>
                <a:latin typeface="Calibri" pitchFamily="34" charset="0"/>
              </a:defRPr>
            </a:lvl3pPr>
            <a:lvl4pPr marL="1279525" indent="-228600" eaLnBrk="0" hangingPunct="0">
              <a:spcBef>
                <a:spcPct val="20000"/>
              </a:spcBef>
              <a:buClr>
                <a:srgbClr val="95A39D"/>
              </a:buClr>
              <a:buFont typeface="Arial" charset="0"/>
              <a:buChar char="•"/>
              <a:defRPr sz="1600">
                <a:solidFill>
                  <a:schemeClr val="tx1"/>
                </a:solidFill>
                <a:latin typeface="Calibri" pitchFamily="34" charset="0"/>
              </a:defRPr>
            </a:lvl4pPr>
            <a:lvl5pPr marL="1554163" indent="-228600" eaLnBrk="0" hangingPunct="0">
              <a:spcBef>
                <a:spcPct val="20000"/>
              </a:spcBef>
              <a:buClr>
                <a:srgbClr val="C89F5D"/>
              </a:buClr>
              <a:buFont typeface="Arial" charset="0"/>
              <a:buChar char="•"/>
              <a:defRPr sz="1400">
                <a:solidFill>
                  <a:schemeClr val="tx1"/>
                </a:solidFill>
                <a:latin typeface="Calibri" pitchFamily="34" charset="0"/>
              </a:defRPr>
            </a:lvl5pPr>
            <a:lvl6pPr marL="2011363" indent="-228600" eaLnBrk="0" fontAlgn="base" hangingPunct="0">
              <a:spcBef>
                <a:spcPct val="20000"/>
              </a:spcBef>
              <a:spcAft>
                <a:spcPct val="0"/>
              </a:spcAft>
              <a:buClr>
                <a:srgbClr val="C89F5D"/>
              </a:buClr>
              <a:buFont typeface="Arial" charset="0"/>
              <a:buChar char="•"/>
              <a:defRPr sz="1400">
                <a:solidFill>
                  <a:schemeClr val="tx1"/>
                </a:solidFill>
                <a:latin typeface="Calibri" pitchFamily="34" charset="0"/>
              </a:defRPr>
            </a:lvl6pPr>
            <a:lvl7pPr marL="2468563" indent="-228600" eaLnBrk="0" fontAlgn="base" hangingPunct="0">
              <a:spcBef>
                <a:spcPct val="20000"/>
              </a:spcBef>
              <a:spcAft>
                <a:spcPct val="0"/>
              </a:spcAft>
              <a:buClr>
                <a:srgbClr val="C89F5D"/>
              </a:buClr>
              <a:buFont typeface="Arial" charset="0"/>
              <a:buChar char="•"/>
              <a:defRPr sz="1400">
                <a:solidFill>
                  <a:schemeClr val="tx1"/>
                </a:solidFill>
                <a:latin typeface="Calibri" pitchFamily="34" charset="0"/>
              </a:defRPr>
            </a:lvl7pPr>
            <a:lvl8pPr marL="2925763" indent="-228600" eaLnBrk="0" fontAlgn="base" hangingPunct="0">
              <a:spcBef>
                <a:spcPct val="20000"/>
              </a:spcBef>
              <a:spcAft>
                <a:spcPct val="0"/>
              </a:spcAft>
              <a:buClr>
                <a:srgbClr val="C89F5D"/>
              </a:buClr>
              <a:buFont typeface="Arial" charset="0"/>
              <a:buChar char="•"/>
              <a:defRPr sz="1400">
                <a:solidFill>
                  <a:schemeClr val="tx1"/>
                </a:solidFill>
                <a:latin typeface="Calibri" pitchFamily="34" charset="0"/>
              </a:defRPr>
            </a:lvl8pPr>
            <a:lvl9pPr marL="3382963" indent="-228600" eaLnBrk="0" fontAlgn="base" hangingPunct="0">
              <a:spcBef>
                <a:spcPct val="20000"/>
              </a:spcBef>
              <a:spcAft>
                <a:spcPct val="0"/>
              </a:spcAft>
              <a:buClr>
                <a:srgbClr val="C89F5D"/>
              </a:buClr>
              <a:buFont typeface="Arial" charset="0"/>
              <a:buChar char="•"/>
              <a:defRPr sz="1400">
                <a:solidFill>
                  <a:schemeClr val="tx1"/>
                </a:solidFill>
                <a:latin typeface="Calibri" pitchFamily="34" charset="0"/>
              </a:defRPr>
            </a:lvl9pPr>
          </a:lstStyle>
          <a:p>
            <a:endParaRPr lang="en-US" altLang="en-US" sz="1800" dirty="0"/>
          </a:p>
        </p:txBody>
      </p:sp>
      <p:sp>
        <p:nvSpPr>
          <p:cNvPr id="5" name="Rectangle 3"/>
          <p:cNvSpPr txBox="1">
            <a:spLocks/>
          </p:cNvSpPr>
          <p:nvPr/>
        </p:nvSpPr>
        <p:spPr>
          <a:xfrm>
            <a:off x="457200" y="1219200"/>
            <a:ext cx="8229600" cy="493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fontAlgn="auto">
              <a:lnSpc>
                <a:spcPct val="90000"/>
              </a:lnSpc>
              <a:spcAft>
                <a:spcPts val="0"/>
              </a:spcAft>
            </a:pPr>
            <a:endParaRPr lang="en-US" altLang="en-US" dirty="0">
              <a:solidFill>
                <a:srgbClr val="FFFFFF"/>
              </a:solidFill>
            </a:endParaRPr>
          </a:p>
        </p:txBody>
      </p:sp>
    </p:spTree>
    <p:extLst>
      <p:ext uri="{BB962C8B-B14F-4D97-AF65-F5344CB8AC3E}">
        <p14:creationId xmlns:p14="http://schemas.microsoft.com/office/powerpoint/2010/main" val="9399166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p>
            <a:r>
              <a:rPr lang="ga-IE" altLang="en-US" dirty="0"/>
              <a:t>Introduction To Decision Trees</a:t>
            </a:r>
            <a:endParaRPr lang="en-US" altLang="en-US" dirty="0"/>
          </a:p>
        </p:txBody>
      </p:sp>
      <p:sp>
        <p:nvSpPr>
          <p:cNvPr id="96259" name="Rectangle 3"/>
          <p:cNvSpPr>
            <a:spLocks noGrp="1"/>
          </p:cNvSpPr>
          <p:nvPr>
            <p:ph idx="1"/>
          </p:nvPr>
        </p:nvSpPr>
        <p:spPr/>
        <p:txBody>
          <a:bodyPr/>
          <a:lstStyle/>
          <a:p>
            <a:r>
              <a:rPr lang="en-IE" altLang="en-US" dirty="0"/>
              <a:t>Decision trees:</a:t>
            </a:r>
          </a:p>
          <a:p>
            <a:pPr lvl="1"/>
            <a:r>
              <a:rPr lang="en-IE" altLang="en-US" dirty="0"/>
              <a:t>a machine learning method that applies a strategy of dividing data into smaller and smaller portions to identify patterns that can be used for prediction.</a:t>
            </a:r>
            <a:endParaRPr lang="ga-IE" altLang="en-US" dirty="0"/>
          </a:p>
          <a:p>
            <a:endParaRPr lang="en-IE" altLang="en-US" dirty="0"/>
          </a:p>
          <a:p>
            <a:r>
              <a:rPr lang="en-IE" altLang="en-US" dirty="0"/>
              <a:t>Knowledge is presented in the form of logical structures that can be understood without any statistical knowledge. </a:t>
            </a:r>
            <a:endParaRPr lang="ga-IE" altLang="en-US" dirty="0"/>
          </a:p>
          <a:p>
            <a:endParaRPr lang="en-IE" altLang="en-US" dirty="0"/>
          </a:p>
          <a:p>
            <a:r>
              <a:rPr lang="en-IE" altLang="en-US" dirty="0"/>
              <a:t>This aspect makes these models particularly useful for business strategy and process improvement.</a:t>
            </a:r>
          </a:p>
          <a:p>
            <a:pPr lvl="1"/>
            <a:r>
              <a:rPr lang="en-IE" altLang="en-US" dirty="0"/>
              <a:t>They have a high explanatory power.</a:t>
            </a:r>
          </a:p>
          <a:p>
            <a:pPr lvl="1"/>
            <a:endParaRPr lang="en-IE" altLang="en-US" dirty="0"/>
          </a:p>
          <a:p>
            <a:r>
              <a:rPr lang="en-IE" altLang="en-US" dirty="0"/>
              <a:t>We can derive rules from the different traversals of the tree.</a:t>
            </a:r>
            <a:endParaRPr lang="en-US" altLang="en-US" dirty="0"/>
          </a:p>
        </p:txBody>
      </p:sp>
      <p:sp>
        <p:nvSpPr>
          <p:cNvPr id="2" name="Date Placeholder 1"/>
          <p:cNvSpPr>
            <a:spLocks noGrp="1"/>
          </p:cNvSpPr>
          <p:nvPr>
            <p:ph type="dt" sz="half" idx="10"/>
          </p:nvPr>
        </p:nvSpPr>
        <p:spPr/>
        <p:txBody>
          <a:bodyPr/>
          <a:lstStyle/>
          <a:p>
            <a:pPr>
              <a:defRPr/>
            </a:pPr>
            <a:fld id="{4E478B3F-A792-0C42-AAC8-B3B260BCC10B}" type="datetime1">
              <a:rPr lang="en-IE" smtClean="0"/>
              <a:t>03/02/2019</a:t>
            </a:fld>
            <a:endParaRPr lang="en-IE"/>
          </a:p>
        </p:txBody>
      </p:sp>
      <p:sp>
        <p:nvSpPr>
          <p:cNvPr id="3" name="Footer Placeholder 2"/>
          <p:cNvSpPr>
            <a:spLocks noGrp="1"/>
          </p:cNvSpPr>
          <p:nvPr>
            <p:ph type="ftr" sz="quarter" idx="11"/>
          </p:nvPr>
        </p:nvSpPr>
        <p:spPr/>
        <p:txBody>
          <a:bodyPr/>
          <a:lstStyle/>
          <a:p>
            <a:pPr>
              <a:defRPr/>
            </a:pPr>
            <a:r>
              <a:rPr lang="en-IE"/>
              <a:t>Advanced Data Mining</a:t>
            </a:r>
          </a:p>
        </p:txBody>
      </p:sp>
      <p:sp>
        <p:nvSpPr>
          <p:cNvPr id="4" name="Slide Number Placeholder 3"/>
          <p:cNvSpPr>
            <a:spLocks noGrp="1"/>
          </p:cNvSpPr>
          <p:nvPr>
            <p:ph type="sldNum" sz="quarter" idx="12"/>
          </p:nvPr>
        </p:nvSpPr>
        <p:spPr/>
        <p:txBody>
          <a:bodyPr/>
          <a:lstStyle/>
          <a:p>
            <a:pPr>
              <a:defRPr/>
            </a:pPr>
            <a:fld id="{E702F601-837F-4952-9AC8-21E0053EC0C9}" type="slidenum">
              <a:rPr lang="en-IE" smtClean="0"/>
              <a:pPr>
                <a:defRPr/>
              </a:pPr>
              <a:t>27</a:t>
            </a:fld>
            <a:endParaRPr lang="en-IE"/>
          </a:p>
        </p:txBody>
      </p:sp>
    </p:spTree>
    <p:extLst>
      <p:ext uri="{BB962C8B-B14F-4D97-AF65-F5344CB8AC3E}">
        <p14:creationId xmlns:p14="http://schemas.microsoft.com/office/powerpoint/2010/main" val="3519348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60D8816-E3BB-5B44-B5A5-817EB5F41643}"/>
              </a:ext>
            </a:extLst>
          </p:cNvPr>
          <p:cNvSpPr>
            <a:spLocks noGrp="1"/>
          </p:cNvSpPr>
          <p:nvPr>
            <p:ph type="title"/>
          </p:nvPr>
        </p:nvSpPr>
        <p:spPr/>
        <p:txBody>
          <a:bodyPr/>
          <a:lstStyle/>
          <a:p>
            <a:r>
              <a:rPr lang="en-US" dirty="0"/>
              <a:t>A C50 tree on the Titanic Data set</a:t>
            </a:r>
          </a:p>
        </p:txBody>
      </p:sp>
      <p:pic>
        <p:nvPicPr>
          <p:cNvPr id="10" name="Picture Placeholder 9">
            <a:extLst>
              <a:ext uri="{FF2B5EF4-FFF2-40B4-BE49-F238E27FC236}">
                <a16:creationId xmlns:a16="http://schemas.microsoft.com/office/drawing/2014/main" id="{8C7A2411-781D-E944-8973-B5D53C2B532B}"/>
              </a:ext>
            </a:extLst>
          </p:cNvPr>
          <p:cNvPicPr>
            <a:picLocks noGrp="1" noChangeAspect="1"/>
          </p:cNvPicPr>
          <p:nvPr>
            <p:ph idx="1"/>
          </p:nvPr>
        </p:nvPicPr>
        <p:blipFill rotWithShape="1">
          <a:blip r:embed="rId2"/>
          <a:stretch/>
        </p:blipFill>
        <p:spPr>
          <a:xfrm>
            <a:off x="395094" y="1412975"/>
            <a:ext cx="8431272" cy="4906220"/>
          </a:xfrm>
        </p:spPr>
      </p:pic>
      <p:sp>
        <p:nvSpPr>
          <p:cNvPr id="3" name="Date Placeholder 2">
            <a:extLst>
              <a:ext uri="{FF2B5EF4-FFF2-40B4-BE49-F238E27FC236}">
                <a16:creationId xmlns:a16="http://schemas.microsoft.com/office/drawing/2014/main" id="{86BEE7E4-1A8E-704B-A3BE-C760EE75F3F4}"/>
              </a:ext>
            </a:extLst>
          </p:cNvPr>
          <p:cNvSpPr>
            <a:spLocks noGrp="1"/>
          </p:cNvSpPr>
          <p:nvPr>
            <p:ph type="dt" sz="half" idx="10"/>
          </p:nvPr>
        </p:nvSpPr>
        <p:spPr/>
        <p:txBody>
          <a:bodyPr/>
          <a:lstStyle/>
          <a:p>
            <a:pPr>
              <a:defRPr/>
            </a:pPr>
            <a:fld id="{A412AA75-E803-3748-B087-4F5606B582D4}" type="datetime1">
              <a:rPr lang="en-IE" smtClean="0"/>
              <a:t>03/02/2019</a:t>
            </a:fld>
            <a:endParaRPr lang="en-IE"/>
          </a:p>
        </p:txBody>
      </p:sp>
      <p:sp>
        <p:nvSpPr>
          <p:cNvPr id="4" name="Footer Placeholder 3">
            <a:extLst>
              <a:ext uri="{FF2B5EF4-FFF2-40B4-BE49-F238E27FC236}">
                <a16:creationId xmlns:a16="http://schemas.microsoft.com/office/drawing/2014/main" id="{3F3082F3-06BE-904A-86C1-BDE556FE7358}"/>
              </a:ext>
            </a:extLst>
          </p:cNvPr>
          <p:cNvSpPr>
            <a:spLocks noGrp="1"/>
          </p:cNvSpPr>
          <p:nvPr>
            <p:ph type="ftr" sz="quarter" idx="11"/>
          </p:nvPr>
        </p:nvSpPr>
        <p:spPr/>
        <p:txBody>
          <a:bodyPr/>
          <a:lstStyle/>
          <a:p>
            <a:pPr>
              <a:defRPr/>
            </a:pPr>
            <a:r>
              <a:rPr lang="en-IE"/>
              <a:t>Advanced Data Mining</a:t>
            </a:r>
          </a:p>
        </p:txBody>
      </p:sp>
      <p:sp>
        <p:nvSpPr>
          <p:cNvPr id="5" name="Slide Number Placeholder 4">
            <a:extLst>
              <a:ext uri="{FF2B5EF4-FFF2-40B4-BE49-F238E27FC236}">
                <a16:creationId xmlns:a16="http://schemas.microsoft.com/office/drawing/2014/main" id="{33CA3065-A824-404E-BAD6-F6F85A56551F}"/>
              </a:ext>
            </a:extLst>
          </p:cNvPr>
          <p:cNvSpPr>
            <a:spLocks noGrp="1"/>
          </p:cNvSpPr>
          <p:nvPr>
            <p:ph type="sldNum" sz="quarter" idx="12"/>
          </p:nvPr>
        </p:nvSpPr>
        <p:spPr/>
        <p:txBody>
          <a:bodyPr/>
          <a:lstStyle/>
          <a:p>
            <a:pPr>
              <a:defRPr/>
            </a:pPr>
            <a:fld id="{E702F601-837F-4952-9AC8-21E0053EC0C9}" type="slidenum">
              <a:rPr lang="en-IE" smtClean="0"/>
              <a:pPr>
                <a:defRPr/>
              </a:pPr>
              <a:t>28</a:t>
            </a:fld>
            <a:endParaRPr lang="en-IE"/>
          </a:p>
        </p:txBody>
      </p:sp>
      <p:sp>
        <p:nvSpPr>
          <p:cNvPr id="13" name="Rounded Rectangular Callout 12">
            <a:extLst>
              <a:ext uri="{FF2B5EF4-FFF2-40B4-BE49-F238E27FC236}">
                <a16:creationId xmlns:a16="http://schemas.microsoft.com/office/drawing/2014/main" id="{6CCC13EE-D144-614D-A7E3-44B843366D0D}"/>
              </a:ext>
            </a:extLst>
          </p:cNvPr>
          <p:cNvSpPr/>
          <p:nvPr/>
        </p:nvSpPr>
        <p:spPr>
          <a:xfrm>
            <a:off x="5434977" y="1176224"/>
            <a:ext cx="2237924" cy="436346"/>
          </a:xfrm>
          <a:prstGeom prst="wedgeRoundRectCallout">
            <a:avLst>
              <a:gd name="adj1" fmla="val -121277"/>
              <a:gd name="adj2" fmla="val 42888"/>
              <a:gd name="adj3" fmla="val 16667"/>
            </a:avLst>
          </a:prstGeom>
          <a:solidFill>
            <a:schemeClr val="bg2">
              <a:lumMod val="2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t>Root Node, i.e. node 1 </a:t>
            </a:r>
          </a:p>
        </p:txBody>
      </p:sp>
      <p:sp>
        <p:nvSpPr>
          <p:cNvPr id="14" name="Rounded Rectangular Callout 13">
            <a:extLst>
              <a:ext uri="{FF2B5EF4-FFF2-40B4-BE49-F238E27FC236}">
                <a16:creationId xmlns:a16="http://schemas.microsoft.com/office/drawing/2014/main" id="{E62CBD2D-42DF-5B48-BB09-011A2FF76D4B}"/>
              </a:ext>
            </a:extLst>
          </p:cNvPr>
          <p:cNvSpPr/>
          <p:nvPr/>
        </p:nvSpPr>
        <p:spPr>
          <a:xfrm>
            <a:off x="6457950" y="1727978"/>
            <a:ext cx="2461716" cy="436346"/>
          </a:xfrm>
          <a:prstGeom prst="wedgeRoundRectCallout">
            <a:avLst>
              <a:gd name="adj1" fmla="val -67029"/>
              <a:gd name="adj2" fmla="val 133047"/>
              <a:gd name="adj3" fmla="val 16667"/>
            </a:avLst>
          </a:prstGeom>
          <a:solidFill>
            <a:schemeClr val="bg2">
              <a:lumMod val="2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t>Decision node on </a:t>
            </a:r>
            <a:r>
              <a:rPr lang="en-GB" sz="1200" dirty="0" err="1"/>
              <a:t>Pclass</a:t>
            </a:r>
            <a:r>
              <a:rPr lang="en-GB" sz="1200" dirty="0"/>
              <a:t>. If class is 1 or 2 go left, if 3 go right</a:t>
            </a:r>
          </a:p>
        </p:txBody>
      </p:sp>
      <p:sp>
        <p:nvSpPr>
          <p:cNvPr id="15" name="Rounded Rectangular Callout 14">
            <a:extLst>
              <a:ext uri="{FF2B5EF4-FFF2-40B4-BE49-F238E27FC236}">
                <a16:creationId xmlns:a16="http://schemas.microsoft.com/office/drawing/2014/main" id="{4A78416E-97F5-3D47-A5C2-6553C61BDBEC}"/>
              </a:ext>
            </a:extLst>
          </p:cNvPr>
          <p:cNvSpPr/>
          <p:nvPr/>
        </p:nvSpPr>
        <p:spPr>
          <a:xfrm>
            <a:off x="5434977" y="6248523"/>
            <a:ext cx="2978677" cy="580777"/>
          </a:xfrm>
          <a:prstGeom prst="wedgeRoundRectCallout">
            <a:avLst>
              <a:gd name="adj1" fmla="val -27129"/>
              <a:gd name="adj2" fmla="val -74055"/>
              <a:gd name="adj3" fmla="val 16667"/>
            </a:avLst>
          </a:prstGeom>
          <a:solidFill>
            <a:schemeClr val="bg2">
              <a:lumMod val="2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t>Leaf node: provides classification and some statistics: support and confidence</a:t>
            </a:r>
          </a:p>
        </p:txBody>
      </p:sp>
    </p:spTree>
    <p:extLst>
      <p:ext uri="{BB962C8B-B14F-4D97-AF65-F5344CB8AC3E}">
        <p14:creationId xmlns:p14="http://schemas.microsoft.com/office/powerpoint/2010/main" val="3973249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normAutofit/>
          </a:bodyPr>
          <a:lstStyle/>
          <a:p>
            <a:pPr lvl="1"/>
            <a:r>
              <a:rPr lang="ga-IE" altLang="en-US" sz="2800" dirty="0">
                <a:solidFill>
                  <a:schemeClr val="tx1"/>
                </a:solidFill>
              </a:rPr>
              <a:t>Understanding Decision Trees</a:t>
            </a:r>
            <a:endParaRPr lang="en-US" altLang="en-US" sz="2800" dirty="0">
              <a:solidFill>
                <a:schemeClr val="tx1"/>
              </a:solidFill>
            </a:endParaRPr>
          </a:p>
        </p:txBody>
      </p:sp>
      <p:sp>
        <p:nvSpPr>
          <p:cNvPr id="98307" name="Rectangle 3"/>
          <p:cNvSpPr>
            <a:spLocks noGrp="1"/>
          </p:cNvSpPr>
          <p:nvPr>
            <p:ph idx="1"/>
          </p:nvPr>
        </p:nvSpPr>
        <p:spPr/>
        <p:txBody>
          <a:bodyPr>
            <a:normAutofit fontScale="85000" lnSpcReduction="20000"/>
          </a:bodyPr>
          <a:lstStyle/>
          <a:p>
            <a:pPr>
              <a:lnSpc>
                <a:spcPct val="90000"/>
              </a:lnSpc>
            </a:pPr>
            <a:r>
              <a:rPr lang="en-US" altLang="en-US" sz="1800" dirty="0"/>
              <a:t>Decision tree learners build a model in the form of a tree structure. </a:t>
            </a:r>
          </a:p>
          <a:p>
            <a:pPr>
              <a:lnSpc>
                <a:spcPct val="90000"/>
              </a:lnSpc>
            </a:pPr>
            <a:endParaRPr lang="en-US" altLang="en-US" sz="1800" dirty="0"/>
          </a:p>
          <a:p>
            <a:pPr>
              <a:lnSpc>
                <a:spcPct val="90000"/>
              </a:lnSpc>
            </a:pPr>
            <a:r>
              <a:rPr lang="en-US" altLang="en-US" sz="1800" dirty="0"/>
              <a:t>The model itself comprises a series of logical decisions, similar to a flowchart</a:t>
            </a:r>
          </a:p>
          <a:p>
            <a:pPr lvl="1">
              <a:lnSpc>
                <a:spcPct val="90000"/>
              </a:lnSpc>
            </a:pPr>
            <a:r>
              <a:rPr lang="en-US" altLang="en-US" sz="1600" dirty="0"/>
              <a:t>decision nodes then indicate a decision to be made on an attribute.</a:t>
            </a:r>
          </a:p>
          <a:p>
            <a:pPr lvl="1">
              <a:lnSpc>
                <a:spcPct val="90000"/>
              </a:lnSpc>
            </a:pPr>
            <a:endParaRPr lang="ga-IE" altLang="en-US" sz="1600" dirty="0"/>
          </a:p>
          <a:p>
            <a:pPr>
              <a:lnSpc>
                <a:spcPct val="90000"/>
              </a:lnSpc>
            </a:pPr>
            <a:r>
              <a:rPr lang="en-US" altLang="en-US" sz="1800" dirty="0"/>
              <a:t>These split into branches indicating the decision's choices. </a:t>
            </a:r>
          </a:p>
          <a:p>
            <a:pPr>
              <a:lnSpc>
                <a:spcPct val="90000"/>
              </a:lnSpc>
            </a:pPr>
            <a:endParaRPr lang="en-US" altLang="en-US" sz="1800" dirty="0"/>
          </a:p>
          <a:p>
            <a:pPr>
              <a:lnSpc>
                <a:spcPct val="90000"/>
              </a:lnSpc>
            </a:pPr>
            <a:r>
              <a:rPr lang="en-US" altLang="en-US" sz="1800" dirty="0"/>
              <a:t>The tree is terminated by leaf nodes (also known as terminal nodes) that denote the result of following a combination of decisions.</a:t>
            </a:r>
            <a:endParaRPr lang="ga-IE" altLang="en-US" sz="1800" dirty="0"/>
          </a:p>
          <a:p>
            <a:pPr>
              <a:lnSpc>
                <a:spcPct val="90000"/>
              </a:lnSpc>
            </a:pPr>
            <a:endParaRPr lang="en-US" altLang="en-US" sz="1800" dirty="0"/>
          </a:p>
          <a:p>
            <a:pPr>
              <a:lnSpc>
                <a:spcPct val="90000"/>
              </a:lnSpc>
            </a:pPr>
            <a:r>
              <a:rPr lang="en-US" altLang="en-US" sz="1800" dirty="0"/>
              <a:t>Data to be classified begins at the root node where it is passed through the various decisions in the tree according to the values of its features. </a:t>
            </a:r>
            <a:endParaRPr lang="ga-IE" altLang="en-US" sz="1800" dirty="0"/>
          </a:p>
          <a:p>
            <a:pPr>
              <a:lnSpc>
                <a:spcPct val="90000"/>
              </a:lnSpc>
            </a:pPr>
            <a:endParaRPr lang="en-US" altLang="en-US" sz="1800" dirty="0"/>
          </a:p>
          <a:p>
            <a:pPr>
              <a:lnSpc>
                <a:spcPct val="90000"/>
              </a:lnSpc>
            </a:pPr>
            <a:r>
              <a:rPr lang="en-US" altLang="en-US" sz="1800" dirty="0"/>
              <a:t>The path that the data takes funnels each record into a leaf node, which assigns it a predicted class.</a:t>
            </a:r>
            <a:endParaRPr lang="ga-IE" altLang="en-US" sz="1800" dirty="0"/>
          </a:p>
          <a:p>
            <a:pPr>
              <a:lnSpc>
                <a:spcPct val="90000"/>
              </a:lnSpc>
            </a:pPr>
            <a:endParaRPr lang="en-US" altLang="en-US" sz="1800" dirty="0"/>
          </a:p>
          <a:p>
            <a:pPr>
              <a:lnSpc>
                <a:spcPct val="90000"/>
              </a:lnSpc>
            </a:pPr>
            <a:r>
              <a:rPr lang="en-US" altLang="en-US" sz="1800" dirty="0"/>
              <a:t>As the decision tree is essentially a flowchart, it is particularly appropriate for applications in which the classification mechanism needs to be transparent for legal reasons or the results need to be shared in order to facilitate decision making.</a:t>
            </a:r>
          </a:p>
        </p:txBody>
      </p:sp>
      <p:sp>
        <p:nvSpPr>
          <p:cNvPr id="2" name="Date Placeholder 1"/>
          <p:cNvSpPr>
            <a:spLocks noGrp="1"/>
          </p:cNvSpPr>
          <p:nvPr>
            <p:ph type="dt" sz="half" idx="10"/>
          </p:nvPr>
        </p:nvSpPr>
        <p:spPr/>
        <p:txBody>
          <a:bodyPr/>
          <a:lstStyle/>
          <a:p>
            <a:fld id="{62AD1832-8DC7-DB46-9E5C-35D7361EA868}" type="datetime1">
              <a:rPr lang="en-IE" smtClean="0"/>
              <a:t>03/02/2019</a:t>
            </a:fld>
            <a:endParaRPr lang="en-US"/>
          </a:p>
        </p:txBody>
      </p:sp>
      <p:sp>
        <p:nvSpPr>
          <p:cNvPr id="3" name="Footer Placeholder 2"/>
          <p:cNvSpPr>
            <a:spLocks noGrp="1"/>
          </p:cNvSpPr>
          <p:nvPr>
            <p:ph type="ftr" sz="quarter" idx="11"/>
          </p:nvPr>
        </p:nvSpPr>
        <p:spPr/>
        <p:txBody>
          <a:bodyPr/>
          <a:lstStyle/>
          <a:p>
            <a:r>
              <a:rPr lang="en-US"/>
              <a:t>Advanced Data Mining</a:t>
            </a:r>
            <a:endParaRPr lang="en-US" dirty="0"/>
          </a:p>
        </p:txBody>
      </p:sp>
      <p:sp>
        <p:nvSpPr>
          <p:cNvPr id="4" name="Slide Number Placeholder 3"/>
          <p:cNvSpPr>
            <a:spLocks noGrp="1"/>
          </p:cNvSpPr>
          <p:nvPr>
            <p:ph type="sldNum" sz="quarter" idx="12"/>
          </p:nvPr>
        </p:nvSpPr>
        <p:spPr/>
        <p:txBody>
          <a:bodyPr/>
          <a:lstStyle/>
          <a:p>
            <a:fld id="{DD7D2821-7554-5B44-BF60-F8D166F48DA0}" type="slidenum">
              <a:rPr lang="en-US" smtClean="0"/>
              <a:pPr/>
              <a:t>29</a:t>
            </a:fld>
            <a:endParaRPr lang="en-US"/>
          </a:p>
        </p:txBody>
      </p:sp>
    </p:spTree>
    <p:extLst>
      <p:ext uri="{BB962C8B-B14F-4D97-AF65-F5344CB8AC3E}">
        <p14:creationId xmlns:p14="http://schemas.microsoft.com/office/powerpoint/2010/main" val="1687850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82CA5-EF79-534A-8BAD-CC2F351F9963}"/>
              </a:ext>
            </a:extLst>
          </p:cNvPr>
          <p:cNvSpPr>
            <a:spLocks noGrp="1"/>
          </p:cNvSpPr>
          <p:nvPr>
            <p:ph type="title"/>
          </p:nvPr>
        </p:nvSpPr>
        <p:spPr/>
        <p:txBody>
          <a:bodyPr/>
          <a:lstStyle/>
          <a:p>
            <a:r>
              <a:rPr lang="en-US" dirty="0"/>
              <a:t>Source for slides</a:t>
            </a:r>
          </a:p>
        </p:txBody>
      </p:sp>
      <p:sp>
        <p:nvSpPr>
          <p:cNvPr id="6" name="Content Placeholder 5">
            <a:extLst>
              <a:ext uri="{FF2B5EF4-FFF2-40B4-BE49-F238E27FC236}">
                <a16:creationId xmlns:a16="http://schemas.microsoft.com/office/drawing/2014/main" id="{4E4A5CED-0E1F-3F45-8A74-2D137EE79CF3}"/>
              </a:ext>
            </a:extLst>
          </p:cNvPr>
          <p:cNvSpPr>
            <a:spLocks noGrp="1"/>
          </p:cNvSpPr>
          <p:nvPr>
            <p:ph idx="1"/>
          </p:nvPr>
        </p:nvSpPr>
        <p:spPr/>
        <p:txBody>
          <a:bodyPr/>
          <a:lstStyle/>
          <a:p>
            <a:r>
              <a:rPr lang="en-US" dirty="0"/>
              <a:t>Lantz, B. (2013), Machine Learning with R (1</a:t>
            </a:r>
            <a:r>
              <a:rPr lang="en-US" baseline="30000" dirty="0"/>
              <a:t>st</a:t>
            </a:r>
            <a:r>
              <a:rPr lang="en-US" dirty="0"/>
              <a:t> Edition). </a:t>
            </a:r>
            <a:r>
              <a:rPr lang="en-US" dirty="0" err="1"/>
              <a:t>Packt</a:t>
            </a:r>
            <a:r>
              <a:rPr lang="en-US" dirty="0"/>
              <a:t> Publishing: Chap 4 (Naïve Bayes) + Chap 5 (C5.0 Decision Tree)</a:t>
            </a:r>
          </a:p>
          <a:p>
            <a:endParaRPr lang="en-US" dirty="0"/>
          </a:p>
          <a:p>
            <a:endParaRPr lang="en-US" dirty="0"/>
          </a:p>
          <a:p>
            <a:r>
              <a:rPr lang="en-US" dirty="0"/>
              <a:t>Both of these chapters go into other models that are also useful to look into, they also provide additional examples.</a:t>
            </a:r>
          </a:p>
          <a:p>
            <a:endParaRPr lang="en-US" dirty="0"/>
          </a:p>
          <a:p>
            <a:endParaRPr lang="en-US" dirty="0"/>
          </a:p>
          <a:p>
            <a:endParaRPr lang="en-US" dirty="0"/>
          </a:p>
        </p:txBody>
      </p:sp>
      <p:sp>
        <p:nvSpPr>
          <p:cNvPr id="3" name="Date Placeholder 2">
            <a:extLst>
              <a:ext uri="{FF2B5EF4-FFF2-40B4-BE49-F238E27FC236}">
                <a16:creationId xmlns:a16="http://schemas.microsoft.com/office/drawing/2014/main" id="{C97020A9-B542-A843-85C3-07A22E296E64}"/>
              </a:ext>
            </a:extLst>
          </p:cNvPr>
          <p:cNvSpPr>
            <a:spLocks noGrp="1"/>
          </p:cNvSpPr>
          <p:nvPr>
            <p:ph type="dt" sz="half" idx="10"/>
          </p:nvPr>
        </p:nvSpPr>
        <p:spPr/>
        <p:txBody>
          <a:bodyPr/>
          <a:lstStyle/>
          <a:p>
            <a:fld id="{3D58E103-20ED-C54A-AB57-B2816577F684}" type="datetime1">
              <a:rPr lang="en-IE" smtClean="0"/>
              <a:t>03/02/2019</a:t>
            </a:fld>
            <a:endParaRPr lang="en-IE"/>
          </a:p>
        </p:txBody>
      </p:sp>
      <p:sp>
        <p:nvSpPr>
          <p:cNvPr id="4" name="Footer Placeholder 3">
            <a:extLst>
              <a:ext uri="{FF2B5EF4-FFF2-40B4-BE49-F238E27FC236}">
                <a16:creationId xmlns:a16="http://schemas.microsoft.com/office/drawing/2014/main" id="{768F68EF-D8B9-7943-BB18-99DEC61511CD}"/>
              </a:ext>
            </a:extLst>
          </p:cNvPr>
          <p:cNvSpPr>
            <a:spLocks noGrp="1"/>
          </p:cNvSpPr>
          <p:nvPr>
            <p:ph type="ftr" sz="quarter" idx="11"/>
          </p:nvPr>
        </p:nvSpPr>
        <p:spPr/>
        <p:txBody>
          <a:bodyPr/>
          <a:lstStyle/>
          <a:p>
            <a:r>
              <a:rPr lang="en-IE"/>
              <a:t>Advanced Data Mining</a:t>
            </a:r>
          </a:p>
        </p:txBody>
      </p:sp>
      <p:sp>
        <p:nvSpPr>
          <p:cNvPr id="5" name="Slide Number Placeholder 4">
            <a:extLst>
              <a:ext uri="{FF2B5EF4-FFF2-40B4-BE49-F238E27FC236}">
                <a16:creationId xmlns:a16="http://schemas.microsoft.com/office/drawing/2014/main" id="{EA1F87AC-8E6D-C646-80C2-6F9E4FEC5A12}"/>
              </a:ext>
            </a:extLst>
          </p:cNvPr>
          <p:cNvSpPr>
            <a:spLocks noGrp="1"/>
          </p:cNvSpPr>
          <p:nvPr>
            <p:ph type="sldNum" sz="quarter" idx="12"/>
          </p:nvPr>
        </p:nvSpPr>
        <p:spPr/>
        <p:txBody>
          <a:bodyPr/>
          <a:lstStyle/>
          <a:p>
            <a:fld id="{A795FE1D-C3C2-4288-B202-270E58405F08}" type="slidenum">
              <a:rPr lang="en-IE" smtClean="0"/>
              <a:t>3</a:t>
            </a:fld>
            <a:endParaRPr lang="en-IE"/>
          </a:p>
        </p:txBody>
      </p:sp>
    </p:spTree>
    <p:extLst>
      <p:ext uri="{BB962C8B-B14F-4D97-AF65-F5344CB8AC3E}">
        <p14:creationId xmlns:p14="http://schemas.microsoft.com/office/powerpoint/2010/main" val="36459973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p>
            <a:r>
              <a:rPr lang="ga-IE" altLang="en-US" dirty="0"/>
              <a:t>Uses of Decision Trees</a:t>
            </a:r>
            <a:endParaRPr lang="en-US" altLang="en-US" dirty="0"/>
          </a:p>
        </p:txBody>
      </p:sp>
      <p:sp>
        <p:nvSpPr>
          <p:cNvPr id="99331" name="Rectangle 3"/>
          <p:cNvSpPr>
            <a:spLocks noGrp="1"/>
          </p:cNvSpPr>
          <p:nvPr>
            <p:ph idx="1"/>
          </p:nvPr>
        </p:nvSpPr>
        <p:spPr/>
        <p:txBody>
          <a:bodyPr>
            <a:normAutofit lnSpcReduction="10000"/>
          </a:bodyPr>
          <a:lstStyle/>
          <a:p>
            <a:r>
              <a:rPr lang="en-US" altLang="en-US" dirty="0"/>
              <a:t>Decision trees have wide uses.</a:t>
            </a:r>
          </a:p>
          <a:p>
            <a:pPr lvl="1"/>
            <a:r>
              <a:rPr lang="en-US" altLang="en-US" dirty="0"/>
              <a:t>Credit scoring models the criteria that causes an applicant to be rejected need to be well-specified</a:t>
            </a:r>
          </a:p>
          <a:p>
            <a:pPr lvl="1"/>
            <a:r>
              <a:rPr lang="en-US" altLang="en-US" dirty="0"/>
              <a:t>Marketing studies of customer churn or customer satisfaction that will be shared with management or advertising agencies</a:t>
            </a:r>
          </a:p>
          <a:p>
            <a:pPr lvl="1"/>
            <a:r>
              <a:rPr lang="en-US" altLang="en-US" dirty="0"/>
              <a:t>Diagnosis of medical conditions based on laboratory measurements, symptoms, or rate of disease progression.</a:t>
            </a:r>
          </a:p>
          <a:p>
            <a:pPr lvl="1"/>
            <a:endParaRPr lang="en-US" altLang="en-US" dirty="0"/>
          </a:p>
          <a:p>
            <a:r>
              <a:rPr lang="en-US" altLang="en-US" dirty="0"/>
              <a:t>They can be applied to both classification and regression problems</a:t>
            </a:r>
            <a:endParaRPr lang="ga-IE" altLang="en-US" dirty="0"/>
          </a:p>
          <a:p>
            <a:pPr lvl="3">
              <a:buFont typeface="Arial" charset="0"/>
              <a:buNone/>
            </a:pPr>
            <a:endParaRPr lang="en-US" altLang="en-US" dirty="0"/>
          </a:p>
          <a:p>
            <a:r>
              <a:rPr lang="en-US" altLang="en-US" dirty="0"/>
              <a:t>In practice decision trees are perhaps the single most widely used machine learning technique. </a:t>
            </a:r>
          </a:p>
          <a:p>
            <a:endParaRPr lang="en-US" altLang="en-US" dirty="0"/>
          </a:p>
          <a:p>
            <a:r>
              <a:rPr lang="en-US" altLang="en-US" dirty="0"/>
              <a:t>They can be applied for modeling almost any type of data—often with unparalleled performance.</a:t>
            </a:r>
          </a:p>
        </p:txBody>
      </p:sp>
      <p:sp>
        <p:nvSpPr>
          <p:cNvPr id="2" name="Date Placeholder 1"/>
          <p:cNvSpPr>
            <a:spLocks noGrp="1"/>
          </p:cNvSpPr>
          <p:nvPr>
            <p:ph type="dt" sz="half" idx="10"/>
          </p:nvPr>
        </p:nvSpPr>
        <p:spPr/>
        <p:txBody>
          <a:bodyPr/>
          <a:lstStyle/>
          <a:p>
            <a:pPr>
              <a:defRPr/>
            </a:pPr>
            <a:fld id="{5FF5B538-4849-BF49-830B-F84D4B29A1D3}" type="datetime1">
              <a:rPr lang="en-IE" smtClean="0"/>
              <a:t>03/02/2019</a:t>
            </a:fld>
            <a:endParaRPr lang="en-IE"/>
          </a:p>
        </p:txBody>
      </p:sp>
      <p:sp>
        <p:nvSpPr>
          <p:cNvPr id="3" name="Footer Placeholder 2"/>
          <p:cNvSpPr>
            <a:spLocks noGrp="1"/>
          </p:cNvSpPr>
          <p:nvPr>
            <p:ph type="ftr" sz="quarter" idx="11"/>
          </p:nvPr>
        </p:nvSpPr>
        <p:spPr/>
        <p:txBody>
          <a:bodyPr/>
          <a:lstStyle/>
          <a:p>
            <a:pPr>
              <a:defRPr/>
            </a:pPr>
            <a:r>
              <a:rPr lang="en-IE"/>
              <a:t>Advanced Data Mining</a:t>
            </a:r>
          </a:p>
        </p:txBody>
      </p:sp>
      <p:sp>
        <p:nvSpPr>
          <p:cNvPr id="4" name="Slide Number Placeholder 3"/>
          <p:cNvSpPr>
            <a:spLocks noGrp="1"/>
          </p:cNvSpPr>
          <p:nvPr>
            <p:ph type="sldNum" sz="quarter" idx="12"/>
          </p:nvPr>
        </p:nvSpPr>
        <p:spPr/>
        <p:txBody>
          <a:bodyPr/>
          <a:lstStyle/>
          <a:p>
            <a:pPr>
              <a:defRPr/>
            </a:pPr>
            <a:fld id="{E702F601-837F-4952-9AC8-21E0053EC0C9}" type="slidenum">
              <a:rPr lang="en-IE" smtClean="0"/>
              <a:pPr>
                <a:defRPr/>
              </a:pPr>
              <a:t>30</a:t>
            </a:fld>
            <a:endParaRPr lang="en-IE"/>
          </a:p>
        </p:txBody>
      </p:sp>
    </p:spTree>
    <p:extLst>
      <p:ext uri="{BB962C8B-B14F-4D97-AF65-F5344CB8AC3E}">
        <p14:creationId xmlns:p14="http://schemas.microsoft.com/office/powerpoint/2010/main" val="1513009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p>
            <a:r>
              <a:rPr lang="en-US" altLang="en-US" dirty="0"/>
              <a:t>Divide </a:t>
            </a:r>
            <a:r>
              <a:rPr lang="ga-IE" altLang="en-US" dirty="0"/>
              <a:t>&amp;</a:t>
            </a:r>
            <a:r>
              <a:rPr lang="en-US" altLang="en-US" dirty="0"/>
              <a:t> </a:t>
            </a:r>
            <a:r>
              <a:rPr lang="ga-IE" altLang="en-US" dirty="0"/>
              <a:t>C</a:t>
            </a:r>
            <a:r>
              <a:rPr lang="en-US" altLang="en-US" dirty="0" err="1"/>
              <a:t>onquer</a:t>
            </a:r>
            <a:endParaRPr lang="en-US" altLang="en-US" dirty="0"/>
          </a:p>
        </p:txBody>
      </p:sp>
      <p:sp>
        <p:nvSpPr>
          <p:cNvPr id="100355" name="Rectangle 3"/>
          <p:cNvSpPr>
            <a:spLocks noGrp="1"/>
          </p:cNvSpPr>
          <p:nvPr>
            <p:ph idx="1"/>
          </p:nvPr>
        </p:nvSpPr>
        <p:spPr>
          <a:xfrm>
            <a:off x="628650" y="1438562"/>
            <a:ext cx="7886700" cy="4917789"/>
          </a:xfrm>
        </p:spPr>
        <p:txBody>
          <a:bodyPr>
            <a:normAutofit fontScale="92500" lnSpcReduction="20000"/>
          </a:bodyPr>
          <a:lstStyle/>
          <a:p>
            <a:pPr indent="-99450">
              <a:lnSpc>
                <a:spcPct val="120000"/>
              </a:lnSpc>
              <a:spcBef>
                <a:spcPts val="0"/>
              </a:spcBef>
            </a:pPr>
            <a:r>
              <a:rPr lang="en-US" altLang="en-US" sz="1600" dirty="0"/>
              <a:t>Decision trees are built using a heuristic called </a:t>
            </a:r>
            <a:r>
              <a:rPr lang="en-US" altLang="en-US" sz="1600" i="1" dirty="0"/>
              <a:t>recursive partitioning</a:t>
            </a:r>
            <a:r>
              <a:rPr lang="en-US" altLang="en-US" sz="1600" dirty="0"/>
              <a:t>. </a:t>
            </a:r>
          </a:p>
          <a:p>
            <a:pPr indent="-99450">
              <a:lnSpc>
                <a:spcPct val="120000"/>
              </a:lnSpc>
              <a:spcBef>
                <a:spcPts val="0"/>
              </a:spcBef>
            </a:pPr>
            <a:endParaRPr lang="ga-IE" altLang="en-US" sz="1600" dirty="0"/>
          </a:p>
          <a:p>
            <a:pPr indent="-99450">
              <a:lnSpc>
                <a:spcPct val="120000"/>
              </a:lnSpc>
              <a:spcBef>
                <a:spcPts val="0"/>
              </a:spcBef>
            </a:pPr>
            <a:r>
              <a:rPr lang="en-US" altLang="en-US" sz="1600" dirty="0"/>
              <a:t>This approach is generally known as </a:t>
            </a:r>
            <a:r>
              <a:rPr lang="en-US" altLang="en-US" sz="1600" b="1" dirty="0"/>
              <a:t>divide and conquer </a:t>
            </a:r>
            <a:r>
              <a:rPr lang="en-US" altLang="en-US" sz="1600" dirty="0"/>
              <a:t>because it uses the feature values to split the data into smaller and smaller subsets of similar classes.</a:t>
            </a:r>
            <a:endParaRPr lang="ga-IE" altLang="en-US" sz="1600" dirty="0"/>
          </a:p>
          <a:p>
            <a:pPr indent="-99450">
              <a:lnSpc>
                <a:spcPct val="120000"/>
              </a:lnSpc>
              <a:spcBef>
                <a:spcPts val="0"/>
              </a:spcBef>
            </a:pPr>
            <a:endParaRPr lang="en-US" altLang="en-US" sz="1600" dirty="0"/>
          </a:p>
          <a:p>
            <a:pPr indent="-99450">
              <a:lnSpc>
                <a:spcPct val="120000"/>
              </a:lnSpc>
              <a:spcBef>
                <a:spcPts val="0"/>
              </a:spcBef>
            </a:pPr>
            <a:r>
              <a:rPr lang="en-US" altLang="en-US" sz="1600" dirty="0"/>
              <a:t>Beginning at the root node, which represents the entire dataset, the algorithm chooses a feature that is the most predictive of the target class.</a:t>
            </a:r>
            <a:endParaRPr lang="ga-IE" altLang="en-US" sz="1600" dirty="0"/>
          </a:p>
          <a:p>
            <a:pPr indent="-99450">
              <a:lnSpc>
                <a:spcPct val="120000"/>
              </a:lnSpc>
              <a:spcBef>
                <a:spcPts val="0"/>
              </a:spcBef>
            </a:pPr>
            <a:endParaRPr lang="en-US" altLang="en-US" sz="1600" dirty="0"/>
          </a:p>
          <a:p>
            <a:pPr indent="-99450">
              <a:lnSpc>
                <a:spcPct val="120000"/>
              </a:lnSpc>
              <a:spcBef>
                <a:spcPts val="0"/>
              </a:spcBef>
            </a:pPr>
            <a:r>
              <a:rPr lang="en-US" altLang="en-US" sz="1600" dirty="0"/>
              <a:t>The examples are then partitioned into groups of distinct values of this feature; this decision forms the first set of tree branches. </a:t>
            </a:r>
            <a:endParaRPr lang="ga-IE" altLang="en-US" sz="1600" dirty="0"/>
          </a:p>
          <a:p>
            <a:pPr indent="-99450">
              <a:lnSpc>
                <a:spcPct val="120000"/>
              </a:lnSpc>
              <a:spcBef>
                <a:spcPts val="0"/>
              </a:spcBef>
            </a:pPr>
            <a:endParaRPr lang="en-US" altLang="en-US" sz="1600" dirty="0"/>
          </a:p>
          <a:p>
            <a:pPr indent="-99450">
              <a:lnSpc>
                <a:spcPct val="120000"/>
              </a:lnSpc>
              <a:spcBef>
                <a:spcPts val="0"/>
              </a:spcBef>
            </a:pPr>
            <a:r>
              <a:rPr lang="en-US" altLang="en-US" sz="1600" dirty="0"/>
              <a:t>The algorithm continues to divide-and-conquer the nodes, choosing the best candidate feature each time until a stopping criterion is reached.</a:t>
            </a:r>
            <a:endParaRPr lang="ga-IE" altLang="en-US" sz="1600" dirty="0"/>
          </a:p>
          <a:p>
            <a:pPr indent="-99450">
              <a:lnSpc>
                <a:spcPct val="120000"/>
              </a:lnSpc>
              <a:spcBef>
                <a:spcPts val="0"/>
              </a:spcBef>
            </a:pPr>
            <a:endParaRPr lang="en-US" altLang="en-US" sz="1600" dirty="0"/>
          </a:p>
          <a:p>
            <a:pPr indent="-99450">
              <a:lnSpc>
                <a:spcPct val="120000"/>
              </a:lnSpc>
              <a:spcBef>
                <a:spcPts val="0"/>
              </a:spcBef>
            </a:pPr>
            <a:r>
              <a:rPr lang="en-US" altLang="en-US" sz="1800" dirty="0"/>
              <a:t>This might occur at a node if:</a:t>
            </a:r>
          </a:p>
          <a:p>
            <a:pPr lvl="1" indent="-99450">
              <a:lnSpc>
                <a:spcPct val="120000"/>
              </a:lnSpc>
              <a:spcBef>
                <a:spcPts val="0"/>
              </a:spcBef>
            </a:pPr>
            <a:r>
              <a:rPr lang="en-US" altLang="en-US" sz="1500" dirty="0"/>
              <a:t>All (or nearly all) of the examples at the node have the same class</a:t>
            </a:r>
          </a:p>
          <a:p>
            <a:pPr lvl="1" indent="-99450">
              <a:lnSpc>
                <a:spcPct val="120000"/>
              </a:lnSpc>
              <a:spcBef>
                <a:spcPts val="0"/>
              </a:spcBef>
            </a:pPr>
            <a:r>
              <a:rPr lang="en-US" altLang="en-US" sz="1500" dirty="0"/>
              <a:t>There are no remaining features to distinguish among examples</a:t>
            </a:r>
          </a:p>
          <a:p>
            <a:pPr lvl="1" indent="-99450">
              <a:lnSpc>
                <a:spcPct val="120000"/>
              </a:lnSpc>
              <a:spcBef>
                <a:spcPts val="0"/>
              </a:spcBef>
            </a:pPr>
            <a:r>
              <a:rPr lang="en-US" altLang="en-US" sz="1500" dirty="0"/>
              <a:t>The tree has grown to a predefined size limit.</a:t>
            </a:r>
          </a:p>
          <a:p>
            <a:pPr lvl="1" indent="-99450">
              <a:lnSpc>
                <a:spcPct val="120000"/>
              </a:lnSpc>
              <a:spcBef>
                <a:spcPts val="0"/>
              </a:spcBef>
            </a:pPr>
            <a:endParaRPr lang="en-US" altLang="en-US" sz="1100" dirty="0"/>
          </a:p>
          <a:p>
            <a:pPr indent="-99450">
              <a:lnSpc>
                <a:spcPct val="120000"/>
              </a:lnSpc>
              <a:spcBef>
                <a:spcPts val="0"/>
              </a:spcBef>
            </a:pPr>
            <a:r>
              <a:rPr lang="en-US" altLang="en-US" sz="1400" dirty="0"/>
              <a:t>We’ll do this more formally next week when we do a more general introduction to decision trees.</a:t>
            </a:r>
          </a:p>
        </p:txBody>
      </p:sp>
      <p:sp>
        <p:nvSpPr>
          <p:cNvPr id="2" name="Date Placeholder 1"/>
          <p:cNvSpPr>
            <a:spLocks noGrp="1"/>
          </p:cNvSpPr>
          <p:nvPr>
            <p:ph type="dt" sz="half" idx="10"/>
          </p:nvPr>
        </p:nvSpPr>
        <p:spPr/>
        <p:txBody>
          <a:bodyPr/>
          <a:lstStyle/>
          <a:p>
            <a:pPr>
              <a:defRPr/>
            </a:pPr>
            <a:fld id="{22D962D2-46C2-A64A-BD49-102D8F93729B}" type="datetime1">
              <a:rPr lang="en-IE" smtClean="0"/>
              <a:t>03/02/2019</a:t>
            </a:fld>
            <a:endParaRPr lang="en-IE"/>
          </a:p>
        </p:txBody>
      </p:sp>
      <p:sp>
        <p:nvSpPr>
          <p:cNvPr id="3" name="Footer Placeholder 2"/>
          <p:cNvSpPr>
            <a:spLocks noGrp="1"/>
          </p:cNvSpPr>
          <p:nvPr>
            <p:ph type="ftr" sz="quarter" idx="11"/>
          </p:nvPr>
        </p:nvSpPr>
        <p:spPr/>
        <p:txBody>
          <a:bodyPr/>
          <a:lstStyle/>
          <a:p>
            <a:pPr>
              <a:defRPr/>
            </a:pPr>
            <a:r>
              <a:rPr lang="en-IE"/>
              <a:t>Advanced Data Mining</a:t>
            </a:r>
          </a:p>
        </p:txBody>
      </p:sp>
      <p:sp>
        <p:nvSpPr>
          <p:cNvPr id="5" name="Slide Number Placeholder 4"/>
          <p:cNvSpPr>
            <a:spLocks noGrp="1"/>
          </p:cNvSpPr>
          <p:nvPr>
            <p:ph type="sldNum" sz="quarter" idx="12"/>
          </p:nvPr>
        </p:nvSpPr>
        <p:spPr/>
        <p:txBody>
          <a:bodyPr/>
          <a:lstStyle/>
          <a:p>
            <a:pPr>
              <a:defRPr/>
            </a:pPr>
            <a:fld id="{E702F601-837F-4952-9AC8-21E0053EC0C9}" type="slidenum">
              <a:rPr lang="en-IE" smtClean="0"/>
              <a:pPr>
                <a:defRPr/>
              </a:pPr>
              <a:t>31</a:t>
            </a:fld>
            <a:endParaRPr lang="en-IE"/>
          </a:p>
        </p:txBody>
      </p:sp>
    </p:spTree>
    <p:extLst>
      <p:ext uri="{BB962C8B-B14F-4D97-AF65-F5344CB8AC3E}">
        <p14:creationId xmlns:p14="http://schemas.microsoft.com/office/powerpoint/2010/main" val="14065719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p>
            <a:r>
              <a:rPr lang="en-US" altLang="en-US" dirty="0"/>
              <a:t>Divide </a:t>
            </a:r>
            <a:r>
              <a:rPr lang="ga-IE" altLang="en-US" dirty="0"/>
              <a:t>&amp;</a:t>
            </a:r>
            <a:r>
              <a:rPr lang="en-US" altLang="en-US" dirty="0"/>
              <a:t> </a:t>
            </a:r>
            <a:r>
              <a:rPr lang="ga-IE" altLang="en-US" dirty="0"/>
              <a:t>C</a:t>
            </a:r>
            <a:r>
              <a:rPr lang="en-US" altLang="en-US" dirty="0" err="1"/>
              <a:t>onquer</a:t>
            </a:r>
            <a:endParaRPr lang="en-US" altLang="en-US" dirty="0"/>
          </a:p>
        </p:txBody>
      </p:sp>
      <p:sp>
        <p:nvSpPr>
          <p:cNvPr id="101379" name="Rectangle 3"/>
          <p:cNvSpPr>
            <a:spLocks noGrp="1"/>
          </p:cNvSpPr>
          <p:nvPr>
            <p:ph idx="1"/>
          </p:nvPr>
        </p:nvSpPr>
        <p:spPr>
          <a:xfrm>
            <a:off x="628650" y="1484026"/>
            <a:ext cx="7886700" cy="4692937"/>
          </a:xfrm>
        </p:spPr>
        <p:txBody>
          <a:bodyPr/>
          <a:lstStyle/>
          <a:p>
            <a:r>
              <a:rPr lang="en-US" altLang="en-US" dirty="0"/>
              <a:t>You decide to develop a decision tree algorithm to predict whether a potential movie would fall into one of three categories: mainstream hit, critic's choice, or box office bust</a:t>
            </a:r>
          </a:p>
        </p:txBody>
      </p:sp>
      <p:sp>
        <p:nvSpPr>
          <p:cNvPr id="2" name="Date Placeholder 1"/>
          <p:cNvSpPr>
            <a:spLocks noGrp="1"/>
          </p:cNvSpPr>
          <p:nvPr>
            <p:ph type="dt" sz="half" idx="10"/>
          </p:nvPr>
        </p:nvSpPr>
        <p:spPr/>
        <p:txBody>
          <a:bodyPr/>
          <a:lstStyle/>
          <a:p>
            <a:pPr>
              <a:defRPr/>
            </a:pPr>
            <a:fld id="{34F80B9B-64EB-4849-AFD9-F84C10DE8D0C}" type="datetime1">
              <a:rPr lang="en-IE" smtClean="0"/>
              <a:t>03/02/2019</a:t>
            </a:fld>
            <a:endParaRPr lang="en-IE"/>
          </a:p>
        </p:txBody>
      </p:sp>
      <p:sp>
        <p:nvSpPr>
          <p:cNvPr id="3" name="Footer Placeholder 2"/>
          <p:cNvSpPr>
            <a:spLocks noGrp="1"/>
          </p:cNvSpPr>
          <p:nvPr>
            <p:ph type="ftr" sz="quarter" idx="11"/>
          </p:nvPr>
        </p:nvSpPr>
        <p:spPr/>
        <p:txBody>
          <a:bodyPr/>
          <a:lstStyle/>
          <a:p>
            <a:pPr>
              <a:defRPr/>
            </a:pPr>
            <a:r>
              <a:rPr lang="en-IE"/>
              <a:t>Advanced Data Mining</a:t>
            </a:r>
          </a:p>
        </p:txBody>
      </p:sp>
      <p:sp>
        <p:nvSpPr>
          <p:cNvPr id="4" name="Slide Number Placeholder 3"/>
          <p:cNvSpPr>
            <a:spLocks noGrp="1"/>
          </p:cNvSpPr>
          <p:nvPr>
            <p:ph type="sldNum" sz="quarter" idx="12"/>
          </p:nvPr>
        </p:nvSpPr>
        <p:spPr/>
        <p:txBody>
          <a:bodyPr/>
          <a:lstStyle/>
          <a:p>
            <a:pPr>
              <a:defRPr/>
            </a:pPr>
            <a:fld id="{E702F601-837F-4952-9AC8-21E0053EC0C9}" type="slidenum">
              <a:rPr lang="en-IE" smtClean="0"/>
              <a:pPr>
                <a:defRPr/>
              </a:pPr>
              <a:t>32</a:t>
            </a:fld>
            <a:endParaRPr lang="en-IE"/>
          </a:p>
        </p:txBody>
      </p:sp>
      <p:pic>
        <p:nvPicPr>
          <p:cNvPr id="101380"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84665" y="2574449"/>
            <a:ext cx="5974669" cy="34826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6481968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4"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32749" y="2674678"/>
            <a:ext cx="4662878" cy="3681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402"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p>
            <a:r>
              <a:rPr lang="en-US" altLang="en-US" dirty="0"/>
              <a:t>Divide </a:t>
            </a:r>
            <a:r>
              <a:rPr lang="ga-IE" altLang="en-US" dirty="0"/>
              <a:t>&amp;</a:t>
            </a:r>
            <a:r>
              <a:rPr lang="en-US" altLang="en-US" dirty="0"/>
              <a:t> </a:t>
            </a:r>
            <a:r>
              <a:rPr lang="ga-IE" altLang="en-US" dirty="0"/>
              <a:t>C</a:t>
            </a:r>
            <a:r>
              <a:rPr lang="en-US" altLang="en-US" dirty="0" err="1"/>
              <a:t>onquer</a:t>
            </a:r>
            <a:endParaRPr lang="en-US" altLang="en-US" dirty="0"/>
          </a:p>
        </p:txBody>
      </p:sp>
      <p:sp>
        <p:nvSpPr>
          <p:cNvPr id="102403" name="Rectangle 3"/>
          <p:cNvSpPr>
            <a:spLocks noGrp="1"/>
          </p:cNvSpPr>
          <p:nvPr>
            <p:ph idx="1"/>
          </p:nvPr>
        </p:nvSpPr>
        <p:spPr>
          <a:xfrm>
            <a:off x="628650" y="1349115"/>
            <a:ext cx="7886700" cy="4827848"/>
          </a:xfrm>
        </p:spPr>
        <p:txBody>
          <a:bodyPr/>
          <a:lstStyle/>
          <a:p>
            <a:r>
              <a:rPr lang="en-US" altLang="en-US" dirty="0"/>
              <a:t>To build a simple decision tree using this data, we can apply a divide-and-conquer strategy. </a:t>
            </a:r>
          </a:p>
          <a:p>
            <a:r>
              <a:rPr lang="en-US" altLang="en-US" dirty="0"/>
              <a:t>Let's first split the feature indicating the number of celebrities, partitioning the movies into groups with and without a low number of A-list stars:</a:t>
            </a:r>
          </a:p>
        </p:txBody>
      </p:sp>
      <p:sp>
        <p:nvSpPr>
          <p:cNvPr id="2" name="Date Placeholder 1"/>
          <p:cNvSpPr>
            <a:spLocks noGrp="1"/>
          </p:cNvSpPr>
          <p:nvPr>
            <p:ph type="dt" sz="half" idx="10"/>
          </p:nvPr>
        </p:nvSpPr>
        <p:spPr/>
        <p:txBody>
          <a:bodyPr/>
          <a:lstStyle/>
          <a:p>
            <a:pPr>
              <a:defRPr/>
            </a:pPr>
            <a:fld id="{52891003-AC3C-5642-AB32-57C466A9F31D}" type="datetime1">
              <a:rPr lang="en-IE" smtClean="0"/>
              <a:t>03/02/2019</a:t>
            </a:fld>
            <a:endParaRPr lang="en-IE"/>
          </a:p>
        </p:txBody>
      </p:sp>
      <p:sp>
        <p:nvSpPr>
          <p:cNvPr id="3" name="Footer Placeholder 2"/>
          <p:cNvSpPr>
            <a:spLocks noGrp="1"/>
          </p:cNvSpPr>
          <p:nvPr>
            <p:ph type="ftr" sz="quarter" idx="11"/>
          </p:nvPr>
        </p:nvSpPr>
        <p:spPr/>
        <p:txBody>
          <a:bodyPr/>
          <a:lstStyle/>
          <a:p>
            <a:pPr>
              <a:defRPr/>
            </a:pPr>
            <a:r>
              <a:rPr lang="en-IE"/>
              <a:t>Advanced Data Mining</a:t>
            </a:r>
          </a:p>
        </p:txBody>
      </p:sp>
      <p:sp>
        <p:nvSpPr>
          <p:cNvPr id="4" name="Slide Number Placeholder 3"/>
          <p:cNvSpPr>
            <a:spLocks noGrp="1"/>
          </p:cNvSpPr>
          <p:nvPr>
            <p:ph type="sldNum" sz="quarter" idx="12"/>
          </p:nvPr>
        </p:nvSpPr>
        <p:spPr/>
        <p:txBody>
          <a:bodyPr/>
          <a:lstStyle/>
          <a:p>
            <a:pPr>
              <a:defRPr/>
            </a:pPr>
            <a:fld id="{E702F601-837F-4952-9AC8-21E0053EC0C9}" type="slidenum">
              <a:rPr lang="en-IE" smtClean="0"/>
              <a:pPr>
                <a:defRPr/>
              </a:pPr>
              <a:t>33</a:t>
            </a:fld>
            <a:endParaRPr lang="en-IE"/>
          </a:p>
        </p:txBody>
      </p:sp>
      <p:sp>
        <p:nvSpPr>
          <p:cNvPr id="102405" name="Text Box 5"/>
          <p:cNvSpPr txBox="1">
            <a:spLocks noChangeArrowheads="1"/>
          </p:cNvSpPr>
          <p:nvPr/>
        </p:nvSpPr>
        <p:spPr bwMode="auto">
          <a:xfrm>
            <a:off x="986125" y="4027809"/>
            <a:ext cx="2089150" cy="1477328"/>
          </a:xfrm>
          <a:prstGeom prst="rect">
            <a:avLst/>
          </a:prstGeom>
          <a:solidFill>
            <a:schemeClr val="bg2">
              <a:lumMod val="25000"/>
            </a:schemeClr>
          </a:solidFill>
          <a:ln w="9525">
            <a:solidFill>
              <a:schemeClr val="tx1"/>
            </a:solidFill>
            <a:miter lim="800000"/>
            <a:headEnd/>
            <a:tailEnd/>
          </a:ln>
          <a:effectLst/>
          <a:extLst/>
        </p:spPr>
        <p:txBody>
          <a:bodyPr>
            <a:spAutoFit/>
          </a:bodyPr>
          <a:lstStyle/>
          <a:p>
            <a:pPr>
              <a:spcBef>
                <a:spcPct val="50000"/>
              </a:spcBef>
            </a:pPr>
            <a:r>
              <a:rPr lang="en-IE" altLang="en-US" dirty="0">
                <a:solidFill>
                  <a:srgbClr val="FFFFFF"/>
                </a:solidFill>
              </a:rPr>
              <a:t>Split into low number of A-list stars and high number of A-list starts.</a:t>
            </a:r>
            <a:endParaRPr lang="en-US" altLang="en-US" dirty="0">
              <a:solidFill>
                <a:srgbClr val="FFFFFF"/>
              </a:solidFill>
            </a:endParaRPr>
          </a:p>
        </p:txBody>
      </p:sp>
    </p:spTree>
    <p:extLst>
      <p:ext uri="{BB962C8B-B14F-4D97-AF65-F5344CB8AC3E}">
        <p14:creationId xmlns:p14="http://schemas.microsoft.com/office/powerpoint/2010/main" val="7450970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p>
            <a:r>
              <a:rPr lang="en-US" altLang="en-US" dirty="0"/>
              <a:t>Divide </a:t>
            </a:r>
            <a:r>
              <a:rPr lang="ga-IE" altLang="en-US" dirty="0"/>
              <a:t>&amp;</a:t>
            </a:r>
            <a:r>
              <a:rPr lang="en-US" altLang="en-US" dirty="0"/>
              <a:t> </a:t>
            </a:r>
            <a:r>
              <a:rPr lang="ga-IE" altLang="en-US" dirty="0"/>
              <a:t>C</a:t>
            </a:r>
            <a:r>
              <a:rPr lang="en-US" altLang="en-US" dirty="0" err="1"/>
              <a:t>onquer</a:t>
            </a:r>
            <a:endParaRPr lang="en-US" altLang="en-US" dirty="0"/>
          </a:p>
        </p:txBody>
      </p:sp>
      <p:sp>
        <p:nvSpPr>
          <p:cNvPr id="103427" name="Rectangle 3"/>
          <p:cNvSpPr>
            <a:spLocks noGrp="1"/>
          </p:cNvSpPr>
          <p:nvPr>
            <p:ph idx="1"/>
          </p:nvPr>
        </p:nvSpPr>
        <p:spPr>
          <a:xfrm>
            <a:off x="628650" y="1319134"/>
            <a:ext cx="7886700" cy="4857829"/>
          </a:xfrm>
        </p:spPr>
        <p:txBody>
          <a:bodyPr/>
          <a:lstStyle/>
          <a:p>
            <a:r>
              <a:rPr lang="en-IE" altLang="en-US" dirty="0"/>
              <a:t>Next, among the group of movies with a larger number of celebrities, we can make another split between movies with and without a high budget:</a:t>
            </a:r>
            <a:endParaRPr lang="en-US" altLang="en-US" dirty="0"/>
          </a:p>
        </p:txBody>
      </p:sp>
      <p:sp>
        <p:nvSpPr>
          <p:cNvPr id="5" name="Date Placeholder 4"/>
          <p:cNvSpPr>
            <a:spLocks noGrp="1"/>
          </p:cNvSpPr>
          <p:nvPr>
            <p:ph type="dt" sz="half" idx="10"/>
          </p:nvPr>
        </p:nvSpPr>
        <p:spPr/>
        <p:txBody>
          <a:bodyPr/>
          <a:lstStyle/>
          <a:p>
            <a:pPr>
              <a:defRPr/>
            </a:pPr>
            <a:fld id="{219F965C-E27F-4F4F-AB10-96543B2D57EE}" type="datetime1">
              <a:rPr lang="en-IE" smtClean="0"/>
              <a:t>03/02/2019</a:t>
            </a:fld>
            <a:endParaRPr lang="en-IE"/>
          </a:p>
        </p:txBody>
      </p:sp>
      <p:sp>
        <p:nvSpPr>
          <p:cNvPr id="6" name="Footer Placeholder 5"/>
          <p:cNvSpPr>
            <a:spLocks noGrp="1"/>
          </p:cNvSpPr>
          <p:nvPr>
            <p:ph type="ftr" sz="quarter" idx="11"/>
          </p:nvPr>
        </p:nvSpPr>
        <p:spPr/>
        <p:txBody>
          <a:bodyPr/>
          <a:lstStyle/>
          <a:p>
            <a:pPr>
              <a:defRPr/>
            </a:pPr>
            <a:r>
              <a:rPr lang="en-IE"/>
              <a:t>Advanced Data Mining</a:t>
            </a:r>
          </a:p>
        </p:txBody>
      </p:sp>
      <p:sp>
        <p:nvSpPr>
          <p:cNvPr id="7" name="Slide Number Placeholder 6"/>
          <p:cNvSpPr>
            <a:spLocks noGrp="1"/>
          </p:cNvSpPr>
          <p:nvPr>
            <p:ph type="sldNum" sz="quarter" idx="12"/>
          </p:nvPr>
        </p:nvSpPr>
        <p:spPr/>
        <p:txBody>
          <a:bodyPr/>
          <a:lstStyle/>
          <a:p>
            <a:pPr>
              <a:defRPr/>
            </a:pPr>
            <a:fld id="{E702F601-837F-4952-9AC8-21E0053EC0C9}" type="slidenum">
              <a:rPr lang="en-IE" smtClean="0"/>
              <a:pPr>
                <a:defRPr/>
              </a:pPr>
              <a:t>34</a:t>
            </a:fld>
            <a:endParaRPr lang="en-IE"/>
          </a:p>
        </p:txBody>
      </p:sp>
      <p:pic>
        <p:nvPicPr>
          <p:cNvPr id="103428"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36163" y="2279571"/>
            <a:ext cx="4582569" cy="36599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3429" name="Text Box 5"/>
          <p:cNvSpPr txBox="1">
            <a:spLocks noChangeArrowheads="1"/>
          </p:cNvSpPr>
          <p:nvPr/>
        </p:nvSpPr>
        <p:spPr bwMode="auto">
          <a:xfrm>
            <a:off x="5127833" y="2276976"/>
            <a:ext cx="3879434" cy="3662541"/>
          </a:xfrm>
          <a:prstGeom prst="rect">
            <a:avLst/>
          </a:prstGeom>
          <a:solidFill>
            <a:schemeClr val="bg2">
              <a:lumMod val="25000"/>
            </a:schemeClr>
          </a:solidFill>
          <a:ln w="9525">
            <a:solidFill>
              <a:schemeClr val="tx1"/>
            </a:solidFill>
            <a:miter lim="800000"/>
            <a:headEnd/>
            <a:tailEnd/>
          </a:ln>
          <a:effectLst/>
          <a:extLst/>
        </p:spPr>
        <p:txBody>
          <a:bodyPr wrap="square">
            <a:spAutoFit/>
          </a:bodyPr>
          <a:lstStyle>
            <a:defPPr>
              <a:defRPr lang="en-US"/>
            </a:defPPr>
            <a:lvl1pPr>
              <a:spcBef>
                <a:spcPct val="50000"/>
              </a:spcBef>
              <a:defRPr>
                <a:solidFill>
                  <a:srgbClr val="FFFFFF"/>
                </a:solidFill>
              </a:defRPr>
            </a:lvl1pPr>
          </a:lstStyle>
          <a:p>
            <a:r>
              <a:rPr lang="en-IE" altLang="en-US" sz="1600" dirty="0"/>
              <a:t>At this point we have partitioned the data into three groups. </a:t>
            </a:r>
          </a:p>
          <a:p>
            <a:r>
              <a:rPr lang="en-IE" altLang="en-US" sz="1600" dirty="0"/>
              <a:t>The group at the top-left corner of the diagram is composed entirely of critically-acclaimed films. This group is distinguished by a high number of celebrities and a relatively low budget. </a:t>
            </a:r>
          </a:p>
          <a:p>
            <a:r>
              <a:rPr lang="en-IE" altLang="en-US" sz="1600" dirty="0"/>
              <a:t>At the top-right corner, the majority of movies are box office hits, with high budgets and a large number of celebrities. </a:t>
            </a:r>
          </a:p>
          <a:p>
            <a:r>
              <a:rPr lang="en-IE" altLang="en-US" sz="1600" dirty="0"/>
              <a:t>The final group, which has little star power but budgets ranging from small to large, contains the flops.</a:t>
            </a:r>
            <a:endParaRPr lang="en-US" altLang="en-US" sz="1600" dirty="0"/>
          </a:p>
        </p:txBody>
      </p:sp>
      <p:sp>
        <p:nvSpPr>
          <p:cNvPr id="2" name="Freeform 1"/>
          <p:cNvSpPr/>
          <p:nvPr/>
        </p:nvSpPr>
        <p:spPr>
          <a:xfrm>
            <a:off x="2468019" y="2276976"/>
            <a:ext cx="2743200" cy="985801"/>
          </a:xfrm>
          <a:custGeom>
            <a:avLst/>
            <a:gdLst>
              <a:gd name="connsiteX0" fmla="*/ 2743200 w 2743200"/>
              <a:gd name="connsiteY0" fmla="*/ 985801 h 985801"/>
              <a:gd name="connsiteX1" fmla="*/ 1143000 w 2743200"/>
              <a:gd name="connsiteY1" fmla="*/ 7901 h 985801"/>
              <a:gd name="connsiteX2" fmla="*/ 0 w 2743200"/>
              <a:gd name="connsiteY2" fmla="*/ 604801 h 985801"/>
            </a:gdLst>
            <a:ahLst/>
            <a:cxnLst>
              <a:cxn ang="0">
                <a:pos x="connsiteX0" y="connsiteY0"/>
              </a:cxn>
              <a:cxn ang="0">
                <a:pos x="connsiteX1" y="connsiteY1"/>
              </a:cxn>
              <a:cxn ang="0">
                <a:pos x="connsiteX2" y="connsiteY2"/>
              </a:cxn>
            </a:cxnLst>
            <a:rect l="l" t="t" r="r" b="b"/>
            <a:pathLst>
              <a:path w="2743200" h="985801">
                <a:moveTo>
                  <a:pt x="2743200" y="985801"/>
                </a:moveTo>
                <a:cubicBezTo>
                  <a:pt x="2171700" y="528601"/>
                  <a:pt x="1600200" y="71401"/>
                  <a:pt x="1143000" y="7901"/>
                </a:cubicBezTo>
                <a:cubicBezTo>
                  <a:pt x="685800" y="-55599"/>
                  <a:pt x="342900" y="274601"/>
                  <a:pt x="0" y="604801"/>
                </a:cubicBezTo>
              </a:path>
            </a:pathLst>
          </a:custGeom>
          <a:noFill/>
          <a:ln w="38100">
            <a:solidFill>
              <a:schemeClr val="bg1">
                <a:lumMod val="65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Freeform 2"/>
          <p:cNvSpPr/>
          <p:nvPr/>
        </p:nvSpPr>
        <p:spPr>
          <a:xfrm>
            <a:off x="4403015" y="3595224"/>
            <a:ext cx="723900" cy="871095"/>
          </a:xfrm>
          <a:custGeom>
            <a:avLst/>
            <a:gdLst>
              <a:gd name="connsiteX0" fmla="*/ 1041400 w 1041400"/>
              <a:gd name="connsiteY0" fmla="*/ 886241 h 886241"/>
              <a:gd name="connsiteX1" fmla="*/ 406400 w 1041400"/>
              <a:gd name="connsiteY1" fmla="*/ 124241 h 886241"/>
              <a:gd name="connsiteX2" fmla="*/ 0 w 1041400"/>
              <a:gd name="connsiteY2" fmla="*/ 9941 h 886241"/>
            </a:gdLst>
            <a:ahLst/>
            <a:cxnLst>
              <a:cxn ang="0">
                <a:pos x="connsiteX0" y="connsiteY0"/>
              </a:cxn>
              <a:cxn ang="0">
                <a:pos x="connsiteX1" y="connsiteY1"/>
              </a:cxn>
              <a:cxn ang="0">
                <a:pos x="connsiteX2" y="connsiteY2"/>
              </a:cxn>
            </a:cxnLst>
            <a:rect l="l" t="t" r="r" b="b"/>
            <a:pathLst>
              <a:path w="1041400" h="886241">
                <a:moveTo>
                  <a:pt x="1041400" y="886241"/>
                </a:moveTo>
                <a:cubicBezTo>
                  <a:pt x="810683" y="578266"/>
                  <a:pt x="579967" y="270291"/>
                  <a:pt x="406400" y="124241"/>
                </a:cubicBezTo>
                <a:cubicBezTo>
                  <a:pt x="232833" y="-21809"/>
                  <a:pt x="116416" y="-5934"/>
                  <a:pt x="0" y="9941"/>
                </a:cubicBezTo>
              </a:path>
            </a:pathLst>
          </a:custGeom>
          <a:noFill/>
          <a:ln w="38100">
            <a:solidFill>
              <a:schemeClr val="bg1">
                <a:lumMod val="65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 name="Freeform 3"/>
          <p:cNvSpPr/>
          <p:nvPr/>
        </p:nvSpPr>
        <p:spPr>
          <a:xfrm>
            <a:off x="3679115" y="5037818"/>
            <a:ext cx="1447800" cy="330200"/>
          </a:xfrm>
          <a:custGeom>
            <a:avLst/>
            <a:gdLst>
              <a:gd name="connsiteX0" fmla="*/ 1447800 w 1447800"/>
              <a:gd name="connsiteY0" fmla="*/ 330200 h 330200"/>
              <a:gd name="connsiteX1" fmla="*/ 0 w 1447800"/>
              <a:gd name="connsiteY1" fmla="*/ 0 h 330200"/>
            </a:gdLst>
            <a:ahLst/>
            <a:cxnLst>
              <a:cxn ang="0">
                <a:pos x="connsiteX0" y="connsiteY0"/>
              </a:cxn>
              <a:cxn ang="0">
                <a:pos x="connsiteX1" y="connsiteY1"/>
              </a:cxn>
            </a:cxnLst>
            <a:rect l="l" t="t" r="r" b="b"/>
            <a:pathLst>
              <a:path w="1447800" h="330200">
                <a:moveTo>
                  <a:pt x="1447800" y="330200"/>
                </a:moveTo>
                <a:lnTo>
                  <a:pt x="0" y="0"/>
                </a:lnTo>
              </a:path>
            </a:pathLst>
          </a:custGeom>
          <a:noFill/>
          <a:ln w="38100">
            <a:solidFill>
              <a:schemeClr val="bg1">
                <a:lumMod val="65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393378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p>
            <a:r>
              <a:rPr lang="en-US" altLang="en-US" dirty="0"/>
              <a:t>Divide </a:t>
            </a:r>
            <a:r>
              <a:rPr lang="ga-IE" altLang="en-US" dirty="0"/>
              <a:t>&amp;</a:t>
            </a:r>
            <a:r>
              <a:rPr lang="en-US" altLang="en-US" dirty="0"/>
              <a:t> </a:t>
            </a:r>
            <a:r>
              <a:rPr lang="ga-IE" altLang="en-US" dirty="0"/>
              <a:t>C</a:t>
            </a:r>
            <a:r>
              <a:rPr lang="en-US" altLang="en-US" dirty="0" err="1"/>
              <a:t>onquer</a:t>
            </a:r>
            <a:endParaRPr lang="en-US" altLang="en-US" dirty="0"/>
          </a:p>
        </p:txBody>
      </p:sp>
      <p:sp>
        <p:nvSpPr>
          <p:cNvPr id="104451" name="Rectangle 3"/>
          <p:cNvSpPr>
            <a:spLocks noGrp="1"/>
          </p:cNvSpPr>
          <p:nvPr>
            <p:ph idx="1"/>
          </p:nvPr>
        </p:nvSpPr>
        <p:spPr/>
        <p:txBody>
          <a:bodyPr>
            <a:normAutofit/>
          </a:bodyPr>
          <a:lstStyle/>
          <a:p>
            <a:r>
              <a:rPr lang="en-IE" altLang="en-US" dirty="0"/>
              <a:t>If we wanted, we could continue to divide the data by splitting it based on increasingly specific ranges of budget and celebrity counts until each of the incorrectly classified values resides in its own, perhaps tiny partition. </a:t>
            </a:r>
            <a:endParaRPr lang="ga-IE" altLang="en-US" dirty="0"/>
          </a:p>
          <a:p>
            <a:endParaRPr lang="en-IE" altLang="en-US" dirty="0"/>
          </a:p>
          <a:p>
            <a:r>
              <a:rPr lang="en-IE" altLang="en-US" dirty="0"/>
              <a:t>Since the data can continue to be split until there are no distinguishing features within a partition, a decision tree can be prone to be </a:t>
            </a:r>
            <a:r>
              <a:rPr lang="en-IE" altLang="en-US" dirty="0" err="1"/>
              <a:t>overfitting</a:t>
            </a:r>
            <a:r>
              <a:rPr lang="en-IE" altLang="en-US" dirty="0"/>
              <a:t> for the training data with overly-specific decisions. </a:t>
            </a:r>
            <a:endParaRPr lang="ga-IE" altLang="en-US" dirty="0"/>
          </a:p>
          <a:p>
            <a:endParaRPr lang="en-IE" altLang="en-US" dirty="0"/>
          </a:p>
          <a:p>
            <a:r>
              <a:rPr lang="en-IE" altLang="en-US" dirty="0"/>
              <a:t>We'll avoid this by stopping the algorithm here since more than 80 percent of the examples in each group are from a single class.</a:t>
            </a:r>
            <a:endParaRPr lang="ga-IE" altLang="en-US" dirty="0"/>
          </a:p>
          <a:p>
            <a:pPr lvl="2"/>
            <a:endParaRPr lang="en-IE" altLang="en-US" dirty="0"/>
          </a:p>
        </p:txBody>
      </p:sp>
      <p:sp>
        <p:nvSpPr>
          <p:cNvPr id="4" name="Date Placeholder 3"/>
          <p:cNvSpPr>
            <a:spLocks noGrp="1"/>
          </p:cNvSpPr>
          <p:nvPr>
            <p:ph type="dt" sz="half" idx="10"/>
          </p:nvPr>
        </p:nvSpPr>
        <p:spPr/>
        <p:txBody>
          <a:bodyPr/>
          <a:lstStyle/>
          <a:p>
            <a:pPr>
              <a:defRPr/>
            </a:pPr>
            <a:fld id="{BB918E8E-6D50-6B41-BEA6-C1C8AA8F7DA4}" type="datetime1">
              <a:rPr lang="en-IE" smtClean="0"/>
              <a:t>03/02/2019</a:t>
            </a:fld>
            <a:endParaRPr lang="en-IE"/>
          </a:p>
        </p:txBody>
      </p:sp>
      <p:sp>
        <p:nvSpPr>
          <p:cNvPr id="5" name="Footer Placeholder 4"/>
          <p:cNvSpPr>
            <a:spLocks noGrp="1"/>
          </p:cNvSpPr>
          <p:nvPr>
            <p:ph type="ftr" sz="quarter" idx="11"/>
          </p:nvPr>
        </p:nvSpPr>
        <p:spPr/>
        <p:txBody>
          <a:bodyPr/>
          <a:lstStyle/>
          <a:p>
            <a:pPr>
              <a:defRPr/>
            </a:pPr>
            <a:r>
              <a:rPr lang="en-IE"/>
              <a:t>Advanced Data Mining</a:t>
            </a:r>
          </a:p>
        </p:txBody>
      </p:sp>
      <p:sp>
        <p:nvSpPr>
          <p:cNvPr id="6" name="Slide Number Placeholder 5"/>
          <p:cNvSpPr>
            <a:spLocks noGrp="1"/>
          </p:cNvSpPr>
          <p:nvPr>
            <p:ph type="sldNum" sz="quarter" idx="12"/>
          </p:nvPr>
        </p:nvSpPr>
        <p:spPr/>
        <p:txBody>
          <a:bodyPr/>
          <a:lstStyle/>
          <a:p>
            <a:pPr>
              <a:defRPr/>
            </a:pPr>
            <a:fld id="{E702F601-837F-4952-9AC8-21E0053EC0C9}" type="slidenum">
              <a:rPr lang="en-IE" smtClean="0"/>
              <a:pPr>
                <a:defRPr/>
              </a:pPr>
              <a:t>35</a:t>
            </a:fld>
            <a:endParaRPr lang="en-IE"/>
          </a:p>
        </p:txBody>
      </p:sp>
    </p:spTree>
    <p:extLst>
      <p:ext uri="{BB962C8B-B14F-4D97-AF65-F5344CB8AC3E}">
        <p14:creationId xmlns:p14="http://schemas.microsoft.com/office/powerpoint/2010/main" val="230640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p>
            <a:r>
              <a:rPr lang="en-US" altLang="en-US" dirty="0"/>
              <a:t>Divide </a:t>
            </a:r>
            <a:r>
              <a:rPr lang="ga-IE" altLang="en-US" dirty="0"/>
              <a:t>&amp;</a:t>
            </a:r>
            <a:r>
              <a:rPr lang="en-US" altLang="en-US" dirty="0"/>
              <a:t> </a:t>
            </a:r>
            <a:r>
              <a:rPr lang="ga-IE" altLang="en-US" dirty="0"/>
              <a:t>C</a:t>
            </a:r>
            <a:r>
              <a:rPr lang="en-US" altLang="en-US" dirty="0" err="1"/>
              <a:t>onquer</a:t>
            </a:r>
            <a:endParaRPr lang="en-US" altLang="en-US" dirty="0"/>
          </a:p>
        </p:txBody>
      </p:sp>
      <p:sp>
        <p:nvSpPr>
          <p:cNvPr id="105475" name="Rectangle 3"/>
          <p:cNvSpPr>
            <a:spLocks noGrp="1"/>
          </p:cNvSpPr>
          <p:nvPr>
            <p:ph idx="1"/>
          </p:nvPr>
        </p:nvSpPr>
        <p:spPr>
          <a:xfrm>
            <a:off x="390526" y="1268413"/>
            <a:ext cx="2953998" cy="5132387"/>
          </a:xfrm>
        </p:spPr>
        <p:txBody>
          <a:bodyPr>
            <a:normAutofit/>
          </a:bodyPr>
          <a:lstStyle/>
          <a:p>
            <a:pPr>
              <a:lnSpc>
                <a:spcPct val="90000"/>
              </a:lnSpc>
            </a:pPr>
            <a:r>
              <a:rPr lang="en-IE" altLang="en-US" dirty="0"/>
              <a:t>Our model for predicting the future success of movies can be represented in a simple tree as shown. </a:t>
            </a:r>
          </a:p>
          <a:p>
            <a:pPr>
              <a:lnSpc>
                <a:spcPct val="90000"/>
              </a:lnSpc>
            </a:pPr>
            <a:endParaRPr lang="en-IE" altLang="en-US" dirty="0"/>
          </a:p>
          <a:p>
            <a:pPr>
              <a:lnSpc>
                <a:spcPct val="90000"/>
              </a:lnSpc>
            </a:pPr>
            <a:r>
              <a:rPr lang="en-IE" altLang="en-US" dirty="0"/>
              <a:t>To evaluate a script, follow the branches through each decision until its success or failure has been predicted.</a:t>
            </a:r>
            <a:endParaRPr lang="en-US" altLang="en-US" dirty="0"/>
          </a:p>
        </p:txBody>
      </p:sp>
      <p:sp>
        <p:nvSpPr>
          <p:cNvPr id="4" name="Date Placeholder 3"/>
          <p:cNvSpPr>
            <a:spLocks noGrp="1"/>
          </p:cNvSpPr>
          <p:nvPr>
            <p:ph type="dt" sz="half" idx="10"/>
          </p:nvPr>
        </p:nvSpPr>
        <p:spPr/>
        <p:txBody>
          <a:bodyPr/>
          <a:lstStyle/>
          <a:p>
            <a:pPr>
              <a:defRPr/>
            </a:pPr>
            <a:fld id="{9A388F31-62DF-774E-87C8-34A0D2EB36DC}" type="datetime1">
              <a:rPr lang="en-IE" smtClean="0"/>
              <a:t>03/02/2019</a:t>
            </a:fld>
            <a:endParaRPr lang="en-IE"/>
          </a:p>
        </p:txBody>
      </p:sp>
      <p:sp>
        <p:nvSpPr>
          <p:cNvPr id="10" name="Footer Placeholder 9"/>
          <p:cNvSpPr>
            <a:spLocks noGrp="1"/>
          </p:cNvSpPr>
          <p:nvPr>
            <p:ph type="ftr" sz="quarter" idx="11"/>
          </p:nvPr>
        </p:nvSpPr>
        <p:spPr/>
        <p:txBody>
          <a:bodyPr/>
          <a:lstStyle/>
          <a:p>
            <a:pPr>
              <a:defRPr/>
            </a:pPr>
            <a:r>
              <a:rPr lang="en-IE"/>
              <a:t>Advanced Data Mining</a:t>
            </a:r>
          </a:p>
        </p:txBody>
      </p:sp>
      <p:sp>
        <p:nvSpPr>
          <p:cNvPr id="11" name="Slide Number Placeholder 10"/>
          <p:cNvSpPr>
            <a:spLocks noGrp="1"/>
          </p:cNvSpPr>
          <p:nvPr>
            <p:ph type="sldNum" sz="quarter" idx="12"/>
          </p:nvPr>
        </p:nvSpPr>
        <p:spPr/>
        <p:txBody>
          <a:bodyPr/>
          <a:lstStyle/>
          <a:p>
            <a:pPr>
              <a:defRPr/>
            </a:pPr>
            <a:fld id="{E702F601-837F-4952-9AC8-21E0053EC0C9}" type="slidenum">
              <a:rPr lang="en-IE" smtClean="0"/>
              <a:pPr>
                <a:defRPr/>
              </a:pPr>
              <a:t>36</a:t>
            </a:fld>
            <a:endParaRPr lang="en-IE"/>
          </a:p>
        </p:txBody>
      </p:sp>
      <p:grpSp>
        <p:nvGrpSpPr>
          <p:cNvPr id="12" name="Group 11">
            <a:extLst>
              <a:ext uri="{FF2B5EF4-FFF2-40B4-BE49-F238E27FC236}">
                <a16:creationId xmlns:a16="http://schemas.microsoft.com/office/drawing/2014/main" id="{6E56A3B6-653B-5F40-A2D7-587E899BB07B}"/>
              </a:ext>
            </a:extLst>
          </p:cNvPr>
          <p:cNvGrpSpPr/>
          <p:nvPr/>
        </p:nvGrpSpPr>
        <p:grpSpPr>
          <a:xfrm>
            <a:off x="3344524" y="1268412"/>
            <a:ext cx="5886669" cy="5132387"/>
            <a:chOff x="3398545" y="1117976"/>
            <a:chExt cx="5832648" cy="5282824"/>
          </a:xfrm>
        </p:grpSpPr>
        <p:pic>
          <p:nvPicPr>
            <p:cNvPr id="105476"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582648" y="1117976"/>
              <a:ext cx="5442865" cy="5276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Rounded Rectangle 1"/>
            <p:cNvSpPr/>
            <p:nvPr/>
          </p:nvSpPr>
          <p:spPr>
            <a:xfrm>
              <a:off x="7935049" y="1646762"/>
              <a:ext cx="1296144" cy="648072"/>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ga-IE" dirty="0"/>
                <a:t>Decision Nodes</a:t>
              </a:r>
              <a:endParaRPr lang="en-IE" dirty="0"/>
            </a:p>
          </p:txBody>
        </p:sp>
        <p:sp>
          <p:nvSpPr>
            <p:cNvPr id="6" name="Rounded Rectangle 5"/>
            <p:cNvSpPr/>
            <p:nvPr/>
          </p:nvSpPr>
          <p:spPr>
            <a:xfrm>
              <a:off x="3398545" y="5463186"/>
              <a:ext cx="1296144" cy="648072"/>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ga-IE" dirty="0"/>
                <a:t>Leaf Nodes</a:t>
              </a:r>
              <a:endParaRPr lang="en-IE" dirty="0"/>
            </a:p>
          </p:txBody>
        </p:sp>
        <p:sp>
          <p:nvSpPr>
            <p:cNvPr id="3" name="Freeform 2"/>
            <p:cNvSpPr/>
            <p:nvPr/>
          </p:nvSpPr>
          <p:spPr>
            <a:xfrm>
              <a:off x="6739513" y="2071170"/>
              <a:ext cx="1181100" cy="622300"/>
            </a:xfrm>
            <a:custGeom>
              <a:avLst/>
              <a:gdLst>
                <a:gd name="connsiteX0" fmla="*/ 1181100 w 1181100"/>
                <a:gd name="connsiteY0" fmla="*/ 0 h 622300"/>
                <a:gd name="connsiteX1" fmla="*/ 0 w 1181100"/>
                <a:gd name="connsiteY1" fmla="*/ 622300 h 622300"/>
              </a:gdLst>
              <a:ahLst/>
              <a:cxnLst>
                <a:cxn ang="0">
                  <a:pos x="connsiteX0" y="connsiteY0"/>
                </a:cxn>
                <a:cxn ang="0">
                  <a:pos x="connsiteX1" y="connsiteY1"/>
                </a:cxn>
              </a:cxnLst>
              <a:rect l="l" t="t" r="r" b="b"/>
              <a:pathLst>
                <a:path w="1181100" h="622300">
                  <a:moveTo>
                    <a:pt x="1181100" y="0"/>
                  </a:moveTo>
                  <a:lnTo>
                    <a:pt x="0" y="622300"/>
                  </a:lnTo>
                </a:path>
              </a:pathLst>
            </a:custGeom>
            <a:noFill/>
            <a:ln w="38100">
              <a:solidFill>
                <a:schemeClr val="bg1">
                  <a:lumMod val="65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Freeform 4"/>
            <p:cNvSpPr/>
            <p:nvPr/>
          </p:nvSpPr>
          <p:spPr>
            <a:xfrm>
              <a:off x="7869813" y="2312470"/>
              <a:ext cx="1007791" cy="2095500"/>
            </a:xfrm>
            <a:custGeom>
              <a:avLst/>
              <a:gdLst>
                <a:gd name="connsiteX0" fmla="*/ 660400 w 1007791"/>
                <a:gd name="connsiteY0" fmla="*/ 0 h 2095500"/>
                <a:gd name="connsiteX1" fmla="*/ 977900 w 1007791"/>
                <a:gd name="connsiteY1" fmla="*/ 1193800 h 2095500"/>
                <a:gd name="connsiteX2" fmla="*/ 0 w 1007791"/>
                <a:gd name="connsiteY2" fmla="*/ 2095500 h 2095500"/>
              </a:gdLst>
              <a:ahLst/>
              <a:cxnLst>
                <a:cxn ang="0">
                  <a:pos x="connsiteX0" y="connsiteY0"/>
                </a:cxn>
                <a:cxn ang="0">
                  <a:pos x="connsiteX1" y="connsiteY1"/>
                </a:cxn>
                <a:cxn ang="0">
                  <a:pos x="connsiteX2" y="connsiteY2"/>
                </a:cxn>
              </a:cxnLst>
              <a:rect l="l" t="t" r="r" b="b"/>
              <a:pathLst>
                <a:path w="1007791" h="2095500">
                  <a:moveTo>
                    <a:pt x="660400" y="0"/>
                  </a:moveTo>
                  <a:cubicBezTo>
                    <a:pt x="874183" y="422275"/>
                    <a:pt x="1087967" y="844550"/>
                    <a:pt x="977900" y="1193800"/>
                  </a:cubicBezTo>
                  <a:cubicBezTo>
                    <a:pt x="867833" y="1543050"/>
                    <a:pt x="433916" y="1819275"/>
                    <a:pt x="0" y="2095500"/>
                  </a:cubicBezTo>
                </a:path>
              </a:pathLst>
            </a:custGeom>
            <a:noFill/>
            <a:ln w="38100">
              <a:solidFill>
                <a:schemeClr val="bg1">
                  <a:lumMod val="65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Freeform 6"/>
            <p:cNvSpPr/>
            <p:nvPr/>
          </p:nvSpPr>
          <p:spPr>
            <a:xfrm>
              <a:off x="4428113" y="6122470"/>
              <a:ext cx="774700" cy="144899"/>
            </a:xfrm>
            <a:custGeom>
              <a:avLst/>
              <a:gdLst>
                <a:gd name="connsiteX0" fmla="*/ 0 w 774700"/>
                <a:gd name="connsiteY0" fmla="*/ 0 h 144899"/>
                <a:gd name="connsiteX1" fmla="*/ 406400 w 774700"/>
                <a:gd name="connsiteY1" fmla="*/ 139700 h 144899"/>
                <a:gd name="connsiteX2" fmla="*/ 774700 w 774700"/>
                <a:gd name="connsiteY2" fmla="*/ 101600 h 144899"/>
              </a:gdLst>
              <a:ahLst/>
              <a:cxnLst>
                <a:cxn ang="0">
                  <a:pos x="connsiteX0" y="connsiteY0"/>
                </a:cxn>
                <a:cxn ang="0">
                  <a:pos x="connsiteX1" y="connsiteY1"/>
                </a:cxn>
                <a:cxn ang="0">
                  <a:pos x="connsiteX2" y="connsiteY2"/>
                </a:cxn>
              </a:cxnLst>
              <a:rect l="l" t="t" r="r" b="b"/>
              <a:pathLst>
                <a:path w="774700" h="144899">
                  <a:moveTo>
                    <a:pt x="0" y="0"/>
                  </a:moveTo>
                  <a:cubicBezTo>
                    <a:pt x="138641" y="61383"/>
                    <a:pt x="277283" y="122767"/>
                    <a:pt x="406400" y="139700"/>
                  </a:cubicBezTo>
                  <a:cubicBezTo>
                    <a:pt x="535517" y="156633"/>
                    <a:pt x="655108" y="129116"/>
                    <a:pt x="774700" y="101600"/>
                  </a:cubicBezTo>
                </a:path>
              </a:pathLst>
            </a:custGeom>
            <a:noFill/>
            <a:ln w="38100">
              <a:solidFill>
                <a:schemeClr val="bg1">
                  <a:lumMod val="65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Freeform 7"/>
            <p:cNvSpPr/>
            <p:nvPr/>
          </p:nvSpPr>
          <p:spPr>
            <a:xfrm>
              <a:off x="3970913" y="6122470"/>
              <a:ext cx="3657600" cy="278330"/>
            </a:xfrm>
            <a:custGeom>
              <a:avLst/>
              <a:gdLst>
                <a:gd name="connsiteX0" fmla="*/ 0 w 3657600"/>
                <a:gd name="connsiteY0" fmla="*/ 12700 h 278330"/>
                <a:gd name="connsiteX1" fmla="*/ 812800 w 3657600"/>
                <a:gd name="connsiteY1" fmla="*/ 241300 h 278330"/>
                <a:gd name="connsiteX2" fmla="*/ 1866900 w 3657600"/>
                <a:gd name="connsiteY2" fmla="*/ 266700 h 278330"/>
                <a:gd name="connsiteX3" fmla="*/ 2997200 w 3657600"/>
                <a:gd name="connsiteY3" fmla="*/ 254000 h 278330"/>
                <a:gd name="connsiteX4" fmla="*/ 3657600 w 3657600"/>
                <a:gd name="connsiteY4" fmla="*/ 0 h 278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7600" h="278330">
                  <a:moveTo>
                    <a:pt x="0" y="12700"/>
                  </a:moveTo>
                  <a:cubicBezTo>
                    <a:pt x="250825" y="105833"/>
                    <a:pt x="501650" y="198967"/>
                    <a:pt x="812800" y="241300"/>
                  </a:cubicBezTo>
                  <a:cubicBezTo>
                    <a:pt x="1123950" y="283633"/>
                    <a:pt x="1866900" y="266700"/>
                    <a:pt x="1866900" y="266700"/>
                  </a:cubicBezTo>
                  <a:cubicBezTo>
                    <a:pt x="2230967" y="268817"/>
                    <a:pt x="2698750" y="298450"/>
                    <a:pt x="2997200" y="254000"/>
                  </a:cubicBezTo>
                  <a:cubicBezTo>
                    <a:pt x="3295650" y="209550"/>
                    <a:pt x="3476625" y="104775"/>
                    <a:pt x="3657600" y="0"/>
                  </a:cubicBezTo>
                </a:path>
              </a:pathLst>
            </a:custGeom>
            <a:noFill/>
            <a:ln w="38100">
              <a:solidFill>
                <a:schemeClr val="bg1">
                  <a:lumMod val="65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Freeform 8"/>
            <p:cNvSpPr/>
            <p:nvPr/>
          </p:nvSpPr>
          <p:spPr>
            <a:xfrm>
              <a:off x="4097913" y="4903270"/>
              <a:ext cx="508000" cy="533400"/>
            </a:xfrm>
            <a:custGeom>
              <a:avLst/>
              <a:gdLst>
                <a:gd name="connsiteX0" fmla="*/ 0 w 508000"/>
                <a:gd name="connsiteY0" fmla="*/ 533400 h 533400"/>
                <a:gd name="connsiteX1" fmla="*/ 508000 w 508000"/>
                <a:gd name="connsiteY1" fmla="*/ 0 h 533400"/>
              </a:gdLst>
              <a:ahLst/>
              <a:cxnLst>
                <a:cxn ang="0">
                  <a:pos x="connsiteX0" y="connsiteY0"/>
                </a:cxn>
                <a:cxn ang="0">
                  <a:pos x="connsiteX1" y="connsiteY1"/>
                </a:cxn>
              </a:cxnLst>
              <a:rect l="l" t="t" r="r" b="b"/>
              <a:pathLst>
                <a:path w="508000" h="533400">
                  <a:moveTo>
                    <a:pt x="0" y="533400"/>
                  </a:moveTo>
                  <a:lnTo>
                    <a:pt x="508000" y="0"/>
                  </a:lnTo>
                </a:path>
              </a:pathLst>
            </a:custGeom>
            <a:noFill/>
            <a:ln w="38100">
              <a:solidFill>
                <a:schemeClr val="bg1">
                  <a:lumMod val="65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Tree>
    <p:extLst>
      <p:ext uri="{BB962C8B-B14F-4D97-AF65-F5344CB8AC3E}">
        <p14:creationId xmlns:p14="http://schemas.microsoft.com/office/powerpoint/2010/main" val="12714429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p>
            <a:r>
              <a:rPr lang="en-US" altLang="en-US" dirty="0"/>
              <a:t>Divide </a:t>
            </a:r>
            <a:r>
              <a:rPr lang="ga-IE" altLang="en-US" dirty="0"/>
              <a:t>&amp;</a:t>
            </a:r>
            <a:r>
              <a:rPr lang="en-US" altLang="en-US" dirty="0"/>
              <a:t> </a:t>
            </a:r>
            <a:r>
              <a:rPr lang="ga-IE" altLang="en-US" dirty="0"/>
              <a:t>C</a:t>
            </a:r>
            <a:r>
              <a:rPr lang="en-US" altLang="en-US" dirty="0" err="1"/>
              <a:t>onquer</a:t>
            </a:r>
            <a:endParaRPr lang="en-US" altLang="en-US" dirty="0"/>
          </a:p>
        </p:txBody>
      </p:sp>
      <p:sp>
        <p:nvSpPr>
          <p:cNvPr id="105475" name="Rectangle 3"/>
          <p:cNvSpPr>
            <a:spLocks noGrp="1"/>
          </p:cNvSpPr>
          <p:nvPr>
            <p:ph idx="1"/>
          </p:nvPr>
        </p:nvSpPr>
        <p:spPr>
          <a:xfrm>
            <a:off x="395536" y="1340768"/>
            <a:ext cx="8291264" cy="4800600"/>
          </a:xfrm>
        </p:spPr>
        <p:txBody>
          <a:bodyPr>
            <a:normAutofit/>
          </a:bodyPr>
          <a:lstStyle/>
          <a:p>
            <a:pPr>
              <a:lnSpc>
                <a:spcPct val="90000"/>
              </a:lnSpc>
            </a:pPr>
            <a:r>
              <a:rPr lang="ga-IE" altLang="en-US" dirty="0"/>
              <a:t>Support &amp; Confidence</a:t>
            </a:r>
          </a:p>
          <a:p>
            <a:pPr lvl="1">
              <a:lnSpc>
                <a:spcPct val="90000"/>
              </a:lnSpc>
            </a:pPr>
            <a:r>
              <a:rPr lang="ga-IE" altLang="en-US" dirty="0"/>
              <a:t>Consider the following decision tree for providing a loan to a person.</a:t>
            </a:r>
          </a:p>
          <a:p>
            <a:pPr lvl="1">
              <a:lnSpc>
                <a:spcPct val="90000"/>
              </a:lnSpc>
            </a:pPr>
            <a:r>
              <a:rPr lang="ga-IE" altLang="en-US" dirty="0"/>
              <a:t>The training set contains 15 examples.</a:t>
            </a:r>
          </a:p>
          <a:p>
            <a:pPr lvl="2">
              <a:lnSpc>
                <a:spcPct val="90000"/>
              </a:lnSpc>
            </a:pPr>
            <a:endParaRPr lang="ga-IE" altLang="en-US" dirty="0"/>
          </a:p>
        </p:txBody>
      </p:sp>
      <p:sp>
        <p:nvSpPr>
          <p:cNvPr id="3" name="Date Placeholder 2"/>
          <p:cNvSpPr>
            <a:spLocks noGrp="1"/>
          </p:cNvSpPr>
          <p:nvPr>
            <p:ph type="dt" sz="half" idx="10"/>
          </p:nvPr>
        </p:nvSpPr>
        <p:spPr/>
        <p:txBody>
          <a:bodyPr/>
          <a:lstStyle/>
          <a:p>
            <a:pPr>
              <a:defRPr/>
            </a:pPr>
            <a:fld id="{ABCCB1C9-17B3-F148-ABFA-47AF68FF2E7B}" type="datetime1">
              <a:rPr lang="en-IE" smtClean="0"/>
              <a:t>03/02/2019</a:t>
            </a:fld>
            <a:endParaRPr lang="en-IE"/>
          </a:p>
        </p:txBody>
      </p:sp>
      <p:sp>
        <p:nvSpPr>
          <p:cNvPr id="6" name="Footer Placeholder 5"/>
          <p:cNvSpPr>
            <a:spLocks noGrp="1"/>
          </p:cNvSpPr>
          <p:nvPr>
            <p:ph type="ftr" sz="quarter" idx="11"/>
          </p:nvPr>
        </p:nvSpPr>
        <p:spPr/>
        <p:txBody>
          <a:bodyPr/>
          <a:lstStyle/>
          <a:p>
            <a:pPr>
              <a:defRPr/>
            </a:pPr>
            <a:r>
              <a:rPr lang="en-IE"/>
              <a:t>Advanced Data Mining</a:t>
            </a:r>
          </a:p>
        </p:txBody>
      </p:sp>
      <p:sp>
        <p:nvSpPr>
          <p:cNvPr id="18" name="Slide Number Placeholder 17"/>
          <p:cNvSpPr>
            <a:spLocks noGrp="1"/>
          </p:cNvSpPr>
          <p:nvPr>
            <p:ph type="sldNum" sz="quarter" idx="12"/>
          </p:nvPr>
        </p:nvSpPr>
        <p:spPr/>
        <p:txBody>
          <a:bodyPr/>
          <a:lstStyle/>
          <a:p>
            <a:pPr>
              <a:defRPr/>
            </a:pPr>
            <a:fld id="{E702F601-837F-4952-9AC8-21E0053EC0C9}" type="slidenum">
              <a:rPr lang="en-IE" smtClean="0"/>
              <a:pPr>
                <a:defRPr/>
              </a:pPr>
              <a:t>37</a:t>
            </a:fld>
            <a:endParaRPr lang="en-IE"/>
          </a:p>
        </p:txBody>
      </p:sp>
      <p:sp>
        <p:nvSpPr>
          <p:cNvPr id="2" name="Rectangle 1"/>
          <p:cNvSpPr/>
          <p:nvPr/>
        </p:nvSpPr>
        <p:spPr>
          <a:xfrm>
            <a:off x="1028316" y="2780928"/>
            <a:ext cx="1728192" cy="504056"/>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ga-IE" dirty="0"/>
              <a:t>Own house?</a:t>
            </a:r>
            <a:endParaRPr lang="en-IE" dirty="0"/>
          </a:p>
        </p:txBody>
      </p:sp>
      <p:sp>
        <p:nvSpPr>
          <p:cNvPr id="5" name="Rectangle 4"/>
          <p:cNvSpPr/>
          <p:nvPr/>
        </p:nvSpPr>
        <p:spPr>
          <a:xfrm>
            <a:off x="2320268" y="4113076"/>
            <a:ext cx="1728192" cy="504056"/>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ga-IE" dirty="0"/>
              <a:t>Has job?</a:t>
            </a:r>
            <a:endParaRPr lang="en-IE" dirty="0"/>
          </a:p>
        </p:txBody>
      </p:sp>
      <p:cxnSp>
        <p:nvCxnSpPr>
          <p:cNvPr id="4" name="Straight Arrow Connector 3"/>
          <p:cNvCxnSpPr>
            <a:stCxn id="2" idx="2"/>
          </p:cNvCxnSpPr>
          <p:nvPr/>
        </p:nvCxnSpPr>
        <p:spPr>
          <a:xfrm flipH="1">
            <a:off x="1172332" y="3284984"/>
            <a:ext cx="720080" cy="828092"/>
          </a:xfrm>
          <a:prstGeom prst="straightConnector1">
            <a:avLst/>
          </a:prstGeom>
          <a:noFill/>
          <a:ln w="38100">
            <a:solidFill>
              <a:schemeClr val="bg1">
                <a:lumMod val="65000"/>
              </a:schemeClr>
            </a:solidFill>
            <a:tailEnd type="stealth"/>
          </a:ln>
        </p:spPr>
        <p:style>
          <a:lnRef idx="2">
            <a:schemeClr val="accent1">
              <a:shade val="50000"/>
            </a:schemeClr>
          </a:lnRef>
          <a:fillRef idx="1">
            <a:schemeClr val="accent1"/>
          </a:fillRef>
          <a:effectRef idx="0">
            <a:schemeClr val="accent1"/>
          </a:effectRef>
          <a:fontRef idx="minor">
            <a:schemeClr val="lt1"/>
          </a:fontRef>
        </p:style>
      </p:cxnSp>
      <p:cxnSp>
        <p:nvCxnSpPr>
          <p:cNvPr id="8" name="Straight Arrow Connector 7"/>
          <p:cNvCxnSpPr/>
          <p:nvPr/>
        </p:nvCxnSpPr>
        <p:spPr>
          <a:xfrm flipH="1">
            <a:off x="2397088" y="4617132"/>
            <a:ext cx="720080" cy="828092"/>
          </a:xfrm>
          <a:prstGeom prst="straightConnector1">
            <a:avLst/>
          </a:prstGeom>
          <a:noFill/>
          <a:ln w="38100">
            <a:solidFill>
              <a:schemeClr val="bg1">
                <a:lumMod val="65000"/>
              </a:schemeClr>
            </a:solidFill>
            <a:tailEnd type="stealth"/>
          </a:ln>
        </p:spPr>
        <p:style>
          <a:lnRef idx="2">
            <a:schemeClr val="accent1">
              <a:shade val="50000"/>
            </a:schemeClr>
          </a:lnRef>
          <a:fillRef idx="1">
            <a:schemeClr val="accent1"/>
          </a:fillRef>
          <a:effectRef idx="0">
            <a:schemeClr val="accent1"/>
          </a:effectRef>
          <a:fontRef idx="minor">
            <a:schemeClr val="lt1"/>
          </a:fontRef>
        </p:style>
      </p:cxnSp>
      <p:cxnSp>
        <p:nvCxnSpPr>
          <p:cNvPr id="9" name="Straight Arrow Connector 8"/>
          <p:cNvCxnSpPr/>
          <p:nvPr/>
        </p:nvCxnSpPr>
        <p:spPr>
          <a:xfrm>
            <a:off x="3125924" y="4617132"/>
            <a:ext cx="855712" cy="828092"/>
          </a:xfrm>
          <a:prstGeom prst="straightConnector1">
            <a:avLst/>
          </a:prstGeom>
          <a:noFill/>
          <a:ln w="38100">
            <a:solidFill>
              <a:schemeClr val="bg1">
                <a:lumMod val="65000"/>
              </a:schemeClr>
            </a:solidFill>
            <a:tailEnd type="stealth"/>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Arrow Connector 10"/>
          <p:cNvCxnSpPr/>
          <p:nvPr/>
        </p:nvCxnSpPr>
        <p:spPr>
          <a:xfrm>
            <a:off x="1892412" y="3284984"/>
            <a:ext cx="855712" cy="828092"/>
          </a:xfrm>
          <a:prstGeom prst="straightConnector1">
            <a:avLst/>
          </a:prstGeom>
          <a:noFill/>
          <a:ln w="38100">
            <a:solidFill>
              <a:schemeClr val="bg1">
                <a:lumMod val="65000"/>
              </a:schemeClr>
            </a:solidFill>
            <a:tailEnd type="stealth"/>
          </a:ln>
        </p:spPr>
        <p:style>
          <a:lnRef idx="2">
            <a:schemeClr val="accent1">
              <a:shade val="50000"/>
            </a:schemeClr>
          </a:lnRef>
          <a:fillRef idx="1">
            <a:schemeClr val="accent1"/>
          </a:fillRef>
          <a:effectRef idx="0">
            <a:schemeClr val="accent1"/>
          </a:effectRef>
          <a:fontRef idx="minor">
            <a:schemeClr val="lt1"/>
          </a:fontRef>
        </p:style>
      </p:cxnSp>
      <p:sp>
        <p:nvSpPr>
          <p:cNvPr id="7" name="Oval 6"/>
          <p:cNvSpPr/>
          <p:nvPr/>
        </p:nvSpPr>
        <p:spPr>
          <a:xfrm>
            <a:off x="632272" y="4113076"/>
            <a:ext cx="1080120" cy="396044"/>
          </a:xfrm>
          <a:prstGeom prst="ellipse">
            <a:avLst/>
          </a:prstGeom>
          <a:solidFill>
            <a:schemeClr val="tx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ga-IE" dirty="0">
                <a:solidFill>
                  <a:schemeClr val="tx1"/>
                </a:solidFill>
              </a:rPr>
              <a:t>YES</a:t>
            </a:r>
            <a:endParaRPr lang="en-IE" dirty="0">
              <a:solidFill>
                <a:schemeClr val="tx1"/>
              </a:solidFill>
            </a:endParaRPr>
          </a:p>
        </p:txBody>
      </p:sp>
      <p:sp>
        <p:nvSpPr>
          <p:cNvPr id="13" name="Oval 12"/>
          <p:cNvSpPr/>
          <p:nvPr/>
        </p:nvSpPr>
        <p:spPr>
          <a:xfrm>
            <a:off x="1728912" y="5454476"/>
            <a:ext cx="1080120" cy="396044"/>
          </a:xfrm>
          <a:prstGeom prst="ellipse">
            <a:avLst/>
          </a:prstGeom>
          <a:solidFill>
            <a:schemeClr val="tx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ga-IE" dirty="0">
                <a:solidFill>
                  <a:schemeClr val="tx1"/>
                </a:solidFill>
              </a:rPr>
              <a:t>YES</a:t>
            </a:r>
            <a:endParaRPr lang="en-IE" dirty="0">
              <a:solidFill>
                <a:schemeClr val="tx1"/>
              </a:solidFill>
            </a:endParaRPr>
          </a:p>
        </p:txBody>
      </p:sp>
      <p:sp>
        <p:nvSpPr>
          <p:cNvPr id="14" name="Oval 13"/>
          <p:cNvSpPr/>
          <p:nvPr/>
        </p:nvSpPr>
        <p:spPr>
          <a:xfrm>
            <a:off x="3441576" y="5472732"/>
            <a:ext cx="1080120" cy="396044"/>
          </a:xfrm>
          <a:prstGeom prst="ellipse">
            <a:avLst/>
          </a:prstGeom>
          <a:solidFill>
            <a:schemeClr val="tx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ga-IE" dirty="0">
                <a:solidFill>
                  <a:schemeClr val="tx1"/>
                </a:solidFill>
              </a:rPr>
              <a:t>NO</a:t>
            </a:r>
            <a:endParaRPr lang="en-IE" dirty="0">
              <a:solidFill>
                <a:schemeClr val="tx1"/>
              </a:solidFill>
            </a:endParaRPr>
          </a:p>
        </p:txBody>
      </p:sp>
      <p:sp>
        <p:nvSpPr>
          <p:cNvPr id="10" name="TextBox 9"/>
          <p:cNvSpPr txBox="1"/>
          <p:nvPr/>
        </p:nvSpPr>
        <p:spPr>
          <a:xfrm>
            <a:off x="883916" y="4591248"/>
            <a:ext cx="576064" cy="369332"/>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ga-IE" dirty="0"/>
              <a:t>6/6</a:t>
            </a:r>
            <a:endParaRPr lang="en-IE" dirty="0"/>
          </a:p>
        </p:txBody>
      </p:sp>
      <p:sp>
        <p:nvSpPr>
          <p:cNvPr id="16" name="TextBox 15"/>
          <p:cNvSpPr txBox="1"/>
          <p:nvPr/>
        </p:nvSpPr>
        <p:spPr>
          <a:xfrm>
            <a:off x="1929992" y="5949280"/>
            <a:ext cx="576064" cy="369332"/>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ga-IE" dirty="0"/>
              <a:t>3/3</a:t>
            </a:r>
            <a:endParaRPr lang="en-IE" dirty="0"/>
          </a:p>
        </p:txBody>
      </p:sp>
      <p:sp>
        <p:nvSpPr>
          <p:cNvPr id="17" name="TextBox 16"/>
          <p:cNvSpPr txBox="1"/>
          <p:nvPr/>
        </p:nvSpPr>
        <p:spPr>
          <a:xfrm>
            <a:off x="3693604" y="5950892"/>
            <a:ext cx="576064" cy="369332"/>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ga-IE" dirty="0"/>
              <a:t>6/6</a:t>
            </a:r>
            <a:endParaRPr lang="en-IE" dirty="0"/>
          </a:p>
        </p:txBody>
      </p:sp>
      <p:sp>
        <p:nvSpPr>
          <p:cNvPr id="12" name="TextBox 11"/>
          <p:cNvSpPr txBox="1"/>
          <p:nvPr/>
        </p:nvSpPr>
        <p:spPr>
          <a:xfrm>
            <a:off x="4860032" y="2404916"/>
            <a:ext cx="3816424" cy="2862323"/>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ga-IE" dirty="0"/>
              <a:t>The x/y values mean that x out of y training examples that reach this leaf node have the class of the leaf.</a:t>
            </a:r>
          </a:p>
          <a:p>
            <a:endParaRPr lang="ga-IE" dirty="0"/>
          </a:p>
          <a:p>
            <a:r>
              <a:rPr lang="ga-IE" dirty="0"/>
              <a:t>The x/y value is considered the confidence value</a:t>
            </a:r>
          </a:p>
          <a:p>
            <a:endParaRPr lang="ga-IE" dirty="0"/>
          </a:p>
          <a:p>
            <a:r>
              <a:rPr lang="ga-IE" dirty="0"/>
              <a:t>The x value is the support count. The support at a leaf node will be x/(total number of training examples)</a:t>
            </a:r>
            <a:endParaRPr lang="en-IE" dirty="0"/>
          </a:p>
        </p:txBody>
      </p:sp>
      <p:sp>
        <p:nvSpPr>
          <p:cNvPr id="15" name="Rectangle 14"/>
          <p:cNvSpPr/>
          <p:nvPr/>
        </p:nvSpPr>
        <p:spPr>
          <a:xfrm>
            <a:off x="4860032" y="5268854"/>
            <a:ext cx="3816424" cy="930011"/>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ga-IE" dirty="0"/>
              <a:t>What are the support and confidence values at each of the leaf nodes??</a:t>
            </a:r>
            <a:endParaRPr lang="en-IE" dirty="0"/>
          </a:p>
        </p:txBody>
      </p:sp>
    </p:spTree>
    <p:extLst>
      <p:ext uri="{BB962C8B-B14F-4D97-AF65-F5344CB8AC3E}">
        <p14:creationId xmlns:p14="http://schemas.microsoft.com/office/powerpoint/2010/main" val="2544271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p>
            <a:r>
              <a:rPr lang="en-US" altLang="en-US" dirty="0"/>
              <a:t>Divide </a:t>
            </a:r>
            <a:r>
              <a:rPr lang="ga-IE" altLang="en-US" dirty="0"/>
              <a:t>&amp;</a:t>
            </a:r>
            <a:r>
              <a:rPr lang="en-US" altLang="en-US" dirty="0"/>
              <a:t> </a:t>
            </a:r>
            <a:r>
              <a:rPr lang="ga-IE" altLang="en-US" dirty="0"/>
              <a:t>C</a:t>
            </a:r>
            <a:r>
              <a:rPr lang="en-US" altLang="en-US" dirty="0" err="1"/>
              <a:t>onquer</a:t>
            </a:r>
            <a:endParaRPr lang="en-US" altLang="en-US" dirty="0"/>
          </a:p>
        </p:txBody>
      </p:sp>
      <p:sp>
        <p:nvSpPr>
          <p:cNvPr id="105475" name="Rectangle 3"/>
          <p:cNvSpPr>
            <a:spLocks noGrp="1"/>
          </p:cNvSpPr>
          <p:nvPr>
            <p:ph idx="1"/>
          </p:nvPr>
        </p:nvSpPr>
        <p:spPr>
          <a:xfrm>
            <a:off x="395536" y="1340768"/>
            <a:ext cx="8291264" cy="4800600"/>
          </a:xfrm>
        </p:spPr>
        <p:txBody>
          <a:bodyPr>
            <a:normAutofit lnSpcReduction="10000"/>
          </a:bodyPr>
          <a:lstStyle/>
          <a:p>
            <a:pPr marL="0" indent="0">
              <a:lnSpc>
                <a:spcPct val="90000"/>
              </a:lnSpc>
              <a:buNone/>
            </a:pPr>
            <a:r>
              <a:rPr lang="ga-IE" altLang="en-US" dirty="0"/>
              <a:t>Note:</a:t>
            </a:r>
          </a:p>
          <a:p>
            <a:pPr>
              <a:lnSpc>
                <a:spcPct val="90000"/>
              </a:lnSpc>
            </a:pPr>
            <a:r>
              <a:rPr lang="ga-IE" altLang="en-US" dirty="0"/>
              <a:t>There may be many decision trees that can be learned from the data</a:t>
            </a:r>
            <a:r>
              <a:rPr lang="en-US" altLang="en-US" dirty="0"/>
              <a:t>, and most decision tree algorithms have stochastic properties: so BUILD LOTS!! </a:t>
            </a:r>
            <a:endParaRPr lang="ga-IE" altLang="en-US" dirty="0"/>
          </a:p>
          <a:p>
            <a:pPr>
              <a:lnSpc>
                <a:spcPct val="90000"/>
              </a:lnSpc>
            </a:pPr>
            <a:endParaRPr lang="ga-IE" altLang="en-US" dirty="0"/>
          </a:p>
          <a:p>
            <a:pPr>
              <a:lnSpc>
                <a:spcPct val="90000"/>
              </a:lnSpc>
            </a:pPr>
            <a:r>
              <a:rPr lang="ga-IE" altLang="en-US" dirty="0"/>
              <a:t>In practice, we would like small, accurate trees</a:t>
            </a:r>
          </a:p>
          <a:p>
            <a:pPr lvl="1">
              <a:lnSpc>
                <a:spcPct val="90000"/>
              </a:lnSpc>
            </a:pPr>
            <a:r>
              <a:rPr lang="ga-IE" altLang="en-US" dirty="0"/>
              <a:t>A smaller tree tends to be more general and also more accurate</a:t>
            </a:r>
          </a:p>
          <a:p>
            <a:pPr lvl="1">
              <a:lnSpc>
                <a:spcPct val="90000"/>
              </a:lnSpc>
            </a:pPr>
            <a:r>
              <a:rPr lang="ga-IE" altLang="en-US" dirty="0"/>
              <a:t>Easier to understand by human users – Important in many cases</a:t>
            </a:r>
            <a:endParaRPr lang="en-US" altLang="en-US" dirty="0"/>
          </a:p>
          <a:p>
            <a:pPr lvl="1">
              <a:lnSpc>
                <a:spcPct val="90000"/>
              </a:lnSpc>
            </a:pPr>
            <a:r>
              <a:rPr lang="en-US" altLang="en-US" dirty="0"/>
              <a:t>Smaller trees also generalize the data better, and are thus less susceptible to overfitting.</a:t>
            </a:r>
            <a:endParaRPr lang="ga-IE" altLang="en-US" dirty="0"/>
          </a:p>
          <a:p>
            <a:pPr lvl="2">
              <a:lnSpc>
                <a:spcPct val="90000"/>
              </a:lnSpc>
            </a:pPr>
            <a:endParaRPr lang="ga-IE" altLang="en-US" dirty="0"/>
          </a:p>
          <a:p>
            <a:pPr>
              <a:lnSpc>
                <a:spcPct val="90000"/>
              </a:lnSpc>
            </a:pPr>
            <a:r>
              <a:rPr lang="ga-IE" altLang="en-US" dirty="0"/>
              <a:t>For most real-world datasets, the training examples that reach leaf nodes will not all have the same class.</a:t>
            </a:r>
          </a:p>
          <a:p>
            <a:pPr>
              <a:lnSpc>
                <a:spcPct val="90000"/>
              </a:lnSpc>
            </a:pPr>
            <a:endParaRPr lang="ga-IE" altLang="en-US" dirty="0"/>
          </a:p>
          <a:p>
            <a:pPr>
              <a:lnSpc>
                <a:spcPct val="90000"/>
              </a:lnSpc>
            </a:pPr>
            <a:r>
              <a:rPr lang="ga-IE" altLang="en-US" dirty="0"/>
              <a:t>A decision tree only finds a subset of the rules that exist in the data which is sufficient for classification.</a:t>
            </a:r>
            <a:endParaRPr lang="en-US" altLang="en-US" dirty="0"/>
          </a:p>
        </p:txBody>
      </p:sp>
      <p:sp>
        <p:nvSpPr>
          <p:cNvPr id="2" name="Date Placeholder 1"/>
          <p:cNvSpPr>
            <a:spLocks noGrp="1"/>
          </p:cNvSpPr>
          <p:nvPr>
            <p:ph type="dt" sz="half" idx="10"/>
          </p:nvPr>
        </p:nvSpPr>
        <p:spPr/>
        <p:txBody>
          <a:bodyPr/>
          <a:lstStyle/>
          <a:p>
            <a:pPr>
              <a:defRPr/>
            </a:pPr>
            <a:fld id="{C594200C-E4DF-EF4C-8C41-36986C02B2AB}" type="datetime1">
              <a:rPr lang="en-IE" smtClean="0"/>
              <a:t>03/02/2019</a:t>
            </a:fld>
            <a:endParaRPr lang="en-IE"/>
          </a:p>
        </p:txBody>
      </p:sp>
      <p:sp>
        <p:nvSpPr>
          <p:cNvPr id="3" name="Footer Placeholder 2"/>
          <p:cNvSpPr>
            <a:spLocks noGrp="1"/>
          </p:cNvSpPr>
          <p:nvPr>
            <p:ph type="ftr" sz="quarter" idx="11"/>
          </p:nvPr>
        </p:nvSpPr>
        <p:spPr/>
        <p:txBody>
          <a:bodyPr/>
          <a:lstStyle/>
          <a:p>
            <a:pPr>
              <a:defRPr/>
            </a:pPr>
            <a:r>
              <a:rPr lang="en-IE"/>
              <a:t>Advanced Data Mining</a:t>
            </a:r>
          </a:p>
        </p:txBody>
      </p:sp>
      <p:sp>
        <p:nvSpPr>
          <p:cNvPr id="4" name="Slide Number Placeholder 3"/>
          <p:cNvSpPr>
            <a:spLocks noGrp="1"/>
          </p:cNvSpPr>
          <p:nvPr>
            <p:ph type="sldNum" sz="quarter" idx="12"/>
          </p:nvPr>
        </p:nvSpPr>
        <p:spPr/>
        <p:txBody>
          <a:bodyPr/>
          <a:lstStyle/>
          <a:p>
            <a:pPr>
              <a:defRPr/>
            </a:pPr>
            <a:fld id="{E702F601-837F-4952-9AC8-21E0053EC0C9}" type="slidenum">
              <a:rPr lang="en-IE" smtClean="0"/>
              <a:pPr>
                <a:defRPr/>
              </a:pPr>
              <a:t>38</a:t>
            </a:fld>
            <a:endParaRPr lang="en-IE"/>
          </a:p>
        </p:txBody>
      </p:sp>
    </p:spTree>
    <p:extLst>
      <p:ext uri="{BB962C8B-B14F-4D97-AF65-F5344CB8AC3E}">
        <p14:creationId xmlns:p14="http://schemas.microsoft.com/office/powerpoint/2010/main" val="28873630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p>
            <a:r>
              <a:rPr lang="ga-IE" altLang="en-US" dirty="0"/>
              <a:t>Algorithms – C5.0</a:t>
            </a:r>
            <a:endParaRPr lang="en-US" altLang="en-US" dirty="0"/>
          </a:p>
        </p:txBody>
      </p:sp>
      <p:sp>
        <p:nvSpPr>
          <p:cNvPr id="106499" name="Rectangle 3"/>
          <p:cNvSpPr>
            <a:spLocks noGrp="1"/>
          </p:cNvSpPr>
          <p:nvPr>
            <p:ph idx="1"/>
          </p:nvPr>
        </p:nvSpPr>
        <p:spPr>
          <a:xfrm>
            <a:off x="628650" y="1394085"/>
            <a:ext cx="7886700" cy="4661941"/>
          </a:xfrm>
        </p:spPr>
        <p:txBody>
          <a:bodyPr>
            <a:noAutofit/>
          </a:bodyPr>
          <a:lstStyle/>
          <a:p>
            <a:pPr>
              <a:lnSpc>
                <a:spcPct val="90000"/>
              </a:lnSpc>
            </a:pPr>
            <a:r>
              <a:rPr lang="en-IE" altLang="en-US" sz="2000" dirty="0"/>
              <a:t>There are numerous implementations of decision trees, but one of the most well known is the C5.0 algorithm. </a:t>
            </a:r>
            <a:endParaRPr lang="ga-IE" altLang="en-US" sz="2000" dirty="0"/>
          </a:p>
          <a:p>
            <a:pPr lvl="1">
              <a:lnSpc>
                <a:spcPct val="90000"/>
              </a:lnSpc>
            </a:pPr>
            <a:r>
              <a:rPr lang="en-IE" altLang="en-US" sz="1600" dirty="0"/>
              <a:t>This algorithm was developed by computer scientist J. Ross Quinlan as an improved version of his prior algorithm, C4.5, which itself is an improvement over his ID3 (Iterative </a:t>
            </a:r>
            <a:r>
              <a:rPr lang="en-IE" altLang="en-US" sz="1600" dirty="0" err="1"/>
              <a:t>Dichotomiser</a:t>
            </a:r>
            <a:r>
              <a:rPr lang="en-IE" altLang="en-US" sz="1600" dirty="0"/>
              <a:t> 3) algorithm.</a:t>
            </a:r>
            <a:endParaRPr lang="ga-IE" altLang="en-US" sz="1600" dirty="0"/>
          </a:p>
          <a:p>
            <a:pPr lvl="1">
              <a:lnSpc>
                <a:spcPct val="90000"/>
              </a:lnSpc>
            </a:pPr>
            <a:endParaRPr lang="en-IE" altLang="en-US" sz="1600" dirty="0"/>
          </a:p>
          <a:p>
            <a:pPr>
              <a:lnSpc>
                <a:spcPct val="90000"/>
              </a:lnSpc>
            </a:pPr>
            <a:r>
              <a:rPr lang="en-IE" altLang="en-US" sz="2000" dirty="0"/>
              <a:t>The C5.0 algorithm has become the industry standard for producing decision trees, because it does well for most types of problems directly out of the box. </a:t>
            </a:r>
            <a:endParaRPr lang="ga-IE" altLang="en-US" sz="2000" dirty="0"/>
          </a:p>
          <a:p>
            <a:pPr>
              <a:lnSpc>
                <a:spcPct val="90000"/>
              </a:lnSpc>
            </a:pPr>
            <a:endParaRPr lang="en-IE" altLang="en-US" sz="2000" dirty="0"/>
          </a:p>
          <a:p>
            <a:pPr>
              <a:lnSpc>
                <a:spcPct val="90000"/>
              </a:lnSpc>
            </a:pPr>
            <a:r>
              <a:rPr lang="en-IE" altLang="en-US" sz="2000" dirty="0"/>
              <a:t>Compared to other advanced machine learning models (such as Black Box Methods – Neural Networks and Support Vector Machines) the decision trees built by C5.0 generally perform nearly as well but are much easier to understand and deploy. </a:t>
            </a:r>
          </a:p>
        </p:txBody>
      </p:sp>
      <p:sp>
        <p:nvSpPr>
          <p:cNvPr id="3" name="Date Placeholder 2"/>
          <p:cNvSpPr>
            <a:spLocks noGrp="1"/>
          </p:cNvSpPr>
          <p:nvPr>
            <p:ph type="dt" sz="half" idx="10"/>
          </p:nvPr>
        </p:nvSpPr>
        <p:spPr/>
        <p:txBody>
          <a:bodyPr/>
          <a:lstStyle/>
          <a:p>
            <a:pPr>
              <a:defRPr/>
            </a:pPr>
            <a:fld id="{1F14F6AF-8C08-7047-98B3-D1449BAA056D}" type="datetime1">
              <a:rPr lang="en-IE" smtClean="0"/>
              <a:t>03/02/2019</a:t>
            </a:fld>
            <a:endParaRPr lang="en-IE"/>
          </a:p>
        </p:txBody>
      </p:sp>
      <p:sp>
        <p:nvSpPr>
          <p:cNvPr id="4" name="Footer Placeholder 3"/>
          <p:cNvSpPr>
            <a:spLocks noGrp="1"/>
          </p:cNvSpPr>
          <p:nvPr>
            <p:ph type="ftr" sz="quarter" idx="11"/>
          </p:nvPr>
        </p:nvSpPr>
        <p:spPr/>
        <p:txBody>
          <a:bodyPr/>
          <a:lstStyle/>
          <a:p>
            <a:pPr>
              <a:defRPr/>
            </a:pPr>
            <a:r>
              <a:rPr lang="en-IE"/>
              <a:t>Advanced Data Mining</a:t>
            </a:r>
          </a:p>
        </p:txBody>
      </p:sp>
      <p:sp>
        <p:nvSpPr>
          <p:cNvPr id="5" name="Slide Number Placeholder 4"/>
          <p:cNvSpPr>
            <a:spLocks noGrp="1"/>
          </p:cNvSpPr>
          <p:nvPr>
            <p:ph type="sldNum" sz="quarter" idx="12"/>
          </p:nvPr>
        </p:nvSpPr>
        <p:spPr/>
        <p:txBody>
          <a:bodyPr/>
          <a:lstStyle/>
          <a:p>
            <a:pPr>
              <a:defRPr/>
            </a:pPr>
            <a:fld id="{E702F601-837F-4952-9AC8-21E0053EC0C9}" type="slidenum">
              <a:rPr lang="en-IE" smtClean="0"/>
              <a:pPr>
                <a:defRPr/>
              </a:pPr>
              <a:t>39</a:t>
            </a:fld>
            <a:endParaRPr lang="en-IE"/>
          </a:p>
        </p:txBody>
      </p:sp>
      <p:sp>
        <p:nvSpPr>
          <p:cNvPr id="2" name="Rectangle 1"/>
          <p:cNvSpPr/>
          <p:nvPr/>
        </p:nvSpPr>
        <p:spPr>
          <a:xfrm>
            <a:off x="863588" y="5533663"/>
            <a:ext cx="7416824" cy="672525"/>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altLang="en-US" dirty="0"/>
              <a:t>Remember we may end up having to explain our results in a compelling way!</a:t>
            </a:r>
            <a:endParaRPr lang="en-US" altLang="en-US" dirty="0"/>
          </a:p>
        </p:txBody>
      </p:sp>
    </p:spTree>
    <p:extLst>
      <p:ext uri="{BB962C8B-B14F-4D97-AF65-F5344CB8AC3E}">
        <p14:creationId xmlns:p14="http://schemas.microsoft.com/office/powerpoint/2010/main" val="199860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DC6E5-3EB2-7345-BED0-B8C61C5936C1}"/>
              </a:ext>
            </a:extLst>
          </p:cNvPr>
          <p:cNvSpPr>
            <a:spLocks noGrp="1"/>
          </p:cNvSpPr>
          <p:nvPr>
            <p:ph type="title"/>
          </p:nvPr>
        </p:nvSpPr>
        <p:spPr/>
        <p:txBody>
          <a:bodyPr/>
          <a:lstStyle/>
          <a:p>
            <a:r>
              <a:rPr lang="en-US" dirty="0"/>
              <a:t>Introducing Naïve Bayes</a:t>
            </a:r>
          </a:p>
        </p:txBody>
      </p:sp>
      <p:sp>
        <p:nvSpPr>
          <p:cNvPr id="3" name="Content Placeholder 2">
            <a:extLst>
              <a:ext uri="{FF2B5EF4-FFF2-40B4-BE49-F238E27FC236}">
                <a16:creationId xmlns:a16="http://schemas.microsoft.com/office/drawing/2014/main" id="{2E7824ED-8F2F-3648-9BC4-2EEBFEC1480E}"/>
              </a:ext>
            </a:extLst>
          </p:cNvPr>
          <p:cNvSpPr>
            <a:spLocks noGrp="1"/>
          </p:cNvSpPr>
          <p:nvPr>
            <p:ph idx="1"/>
          </p:nvPr>
        </p:nvSpPr>
        <p:spPr/>
        <p:txBody>
          <a:bodyPr>
            <a:normAutofit fontScale="92500" lnSpcReduction="10000"/>
          </a:bodyPr>
          <a:lstStyle/>
          <a:p>
            <a:r>
              <a:rPr lang="en-US" dirty="0"/>
              <a:t>Naïve because it makes simple assumptions about the data and feature dependencies</a:t>
            </a:r>
          </a:p>
          <a:p>
            <a:r>
              <a:rPr lang="en-US" altLang="en-US" dirty="0"/>
              <a:t>It’s a probabilistic model, using estimates concerned with describing uncertainty, i.e. it utilizes training data to calculate an observed probability of each class based on feature values. </a:t>
            </a:r>
          </a:p>
          <a:p>
            <a:endParaRPr lang="en-US" altLang="en-US" dirty="0"/>
          </a:p>
          <a:p>
            <a:pPr>
              <a:lnSpc>
                <a:spcPct val="90000"/>
              </a:lnSpc>
            </a:pPr>
            <a:r>
              <a:rPr lang="en-US" altLang="en-US" dirty="0"/>
              <a:t>Bayesian classifiers have been used for:</a:t>
            </a:r>
          </a:p>
          <a:p>
            <a:pPr lvl="1">
              <a:lnSpc>
                <a:spcPct val="90000"/>
              </a:lnSpc>
            </a:pPr>
            <a:r>
              <a:rPr lang="en-US" altLang="en-US" dirty="0"/>
              <a:t>Text classification, such as junk email (spam) filtering, author identification, or topic categorization</a:t>
            </a:r>
          </a:p>
          <a:p>
            <a:pPr lvl="1">
              <a:lnSpc>
                <a:spcPct val="90000"/>
              </a:lnSpc>
            </a:pPr>
            <a:r>
              <a:rPr lang="en-US" altLang="en-US" dirty="0"/>
              <a:t>Intrusion detection or anomaly detection in computer networks</a:t>
            </a:r>
          </a:p>
          <a:p>
            <a:pPr lvl="1">
              <a:lnSpc>
                <a:spcPct val="90000"/>
              </a:lnSpc>
            </a:pPr>
            <a:r>
              <a:rPr lang="en-US" altLang="en-US" dirty="0"/>
              <a:t>Diagnosing medical conditions, when given a set of observed symptoms</a:t>
            </a:r>
          </a:p>
          <a:p>
            <a:pPr lvl="1">
              <a:lnSpc>
                <a:spcPct val="90000"/>
              </a:lnSpc>
            </a:pPr>
            <a:endParaRPr lang="en-US" altLang="en-US" dirty="0"/>
          </a:p>
          <a:p>
            <a:pPr>
              <a:lnSpc>
                <a:spcPct val="90000"/>
              </a:lnSpc>
            </a:pPr>
            <a:r>
              <a:rPr lang="en-US" altLang="en-US" dirty="0"/>
              <a:t>Note that Naïve Bayes can struggle with classification problems where there are a large number of class labels, or where class labels are somewhat arbitrary, e.g. a 69% H2-1 is not that different to a 70% H1-1</a:t>
            </a:r>
          </a:p>
          <a:p>
            <a:endParaRPr lang="en-US" altLang="en-US" dirty="0"/>
          </a:p>
          <a:p>
            <a:endParaRPr lang="en-US" dirty="0"/>
          </a:p>
        </p:txBody>
      </p:sp>
      <p:sp>
        <p:nvSpPr>
          <p:cNvPr id="4" name="Date Placeholder 3">
            <a:extLst>
              <a:ext uri="{FF2B5EF4-FFF2-40B4-BE49-F238E27FC236}">
                <a16:creationId xmlns:a16="http://schemas.microsoft.com/office/drawing/2014/main" id="{8F958944-40AC-7649-8FB8-0B2B785D17B7}"/>
              </a:ext>
            </a:extLst>
          </p:cNvPr>
          <p:cNvSpPr>
            <a:spLocks noGrp="1"/>
          </p:cNvSpPr>
          <p:nvPr>
            <p:ph type="dt" sz="half" idx="10"/>
          </p:nvPr>
        </p:nvSpPr>
        <p:spPr/>
        <p:txBody>
          <a:bodyPr/>
          <a:lstStyle/>
          <a:p>
            <a:fld id="{A8B933D3-6143-9242-9B91-FD02FBC85DD8}" type="datetime1">
              <a:rPr lang="en-IE" smtClean="0"/>
              <a:t>03/02/2019</a:t>
            </a:fld>
            <a:endParaRPr lang="en-US"/>
          </a:p>
        </p:txBody>
      </p:sp>
      <p:sp>
        <p:nvSpPr>
          <p:cNvPr id="5" name="Footer Placeholder 4">
            <a:extLst>
              <a:ext uri="{FF2B5EF4-FFF2-40B4-BE49-F238E27FC236}">
                <a16:creationId xmlns:a16="http://schemas.microsoft.com/office/drawing/2014/main" id="{A6CCF21D-6F7B-8346-AD30-70C52C7F1AF9}"/>
              </a:ext>
            </a:extLst>
          </p:cNvPr>
          <p:cNvSpPr>
            <a:spLocks noGrp="1"/>
          </p:cNvSpPr>
          <p:nvPr>
            <p:ph type="ftr" sz="quarter" idx="11"/>
          </p:nvPr>
        </p:nvSpPr>
        <p:spPr/>
        <p:txBody>
          <a:bodyPr/>
          <a:lstStyle/>
          <a:p>
            <a:r>
              <a:rPr lang="en-US"/>
              <a:t>Advanced Data Mining</a:t>
            </a:r>
            <a:endParaRPr lang="en-US" dirty="0"/>
          </a:p>
        </p:txBody>
      </p:sp>
      <p:sp>
        <p:nvSpPr>
          <p:cNvPr id="6" name="Slide Number Placeholder 5">
            <a:extLst>
              <a:ext uri="{FF2B5EF4-FFF2-40B4-BE49-F238E27FC236}">
                <a16:creationId xmlns:a16="http://schemas.microsoft.com/office/drawing/2014/main" id="{5CF80151-BDC9-164C-96DF-5EBA13A0B231}"/>
              </a:ext>
            </a:extLst>
          </p:cNvPr>
          <p:cNvSpPr>
            <a:spLocks noGrp="1"/>
          </p:cNvSpPr>
          <p:nvPr>
            <p:ph type="sldNum" sz="quarter" idx="12"/>
          </p:nvPr>
        </p:nvSpPr>
        <p:spPr/>
        <p:txBody>
          <a:bodyPr/>
          <a:lstStyle/>
          <a:p>
            <a:fld id="{DD7D2821-7554-5B44-BF60-F8D166F48DA0}" type="slidenum">
              <a:rPr lang="en-US" smtClean="0"/>
              <a:pPr/>
              <a:t>4</a:t>
            </a:fld>
            <a:endParaRPr lang="en-US"/>
          </a:p>
        </p:txBody>
      </p:sp>
    </p:spTree>
    <p:extLst>
      <p:ext uri="{BB962C8B-B14F-4D97-AF65-F5344CB8AC3E}">
        <p14:creationId xmlns:p14="http://schemas.microsoft.com/office/powerpoint/2010/main" val="16929806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p>
            <a:r>
              <a:rPr lang="en-IE" altLang="en-US" dirty="0"/>
              <a:t>C5.0 Algorithm</a:t>
            </a:r>
            <a:r>
              <a:rPr lang="ga-IE" altLang="en-US" dirty="0"/>
              <a:t> – Where to split</a:t>
            </a:r>
            <a:endParaRPr lang="en-US" altLang="en-US" dirty="0"/>
          </a:p>
        </p:txBody>
      </p:sp>
      <p:sp>
        <p:nvSpPr>
          <p:cNvPr id="108547" name="Rectangle 3"/>
          <p:cNvSpPr>
            <a:spLocks noGrp="1"/>
          </p:cNvSpPr>
          <p:nvPr>
            <p:ph idx="1"/>
          </p:nvPr>
        </p:nvSpPr>
        <p:spPr>
          <a:xfrm>
            <a:off x="628650" y="1364105"/>
            <a:ext cx="7886700" cy="4812858"/>
          </a:xfrm>
        </p:spPr>
        <p:txBody>
          <a:bodyPr>
            <a:normAutofit fontScale="92500"/>
          </a:bodyPr>
          <a:lstStyle/>
          <a:p>
            <a:pPr>
              <a:lnSpc>
                <a:spcPct val="90000"/>
              </a:lnSpc>
            </a:pPr>
            <a:r>
              <a:rPr lang="en-IE" altLang="en-US" dirty="0"/>
              <a:t>The first challenge that a decision tree will face is to identify which feature to split upon. In the </a:t>
            </a:r>
            <a:r>
              <a:rPr lang="ga-IE" altLang="en-US" dirty="0"/>
              <a:t>movie</a:t>
            </a:r>
            <a:r>
              <a:rPr lang="en-IE" altLang="en-US" dirty="0"/>
              <a:t> example, we looked for feature values that split the data in such a way that partitions contained examples primarily of a single class. </a:t>
            </a:r>
          </a:p>
          <a:p>
            <a:pPr>
              <a:lnSpc>
                <a:spcPct val="90000"/>
              </a:lnSpc>
            </a:pPr>
            <a:endParaRPr lang="en-IE" altLang="en-US" dirty="0"/>
          </a:p>
          <a:p>
            <a:pPr>
              <a:lnSpc>
                <a:spcPct val="90000"/>
              </a:lnSpc>
            </a:pPr>
            <a:r>
              <a:rPr lang="en-IE" altLang="en-US" dirty="0"/>
              <a:t>If the segments of data contain only a single class, they are considered pure. </a:t>
            </a:r>
          </a:p>
          <a:p>
            <a:pPr>
              <a:lnSpc>
                <a:spcPct val="90000"/>
              </a:lnSpc>
            </a:pPr>
            <a:endParaRPr lang="en-IE" altLang="en-US" dirty="0"/>
          </a:p>
          <a:p>
            <a:pPr>
              <a:lnSpc>
                <a:spcPct val="90000"/>
              </a:lnSpc>
            </a:pPr>
            <a:r>
              <a:rPr lang="en-IE" altLang="en-US" dirty="0"/>
              <a:t>There are many different measurements of purity for identifying splitting criteria.</a:t>
            </a:r>
          </a:p>
          <a:p>
            <a:pPr>
              <a:lnSpc>
                <a:spcPct val="90000"/>
              </a:lnSpc>
            </a:pPr>
            <a:endParaRPr lang="en-IE" altLang="en-US" dirty="0"/>
          </a:p>
          <a:p>
            <a:pPr>
              <a:lnSpc>
                <a:spcPct val="90000"/>
              </a:lnSpc>
            </a:pPr>
            <a:r>
              <a:rPr lang="en-IE" altLang="en-US" dirty="0"/>
              <a:t>C5.0 uses entropy for measuring purity. </a:t>
            </a:r>
          </a:p>
          <a:p>
            <a:pPr lvl="1">
              <a:lnSpc>
                <a:spcPct val="90000"/>
              </a:lnSpc>
            </a:pPr>
            <a:r>
              <a:rPr lang="en-IE" altLang="en-US" dirty="0"/>
              <a:t>The entropy of a sample of data indicates how mixed the class values are; the minimum value of 0 indicates that the sample is</a:t>
            </a:r>
            <a:r>
              <a:rPr lang="en-IE" altLang="ja-JP" dirty="0">
                <a:ea typeface="ＭＳ Ｐゴシック" charset="-128"/>
              </a:rPr>
              <a:t> completely homogenous, while 1 indicates the maximum amount of disorder. </a:t>
            </a:r>
          </a:p>
          <a:p>
            <a:pPr lvl="1">
              <a:lnSpc>
                <a:spcPct val="90000"/>
              </a:lnSpc>
            </a:pPr>
            <a:r>
              <a:rPr lang="en-IE" altLang="en-US" dirty="0"/>
              <a:t>Other commonly used criteria are </a:t>
            </a:r>
            <a:r>
              <a:rPr lang="en-IE" altLang="en-US" dirty="0" err="1"/>
              <a:t>Gini</a:t>
            </a:r>
            <a:r>
              <a:rPr lang="en-IE" altLang="en-US" dirty="0"/>
              <a:t> index, Chi-Squared statistic, and gain ratio.</a:t>
            </a:r>
            <a:endParaRPr lang="en-US" altLang="en-US" dirty="0"/>
          </a:p>
        </p:txBody>
      </p:sp>
      <p:sp>
        <p:nvSpPr>
          <p:cNvPr id="2" name="Date Placeholder 1"/>
          <p:cNvSpPr>
            <a:spLocks noGrp="1"/>
          </p:cNvSpPr>
          <p:nvPr>
            <p:ph type="dt" sz="half" idx="10"/>
          </p:nvPr>
        </p:nvSpPr>
        <p:spPr/>
        <p:txBody>
          <a:bodyPr/>
          <a:lstStyle/>
          <a:p>
            <a:pPr>
              <a:defRPr/>
            </a:pPr>
            <a:fld id="{C7B5F873-C26D-CD42-9F12-C6DA05CE8065}" type="datetime1">
              <a:rPr lang="en-IE" smtClean="0"/>
              <a:t>03/02/2019</a:t>
            </a:fld>
            <a:endParaRPr lang="en-IE"/>
          </a:p>
        </p:txBody>
      </p:sp>
      <p:sp>
        <p:nvSpPr>
          <p:cNvPr id="3" name="Footer Placeholder 2"/>
          <p:cNvSpPr>
            <a:spLocks noGrp="1"/>
          </p:cNvSpPr>
          <p:nvPr>
            <p:ph type="ftr" sz="quarter" idx="11"/>
          </p:nvPr>
        </p:nvSpPr>
        <p:spPr/>
        <p:txBody>
          <a:bodyPr/>
          <a:lstStyle/>
          <a:p>
            <a:pPr>
              <a:defRPr/>
            </a:pPr>
            <a:r>
              <a:rPr lang="en-IE"/>
              <a:t>Advanced Data Mining</a:t>
            </a:r>
          </a:p>
        </p:txBody>
      </p:sp>
      <p:sp>
        <p:nvSpPr>
          <p:cNvPr id="4" name="Slide Number Placeholder 3"/>
          <p:cNvSpPr>
            <a:spLocks noGrp="1"/>
          </p:cNvSpPr>
          <p:nvPr>
            <p:ph type="sldNum" sz="quarter" idx="12"/>
          </p:nvPr>
        </p:nvSpPr>
        <p:spPr/>
        <p:txBody>
          <a:bodyPr/>
          <a:lstStyle/>
          <a:p>
            <a:pPr>
              <a:defRPr/>
            </a:pPr>
            <a:fld id="{E702F601-837F-4952-9AC8-21E0053EC0C9}" type="slidenum">
              <a:rPr lang="en-IE" smtClean="0"/>
              <a:pPr>
                <a:defRPr/>
              </a:pPr>
              <a:t>40</a:t>
            </a:fld>
            <a:endParaRPr lang="en-IE"/>
          </a:p>
        </p:txBody>
      </p:sp>
    </p:spTree>
    <p:extLst>
      <p:ext uri="{BB962C8B-B14F-4D97-AF65-F5344CB8AC3E}">
        <p14:creationId xmlns:p14="http://schemas.microsoft.com/office/powerpoint/2010/main" val="26892316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p>
            <a:r>
              <a:rPr lang="ga-IE" altLang="en-US" dirty="0"/>
              <a:t>Algorithms – Pruning </a:t>
            </a:r>
            <a:endParaRPr lang="en-US" altLang="en-US" dirty="0"/>
          </a:p>
        </p:txBody>
      </p:sp>
      <p:sp>
        <p:nvSpPr>
          <p:cNvPr id="109571" name="Rectangle 3"/>
          <p:cNvSpPr>
            <a:spLocks noGrp="1"/>
          </p:cNvSpPr>
          <p:nvPr>
            <p:ph idx="1"/>
          </p:nvPr>
        </p:nvSpPr>
        <p:spPr/>
        <p:txBody>
          <a:bodyPr>
            <a:normAutofit fontScale="92500" lnSpcReduction="10000"/>
          </a:bodyPr>
          <a:lstStyle/>
          <a:p>
            <a:r>
              <a:rPr lang="en-IE" altLang="en-US" dirty="0"/>
              <a:t>A decision tree can continue to grow indefinitely, choosing splitting features and dividing into smaller and smaller partitions until each example is perfectly classified or the algorithm runs out of features to split on. </a:t>
            </a:r>
          </a:p>
          <a:p>
            <a:endParaRPr lang="en-IE" altLang="en-US" dirty="0"/>
          </a:p>
          <a:p>
            <a:r>
              <a:rPr lang="en-IE" altLang="en-US" dirty="0"/>
              <a:t>However, if the tree grows overly large, many of the decisions it makes will be overly specific and the model will have been overfitted to the training data. </a:t>
            </a:r>
          </a:p>
          <a:p>
            <a:endParaRPr lang="en-IE" altLang="en-US" dirty="0"/>
          </a:p>
          <a:p>
            <a:r>
              <a:rPr lang="en-IE" altLang="en-US" dirty="0"/>
              <a:t>The process of pruning a decision tree involves reducing its size such that it generalizes better to unseen data.</a:t>
            </a:r>
          </a:p>
          <a:p>
            <a:endParaRPr lang="en-IE" altLang="en-US" dirty="0"/>
          </a:p>
          <a:p>
            <a:r>
              <a:rPr lang="en-IE" altLang="en-US" dirty="0"/>
              <a:t>Two basic approaches:</a:t>
            </a:r>
          </a:p>
          <a:p>
            <a:pPr lvl="1"/>
            <a:r>
              <a:rPr lang="en-IE" altLang="en-US" dirty="0"/>
              <a:t>Pre-pruning</a:t>
            </a:r>
          </a:p>
          <a:p>
            <a:pPr lvl="1"/>
            <a:r>
              <a:rPr lang="en-IE" altLang="en-US" dirty="0"/>
              <a:t>Post-pruning</a:t>
            </a:r>
            <a:endParaRPr lang="en-US" altLang="en-US" dirty="0"/>
          </a:p>
        </p:txBody>
      </p:sp>
      <p:sp>
        <p:nvSpPr>
          <p:cNvPr id="2" name="Date Placeholder 1"/>
          <p:cNvSpPr>
            <a:spLocks noGrp="1"/>
          </p:cNvSpPr>
          <p:nvPr>
            <p:ph type="dt" sz="half" idx="10"/>
          </p:nvPr>
        </p:nvSpPr>
        <p:spPr/>
        <p:txBody>
          <a:bodyPr/>
          <a:lstStyle/>
          <a:p>
            <a:pPr>
              <a:defRPr/>
            </a:pPr>
            <a:fld id="{A66C4028-5673-864F-AA9E-B2575C3CCC85}" type="datetime1">
              <a:rPr lang="en-IE" smtClean="0"/>
              <a:t>03/02/2019</a:t>
            </a:fld>
            <a:endParaRPr lang="en-IE"/>
          </a:p>
        </p:txBody>
      </p:sp>
      <p:sp>
        <p:nvSpPr>
          <p:cNvPr id="3" name="Footer Placeholder 2"/>
          <p:cNvSpPr>
            <a:spLocks noGrp="1"/>
          </p:cNvSpPr>
          <p:nvPr>
            <p:ph type="ftr" sz="quarter" idx="11"/>
          </p:nvPr>
        </p:nvSpPr>
        <p:spPr/>
        <p:txBody>
          <a:bodyPr/>
          <a:lstStyle/>
          <a:p>
            <a:pPr>
              <a:defRPr/>
            </a:pPr>
            <a:r>
              <a:rPr lang="en-IE"/>
              <a:t>Advanced Data Mining</a:t>
            </a:r>
          </a:p>
        </p:txBody>
      </p:sp>
      <p:sp>
        <p:nvSpPr>
          <p:cNvPr id="4" name="Slide Number Placeholder 3"/>
          <p:cNvSpPr>
            <a:spLocks noGrp="1"/>
          </p:cNvSpPr>
          <p:nvPr>
            <p:ph type="sldNum" sz="quarter" idx="12"/>
          </p:nvPr>
        </p:nvSpPr>
        <p:spPr/>
        <p:txBody>
          <a:bodyPr/>
          <a:lstStyle/>
          <a:p>
            <a:pPr>
              <a:defRPr/>
            </a:pPr>
            <a:fld id="{E702F601-837F-4952-9AC8-21E0053EC0C9}" type="slidenum">
              <a:rPr lang="en-IE" smtClean="0"/>
              <a:pPr>
                <a:defRPr/>
              </a:pPr>
              <a:t>41</a:t>
            </a:fld>
            <a:endParaRPr lang="en-IE"/>
          </a:p>
        </p:txBody>
      </p:sp>
      <p:pic>
        <p:nvPicPr>
          <p:cNvPr id="109572" name="Picture 4" descr="C:\Users\mbradford\AppData\Local\Microsoft\Windows\Temporary Internet Files\Content.IE5\3002AUVV\MC900325626[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6296" y="4941168"/>
            <a:ext cx="1321316" cy="12799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8687859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p>
            <a:r>
              <a:rPr lang="ga-IE" altLang="en-US" dirty="0"/>
              <a:t>Algorithms – Pre-pruning</a:t>
            </a:r>
            <a:endParaRPr lang="en-US" altLang="en-US" dirty="0"/>
          </a:p>
        </p:txBody>
      </p:sp>
      <p:sp>
        <p:nvSpPr>
          <p:cNvPr id="110595" name="Rectangle 3"/>
          <p:cNvSpPr>
            <a:spLocks noGrp="1"/>
          </p:cNvSpPr>
          <p:nvPr>
            <p:ph idx="1"/>
          </p:nvPr>
        </p:nvSpPr>
        <p:spPr/>
        <p:txBody>
          <a:bodyPr/>
          <a:lstStyle/>
          <a:p>
            <a:r>
              <a:rPr lang="en-IE" altLang="en-US" dirty="0"/>
              <a:t>One solution to this problem is to stop the tree from growing once it reaches a certain number of decisions or if the decision nodes contain only a small number of examples. </a:t>
            </a:r>
          </a:p>
          <a:p>
            <a:endParaRPr lang="en-IE" altLang="en-US" dirty="0"/>
          </a:p>
          <a:p>
            <a:r>
              <a:rPr lang="en-IE" altLang="en-US" dirty="0"/>
              <a:t>This is called early stopping or pre-pruning the decision tree. </a:t>
            </a:r>
          </a:p>
          <a:p>
            <a:endParaRPr lang="en-IE" altLang="en-US" dirty="0"/>
          </a:p>
          <a:p>
            <a:r>
              <a:rPr lang="en-IE" altLang="en-US" dirty="0"/>
              <a:t>As the tree avoids doing needless work, this is an appealing strategy.</a:t>
            </a:r>
          </a:p>
          <a:p>
            <a:endParaRPr lang="en-IE" altLang="en-US" dirty="0"/>
          </a:p>
          <a:p>
            <a:r>
              <a:rPr lang="en-IE" altLang="en-US" dirty="0"/>
              <a:t>However, one downside is that there is no way to know whether the tree will miss subtle, but important patterns that it would have learned had it grown to a larger size.</a:t>
            </a:r>
            <a:endParaRPr lang="en-US" altLang="en-US" dirty="0"/>
          </a:p>
        </p:txBody>
      </p:sp>
      <p:sp>
        <p:nvSpPr>
          <p:cNvPr id="2" name="Date Placeholder 1"/>
          <p:cNvSpPr>
            <a:spLocks noGrp="1"/>
          </p:cNvSpPr>
          <p:nvPr>
            <p:ph type="dt" sz="half" idx="10"/>
          </p:nvPr>
        </p:nvSpPr>
        <p:spPr/>
        <p:txBody>
          <a:bodyPr/>
          <a:lstStyle/>
          <a:p>
            <a:pPr>
              <a:defRPr/>
            </a:pPr>
            <a:fld id="{EFC9DA2D-53E7-D948-8085-144B4E9C57D2}" type="datetime1">
              <a:rPr lang="en-IE" smtClean="0"/>
              <a:t>03/02/2019</a:t>
            </a:fld>
            <a:endParaRPr lang="en-IE"/>
          </a:p>
        </p:txBody>
      </p:sp>
      <p:sp>
        <p:nvSpPr>
          <p:cNvPr id="3" name="Footer Placeholder 2"/>
          <p:cNvSpPr>
            <a:spLocks noGrp="1"/>
          </p:cNvSpPr>
          <p:nvPr>
            <p:ph type="ftr" sz="quarter" idx="11"/>
          </p:nvPr>
        </p:nvSpPr>
        <p:spPr/>
        <p:txBody>
          <a:bodyPr/>
          <a:lstStyle/>
          <a:p>
            <a:pPr>
              <a:defRPr/>
            </a:pPr>
            <a:r>
              <a:rPr lang="en-IE"/>
              <a:t>Advanced Data Mining</a:t>
            </a:r>
          </a:p>
        </p:txBody>
      </p:sp>
      <p:sp>
        <p:nvSpPr>
          <p:cNvPr id="5" name="Slide Number Placeholder 4"/>
          <p:cNvSpPr>
            <a:spLocks noGrp="1"/>
          </p:cNvSpPr>
          <p:nvPr>
            <p:ph type="sldNum" sz="quarter" idx="12"/>
          </p:nvPr>
        </p:nvSpPr>
        <p:spPr/>
        <p:txBody>
          <a:bodyPr/>
          <a:lstStyle/>
          <a:p>
            <a:pPr>
              <a:defRPr/>
            </a:pPr>
            <a:fld id="{E702F601-837F-4952-9AC8-21E0053EC0C9}" type="slidenum">
              <a:rPr lang="en-IE" smtClean="0"/>
              <a:pPr>
                <a:defRPr/>
              </a:pPr>
              <a:t>42</a:t>
            </a:fld>
            <a:endParaRPr lang="en-IE"/>
          </a:p>
        </p:txBody>
      </p:sp>
      <p:pic>
        <p:nvPicPr>
          <p:cNvPr id="4" name="Picture 4" descr="C:\Users\mbradford\AppData\Local\Microsoft\Windows\Temporary Internet Files\Content.IE5\3002AUVV\MC900325626[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86650" y="5031974"/>
            <a:ext cx="1321316" cy="12799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1735807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p>
            <a:r>
              <a:rPr lang="ga-IE" altLang="en-US" dirty="0"/>
              <a:t>Algorithms – Post-pruning</a:t>
            </a:r>
            <a:endParaRPr lang="en-US" altLang="en-US" dirty="0"/>
          </a:p>
        </p:txBody>
      </p:sp>
      <p:sp>
        <p:nvSpPr>
          <p:cNvPr id="111619" name="Rectangle 3"/>
          <p:cNvSpPr>
            <a:spLocks noGrp="1"/>
          </p:cNvSpPr>
          <p:nvPr>
            <p:ph idx="1"/>
          </p:nvPr>
        </p:nvSpPr>
        <p:spPr/>
        <p:txBody>
          <a:bodyPr>
            <a:normAutofit fontScale="92500" lnSpcReduction="20000"/>
          </a:bodyPr>
          <a:lstStyle/>
          <a:p>
            <a:pPr>
              <a:lnSpc>
                <a:spcPct val="90000"/>
              </a:lnSpc>
            </a:pPr>
            <a:r>
              <a:rPr lang="en-IE" altLang="en-US" dirty="0"/>
              <a:t>An alternative, called post-pruning involves growing a tree that is too large, then using pruning criteria based on the error rates at the nodes to reduce the size of the tree to a more appropriate level. </a:t>
            </a:r>
          </a:p>
          <a:p>
            <a:pPr>
              <a:lnSpc>
                <a:spcPct val="90000"/>
              </a:lnSpc>
            </a:pPr>
            <a:endParaRPr lang="en-IE" altLang="en-US" dirty="0"/>
          </a:p>
          <a:p>
            <a:pPr>
              <a:lnSpc>
                <a:spcPct val="90000"/>
              </a:lnSpc>
            </a:pPr>
            <a:r>
              <a:rPr lang="en-IE" altLang="en-US" dirty="0"/>
              <a:t>This is often a more effective approach than pre-pruning because it is quite difficult to determine the optimal depth of a decision tree without growing it first. </a:t>
            </a:r>
          </a:p>
          <a:p>
            <a:pPr>
              <a:lnSpc>
                <a:spcPct val="90000"/>
              </a:lnSpc>
            </a:pPr>
            <a:endParaRPr lang="en-IE" altLang="en-US" dirty="0"/>
          </a:p>
          <a:p>
            <a:pPr>
              <a:lnSpc>
                <a:spcPct val="90000"/>
              </a:lnSpc>
            </a:pPr>
            <a:r>
              <a:rPr lang="en-IE" altLang="en-US" dirty="0"/>
              <a:t>Pruning the tree later on allows the algorithm to be certain that all important data structures were discovered.</a:t>
            </a:r>
          </a:p>
          <a:p>
            <a:pPr>
              <a:lnSpc>
                <a:spcPct val="90000"/>
              </a:lnSpc>
            </a:pPr>
            <a:endParaRPr lang="en-IE" altLang="en-US" dirty="0"/>
          </a:p>
          <a:p>
            <a:pPr>
              <a:lnSpc>
                <a:spcPct val="90000"/>
              </a:lnSpc>
            </a:pPr>
            <a:r>
              <a:rPr lang="en-IE" altLang="en-US" i="1" dirty="0"/>
              <a:t>One of the benefits of the C5.0 algorithm is that it is opinionated about pruning—it takes care of many of the decisions, automatically using fairly reasonable defaults.</a:t>
            </a:r>
          </a:p>
          <a:p>
            <a:pPr>
              <a:lnSpc>
                <a:spcPct val="90000"/>
              </a:lnSpc>
            </a:pPr>
            <a:endParaRPr lang="en-IE" altLang="ja-JP" i="1" dirty="0">
              <a:ea typeface="ＭＳ Ｐゴシック" charset="-128"/>
            </a:endParaRPr>
          </a:p>
          <a:p>
            <a:pPr>
              <a:lnSpc>
                <a:spcPct val="90000"/>
              </a:lnSpc>
            </a:pPr>
            <a:r>
              <a:rPr lang="en-IE" altLang="ja-JP" i="1" dirty="0">
                <a:ea typeface="ＭＳ Ｐゴシック" charset="-128"/>
              </a:rPr>
              <a:t>Its overall strategy is to post-prune the tree. </a:t>
            </a:r>
            <a:endParaRPr lang="en-US" altLang="en-US" i="1" dirty="0"/>
          </a:p>
        </p:txBody>
      </p:sp>
      <p:sp>
        <p:nvSpPr>
          <p:cNvPr id="2" name="Date Placeholder 1"/>
          <p:cNvSpPr>
            <a:spLocks noGrp="1"/>
          </p:cNvSpPr>
          <p:nvPr>
            <p:ph type="dt" sz="half" idx="10"/>
          </p:nvPr>
        </p:nvSpPr>
        <p:spPr/>
        <p:txBody>
          <a:bodyPr/>
          <a:lstStyle/>
          <a:p>
            <a:pPr>
              <a:defRPr/>
            </a:pPr>
            <a:fld id="{4AFDDFEA-3084-B547-B441-8EE24484D234}" type="datetime1">
              <a:rPr lang="en-IE" smtClean="0"/>
              <a:t>03/02/2019</a:t>
            </a:fld>
            <a:endParaRPr lang="en-IE"/>
          </a:p>
        </p:txBody>
      </p:sp>
      <p:sp>
        <p:nvSpPr>
          <p:cNvPr id="3" name="Footer Placeholder 2"/>
          <p:cNvSpPr>
            <a:spLocks noGrp="1"/>
          </p:cNvSpPr>
          <p:nvPr>
            <p:ph type="ftr" sz="quarter" idx="11"/>
          </p:nvPr>
        </p:nvSpPr>
        <p:spPr/>
        <p:txBody>
          <a:bodyPr/>
          <a:lstStyle/>
          <a:p>
            <a:pPr>
              <a:defRPr/>
            </a:pPr>
            <a:r>
              <a:rPr lang="en-IE"/>
              <a:t>Advanced Data Mining</a:t>
            </a:r>
          </a:p>
        </p:txBody>
      </p:sp>
      <p:sp>
        <p:nvSpPr>
          <p:cNvPr id="5" name="Slide Number Placeholder 4"/>
          <p:cNvSpPr>
            <a:spLocks noGrp="1"/>
          </p:cNvSpPr>
          <p:nvPr>
            <p:ph type="sldNum" sz="quarter" idx="12"/>
          </p:nvPr>
        </p:nvSpPr>
        <p:spPr/>
        <p:txBody>
          <a:bodyPr/>
          <a:lstStyle/>
          <a:p>
            <a:pPr>
              <a:defRPr/>
            </a:pPr>
            <a:fld id="{E702F601-837F-4952-9AC8-21E0053EC0C9}" type="slidenum">
              <a:rPr lang="en-IE" smtClean="0"/>
              <a:pPr>
                <a:defRPr/>
              </a:pPr>
              <a:t>43</a:t>
            </a:fld>
            <a:endParaRPr lang="en-IE"/>
          </a:p>
        </p:txBody>
      </p:sp>
      <p:pic>
        <p:nvPicPr>
          <p:cNvPr id="4" name="Picture 4" descr="C:\Users\mbradford\AppData\Local\Microsoft\Windows\Temporary Internet Files\Content.IE5\3002AUVV\MC900325626[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5445224"/>
            <a:ext cx="949633" cy="91988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4162401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p>
            <a:r>
              <a:rPr lang="en-US" altLang="en-US" dirty="0"/>
              <a:t>Sample output: titanic in this case</a:t>
            </a:r>
          </a:p>
        </p:txBody>
      </p:sp>
      <p:pic>
        <p:nvPicPr>
          <p:cNvPr id="6" name="Content Placeholder 5">
            <a:extLst>
              <a:ext uri="{FF2B5EF4-FFF2-40B4-BE49-F238E27FC236}">
                <a16:creationId xmlns:a16="http://schemas.microsoft.com/office/drawing/2014/main" id="{FC8A4374-29AE-094A-8EDC-06CEEAC8DF8C}"/>
              </a:ext>
            </a:extLst>
          </p:cNvPr>
          <p:cNvPicPr>
            <a:picLocks noGrp="1" noChangeAspect="1"/>
          </p:cNvPicPr>
          <p:nvPr>
            <p:ph idx="1"/>
          </p:nvPr>
        </p:nvPicPr>
        <p:blipFill>
          <a:blip r:embed="rId2"/>
          <a:stretch>
            <a:fillRect/>
          </a:stretch>
        </p:blipFill>
        <p:spPr>
          <a:xfrm>
            <a:off x="107950" y="1319687"/>
            <a:ext cx="5418614" cy="5109981"/>
          </a:xfrm>
        </p:spPr>
      </p:pic>
      <p:sp>
        <p:nvSpPr>
          <p:cNvPr id="2" name="Date Placeholder 1"/>
          <p:cNvSpPr>
            <a:spLocks noGrp="1"/>
          </p:cNvSpPr>
          <p:nvPr>
            <p:ph type="dt" sz="half" idx="10"/>
          </p:nvPr>
        </p:nvSpPr>
        <p:spPr/>
        <p:txBody>
          <a:bodyPr/>
          <a:lstStyle/>
          <a:p>
            <a:pPr>
              <a:defRPr/>
            </a:pPr>
            <a:fld id="{36CEB566-D161-C542-85B3-FA7B14E6FBFD}" type="datetime1">
              <a:rPr lang="en-IE" smtClean="0"/>
              <a:t>03/02/2019</a:t>
            </a:fld>
            <a:endParaRPr lang="en-IE"/>
          </a:p>
        </p:txBody>
      </p:sp>
      <p:sp>
        <p:nvSpPr>
          <p:cNvPr id="3" name="Footer Placeholder 2"/>
          <p:cNvSpPr>
            <a:spLocks noGrp="1"/>
          </p:cNvSpPr>
          <p:nvPr>
            <p:ph type="ftr" sz="quarter" idx="11"/>
          </p:nvPr>
        </p:nvSpPr>
        <p:spPr/>
        <p:txBody>
          <a:bodyPr/>
          <a:lstStyle/>
          <a:p>
            <a:pPr>
              <a:defRPr/>
            </a:pPr>
            <a:r>
              <a:rPr lang="en-IE"/>
              <a:t>Advanced Data Mining</a:t>
            </a:r>
          </a:p>
        </p:txBody>
      </p:sp>
      <p:sp>
        <p:nvSpPr>
          <p:cNvPr id="4" name="Slide Number Placeholder 3"/>
          <p:cNvSpPr>
            <a:spLocks noGrp="1"/>
          </p:cNvSpPr>
          <p:nvPr>
            <p:ph type="sldNum" sz="quarter" idx="12"/>
          </p:nvPr>
        </p:nvSpPr>
        <p:spPr/>
        <p:txBody>
          <a:bodyPr/>
          <a:lstStyle/>
          <a:p>
            <a:pPr>
              <a:defRPr/>
            </a:pPr>
            <a:fld id="{E702F601-837F-4952-9AC8-21E0053EC0C9}" type="slidenum">
              <a:rPr lang="en-IE" smtClean="0"/>
              <a:pPr>
                <a:defRPr/>
              </a:pPr>
              <a:t>44</a:t>
            </a:fld>
            <a:endParaRPr lang="en-IE"/>
          </a:p>
        </p:txBody>
      </p:sp>
      <p:sp>
        <p:nvSpPr>
          <p:cNvPr id="123908" name="Text Box 4"/>
          <p:cNvSpPr txBox="1">
            <a:spLocks noChangeArrowheads="1"/>
          </p:cNvSpPr>
          <p:nvPr/>
        </p:nvSpPr>
        <p:spPr bwMode="auto">
          <a:xfrm>
            <a:off x="5608320" y="1319688"/>
            <a:ext cx="3427730" cy="5109981"/>
          </a:xfrm>
          <a:prstGeom prst="rect">
            <a:avLst/>
          </a:prstGeom>
          <a:solidFill>
            <a:schemeClr val="tx2">
              <a:lumMod val="75000"/>
            </a:schemeClr>
          </a:solidFill>
          <a:ln>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en-US" sz="1600" dirty="0"/>
              <a:t>This is only part of one path from root to leaf. </a:t>
            </a:r>
          </a:p>
          <a:p>
            <a:pPr algn="l"/>
            <a:endParaRPr lang="en-US" altLang="en-US" sz="1600" dirty="0"/>
          </a:p>
          <a:p>
            <a:pPr algn="l"/>
            <a:r>
              <a:rPr lang="en-US" altLang="en-US" sz="1600" dirty="0"/>
              <a:t>The first lines could be represented in plain language as:</a:t>
            </a:r>
          </a:p>
          <a:p>
            <a:pPr algn="l"/>
            <a:endParaRPr lang="en-US" altLang="en-US" sz="1600" dirty="0"/>
          </a:p>
          <a:p>
            <a:pPr marL="342900" indent="-342900" algn="l">
              <a:buAutoNum type="arabicPeriod"/>
            </a:pPr>
            <a:r>
              <a:rPr lang="en-US" altLang="en-US" sz="1600" dirty="0"/>
              <a:t>If the title of the passenger is </a:t>
            </a:r>
            <a:r>
              <a:rPr lang="en-US" altLang="en-US" sz="1600" dirty="0" err="1"/>
              <a:t>Mr</a:t>
            </a:r>
            <a:r>
              <a:rPr lang="en-US" altLang="en-US" sz="1600" dirty="0"/>
              <a:t> </a:t>
            </a:r>
          </a:p>
          <a:p>
            <a:pPr marL="342900" indent="-342900" algn="l">
              <a:buAutoNum type="arabicPeriod"/>
            </a:pPr>
            <a:r>
              <a:rPr lang="en-US" altLang="en-US" sz="1600" dirty="0"/>
              <a:t>If </a:t>
            </a:r>
            <a:r>
              <a:rPr lang="en-US" altLang="en-US" sz="1600" dirty="0" err="1"/>
              <a:t>Pclass</a:t>
            </a:r>
            <a:r>
              <a:rPr lang="en-US" altLang="en-US" sz="1600" dirty="0"/>
              <a:t> is 2 or 3, AND</a:t>
            </a:r>
          </a:p>
          <a:p>
            <a:pPr marL="342900" indent="-342900" algn="l">
              <a:buAutoNum type="arabicPeriod"/>
            </a:pPr>
            <a:r>
              <a:rPr lang="en-US" altLang="en-US" sz="1600" dirty="0"/>
              <a:t>If Parch &gt; 0: predict did not survive. 27 training instances reach this node, and 1 would be incorrectly classified, i.e. they survived</a:t>
            </a:r>
          </a:p>
          <a:p>
            <a:pPr marL="342900" indent="-342900" algn="l">
              <a:buAutoNum type="arabicPeriod"/>
            </a:pPr>
            <a:r>
              <a:rPr lang="en-US" altLang="en-US" sz="1600" dirty="0"/>
              <a:t>If instead Parch &lt;= 0 (0 in this case, cannot be less than 0) AND</a:t>
            </a:r>
          </a:p>
          <a:p>
            <a:pPr marL="342900" indent="-342900" algn="l">
              <a:buAutoNum type="arabicPeriod"/>
            </a:pPr>
            <a:r>
              <a:rPr lang="en-US" altLang="en-US" sz="1600" dirty="0"/>
              <a:t>Fare &lt;= 40.125: predict did not survive. 273 training instances reach this node, and 31 would be incorrectly classified</a:t>
            </a:r>
          </a:p>
          <a:p>
            <a:pPr algn="l"/>
            <a:r>
              <a:rPr lang="en-US" altLang="en-US" sz="1600" dirty="0"/>
              <a:t>…</a:t>
            </a:r>
          </a:p>
        </p:txBody>
      </p:sp>
    </p:spTree>
    <p:extLst>
      <p:ext uri="{BB962C8B-B14F-4D97-AF65-F5344CB8AC3E}">
        <p14:creationId xmlns:p14="http://schemas.microsoft.com/office/powerpoint/2010/main" val="34421779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bwMode="auto">
          <a:xfrm>
            <a:off x="468313" y="260350"/>
            <a:ext cx="7620000" cy="792386"/>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p>
            <a:r>
              <a:rPr lang="en-US" altLang="en-US" dirty="0"/>
              <a:t>Boosting the accuracy of decision trees</a:t>
            </a:r>
          </a:p>
        </p:txBody>
      </p:sp>
      <p:sp>
        <p:nvSpPr>
          <p:cNvPr id="130051" name="Rectangle 3"/>
          <p:cNvSpPr>
            <a:spLocks noGrp="1"/>
          </p:cNvSpPr>
          <p:nvPr>
            <p:ph idx="1"/>
          </p:nvPr>
        </p:nvSpPr>
        <p:spPr>
          <a:xfrm>
            <a:off x="628650" y="1274164"/>
            <a:ext cx="7886700" cy="4902799"/>
          </a:xfrm>
        </p:spPr>
        <p:txBody>
          <a:bodyPr>
            <a:normAutofit fontScale="85000" lnSpcReduction="20000"/>
          </a:bodyPr>
          <a:lstStyle/>
          <a:p>
            <a:pPr>
              <a:lnSpc>
                <a:spcPct val="90000"/>
              </a:lnSpc>
            </a:pPr>
            <a:r>
              <a:rPr lang="en-US" altLang="en-US" dirty="0"/>
              <a:t>Train many decision trees who vote on the best class for each example.</a:t>
            </a:r>
            <a:endParaRPr lang="ga-IE" altLang="en-US" dirty="0"/>
          </a:p>
          <a:p>
            <a:pPr>
              <a:lnSpc>
                <a:spcPct val="90000"/>
              </a:lnSpc>
            </a:pPr>
            <a:endParaRPr lang="en-US" altLang="en-US" dirty="0"/>
          </a:p>
          <a:p>
            <a:pPr>
              <a:lnSpc>
                <a:spcPct val="90000"/>
              </a:lnSpc>
            </a:pPr>
            <a:r>
              <a:rPr lang="ga-IE" altLang="en-US" dirty="0"/>
              <a:t>B</a:t>
            </a:r>
            <a:r>
              <a:rPr lang="en-US" altLang="en-US" dirty="0" err="1"/>
              <a:t>oosting</a:t>
            </a:r>
            <a:r>
              <a:rPr lang="en-US" altLang="en-US" dirty="0"/>
              <a:t>: combining a number of </a:t>
            </a:r>
            <a:r>
              <a:rPr lang="en-US" altLang="en-US" i="1" dirty="0"/>
              <a:t>weak</a:t>
            </a:r>
            <a:r>
              <a:rPr lang="en-US" altLang="en-US" dirty="0"/>
              <a:t> models creates a group that is holistically strong. Each models has a unique set of strengths and weaknesses, and may be better or worse at certain problems. </a:t>
            </a:r>
            <a:endParaRPr lang="ga-IE" altLang="en-US" dirty="0"/>
          </a:p>
          <a:p>
            <a:pPr>
              <a:lnSpc>
                <a:spcPct val="90000"/>
              </a:lnSpc>
            </a:pPr>
            <a:endParaRPr lang="en-US" altLang="en-US" dirty="0"/>
          </a:p>
          <a:p>
            <a:pPr>
              <a:lnSpc>
                <a:spcPct val="90000"/>
              </a:lnSpc>
            </a:pPr>
            <a:r>
              <a:rPr lang="en-US" altLang="en-US" dirty="0"/>
              <a:t>Using a combination of several learners with complementary strengths and weaknesses can therefore dramatically improve the accuracy of a classifier.</a:t>
            </a:r>
            <a:endParaRPr lang="ga-IE" altLang="en-US" dirty="0"/>
          </a:p>
          <a:p>
            <a:pPr>
              <a:lnSpc>
                <a:spcPct val="90000"/>
              </a:lnSpc>
            </a:pPr>
            <a:endParaRPr lang="en-US" altLang="en-US" dirty="0"/>
          </a:p>
          <a:p>
            <a:pPr>
              <a:lnSpc>
                <a:spcPct val="90000"/>
              </a:lnSpc>
            </a:pPr>
            <a:r>
              <a:rPr lang="en-US" altLang="en-US" dirty="0"/>
              <a:t>The C5.0() function makes it easy to add boosting to our C5.0 decision tree: the trials parameter.</a:t>
            </a:r>
          </a:p>
          <a:p>
            <a:pPr lvl="1">
              <a:lnSpc>
                <a:spcPct val="90000"/>
              </a:lnSpc>
            </a:pPr>
            <a:r>
              <a:rPr lang="en-US" altLang="en-US" dirty="0"/>
              <a:t>trials = n corresponds to: build n C5.0 trees.</a:t>
            </a:r>
          </a:p>
          <a:p>
            <a:pPr lvl="1">
              <a:lnSpc>
                <a:spcPct val="90000"/>
              </a:lnSpc>
            </a:pPr>
            <a:endParaRPr lang="en-US" altLang="en-US" dirty="0"/>
          </a:p>
          <a:p>
            <a:pPr>
              <a:lnSpc>
                <a:spcPct val="90000"/>
              </a:lnSpc>
            </a:pPr>
            <a:r>
              <a:rPr lang="en-US" altLang="en-US" dirty="0"/>
              <a:t>Boosting can dramatically reduce the error compared to a single C5.0 tree.</a:t>
            </a:r>
            <a:endParaRPr lang="ga-IE" altLang="en-US" dirty="0"/>
          </a:p>
          <a:p>
            <a:pPr>
              <a:lnSpc>
                <a:spcPct val="90000"/>
              </a:lnSpc>
            </a:pPr>
            <a:endParaRPr lang="en-US" altLang="en-US" dirty="0"/>
          </a:p>
          <a:p>
            <a:pPr>
              <a:lnSpc>
                <a:spcPct val="90000"/>
              </a:lnSpc>
            </a:pPr>
            <a:r>
              <a:rPr lang="en-US" altLang="en-US" dirty="0"/>
              <a:t>The idea of boosting is the basic premise of ensembles: where we combine multiple classifiers into a base layer, and use another model to decide how to interpret their views (predictions) to produce the final prediction.</a:t>
            </a:r>
          </a:p>
        </p:txBody>
      </p:sp>
      <p:sp>
        <p:nvSpPr>
          <p:cNvPr id="2" name="Date Placeholder 1"/>
          <p:cNvSpPr>
            <a:spLocks noGrp="1"/>
          </p:cNvSpPr>
          <p:nvPr>
            <p:ph type="dt" sz="half" idx="10"/>
          </p:nvPr>
        </p:nvSpPr>
        <p:spPr/>
        <p:txBody>
          <a:bodyPr/>
          <a:lstStyle/>
          <a:p>
            <a:pPr>
              <a:defRPr/>
            </a:pPr>
            <a:fld id="{CC211F76-43F9-F14B-97A3-B09B00DCBA80}" type="datetime1">
              <a:rPr lang="en-IE" smtClean="0"/>
              <a:t>03/02/2019</a:t>
            </a:fld>
            <a:endParaRPr lang="en-IE"/>
          </a:p>
        </p:txBody>
      </p:sp>
      <p:sp>
        <p:nvSpPr>
          <p:cNvPr id="3" name="Footer Placeholder 2"/>
          <p:cNvSpPr>
            <a:spLocks noGrp="1"/>
          </p:cNvSpPr>
          <p:nvPr>
            <p:ph type="ftr" sz="quarter" idx="11"/>
          </p:nvPr>
        </p:nvSpPr>
        <p:spPr/>
        <p:txBody>
          <a:bodyPr/>
          <a:lstStyle/>
          <a:p>
            <a:pPr>
              <a:defRPr/>
            </a:pPr>
            <a:r>
              <a:rPr lang="en-IE"/>
              <a:t>Advanced Data Mining</a:t>
            </a:r>
          </a:p>
        </p:txBody>
      </p:sp>
      <p:sp>
        <p:nvSpPr>
          <p:cNvPr id="4" name="Slide Number Placeholder 3"/>
          <p:cNvSpPr>
            <a:spLocks noGrp="1"/>
          </p:cNvSpPr>
          <p:nvPr>
            <p:ph type="sldNum" sz="quarter" idx="12"/>
          </p:nvPr>
        </p:nvSpPr>
        <p:spPr/>
        <p:txBody>
          <a:bodyPr/>
          <a:lstStyle/>
          <a:p>
            <a:pPr>
              <a:defRPr/>
            </a:pPr>
            <a:fld id="{E702F601-837F-4952-9AC8-21E0053EC0C9}" type="slidenum">
              <a:rPr lang="en-IE" smtClean="0"/>
              <a:pPr>
                <a:defRPr/>
              </a:pPr>
              <a:t>45</a:t>
            </a:fld>
            <a:endParaRPr lang="en-IE"/>
          </a:p>
        </p:txBody>
      </p:sp>
    </p:spTree>
    <p:extLst>
      <p:ext uri="{BB962C8B-B14F-4D97-AF65-F5344CB8AC3E}">
        <p14:creationId xmlns:p14="http://schemas.microsoft.com/office/powerpoint/2010/main" val="24472057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51F4-40AD-3846-AB32-9C8E95CBB23C}"/>
              </a:ext>
            </a:extLst>
          </p:cNvPr>
          <p:cNvSpPr>
            <a:spLocks noGrp="1"/>
          </p:cNvSpPr>
          <p:nvPr>
            <p:ph type="title"/>
          </p:nvPr>
        </p:nvSpPr>
        <p:spPr/>
        <p:txBody>
          <a:bodyPr/>
          <a:lstStyle/>
          <a:p>
            <a:r>
              <a:rPr lang="en-US" dirty="0"/>
              <a:t>Extracting Rules</a:t>
            </a:r>
          </a:p>
        </p:txBody>
      </p:sp>
      <p:sp>
        <p:nvSpPr>
          <p:cNvPr id="6" name="Content Placeholder 5">
            <a:extLst>
              <a:ext uri="{FF2B5EF4-FFF2-40B4-BE49-F238E27FC236}">
                <a16:creationId xmlns:a16="http://schemas.microsoft.com/office/drawing/2014/main" id="{EA75A33B-D26A-0847-BAC9-BC3202278BE0}"/>
              </a:ext>
            </a:extLst>
          </p:cNvPr>
          <p:cNvSpPr>
            <a:spLocks noGrp="1"/>
          </p:cNvSpPr>
          <p:nvPr>
            <p:ph idx="1"/>
          </p:nvPr>
        </p:nvSpPr>
        <p:spPr/>
        <p:txBody>
          <a:bodyPr/>
          <a:lstStyle/>
          <a:p>
            <a:r>
              <a:rPr lang="en-US" dirty="0"/>
              <a:t>The last thing (for now) that we may wish to do with a C5.0 (as well as any decision tree) is transform the tree model into a series of rules.</a:t>
            </a:r>
          </a:p>
          <a:p>
            <a:endParaRPr lang="en-US" dirty="0"/>
          </a:p>
          <a:p>
            <a:r>
              <a:rPr lang="en-US" dirty="0"/>
              <a:t>For this we simply use the rules parameter; rules = TRUE.</a:t>
            </a:r>
          </a:p>
          <a:p>
            <a:endParaRPr lang="en-US" dirty="0"/>
          </a:p>
          <a:p>
            <a:endParaRPr lang="en-US" dirty="0"/>
          </a:p>
        </p:txBody>
      </p:sp>
      <p:sp>
        <p:nvSpPr>
          <p:cNvPr id="3" name="Date Placeholder 2">
            <a:extLst>
              <a:ext uri="{FF2B5EF4-FFF2-40B4-BE49-F238E27FC236}">
                <a16:creationId xmlns:a16="http://schemas.microsoft.com/office/drawing/2014/main" id="{3892A378-77C8-A144-BE21-5EC8F606650D}"/>
              </a:ext>
            </a:extLst>
          </p:cNvPr>
          <p:cNvSpPr>
            <a:spLocks noGrp="1"/>
          </p:cNvSpPr>
          <p:nvPr>
            <p:ph type="dt" sz="half" idx="10"/>
          </p:nvPr>
        </p:nvSpPr>
        <p:spPr/>
        <p:txBody>
          <a:bodyPr/>
          <a:lstStyle/>
          <a:p>
            <a:pPr>
              <a:defRPr/>
            </a:pPr>
            <a:fld id="{A412AA75-E803-3748-B087-4F5606B582D4}" type="datetime1">
              <a:rPr lang="en-IE" smtClean="0"/>
              <a:t>03/02/2019</a:t>
            </a:fld>
            <a:endParaRPr lang="en-IE"/>
          </a:p>
        </p:txBody>
      </p:sp>
      <p:sp>
        <p:nvSpPr>
          <p:cNvPr id="4" name="Footer Placeholder 3">
            <a:extLst>
              <a:ext uri="{FF2B5EF4-FFF2-40B4-BE49-F238E27FC236}">
                <a16:creationId xmlns:a16="http://schemas.microsoft.com/office/drawing/2014/main" id="{8D39005C-F652-5248-879B-8B470713962B}"/>
              </a:ext>
            </a:extLst>
          </p:cNvPr>
          <p:cNvSpPr>
            <a:spLocks noGrp="1"/>
          </p:cNvSpPr>
          <p:nvPr>
            <p:ph type="ftr" sz="quarter" idx="11"/>
          </p:nvPr>
        </p:nvSpPr>
        <p:spPr/>
        <p:txBody>
          <a:bodyPr/>
          <a:lstStyle/>
          <a:p>
            <a:pPr>
              <a:defRPr/>
            </a:pPr>
            <a:r>
              <a:rPr lang="en-IE"/>
              <a:t>Advanced Data Mining</a:t>
            </a:r>
          </a:p>
        </p:txBody>
      </p:sp>
      <p:sp>
        <p:nvSpPr>
          <p:cNvPr id="5" name="Slide Number Placeholder 4">
            <a:extLst>
              <a:ext uri="{FF2B5EF4-FFF2-40B4-BE49-F238E27FC236}">
                <a16:creationId xmlns:a16="http://schemas.microsoft.com/office/drawing/2014/main" id="{A6921817-868F-E648-83D6-C441AF2FA7BE}"/>
              </a:ext>
            </a:extLst>
          </p:cNvPr>
          <p:cNvSpPr>
            <a:spLocks noGrp="1"/>
          </p:cNvSpPr>
          <p:nvPr>
            <p:ph type="sldNum" sz="quarter" idx="12"/>
          </p:nvPr>
        </p:nvSpPr>
        <p:spPr/>
        <p:txBody>
          <a:bodyPr/>
          <a:lstStyle/>
          <a:p>
            <a:pPr>
              <a:defRPr/>
            </a:pPr>
            <a:fld id="{E702F601-837F-4952-9AC8-21E0053EC0C9}" type="slidenum">
              <a:rPr lang="en-IE" smtClean="0"/>
              <a:pPr>
                <a:defRPr/>
              </a:pPr>
              <a:t>46</a:t>
            </a:fld>
            <a:endParaRPr lang="en-IE"/>
          </a:p>
        </p:txBody>
      </p:sp>
    </p:spTree>
    <p:extLst>
      <p:ext uri="{BB962C8B-B14F-4D97-AF65-F5344CB8AC3E}">
        <p14:creationId xmlns:p14="http://schemas.microsoft.com/office/powerpoint/2010/main" val="32423778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p>
            <a:pPr fontAlgn="auto">
              <a:lnSpc>
                <a:spcPct val="90000"/>
              </a:lnSpc>
              <a:spcAft>
                <a:spcPts val="0"/>
              </a:spcAft>
            </a:pPr>
            <a:r>
              <a:rPr lang="ga-IE" altLang="en-US" dirty="0"/>
              <a:t>C5.0 </a:t>
            </a:r>
            <a:r>
              <a:rPr lang="en-IE" altLang="en-US" dirty="0"/>
              <a:t>Strengths and Weaknesses</a:t>
            </a:r>
            <a:endParaRPr lang="ga-IE" altLang="en-US" dirty="0"/>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3297042218"/>
              </p:ext>
            </p:extLst>
          </p:nvPr>
        </p:nvGraphicFramePr>
        <p:xfrm>
          <a:off x="375146" y="1482520"/>
          <a:ext cx="8140204" cy="4873831"/>
        </p:xfrm>
        <a:graphic>
          <a:graphicData uri="http://schemas.openxmlformats.org/drawingml/2006/table">
            <a:tbl>
              <a:tblPr firstRow="1" bandRow="1">
                <a:tableStyleId>{5C22544A-7EE6-4342-B048-85BDC9FD1C3A}</a:tableStyleId>
              </a:tblPr>
              <a:tblGrid>
                <a:gridCol w="4070102">
                  <a:extLst>
                    <a:ext uri="{9D8B030D-6E8A-4147-A177-3AD203B41FA5}">
                      <a16:colId xmlns:a16="http://schemas.microsoft.com/office/drawing/2014/main" val="20000"/>
                    </a:ext>
                  </a:extLst>
                </a:gridCol>
                <a:gridCol w="4070102">
                  <a:extLst>
                    <a:ext uri="{9D8B030D-6E8A-4147-A177-3AD203B41FA5}">
                      <a16:colId xmlns:a16="http://schemas.microsoft.com/office/drawing/2014/main" val="20001"/>
                    </a:ext>
                  </a:extLst>
                </a:gridCol>
              </a:tblGrid>
              <a:tr h="3281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E" altLang="en-US" sz="1500" dirty="0"/>
                        <a:t>Strengths</a:t>
                      </a:r>
                      <a:endParaRPr lang="en-IE" altLang="en-US" sz="15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E" altLang="en-US" sz="1500" dirty="0"/>
                        <a:t>Weaknesses</a:t>
                      </a:r>
                      <a:endParaRPr lang="en-IE" altLang="en-US" sz="1500" b="1" dirty="0"/>
                    </a:p>
                  </a:txBody>
                  <a:tcPr/>
                </a:tc>
                <a:extLst>
                  <a:ext uri="{0D108BD9-81ED-4DB2-BD59-A6C34878D82A}">
                    <a16:rowId xmlns:a16="http://schemas.microsoft.com/office/drawing/2014/main" val="10000"/>
                  </a:ext>
                </a:extLst>
              </a:tr>
              <a:tr h="74944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E" altLang="en-US" sz="1500" dirty="0"/>
                        <a:t>An all-purpose classifier that does well on most problems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E" altLang="en-US" sz="1500" dirty="0"/>
                        <a:t>Decision tree models are often biased toward splits on features having a large number of levels</a:t>
                      </a:r>
                    </a:p>
                  </a:txBody>
                  <a:tcPr/>
                </a:tc>
                <a:extLst>
                  <a:ext uri="{0D108BD9-81ED-4DB2-BD59-A6C34878D82A}">
                    <a16:rowId xmlns:a16="http://schemas.microsoft.com/office/drawing/2014/main" val="10001"/>
                  </a:ext>
                </a:extLst>
              </a:tr>
              <a:tr h="74944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E" altLang="en-US" sz="1500" dirty="0"/>
                        <a:t>Highly-automatic learning process can handle numeric or nominal features, missing data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E" altLang="en-US" sz="1500" dirty="0"/>
                        <a:t>It is easy to </a:t>
                      </a:r>
                      <a:r>
                        <a:rPr lang="en-IE" altLang="en-US" sz="1500" dirty="0" err="1"/>
                        <a:t>overfit</a:t>
                      </a:r>
                      <a:r>
                        <a:rPr lang="en-IE" altLang="en-US" sz="1500" dirty="0"/>
                        <a:t> or </a:t>
                      </a:r>
                      <a:r>
                        <a:rPr lang="en-IE" altLang="en-US" sz="1500" dirty="0" err="1"/>
                        <a:t>underfit</a:t>
                      </a:r>
                      <a:r>
                        <a:rPr lang="en-IE" altLang="en-US" sz="1500" dirty="0"/>
                        <a:t> the model</a:t>
                      </a:r>
                    </a:p>
                    <a:p>
                      <a:pPr algn="ctr"/>
                      <a:endParaRPr lang="en-IE" sz="1500" dirty="0"/>
                    </a:p>
                  </a:txBody>
                  <a:tcPr/>
                </a:tc>
                <a:extLst>
                  <a:ext uri="{0D108BD9-81ED-4DB2-BD59-A6C34878D82A}">
                    <a16:rowId xmlns:a16="http://schemas.microsoft.com/office/drawing/2014/main" val="10002"/>
                  </a:ext>
                </a:extLst>
              </a:tr>
              <a:tr h="74944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E" altLang="en-US" sz="1500" dirty="0"/>
                        <a:t>Uses only the most important features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E" altLang="en-US" sz="1500" dirty="0"/>
                        <a:t>Can have trouble </a:t>
                      </a:r>
                      <a:r>
                        <a:rPr lang="en-IE" altLang="en-US" sz="1500" dirty="0" err="1"/>
                        <a:t>modeling</a:t>
                      </a:r>
                      <a:r>
                        <a:rPr lang="en-IE" altLang="en-US" sz="1500" dirty="0"/>
                        <a:t> some relationships due to reliance on axis parallel splits</a:t>
                      </a:r>
                    </a:p>
                  </a:txBody>
                  <a:tcPr/>
                </a:tc>
                <a:extLst>
                  <a:ext uri="{0D108BD9-81ED-4DB2-BD59-A6C34878D82A}">
                    <a16:rowId xmlns:a16="http://schemas.microsoft.com/office/drawing/2014/main" val="10003"/>
                  </a:ext>
                </a:extLst>
              </a:tr>
              <a:tr h="74944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E" altLang="en-US" sz="1500" dirty="0"/>
                        <a:t>Can be used on data with relatively few training examples or a very large number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E" altLang="en-US" sz="1500" dirty="0"/>
                        <a:t>Small changes in training data can result in large changes to decision logic</a:t>
                      </a:r>
                    </a:p>
                    <a:p>
                      <a:pPr algn="ctr"/>
                      <a:endParaRPr lang="en-IE" sz="1500" dirty="0"/>
                    </a:p>
                  </a:txBody>
                  <a:tcPr/>
                </a:tc>
                <a:extLst>
                  <a:ext uri="{0D108BD9-81ED-4DB2-BD59-A6C34878D82A}">
                    <a16:rowId xmlns:a16="http://schemas.microsoft.com/office/drawing/2014/main" val="10004"/>
                  </a:ext>
                </a:extLst>
              </a:tr>
              <a:tr h="97150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E" altLang="en-US" sz="1500" dirty="0"/>
                        <a:t>Results in a model that can be interpreted without a mathematical background (for relatively small trees)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E" altLang="en-US" sz="1500" dirty="0"/>
                        <a:t>Large trees can be difficult to interpret and the decisions they make may seem counterintuitive</a:t>
                      </a:r>
                      <a:endParaRPr lang="en-US" altLang="en-US" sz="1500" dirty="0"/>
                    </a:p>
                    <a:p>
                      <a:pPr algn="ctr"/>
                      <a:endParaRPr lang="en-IE" sz="1500" dirty="0"/>
                    </a:p>
                  </a:txBody>
                  <a:tcPr/>
                </a:tc>
                <a:extLst>
                  <a:ext uri="{0D108BD9-81ED-4DB2-BD59-A6C34878D82A}">
                    <a16:rowId xmlns:a16="http://schemas.microsoft.com/office/drawing/2014/main" val="10005"/>
                  </a:ext>
                </a:extLst>
              </a:tr>
              <a:tr h="5273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E" altLang="en-US" sz="1500" dirty="0"/>
                        <a:t>More efficient than other complex models</a:t>
                      </a:r>
                      <a:endParaRPr lang="en-US" altLang="en-US" sz="1500" dirty="0"/>
                    </a:p>
                    <a:p>
                      <a:pPr algn="ctr"/>
                      <a:endParaRPr lang="en-IE" sz="1500" dirty="0"/>
                    </a:p>
                  </a:txBody>
                  <a:tcPr/>
                </a:tc>
                <a:tc>
                  <a:txBody>
                    <a:bodyPr/>
                    <a:lstStyle/>
                    <a:p>
                      <a:pPr algn="ctr"/>
                      <a:endParaRPr lang="en-IE" sz="1500" dirty="0"/>
                    </a:p>
                  </a:txBody>
                  <a:tcPr/>
                </a:tc>
                <a:extLst>
                  <a:ext uri="{0D108BD9-81ED-4DB2-BD59-A6C34878D82A}">
                    <a16:rowId xmlns:a16="http://schemas.microsoft.com/office/drawing/2014/main" val="10006"/>
                  </a:ext>
                </a:extLst>
              </a:tr>
            </a:tbl>
          </a:graphicData>
        </a:graphic>
      </p:graphicFrame>
      <p:sp>
        <p:nvSpPr>
          <p:cNvPr id="3" name="Date Placeholder 2"/>
          <p:cNvSpPr>
            <a:spLocks noGrp="1"/>
          </p:cNvSpPr>
          <p:nvPr>
            <p:ph type="dt" sz="half" idx="10"/>
          </p:nvPr>
        </p:nvSpPr>
        <p:spPr/>
        <p:txBody>
          <a:bodyPr/>
          <a:lstStyle/>
          <a:p>
            <a:pPr>
              <a:defRPr/>
            </a:pPr>
            <a:fld id="{1E059E8D-E69E-6947-9D3C-906EA2B4403D}" type="datetime1">
              <a:rPr lang="en-IE" smtClean="0"/>
              <a:t>03/02/2019</a:t>
            </a:fld>
            <a:endParaRPr lang="en-IE"/>
          </a:p>
        </p:txBody>
      </p:sp>
      <p:sp>
        <p:nvSpPr>
          <p:cNvPr id="4" name="Footer Placeholder 3"/>
          <p:cNvSpPr>
            <a:spLocks noGrp="1"/>
          </p:cNvSpPr>
          <p:nvPr>
            <p:ph type="ftr" sz="quarter" idx="11"/>
          </p:nvPr>
        </p:nvSpPr>
        <p:spPr/>
        <p:txBody>
          <a:bodyPr/>
          <a:lstStyle/>
          <a:p>
            <a:pPr>
              <a:defRPr/>
            </a:pPr>
            <a:r>
              <a:rPr lang="en-IE"/>
              <a:t>Advanced Data Mining</a:t>
            </a:r>
          </a:p>
        </p:txBody>
      </p:sp>
      <p:sp>
        <p:nvSpPr>
          <p:cNvPr id="6" name="Slide Number Placeholder 5"/>
          <p:cNvSpPr>
            <a:spLocks noGrp="1"/>
          </p:cNvSpPr>
          <p:nvPr>
            <p:ph type="sldNum" sz="quarter" idx="12"/>
          </p:nvPr>
        </p:nvSpPr>
        <p:spPr/>
        <p:txBody>
          <a:bodyPr/>
          <a:lstStyle/>
          <a:p>
            <a:pPr>
              <a:defRPr/>
            </a:pPr>
            <a:fld id="{E702F601-837F-4952-9AC8-21E0053EC0C9}" type="slidenum">
              <a:rPr lang="en-IE" smtClean="0"/>
              <a:pPr>
                <a:defRPr/>
              </a:pPr>
              <a:t>47</a:t>
            </a:fld>
            <a:endParaRPr lang="en-IE"/>
          </a:p>
        </p:txBody>
      </p:sp>
      <p:sp>
        <p:nvSpPr>
          <p:cNvPr id="107524" name="Rectangle 4"/>
          <p:cNvSpPr>
            <a:spLocks/>
          </p:cNvSpPr>
          <p:nvPr/>
        </p:nvSpPr>
        <p:spPr bwMode="auto">
          <a:xfrm>
            <a:off x="4932040" y="4457700"/>
            <a:ext cx="3467100" cy="480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228600" eaLnBrk="0" hangingPunct="0">
              <a:spcBef>
                <a:spcPct val="20000"/>
              </a:spcBef>
              <a:buClr>
                <a:schemeClr val="accent1"/>
              </a:buClr>
              <a:buFont typeface="Arial" charset="0"/>
              <a:buChar char="•"/>
              <a:defRPr sz="2200">
                <a:solidFill>
                  <a:schemeClr val="tx1"/>
                </a:solidFill>
                <a:latin typeface="Calibri" pitchFamily="34" charset="0"/>
              </a:defRPr>
            </a:lvl1pPr>
            <a:lvl2pPr marL="639763" indent="-228600" eaLnBrk="0" hangingPunct="0">
              <a:spcBef>
                <a:spcPct val="20000"/>
              </a:spcBef>
              <a:buClr>
                <a:schemeClr val="accent2"/>
              </a:buClr>
              <a:buFont typeface="Arial" charset="0"/>
              <a:buChar char="•"/>
              <a:defRPr sz="2000">
                <a:solidFill>
                  <a:schemeClr val="tx1"/>
                </a:solidFill>
                <a:latin typeface="Calibri" pitchFamily="34" charset="0"/>
              </a:defRPr>
            </a:lvl2pPr>
            <a:lvl3pPr marL="1004888" indent="-228600" eaLnBrk="0" hangingPunct="0">
              <a:spcBef>
                <a:spcPct val="20000"/>
              </a:spcBef>
              <a:buClr>
                <a:srgbClr val="D2CB6C"/>
              </a:buClr>
              <a:buFont typeface="Arial" charset="0"/>
              <a:buChar char="•"/>
              <a:defRPr>
                <a:solidFill>
                  <a:schemeClr val="tx1"/>
                </a:solidFill>
                <a:latin typeface="Calibri" pitchFamily="34" charset="0"/>
              </a:defRPr>
            </a:lvl3pPr>
            <a:lvl4pPr marL="1279525" indent="-228600" eaLnBrk="0" hangingPunct="0">
              <a:spcBef>
                <a:spcPct val="20000"/>
              </a:spcBef>
              <a:buClr>
                <a:srgbClr val="95A39D"/>
              </a:buClr>
              <a:buFont typeface="Arial" charset="0"/>
              <a:buChar char="•"/>
              <a:defRPr sz="1600">
                <a:solidFill>
                  <a:schemeClr val="tx1"/>
                </a:solidFill>
                <a:latin typeface="Calibri" pitchFamily="34" charset="0"/>
              </a:defRPr>
            </a:lvl4pPr>
            <a:lvl5pPr marL="1554163" indent="-228600" eaLnBrk="0" hangingPunct="0">
              <a:spcBef>
                <a:spcPct val="20000"/>
              </a:spcBef>
              <a:buClr>
                <a:srgbClr val="C89F5D"/>
              </a:buClr>
              <a:buFont typeface="Arial" charset="0"/>
              <a:buChar char="•"/>
              <a:defRPr sz="1400">
                <a:solidFill>
                  <a:schemeClr val="tx1"/>
                </a:solidFill>
                <a:latin typeface="Calibri" pitchFamily="34" charset="0"/>
              </a:defRPr>
            </a:lvl5pPr>
            <a:lvl6pPr marL="2011363" indent="-228600" eaLnBrk="0" fontAlgn="base" hangingPunct="0">
              <a:spcBef>
                <a:spcPct val="20000"/>
              </a:spcBef>
              <a:spcAft>
                <a:spcPct val="0"/>
              </a:spcAft>
              <a:buClr>
                <a:srgbClr val="C89F5D"/>
              </a:buClr>
              <a:buFont typeface="Arial" charset="0"/>
              <a:buChar char="•"/>
              <a:defRPr sz="1400">
                <a:solidFill>
                  <a:schemeClr val="tx1"/>
                </a:solidFill>
                <a:latin typeface="Calibri" pitchFamily="34" charset="0"/>
              </a:defRPr>
            </a:lvl6pPr>
            <a:lvl7pPr marL="2468563" indent="-228600" eaLnBrk="0" fontAlgn="base" hangingPunct="0">
              <a:spcBef>
                <a:spcPct val="20000"/>
              </a:spcBef>
              <a:spcAft>
                <a:spcPct val="0"/>
              </a:spcAft>
              <a:buClr>
                <a:srgbClr val="C89F5D"/>
              </a:buClr>
              <a:buFont typeface="Arial" charset="0"/>
              <a:buChar char="•"/>
              <a:defRPr sz="1400">
                <a:solidFill>
                  <a:schemeClr val="tx1"/>
                </a:solidFill>
                <a:latin typeface="Calibri" pitchFamily="34" charset="0"/>
              </a:defRPr>
            </a:lvl7pPr>
            <a:lvl8pPr marL="2925763" indent="-228600" eaLnBrk="0" fontAlgn="base" hangingPunct="0">
              <a:spcBef>
                <a:spcPct val="20000"/>
              </a:spcBef>
              <a:spcAft>
                <a:spcPct val="0"/>
              </a:spcAft>
              <a:buClr>
                <a:srgbClr val="C89F5D"/>
              </a:buClr>
              <a:buFont typeface="Arial" charset="0"/>
              <a:buChar char="•"/>
              <a:defRPr sz="1400">
                <a:solidFill>
                  <a:schemeClr val="tx1"/>
                </a:solidFill>
                <a:latin typeface="Calibri" pitchFamily="34" charset="0"/>
              </a:defRPr>
            </a:lvl8pPr>
            <a:lvl9pPr marL="3382963" indent="-228600" eaLnBrk="0" fontAlgn="base" hangingPunct="0">
              <a:spcBef>
                <a:spcPct val="20000"/>
              </a:spcBef>
              <a:spcAft>
                <a:spcPct val="0"/>
              </a:spcAft>
              <a:buClr>
                <a:srgbClr val="C89F5D"/>
              </a:buClr>
              <a:buFont typeface="Arial" charset="0"/>
              <a:buChar char="•"/>
              <a:defRPr sz="1400">
                <a:solidFill>
                  <a:schemeClr val="tx1"/>
                </a:solidFill>
                <a:latin typeface="Calibri" pitchFamily="34" charset="0"/>
              </a:defRPr>
            </a:lvl9pPr>
          </a:lstStyle>
          <a:p>
            <a:endParaRPr lang="en-US" altLang="en-US" sz="1800" dirty="0"/>
          </a:p>
        </p:txBody>
      </p:sp>
      <p:sp>
        <p:nvSpPr>
          <p:cNvPr id="5" name="Rectangle 3"/>
          <p:cNvSpPr txBox="1">
            <a:spLocks/>
          </p:cNvSpPr>
          <p:nvPr/>
        </p:nvSpPr>
        <p:spPr>
          <a:xfrm>
            <a:off x="457200" y="1219200"/>
            <a:ext cx="8229600" cy="493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fontAlgn="auto">
              <a:lnSpc>
                <a:spcPct val="90000"/>
              </a:lnSpc>
              <a:spcAft>
                <a:spcPts val="0"/>
              </a:spcAft>
            </a:pPr>
            <a:endParaRPr lang="en-US" altLang="en-US" dirty="0">
              <a:solidFill>
                <a:srgbClr val="FFFFFF"/>
              </a:solidFill>
            </a:endParaRPr>
          </a:p>
        </p:txBody>
      </p:sp>
    </p:spTree>
    <p:extLst>
      <p:ext uri="{BB962C8B-B14F-4D97-AF65-F5344CB8AC3E}">
        <p14:creationId xmlns:p14="http://schemas.microsoft.com/office/powerpoint/2010/main" val="3451498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en-IE" altLang="en-US" dirty="0"/>
              <a:t>Probability</a:t>
            </a:r>
            <a:endParaRPr lang="en-US" altLang="en-US" dirty="0"/>
          </a:p>
        </p:txBody>
      </p:sp>
      <p:sp>
        <p:nvSpPr>
          <p:cNvPr id="252931" name="Rectangle 3"/>
          <p:cNvSpPr>
            <a:spLocks noGrp="1"/>
          </p:cNvSpPr>
          <p:nvPr>
            <p:ph idx="1"/>
          </p:nvPr>
        </p:nvSpPr>
        <p:spPr/>
        <p:txBody>
          <a:bodyPr>
            <a:normAutofit fontScale="92500" lnSpcReduction="10000"/>
          </a:bodyPr>
          <a:lstStyle/>
          <a:p>
            <a:pPr>
              <a:lnSpc>
                <a:spcPct val="90000"/>
              </a:lnSpc>
            </a:pPr>
            <a:r>
              <a:rPr lang="en-US" altLang="en-US" dirty="0"/>
              <a:t>Classifiers based on Bayesian methods utilize training data to calculate an observed probability of each class based on feature values. </a:t>
            </a:r>
          </a:p>
          <a:p>
            <a:pPr>
              <a:lnSpc>
                <a:spcPct val="90000"/>
              </a:lnSpc>
            </a:pPr>
            <a:endParaRPr lang="en-US" altLang="en-US" dirty="0"/>
          </a:p>
          <a:p>
            <a:pPr>
              <a:lnSpc>
                <a:spcPct val="90000"/>
              </a:lnSpc>
            </a:pPr>
            <a:r>
              <a:rPr lang="en-US" altLang="en-US" dirty="0"/>
              <a:t>When the classifier is used later on unlabeled data, it uses the observed probabilities to predict the most likely class for the new features. </a:t>
            </a:r>
          </a:p>
          <a:p>
            <a:pPr>
              <a:lnSpc>
                <a:spcPct val="90000"/>
              </a:lnSpc>
            </a:pPr>
            <a:endParaRPr lang="en-US" altLang="en-US" dirty="0"/>
          </a:p>
          <a:p>
            <a:pPr>
              <a:lnSpc>
                <a:spcPct val="90000"/>
              </a:lnSpc>
            </a:pPr>
            <a:r>
              <a:rPr lang="en-US" altLang="en-US" dirty="0"/>
              <a:t>It's a simple idea, but it results in a method that often has results on par with more sophisticated algorithms. </a:t>
            </a:r>
          </a:p>
          <a:p>
            <a:pPr>
              <a:lnSpc>
                <a:spcPct val="90000"/>
              </a:lnSpc>
            </a:pPr>
            <a:endParaRPr lang="en-US" altLang="en-US" dirty="0"/>
          </a:p>
          <a:p>
            <a:pPr>
              <a:lnSpc>
                <a:spcPct val="90000"/>
              </a:lnSpc>
            </a:pPr>
            <a:r>
              <a:rPr lang="en-US" altLang="en-US" dirty="0"/>
              <a:t>In fact, Bayesian classifiers have been used for:</a:t>
            </a:r>
          </a:p>
          <a:p>
            <a:pPr lvl="1">
              <a:lnSpc>
                <a:spcPct val="90000"/>
              </a:lnSpc>
            </a:pPr>
            <a:r>
              <a:rPr lang="en-US" altLang="en-US" dirty="0"/>
              <a:t>Text classification, such as junk email (spam) filtering, author identification, or topic categorization</a:t>
            </a:r>
          </a:p>
          <a:p>
            <a:pPr lvl="1">
              <a:lnSpc>
                <a:spcPct val="90000"/>
              </a:lnSpc>
            </a:pPr>
            <a:r>
              <a:rPr lang="en-US" altLang="en-US" dirty="0"/>
              <a:t>Intrusion detection or anomaly detection in computer networks</a:t>
            </a:r>
          </a:p>
          <a:p>
            <a:pPr lvl="1">
              <a:lnSpc>
                <a:spcPct val="90000"/>
              </a:lnSpc>
            </a:pPr>
            <a:r>
              <a:rPr lang="en-US" altLang="en-US" dirty="0"/>
              <a:t>Diagnosing medical conditions, when given a set of observed symptoms</a:t>
            </a:r>
          </a:p>
        </p:txBody>
      </p:sp>
      <p:sp>
        <p:nvSpPr>
          <p:cNvPr id="2" name="Date Placeholder 1"/>
          <p:cNvSpPr>
            <a:spLocks noGrp="1"/>
          </p:cNvSpPr>
          <p:nvPr>
            <p:ph type="dt" sz="half" idx="10"/>
          </p:nvPr>
        </p:nvSpPr>
        <p:spPr/>
        <p:txBody>
          <a:bodyPr/>
          <a:lstStyle/>
          <a:p>
            <a:fld id="{F1DEFCB6-15FF-324D-90DE-CABF85DA7839}" type="datetime1">
              <a:rPr lang="en-IE" smtClean="0"/>
              <a:t>03/02/2019</a:t>
            </a:fld>
            <a:endParaRPr lang="en-IE"/>
          </a:p>
        </p:txBody>
      </p:sp>
      <p:sp>
        <p:nvSpPr>
          <p:cNvPr id="3" name="Footer Placeholder 2"/>
          <p:cNvSpPr>
            <a:spLocks noGrp="1"/>
          </p:cNvSpPr>
          <p:nvPr>
            <p:ph type="ftr" sz="quarter" idx="11"/>
          </p:nvPr>
        </p:nvSpPr>
        <p:spPr/>
        <p:txBody>
          <a:bodyPr/>
          <a:lstStyle/>
          <a:p>
            <a:r>
              <a:rPr lang="en-IE"/>
              <a:t>Advanced Data Mining</a:t>
            </a:r>
          </a:p>
        </p:txBody>
      </p:sp>
      <p:sp>
        <p:nvSpPr>
          <p:cNvPr id="4" name="Slide Number Placeholder 3"/>
          <p:cNvSpPr>
            <a:spLocks noGrp="1"/>
          </p:cNvSpPr>
          <p:nvPr>
            <p:ph type="sldNum" sz="quarter" idx="12"/>
          </p:nvPr>
        </p:nvSpPr>
        <p:spPr/>
        <p:txBody>
          <a:bodyPr/>
          <a:lstStyle/>
          <a:p>
            <a:fld id="{A795FE1D-C3C2-4288-B202-270E58405F08}" type="slidenum">
              <a:rPr lang="en-IE" smtClean="0"/>
              <a:t>5</a:t>
            </a:fld>
            <a:endParaRPr lang="en-IE"/>
          </a:p>
        </p:txBody>
      </p:sp>
    </p:spTree>
    <p:extLst>
      <p:ext uri="{BB962C8B-B14F-4D97-AF65-F5344CB8AC3E}">
        <p14:creationId xmlns:p14="http://schemas.microsoft.com/office/powerpoint/2010/main" val="3356379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ga-IE" altLang="en-US" dirty="0"/>
              <a:t>Introduction</a:t>
            </a:r>
            <a:endParaRPr lang="en-US" altLang="en-US" dirty="0"/>
          </a:p>
        </p:txBody>
      </p:sp>
      <p:sp>
        <p:nvSpPr>
          <p:cNvPr id="254979" name="Rectangle 3"/>
          <p:cNvSpPr>
            <a:spLocks noGrp="1"/>
          </p:cNvSpPr>
          <p:nvPr>
            <p:ph idx="1"/>
          </p:nvPr>
        </p:nvSpPr>
        <p:spPr/>
        <p:txBody>
          <a:bodyPr>
            <a:normAutofit fontScale="92500" lnSpcReduction="20000"/>
          </a:bodyPr>
          <a:lstStyle/>
          <a:p>
            <a:pPr>
              <a:lnSpc>
                <a:spcPct val="90000"/>
              </a:lnSpc>
            </a:pPr>
            <a:r>
              <a:rPr lang="en-US" altLang="en-US" dirty="0"/>
              <a:t>Typically, Bayesian classifiers are best applied to problems in which the information from numerous attributes should be considered simultaneously in order to estimate the probability of an outcome. </a:t>
            </a:r>
          </a:p>
          <a:p>
            <a:pPr>
              <a:lnSpc>
                <a:spcPct val="90000"/>
              </a:lnSpc>
            </a:pPr>
            <a:endParaRPr lang="en-US" altLang="en-US" dirty="0"/>
          </a:p>
          <a:p>
            <a:pPr>
              <a:lnSpc>
                <a:spcPct val="90000"/>
              </a:lnSpc>
            </a:pPr>
            <a:r>
              <a:rPr lang="en-US" altLang="en-US" dirty="0"/>
              <a:t>While many algorithms ignore features that have weak effects, Bayesian methods utilize all available evidence to subtly change the predictions. </a:t>
            </a:r>
          </a:p>
          <a:p>
            <a:pPr>
              <a:lnSpc>
                <a:spcPct val="90000"/>
              </a:lnSpc>
            </a:pPr>
            <a:endParaRPr lang="en-US" altLang="en-US" dirty="0"/>
          </a:p>
          <a:p>
            <a:pPr>
              <a:lnSpc>
                <a:spcPct val="90000"/>
              </a:lnSpc>
            </a:pPr>
            <a:r>
              <a:rPr lang="en-US" altLang="en-US" dirty="0"/>
              <a:t>If a large number of features have relatively minor effects, taken together their combined impact could be quite large.</a:t>
            </a:r>
          </a:p>
          <a:p>
            <a:pPr>
              <a:lnSpc>
                <a:spcPct val="90000"/>
              </a:lnSpc>
              <a:buFont typeface="Arial" charset="0"/>
              <a:buNone/>
            </a:pPr>
            <a:endParaRPr lang="en-US" altLang="en-US" dirty="0"/>
          </a:p>
          <a:p>
            <a:pPr>
              <a:lnSpc>
                <a:spcPct val="90000"/>
              </a:lnSpc>
            </a:pPr>
            <a:r>
              <a:rPr lang="en-US" altLang="en-US" dirty="0"/>
              <a:t>Bayesian probability theory is rooted in the idea that the estimated likelihood of an event should be based on the evidence at hand.</a:t>
            </a:r>
          </a:p>
          <a:p>
            <a:pPr lvl="1">
              <a:lnSpc>
                <a:spcPct val="90000"/>
              </a:lnSpc>
            </a:pPr>
            <a:r>
              <a:rPr lang="en-US" altLang="en-US" b="1" dirty="0"/>
              <a:t>Events </a:t>
            </a:r>
            <a:r>
              <a:rPr lang="en-US" altLang="en-US" dirty="0"/>
              <a:t>are possible outcomes, such as sunny and rainy weather, a heads or tails result in a coin flip, or spam and not spam email messages. </a:t>
            </a:r>
          </a:p>
          <a:p>
            <a:pPr lvl="1">
              <a:lnSpc>
                <a:spcPct val="90000"/>
              </a:lnSpc>
            </a:pPr>
            <a:r>
              <a:rPr lang="en-US" altLang="en-US" dirty="0"/>
              <a:t>A </a:t>
            </a:r>
            <a:r>
              <a:rPr lang="en-US" altLang="en-US" b="1" dirty="0"/>
              <a:t>trial </a:t>
            </a:r>
            <a:r>
              <a:rPr lang="en-US" altLang="en-US" dirty="0"/>
              <a:t>is a single opportunity for the event to occur, such as a day's weather, a coin flip, or an email message.</a:t>
            </a:r>
          </a:p>
        </p:txBody>
      </p:sp>
      <p:sp>
        <p:nvSpPr>
          <p:cNvPr id="2" name="Date Placeholder 1"/>
          <p:cNvSpPr>
            <a:spLocks noGrp="1"/>
          </p:cNvSpPr>
          <p:nvPr>
            <p:ph type="dt" sz="half" idx="10"/>
          </p:nvPr>
        </p:nvSpPr>
        <p:spPr/>
        <p:txBody>
          <a:bodyPr/>
          <a:lstStyle/>
          <a:p>
            <a:fld id="{CA460B4D-0F26-1745-88C3-83B5A8770E66}" type="datetime1">
              <a:rPr lang="en-IE" smtClean="0"/>
              <a:t>03/02/2019</a:t>
            </a:fld>
            <a:endParaRPr lang="en-IE"/>
          </a:p>
        </p:txBody>
      </p:sp>
      <p:sp>
        <p:nvSpPr>
          <p:cNvPr id="3" name="Footer Placeholder 2"/>
          <p:cNvSpPr>
            <a:spLocks noGrp="1"/>
          </p:cNvSpPr>
          <p:nvPr>
            <p:ph type="ftr" sz="quarter" idx="11"/>
          </p:nvPr>
        </p:nvSpPr>
        <p:spPr/>
        <p:txBody>
          <a:bodyPr/>
          <a:lstStyle/>
          <a:p>
            <a:r>
              <a:rPr lang="en-IE"/>
              <a:t>Advanced Data Mining</a:t>
            </a:r>
          </a:p>
        </p:txBody>
      </p:sp>
      <p:sp>
        <p:nvSpPr>
          <p:cNvPr id="4" name="Slide Number Placeholder 3"/>
          <p:cNvSpPr>
            <a:spLocks noGrp="1"/>
          </p:cNvSpPr>
          <p:nvPr>
            <p:ph type="sldNum" sz="quarter" idx="12"/>
          </p:nvPr>
        </p:nvSpPr>
        <p:spPr/>
        <p:txBody>
          <a:bodyPr/>
          <a:lstStyle/>
          <a:p>
            <a:fld id="{A795FE1D-C3C2-4288-B202-270E58405F08}" type="slidenum">
              <a:rPr lang="en-IE" smtClean="0"/>
              <a:t>6</a:t>
            </a:fld>
            <a:endParaRPr lang="en-IE"/>
          </a:p>
        </p:txBody>
      </p:sp>
    </p:spTree>
    <p:extLst>
      <p:ext uri="{BB962C8B-B14F-4D97-AF65-F5344CB8AC3E}">
        <p14:creationId xmlns:p14="http://schemas.microsoft.com/office/powerpoint/2010/main" val="3386786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7028"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29263" y="4203181"/>
            <a:ext cx="3465612" cy="2250155"/>
          </a:xfrm>
          <a:prstGeom prst="rect">
            <a:avLst/>
          </a:prstGeom>
          <a:noFill/>
          <a:extLst>
            <a:ext uri="{909E8E84-426E-40dd-AFC4-6F175D3DCCD1}">
              <a14:hiddenFill xmlns="" xmlns:a14="http://schemas.microsoft.com/office/drawing/2010/main">
                <a:solidFill>
                  <a:srgbClr val="FFFFFF"/>
                </a:solidFill>
              </a14:hiddenFill>
            </a:ext>
          </a:extLst>
        </p:spPr>
      </p:pic>
      <p:sp>
        <p:nvSpPr>
          <p:cNvPr id="257026"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ga-IE" altLang="en-US" dirty="0"/>
              <a:t>Joint Probability</a:t>
            </a:r>
            <a:endParaRPr lang="en-US" altLang="en-US" dirty="0"/>
          </a:p>
        </p:txBody>
      </p:sp>
      <p:sp>
        <p:nvSpPr>
          <p:cNvPr id="257027" name="Rectangle 3"/>
          <p:cNvSpPr>
            <a:spLocks noGrp="1"/>
          </p:cNvSpPr>
          <p:nvPr>
            <p:ph idx="1"/>
          </p:nvPr>
        </p:nvSpPr>
        <p:spPr>
          <a:xfrm>
            <a:off x="628650" y="1460500"/>
            <a:ext cx="7886700" cy="4351338"/>
          </a:xfrm>
        </p:spPr>
        <p:txBody>
          <a:bodyPr/>
          <a:lstStyle/>
          <a:p>
            <a:r>
              <a:rPr lang="en-US" altLang="en-US" dirty="0"/>
              <a:t>Often, we are interested in monitoring several non-mutually exclusive events for the same trial. If some events occur with the event of interest, we may be able to use them to make predictions. </a:t>
            </a:r>
          </a:p>
          <a:p>
            <a:r>
              <a:rPr lang="en-US" altLang="en-US" dirty="0"/>
              <a:t>Consider, for instance, a second event based on the outcome that the email message contains the word Viagra. </a:t>
            </a:r>
          </a:p>
          <a:p>
            <a:r>
              <a:rPr lang="en-US" altLang="en-US" dirty="0"/>
              <a:t>For most people, this word is only likely to appear in a spam message; its presence in a message is therefore a very strong piece of evidence that the email is spam.</a:t>
            </a:r>
          </a:p>
        </p:txBody>
      </p:sp>
      <p:sp>
        <p:nvSpPr>
          <p:cNvPr id="2" name="Date Placeholder 1"/>
          <p:cNvSpPr>
            <a:spLocks noGrp="1"/>
          </p:cNvSpPr>
          <p:nvPr>
            <p:ph type="dt" sz="half" idx="10"/>
          </p:nvPr>
        </p:nvSpPr>
        <p:spPr/>
        <p:txBody>
          <a:bodyPr/>
          <a:lstStyle/>
          <a:p>
            <a:fld id="{42189A08-8262-8245-8218-809EE2C4C580}" type="datetime1">
              <a:rPr lang="en-IE" smtClean="0"/>
              <a:t>03/02/2019</a:t>
            </a:fld>
            <a:endParaRPr lang="en-IE"/>
          </a:p>
        </p:txBody>
      </p:sp>
      <p:sp>
        <p:nvSpPr>
          <p:cNvPr id="3" name="Footer Placeholder 2"/>
          <p:cNvSpPr>
            <a:spLocks noGrp="1"/>
          </p:cNvSpPr>
          <p:nvPr>
            <p:ph type="ftr" sz="quarter" idx="11"/>
          </p:nvPr>
        </p:nvSpPr>
        <p:spPr/>
        <p:txBody>
          <a:bodyPr/>
          <a:lstStyle/>
          <a:p>
            <a:r>
              <a:rPr lang="en-IE"/>
              <a:t>Advanced Data Mining</a:t>
            </a:r>
          </a:p>
        </p:txBody>
      </p:sp>
      <p:sp>
        <p:nvSpPr>
          <p:cNvPr id="4" name="Slide Number Placeholder 3"/>
          <p:cNvSpPr>
            <a:spLocks noGrp="1"/>
          </p:cNvSpPr>
          <p:nvPr>
            <p:ph type="sldNum" sz="quarter" idx="12"/>
          </p:nvPr>
        </p:nvSpPr>
        <p:spPr/>
        <p:txBody>
          <a:bodyPr/>
          <a:lstStyle/>
          <a:p>
            <a:fld id="{A795FE1D-C3C2-4288-B202-270E58405F08}" type="slidenum">
              <a:rPr lang="en-IE" smtClean="0"/>
              <a:t>7</a:t>
            </a:fld>
            <a:endParaRPr lang="en-IE"/>
          </a:p>
        </p:txBody>
      </p:sp>
      <p:sp>
        <p:nvSpPr>
          <p:cNvPr id="257029" name="Text Box 5"/>
          <p:cNvSpPr txBox="1">
            <a:spLocks noChangeArrowheads="1"/>
          </p:cNvSpPr>
          <p:nvPr/>
        </p:nvSpPr>
        <p:spPr bwMode="auto">
          <a:xfrm>
            <a:off x="765225" y="4139926"/>
            <a:ext cx="4321175" cy="1314450"/>
          </a:xfrm>
          <a:prstGeom prst="rect">
            <a:avLst/>
          </a:prstGeom>
          <a:solidFill>
            <a:schemeClr val="bg2">
              <a:lumMod val="50000"/>
            </a:schemeClr>
          </a:solidFill>
          <a:ln>
            <a:solidFill>
              <a:schemeClr val="bg1"/>
            </a:solidFill>
          </a:ln>
          <a:effectLst/>
        </p:spPr>
        <p:txBody>
          <a:bodyPr>
            <a:spAutoFit/>
          </a:bodyPr>
          <a:lstStyle/>
          <a:p>
            <a:pPr algn="ctr"/>
            <a:r>
              <a:rPr lang="en-US" altLang="en-US" sz="1600" dirty="0">
                <a:solidFill>
                  <a:srgbClr val="FFFFFF"/>
                </a:solidFill>
              </a:rPr>
              <a:t>The Viagra circle does not completely fill the spam circle, nor is it completely contained by the spam circle. This implies that not all spam</a:t>
            </a:r>
          </a:p>
          <a:p>
            <a:pPr algn="ctr"/>
            <a:r>
              <a:rPr lang="en-US" altLang="en-US" sz="1600" dirty="0">
                <a:solidFill>
                  <a:srgbClr val="FFFFFF"/>
                </a:solidFill>
              </a:rPr>
              <a:t>messages contain the word Viagra, and not every email with the word Viagra is spam.</a:t>
            </a:r>
          </a:p>
        </p:txBody>
      </p:sp>
      <p:sp>
        <p:nvSpPr>
          <p:cNvPr id="257030" name="Line 6"/>
          <p:cNvSpPr>
            <a:spLocks noChangeShapeType="1"/>
          </p:cNvSpPr>
          <p:nvPr/>
        </p:nvSpPr>
        <p:spPr bwMode="auto">
          <a:xfrm>
            <a:off x="5086400" y="4890024"/>
            <a:ext cx="1288703" cy="68484"/>
          </a:xfrm>
          <a:prstGeom prst="line">
            <a:avLst/>
          </a:prstGeom>
          <a:noFill/>
          <a:ln w="38100">
            <a:solidFill>
              <a:schemeClr val="bg1">
                <a:lumMod val="75000"/>
              </a:schemeClr>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0" name="Text Box 5">
            <a:extLst>
              <a:ext uri="{FF2B5EF4-FFF2-40B4-BE49-F238E27FC236}">
                <a16:creationId xmlns:a16="http://schemas.microsoft.com/office/drawing/2014/main" id="{3E32BF33-200E-EA4C-929B-FA81D79BB83B}"/>
              </a:ext>
            </a:extLst>
          </p:cNvPr>
          <p:cNvSpPr txBox="1">
            <a:spLocks noChangeArrowheads="1"/>
          </p:cNvSpPr>
          <p:nvPr/>
        </p:nvSpPr>
        <p:spPr bwMode="auto">
          <a:xfrm>
            <a:off x="765225" y="5531522"/>
            <a:ext cx="4321175" cy="830997"/>
          </a:xfrm>
          <a:prstGeom prst="rect">
            <a:avLst/>
          </a:prstGeom>
          <a:solidFill>
            <a:schemeClr val="bg2">
              <a:lumMod val="50000"/>
            </a:schemeClr>
          </a:solidFill>
          <a:ln>
            <a:solidFill>
              <a:schemeClr val="bg1"/>
            </a:solidFill>
          </a:ln>
          <a:effectLst/>
        </p:spPr>
        <p:txBody>
          <a:bodyPr>
            <a:spAutoFit/>
          </a:bodyPr>
          <a:lstStyle/>
          <a:p>
            <a:pPr algn="ctr"/>
            <a:r>
              <a:rPr lang="en-US" altLang="en-US" sz="1600" dirty="0">
                <a:solidFill>
                  <a:srgbClr val="FFFFFF"/>
                </a:solidFill>
              </a:rPr>
              <a:t>For our titanic dataset, we also have a wide range of somewhat non-mutually exclusive events: e.g. Gender / Title vs. Survival</a:t>
            </a:r>
          </a:p>
        </p:txBody>
      </p:sp>
    </p:spTree>
    <p:extLst>
      <p:ext uri="{BB962C8B-B14F-4D97-AF65-F5344CB8AC3E}">
        <p14:creationId xmlns:p14="http://schemas.microsoft.com/office/powerpoint/2010/main" val="1327172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ga-IE" altLang="en-US" dirty="0"/>
              <a:t>Joint Probability</a:t>
            </a:r>
            <a:endParaRPr lang="en-US" altLang="en-US" dirty="0"/>
          </a:p>
        </p:txBody>
      </p:sp>
      <p:sp>
        <p:nvSpPr>
          <p:cNvPr id="258051" name="Rectangle 3"/>
          <p:cNvSpPr>
            <a:spLocks noGrp="1"/>
          </p:cNvSpPr>
          <p:nvPr>
            <p:ph idx="1"/>
          </p:nvPr>
        </p:nvSpPr>
        <p:spPr>
          <a:xfrm>
            <a:off x="628650" y="1425844"/>
            <a:ext cx="7886700" cy="4751119"/>
          </a:xfrm>
        </p:spPr>
        <p:txBody>
          <a:bodyPr>
            <a:normAutofit fontScale="70000" lnSpcReduction="20000"/>
          </a:bodyPr>
          <a:lstStyle/>
          <a:p>
            <a:pPr>
              <a:lnSpc>
                <a:spcPct val="80000"/>
              </a:lnSpc>
            </a:pPr>
            <a:r>
              <a:rPr lang="en-US" altLang="en-US" dirty="0"/>
              <a:t>We know:</a:t>
            </a:r>
          </a:p>
          <a:p>
            <a:pPr lvl="1">
              <a:lnSpc>
                <a:spcPct val="80000"/>
              </a:lnSpc>
            </a:pPr>
            <a:r>
              <a:rPr lang="en-US" altLang="en-US" sz="2000" dirty="0"/>
              <a:t>that some % of all messages were spam and some other % of all messages contained </a:t>
            </a:r>
            <a:r>
              <a:rPr lang="ga-IE" altLang="en-US" sz="2000" dirty="0"/>
              <a:t>Viagra</a:t>
            </a:r>
            <a:r>
              <a:rPr lang="en-US" altLang="en-US" sz="2000" dirty="0"/>
              <a:t>.</a:t>
            </a:r>
          </a:p>
          <a:p>
            <a:pPr lvl="1">
              <a:lnSpc>
                <a:spcPct val="80000"/>
              </a:lnSpc>
            </a:pPr>
            <a:r>
              <a:rPr lang="en-US" altLang="en-US" sz="2000" dirty="0"/>
              <a:t>38% of people survived the titanic, and that 26% of people were female and survived. </a:t>
            </a:r>
          </a:p>
          <a:p>
            <a:pPr>
              <a:lnSpc>
                <a:spcPct val="80000"/>
              </a:lnSpc>
            </a:pPr>
            <a:endParaRPr lang="en-US" altLang="en-US" dirty="0"/>
          </a:p>
          <a:p>
            <a:pPr>
              <a:lnSpc>
                <a:spcPct val="80000"/>
              </a:lnSpc>
            </a:pPr>
            <a:r>
              <a:rPr lang="en-US" altLang="en-US" dirty="0"/>
              <a:t>Our job is to quantify the degree of overlap between these two proportions. </a:t>
            </a:r>
            <a:endParaRPr lang="ga-IE" altLang="en-US" dirty="0"/>
          </a:p>
          <a:p>
            <a:pPr lvl="1">
              <a:lnSpc>
                <a:spcPct val="80000"/>
              </a:lnSpc>
            </a:pPr>
            <a:endParaRPr lang="en-US" altLang="en-US" sz="2000" dirty="0"/>
          </a:p>
          <a:p>
            <a:pPr>
              <a:lnSpc>
                <a:spcPct val="80000"/>
              </a:lnSpc>
            </a:pPr>
            <a:r>
              <a:rPr lang="en-US" altLang="en-US" dirty="0"/>
              <a:t>In other words, estimate the probability of both occurring, i.e.</a:t>
            </a:r>
          </a:p>
          <a:p>
            <a:pPr lvl="1">
              <a:lnSpc>
                <a:spcPct val="80000"/>
              </a:lnSpc>
            </a:pPr>
            <a:r>
              <a:rPr lang="en-US" altLang="en-US" sz="2000" i="1" dirty="0"/>
              <a:t>P(spam ∩ Viagra)</a:t>
            </a:r>
          </a:p>
          <a:p>
            <a:pPr lvl="1">
              <a:lnSpc>
                <a:spcPct val="80000"/>
              </a:lnSpc>
            </a:pPr>
            <a:r>
              <a:rPr lang="en-US" altLang="en-US" sz="2000" i="1" dirty="0"/>
              <a:t>P(survived ∩ female)</a:t>
            </a:r>
          </a:p>
          <a:p>
            <a:pPr lvl="1">
              <a:lnSpc>
                <a:spcPct val="80000"/>
              </a:lnSpc>
            </a:pPr>
            <a:r>
              <a:rPr lang="en-US" altLang="en-US" sz="2000" dirty="0"/>
              <a:t>…</a:t>
            </a:r>
          </a:p>
          <a:p>
            <a:pPr lvl="1">
              <a:lnSpc>
                <a:spcPct val="80000"/>
              </a:lnSpc>
            </a:pPr>
            <a:r>
              <a:rPr lang="en-US" altLang="en-US" sz="2000" i="1" dirty="0"/>
              <a:t>P(Y ∩ X</a:t>
            </a:r>
            <a:r>
              <a:rPr lang="en-US" altLang="en-US" sz="2000" i="1" baseline="-25000" dirty="0"/>
              <a:t>i</a:t>
            </a:r>
            <a:r>
              <a:rPr lang="en-US" altLang="en-US" sz="2000" i="1" dirty="0"/>
              <a:t>)</a:t>
            </a:r>
            <a:endParaRPr lang="ga-IE" altLang="en-US" sz="2000" dirty="0"/>
          </a:p>
          <a:p>
            <a:pPr>
              <a:lnSpc>
                <a:spcPct val="80000"/>
              </a:lnSpc>
            </a:pPr>
            <a:endParaRPr lang="en-US" altLang="en-US" dirty="0"/>
          </a:p>
          <a:p>
            <a:pPr>
              <a:lnSpc>
                <a:spcPct val="120000"/>
              </a:lnSpc>
            </a:pPr>
            <a:r>
              <a:rPr lang="en-US" altLang="en-US" dirty="0"/>
              <a:t>Calculating </a:t>
            </a:r>
            <a:r>
              <a:rPr lang="en-US" altLang="en-US" i="1" dirty="0"/>
              <a:t>P(Y ∩ X</a:t>
            </a:r>
            <a:r>
              <a:rPr lang="en-US" altLang="en-US" i="1" baseline="-25000" dirty="0"/>
              <a:t>i</a:t>
            </a:r>
            <a:r>
              <a:rPr lang="en-US" altLang="en-US" i="1" dirty="0"/>
              <a:t>) </a:t>
            </a:r>
            <a:r>
              <a:rPr lang="en-US" altLang="en-US" dirty="0"/>
              <a:t>depends on the </a:t>
            </a:r>
            <a:r>
              <a:rPr lang="en-US" altLang="en-US" b="1" dirty="0"/>
              <a:t>joint probability </a:t>
            </a:r>
            <a:r>
              <a:rPr lang="en-US" altLang="en-US" dirty="0"/>
              <a:t>of the two events, or how the probability of one event is related to the probability of the other. </a:t>
            </a:r>
          </a:p>
          <a:p>
            <a:pPr>
              <a:lnSpc>
                <a:spcPct val="80000"/>
              </a:lnSpc>
            </a:pPr>
            <a:endParaRPr lang="en-US" altLang="en-US" dirty="0"/>
          </a:p>
          <a:p>
            <a:pPr>
              <a:lnSpc>
                <a:spcPct val="120000"/>
              </a:lnSpc>
            </a:pPr>
            <a:r>
              <a:rPr lang="en-US" altLang="en-US" dirty="0"/>
              <a:t>If the two events are totally unrelated, they are called </a:t>
            </a:r>
            <a:r>
              <a:rPr lang="en-US" altLang="en-US" b="1" dirty="0"/>
              <a:t>independent events</a:t>
            </a:r>
            <a:r>
              <a:rPr lang="en-US" altLang="en-US" dirty="0"/>
              <a:t>. </a:t>
            </a:r>
          </a:p>
          <a:p>
            <a:pPr lvl="1">
              <a:lnSpc>
                <a:spcPct val="120000"/>
              </a:lnSpc>
            </a:pPr>
            <a:r>
              <a:rPr lang="en-US" altLang="en-US" sz="2000" dirty="0"/>
              <a:t>For instance, the outcome of a coin flip is independent from whether the weather is rainy or sunny.</a:t>
            </a:r>
            <a:endParaRPr lang="ga-IE" altLang="en-US" sz="2000" dirty="0"/>
          </a:p>
          <a:p>
            <a:pPr lvl="1">
              <a:lnSpc>
                <a:spcPct val="120000"/>
              </a:lnSpc>
            </a:pPr>
            <a:endParaRPr lang="en-US" altLang="en-US" sz="2000" dirty="0"/>
          </a:p>
          <a:p>
            <a:pPr>
              <a:lnSpc>
                <a:spcPct val="120000"/>
              </a:lnSpc>
            </a:pPr>
            <a:r>
              <a:rPr lang="en-US" altLang="en-US" dirty="0"/>
              <a:t>If all events were independent, it would be impossible to predict any event using the data obtained by another. On the other hand, </a:t>
            </a:r>
            <a:r>
              <a:rPr lang="en-US" altLang="en-US" b="1" dirty="0"/>
              <a:t>dependent events </a:t>
            </a:r>
            <a:r>
              <a:rPr lang="en-US" altLang="en-US" dirty="0"/>
              <a:t>are the basis of predictive modeling.</a:t>
            </a:r>
          </a:p>
        </p:txBody>
      </p:sp>
      <p:sp>
        <p:nvSpPr>
          <p:cNvPr id="2" name="Date Placeholder 1"/>
          <p:cNvSpPr>
            <a:spLocks noGrp="1"/>
          </p:cNvSpPr>
          <p:nvPr>
            <p:ph type="dt" sz="half" idx="10"/>
          </p:nvPr>
        </p:nvSpPr>
        <p:spPr/>
        <p:txBody>
          <a:bodyPr/>
          <a:lstStyle/>
          <a:p>
            <a:fld id="{88AB684F-5373-EC4C-9CD7-9EBF8F0584B5}" type="datetime1">
              <a:rPr lang="en-IE" smtClean="0"/>
              <a:t>03/02/2019</a:t>
            </a:fld>
            <a:endParaRPr lang="en-IE"/>
          </a:p>
        </p:txBody>
      </p:sp>
      <p:sp>
        <p:nvSpPr>
          <p:cNvPr id="3" name="Footer Placeholder 2"/>
          <p:cNvSpPr>
            <a:spLocks noGrp="1"/>
          </p:cNvSpPr>
          <p:nvPr>
            <p:ph type="ftr" sz="quarter" idx="11"/>
          </p:nvPr>
        </p:nvSpPr>
        <p:spPr/>
        <p:txBody>
          <a:bodyPr/>
          <a:lstStyle/>
          <a:p>
            <a:r>
              <a:rPr lang="en-IE"/>
              <a:t>Advanced Data Mining</a:t>
            </a:r>
          </a:p>
        </p:txBody>
      </p:sp>
      <p:sp>
        <p:nvSpPr>
          <p:cNvPr id="4" name="Slide Number Placeholder 3"/>
          <p:cNvSpPr>
            <a:spLocks noGrp="1"/>
          </p:cNvSpPr>
          <p:nvPr>
            <p:ph type="sldNum" sz="quarter" idx="12"/>
          </p:nvPr>
        </p:nvSpPr>
        <p:spPr/>
        <p:txBody>
          <a:bodyPr/>
          <a:lstStyle/>
          <a:p>
            <a:fld id="{A795FE1D-C3C2-4288-B202-270E58405F08}" type="slidenum">
              <a:rPr lang="en-IE" smtClean="0"/>
              <a:t>8</a:t>
            </a:fld>
            <a:endParaRPr lang="en-IE"/>
          </a:p>
        </p:txBody>
      </p:sp>
    </p:spTree>
    <p:extLst>
      <p:ext uri="{BB962C8B-B14F-4D97-AF65-F5344CB8AC3E}">
        <p14:creationId xmlns:p14="http://schemas.microsoft.com/office/powerpoint/2010/main" val="2992517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normAutofit/>
          </a:bodyPr>
          <a:lstStyle/>
          <a:p>
            <a:r>
              <a:rPr lang="ga-IE" altLang="en-US" dirty="0"/>
              <a:t>Joint Probability </a:t>
            </a:r>
            <a:r>
              <a:rPr lang="en-IE" altLang="en-US" dirty="0"/>
              <a:t>– Independence</a:t>
            </a:r>
            <a:endParaRPr lang="en-US" altLang="en-US" dirty="0"/>
          </a:p>
        </p:txBody>
      </p:sp>
      <p:sp>
        <p:nvSpPr>
          <p:cNvPr id="259075" name="Rectangle 3"/>
          <p:cNvSpPr>
            <a:spLocks noGrp="1"/>
          </p:cNvSpPr>
          <p:nvPr>
            <p:ph idx="1"/>
          </p:nvPr>
        </p:nvSpPr>
        <p:spPr/>
        <p:txBody>
          <a:bodyPr>
            <a:normAutofit fontScale="92500" lnSpcReduction="10000"/>
          </a:bodyPr>
          <a:lstStyle/>
          <a:p>
            <a:r>
              <a:rPr lang="en-IE" altLang="en-US" dirty="0"/>
              <a:t>If we assume </a:t>
            </a:r>
            <a:r>
              <a:rPr lang="en-US" altLang="en-US" dirty="0"/>
              <a:t>that </a:t>
            </a:r>
            <a:r>
              <a:rPr lang="en-US" altLang="en-US" i="1" dirty="0"/>
              <a:t>P(spam) </a:t>
            </a:r>
            <a:r>
              <a:rPr lang="en-US" altLang="en-US" dirty="0"/>
              <a:t>and </a:t>
            </a:r>
            <a:r>
              <a:rPr lang="en-US" altLang="en-US" i="1" dirty="0"/>
              <a:t>P(Viagra) </a:t>
            </a:r>
            <a:r>
              <a:rPr lang="en-US" altLang="en-US" dirty="0"/>
              <a:t>were independent, we could then easily calculate </a:t>
            </a:r>
            <a:r>
              <a:rPr lang="en-US" altLang="en-US" i="1" dirty="0"/>
              <a:t>P(spam ∩ Viagra)</a:t>
            </a:r>
            <a:r>
              <a:rPr lang="en-US" altLang="en-US" dirty="0"/>
              <a:t>; the probability of both events happening at the same time. </a:t>
            </a:r>
          </a:p>
          <a:p>
            <a:pPr lvl="1"/>
            <a:r>
              <a:rPr lang="en-IE" altLang="en-US" dirty="0"/>
              <a:t>(Note that they are not independent however!)</a:t>
            </a:r>
            <a:endParaRPr lang="ga-IE" altLang="en-US" dirty="0"/>
          </a:p>
          <a:p>
            <a:pPr lvl="1"/>
            <a:endParaRPr lang="en-US" altLang="en-US" dirty="0"/>
          </a:p>
          <a:p>
            <a:r>
              <a:rPr lang="en-US" altLang="en-US" dirty="0"/>
              <a:t>Because 20 percent of all messages are spam, and 5 percent of all emails contain the word Viagra, we could assume that 5 percent of 20 percent (</a:t>
            </a:r>
            <a:r>
              <a:rPr lang="en-US" altLang="en-US" i="1" dirty="0"/>
              <a:t>0.05 * 0.20 = 0.01</a:t>
            </a:r>
            <a:r>
              <a:rPr lang="en-US" altLang="en-US" dirty="0"/>
              <a:t>), or 1 percent of all messages are spam containing the word Viagra. </a:t>
            </a:r>
            <a:endParaRPr lang="ga-IE" altLang="en-US" dirty="0"/>
          </a:p>
          <a:p>
            <a:endParaRPr lang="en-US" altLang="en-US" dirty="0"/>
          </a:p>
          <a:p>
            <a:r>
              <a:rPr lang="en-US" altLang="en-US" dirty="0"/>
              <a:t>More generally, for independent events </a:t>
            </a:r>
            <a:r>
              <a:rPr lang="en-US" altLang="en-US" i="1" dirty="0"/>
              <a:t>A </a:t>
            </a:r>
            <a:r>
              <a:rPr lang="en-US" altLang="en-US" dirty="0"/>
              <a:t>and </a:t>
            </a:r>
            <a:r>
              <a:rPr lang="en-US" altLang="en-US" i="1" dirty="0"/>
              <a:t>B</a:t>
            </a:r>
            <a:r>
              <a:rPr lang="en-US" altLang="en-US" dirty="0"/>
              <a:t>, the probability of both happening is </a:t>
            </a:r>
            <a:r>
              <a:rPr lang="en-US" altLang="en-US" i="1" dirty="0"/>
              <a:t>P(A ∩ B) = P(A) * P(B)</a:t>
            </a:r>
            <a:r>
              <a:rPr lang="en-US" altLang="en-US" dirty="0"/>
              <a:t>.</a:t>
            </a:r>
            <a:endParaRPr lang="ga-IE" altLang="en-US" dirty="0"/>
          </a:p>
          <a:p>
            <a:endParaRPr lang="en-US" altLang="en-US" dirty="0"/>
          </a:p>
          <a:p>
            <a:r>
              <a:rPr lang="en-US" altLang="en-US" dirty="0"/>
              <a:t>In reality, it is far more likely that </a:t>
            </a:r>
            <a:r>
              <a:rPr lang="en-US" altLang="en-US" i="1" dirty="0"/>
              <a:t>P(spam) </a:t>
            </a:r>
            <a:r>
              <a:rPr lang="en-US" altLang="en-US" dirty="0"/>
              <a:t>and </a:t>
            </a:r>
            <a:r>
              <a:rPr lang="en-US" altLang="en-US" i="1" dirty="0"/>
              <a:t>P(Viagra) </a:t>
            </a:r>
            <a:r>
              <a:rPr lang="en-US" altLang="en-US" dirty="0"/>
              <a:t>are highly dependent, which means that this calculation is incorrect. So we need…</a:t>
            </a:r>
          </a:p>
        </p:txBody>
      </p:sp>
      <p:sp>
        <p:nvSpPr>
          <p:cNvPr id="2" name="Date Placeholder 1"/>
          <p:cNvSpPr>
            <a:spLocks noGrp="1"/>
          </p:cNvSpPr>
          <p:nvPr>
            <p:ph type="dt" sz="half" idx="10"/>
          </p:nvPr>
        </p:nvSpPr>
        <p:spPr/>
        <p:txBody>
          <a:bodyPr/>
          <a:lstStyle/>
          <a:p>
            <a:fld id="{80C787EC-ADBC-E746-8BD1-E90CA58EEA0D}" type="datetime1">
              <a:rPr lang="en-IE" smtClean="0"/>
              <a:t>03/02/2019</a:t>
            </a:fld>
            <a:endParaRPr lang="en-IE"/>
          </a:p>
        </p:txBody>
      </p:sp>
      <p:sp>
        <p:nvSpPr>
          <p:cNvPr id="3" name="Footer Placeholder 2"/>
          <p:cNvSpPr>
            <a:spLocks noGrp="1"/>
          </p:cNvSpPr>
          <p:nvPr>
            <p:ph type="ftr" sz="quarter" idx="11"/>
          </p:nvPr>
        </p:nvSpPr>
        <p:spPr/>
        <p:txBody>
          <a:bodyPr/>
          <a:lstStyle/>
          <a:p>
            <a:r>
              <a:rPr lang="en-IE"/>
              <a:t>Advanced Data Mining</a:t>
            </a:r>
          </a:p>
        </p:txBody>
      </p:sp>
      <p:sp>
        <p:nvSpPr>
          <p:cNvPr id="4" name="Slide Number Placeholder 3"/>
          <p:cNvSpPr>
            <a:spLocks noGrp="1"/>
          </p:cNvSpPr>
          <p:nvPr>
            <p:ph type="sldNum" sz="quarter" idx="12"/>
          </p:nvPr>
        </p:nvSpPr>
        <p:spPr/>
        <p:txBody>
          <a:bodyPr/>
          <a:lstStyle/>
          <a:p>
            <a:fld id="{A795FE1D-C3C2-4288-B202-270E58405F08}" type="slidenum">
              <a:rPr lang="en-IE" smtClean="0"/>
              <a:t>9</a:t>
            </a:fld>
            <a:endParaRPr lang="en-IE"/>
          </a:p>
        </p:txBody>
      </p:sp>
    </p:spTree>
    <p:extLst>
      <p:ext uri="{BB962C8B-B14F-4D97-AF65-F5344CB8AC3E}">
        <p14:creationId xmlns:p14="http://schemas.microsoft.com/office/powerpoint/2010/main" val="4043527686"/>
      </p:ext>
    </p:extLst>
  </p:cSld>
  <p:clrMapOvr>
    <a:masterClrMapping/>
  </p:clrMapOvr>
</p:sld>
</file>

<file path=ppt/theme/theme1.xml><?xml version="1.0" encoding="utf-8"?>
<a:theme xmlns:a="http://schemas.openxmlformats.org/drawingml/2006/main" name="KIT_master_ppt2007_de">
  <a:themeElements>
    <a:clrScheme name="Standarddesign 1">
      <a:dk1>
        <a:srgbClr val="000000"/>
      </a:dk1>
      <a:lt1>
        <a:srgbClr val="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KIT_master_ppt2007_de">
  <a:themeElements>
    <a:clrScheme name="Standarddesign 1">
      <a:dk1>
        <a:srgbClr val="000000"/>
      </a:dk1>
      <a:lt1>
        <a:srgbClr val="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3945</TotalTime>
  <Words>5574</Words>
  <Application>Microsoft Macintosh PowerPoint</Application>
  <PresentationFormat>On-screen Show (4:3)</PresentationFormat>
  <Paragraphs>590</Paragraphs>
  <Slides>47</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47</vt:i4>
      </vt:variant>
    </vt:vector>
  </HeadingPairs>
  <TitlesOfParts>
    <vt:vector size="55" baseType="lpstr">
      <vt:lpstr>Arial</vt:lpstr>
      <vt:lpstr>Calibri</vt:lpstr>
      <vt:lpstr>Calibri Light</vt:lpstr>
      <vt:lpstr>Wingdings</vt:lpstr>
      <vt:lpstr>Wingdings 3</vt:lpstr>
      <vt:lpstr>KIT_master_ppt2007_de</vt:lpstr>
      <vt:lpstr>1_KIT_master_ppt2007_de</vt:lpstr>
      <vt:lpstr>Office Theme</vt:lpstr>
      <vt:lpstr>Advanced Data Mining</vt:lpstr>
      <vt:lpstr>ADM so far</vt:lpstr>
      <vt:lpstr>Source for slides</vt:lpstr>
      <vt:lpstr>Introducing Naïve Bayes</vt:lpstr>
      <vt:lpstr>Probability</vt:lpstr>
      <vt:lpstr>Introduction</vt:lpstr>
      <vt:lpstr>Joint Probability</vt:lpstr>
      <vt:lpstr>Joint Probability</vt:lpstr>
      <vt:lpstr>Joint Probability – Independence</vt:lpstr>
      <vt:lpstr>Conditional Probability</vt:lpstr>
      <vt:lpstr>Probability – Example </vt:lpstr>
      <vt:lpstr>Probability – Example </vt:lpstr>
      <vt:lpstr>Probability – Example </vt:lpstr>
      <vt:lpstr>Probability – Example </vt:lpstr>
      <vt:lpstr>Naïve Bayes</vt:lpstr>
      <vt:lpstr>Naïve Bayes – Example </vt:lpstr>
      <vt:lpstr>Naïve Bayes – Example </vt:lpstr>
      <vt:lpstr>Naïve Bayes - Class-Conditional Independence</vt:lpstr>
      <vt:lpstr>Naïve Bayes – Example  </vt:lpstr>
      <vt:lpstr>Naïve Bayes – Problems </vt:lpstr>
      <vt:lpstr>Naïve Bayes - Laplace Estimator</vt:lpstr>
      <vt:lpstr>Naïve Bayes – Laplace Estimator </vt:lpstr>
      <vt:lpstr>Naïve Bayes – Numeric Features</vt:lpstr>
      <vt:lpstr>Example – in R (granted only on training data and using Iris!)</vt:lpstr>
      <vt:lpstr>Summary</vt:lpstr>
      <vt:lpstr>Naïve Bayes Strengths and Weaknesses</vt:lpstr>
      <vt:lpstr>Introduction To Decision Trees</vt:lpstr>
      <vt:lpstr>A C50 tree on the Titanic Data set</vt:lpstr>
      <vt:lpstr>Understanding Decision Trees</vt:lpstr>
      <vt:lpstr>Uses of Decision Trees</vt:lpstr>
      <vt:lpstr>Divide &amp; Conquer</vt:lpstr>
      <vt:lpstr>Divide &amp; Conquer</vt:lpstr>
      <vt:lpstr>Divide &amp; Conquer</vt:lpstr>
      <vt:lpstr>Divide &amp; Conquer</vt:lpstr>
      <vt:lpstr>Divide &amp; Conquer</vt:lpstr>
      <vt:lpstr>Divide &amp; Conquer</vt:lpstr>
      <vt:lpstr>Divide &amp; Conquer</vt:lpstr>
      <vt:lpstr>Divide &amp; Conquer</vt:lpstr>
      <vt:lpstr>Algorithms – C5.0</vt:lpstr>
      <vt:lpstr>C5.0 Algorithm – Where to split</vt:lpstr>
      <vt:lpstr>Algorithms – Pruning </vt:lpstr>
      <vt:lpstr>Algorithms – Pre-pruning</vt:lpstr>
      <vt:lpstr>Algorithms – Post-pruning</vt:lpstr>
      <vt:lpstr>Sample output: titanic in this case</vt:lpstr>
      <vt:lpstr>Boosting the accuracy of decision trees</vt:lpstr>
      <vt:lpstr>Extracting Rules</vt:lpstr>
      <vt:lpstr>C5.0 Strengths and Weaknesses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Michael Bradford</cp:lastModifiedBy>
  <cp:revision>76</cp:revision>
  <cp:lastPrinted>2014-11-12T17:09:33Z</cp:lastPrinted>
  <dcterms:created xsi:type="dcterms:W3CDTF">2014-09-15T09:05:41Z</dcterms:created>
  <dcterms:modified xsi:type="dcterms:W3CDTF">2019-02-04T08:50:32Z</dcterms:modified>
  <cp:category/>
</cp:coreProperties>
</file>