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7.8-->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 id="372" r:id="rId59"/>
    <p:sldId id="374" r:id="rId60"/>
    <p:sldId id="376" r:id="rId61"/>
    <p:sldId id="378" r:id="rId62"/>
    <p:sldId id="380" r:id="rId63"/>
    <p:sldId id="382" r:id="rId64"/>
    <p:sldId id="384" r:id="rId65"/>
    <p:sldId id="386" r:id="rId66"/>
    <p:sldId id="388" r:id="rId67"/>
    <p:sldId id="390" r:id="rId68"/>
    <p:sldId id="392" r:id="rId69"/>
    <p:sldId id="394" r:id="rId70"/>
    <p:sldId id="396" r:id="rId71"/>
    <p:sldId id="398" r:id="rId72"/>
    <p:sldId id="400" r:id="rId73"/>
    <p:sldId id="402" r:id="rId74"/>
    <p:sldId id="404" r:id="rId75"/>
    <p:sldId id="406" r:id="rId76"/>
    <p:sldId id="408" r:id="rId77"/>
    <p:sldId id="410" r:id="rId78"/>
    <p:sldId id="412" r:id="rId79"/>
    <p:sldId id="414" r:id="rId80"/>
    <p:sldId id="416" r:id="rId81"/>
    <p:sldId id="418" r:id="rId82"/>
    <p:sldId id="420" r:id="rId83"/>
    <p:sldId id="422" r:id="rId84"/>
    <p:sldId id="424" r:id="rId85"/>
    <p:sldId id="426" r:id="rId86"/>
    <p:sldId id="428" r:id="rId87"/>
    <p:sldId id="430" r:id="rId88"/>
    <p:sldId id="432" r:id="rId89"/>
    <p:sldId id="434" r:id="rId90"/>
    <p:sldId id="436" r:id="rId91"/>
    <p:sldId id="438" r:id="rId92"/>
    <p:sldId id="440" r:id="rId93"/>
    <p:sldId id="442" r:id="rId94"/>
    <p:sldId id="444" r:id="rId95"/>
    <p:sldId id="446" r:id="rId96"/>
    <p:sldId id="448" r:id="rId97"/>
    <p:sldId id="450" r:id="rId98"/>
    <p:sldId id="452" r:id="rId99"/>
    <p:sldId id="454" r:id="rId100"/>
    <p:sldId id="456" r:id="rId101"/>
    <p:sldId id="458" r:id="rId102"/>
    <p:sldId id="460" r:id="rId103"/>
    <p:sldId id="462" r:id="rId104"/>
  </p:sldIdLst>
  <p:sldSz cx="12192120" cy="6858000"/>
  <p:notesSz cx="6858000" cy="9144000"/>
  <p:custDataLst>
    <p:tags r:id="rId10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tags" Target="tags/tag1.xml" /><Relationship Id="rId106" Type="http://schemas.openxmlformats.org/officeDocument/2006/relationships/presProps" Target="presProps.xml" /><Relationship Id="rId107" Type="http://schemas.openxmlformats.org/officeDocument/2006/relationships/viewProps" Target="viewProps.xml" /><Relationship Id="rId108" Type="http://schemas.openxmlformats.org/officeDocument/2006/relationships/theme" Target="theme/theme1.xml" /><Relationship Id="rId109" Type="http://schemas.openxmlformats.org/officeDocument/2006/relationships/tableStyles" Target="tableStyles.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 Type="http://schemas.openxmlformats.org/officeDocument/2006/relationships/slide" Target="slides/slide5.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 Type="http://schemas.openxmlformats.org/officeDocument/2006/relationships/slide" Target="slides/slide6.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 Type="http://schemas.openxmlformats.org/officeDocument/2006/relationships/slide" Target="slides/slide7.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 Type="http://schemas.openxmlformats.org/officeDocument/2006/relationships/slide" Target="slides/slide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32.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33.xlsx"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34.xlsx" /></Relationships>
</file>

<file path=ppt/charts/_rels/chart32.xml.rels>&#65279;<?xml version="1.0" encoding="utf-8" standalone="yes"?><Relationships xmlns="http://schemas.openxmlformats.org/package/2006/relationships"><Relationship Id="rId1" Type="http://schemas.openxmlformats.org/officeDocument/2006/relationships/package" Target="../embeddings/Microsoft_Excel_Worksheet35.xlsx" /></Relationships>
</file>

<file path=ppt/charts/_rels/chart33.xml.rels>&#65279;<?xml version="1.0" encoding="utf-8" standalone="yes"?><Relationships xmlns="http://schemas.openxmlformats.org/package/2006/relationships"><Relationship Id="rId1" Type="http://schemas.openxmlformats.org/officeDocument/2006/relationships/package" Target="../embeddings/Microsoft_Excel_Worksheet36.xlsx" /></Relationships>
</file>

<file path=ppt/charts/_rels/chart34.xml.rels>&#65279;<?xml version="1.0" encoding="utf-8" standalone="yes"?><Relationships xmlns="http://schemas.openxmlformats.org/package/2006/relationships"><Relationship Id="rId1" Type="http://schemas.openxmlformats.org/officeDocument/2006/relationships/package" Target="../embeddings/Microsoft_Excel_Worksheet37.xlsx" /></Relationships>
</file>

<file path=ppt/charts/_rels/chart35.xml.rels>&#65279;<?xml version="1.0" encoding="utf-8" standalone="yes"?><Relationships xmlns="http://schemas.openxmlformats.org/package/2006/relationships"><Relationship Id="rId1" Type="http://schemas.openxmlformats.org/officeDocument/2006/relationships/package" Target="../embeddings/Microsoft_Excel_Worksheet38.xlsx" /></Relationships>
</file>

<file path=ppt/charts/_rels/chart36.xml.rels>&#65279;<?xml version="1.0" encoding="utf-8" standalone="yes"?><Relationships xmlns="http://schemas.openxmlformats.org/package/2006/relationships"><Relationship Id="rId1" Type="http://schemas.openxmlformats.org/officeDocument/2006/relationships/package" Target="../embeddings/Microsoft_Excel_Worksheet40.xlsx" /></Relationships>
</file>

<file path=ppt/charts/_rels/chart37.xml.rels>&#65279;<?xml version="1.0" encoding="utf-8" standalone="yes"?><Relationships xmlns="http://schemas.openxmlformats.org/package/2006/relationships"><Relationship Id="rId1" Type="http://schemas.openxmlformats.org/officeDocument/2006/relationships/package" Target="../embeddings/Microsoft_Excel_Worksheet41.xlsx" /></Relationships>
</file>

<file path=ppt/charts/_rels/chart38.xml.rels>&#65279;<?xml version="1.0" encoding="utf-8" standalone="yes"?><Relationships xmlns="http://schemas.openxmlformats.org/package/2006/relationships"><Relationship Id="rId1" Type="http://schemas.openxmlformats.org/officeDocument/2006/relationships/package" Target="../embeddings/Microsoft_Excel_Worksheet42.xlsx" /></Relationships>
</file>

<file path=ppt/charts/_rels/chart39.xml.rels>&#65279;<?xml version="1.0" encoding="utf-8" standalone="yes"?><Relationships xmlns="http://schemas.openxmlformats.org/package/2006/relationships"><Relationship Id="rId1" Type="http://schemas.openxmlformats.org/officeDocument/2006/relationships/package" Target="../embeddings/Microsoft_Excel_Worksheet4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40.xml.rels>&#65279;<?xml version="1.0" encoding="utf-8" standalone="yes"?><Relationships xmlns="http://schemas.openxmlformats.org/package/2006/relationships"><Relationship Id="rId1" Type="http://schemas.openxmlformats.org/officeDocument/2006/relationships/package" Target="../embeddings/Microsoft_Excel_Worksheet44.xlsx" /></Relationships>
</file>

<file path=ppt/charts/_rels/chart41.xml.rels>&#65279;<?xml version="1.0" encoding="utf-8" standalone="yes"?><Relationships xmlns="http://schemas.openxmlformats.org/package/2006/relationships"><Relationship Id="rId1" Type="http://schemas.openxmlformats.org/officeDocument/2006/relationships/package" Target="../embeddings/Microsoft_Excel_Worksheet45.xlsx" /></Relationships>
</file>

<file path=ppt/charts/_rels/chart42.xml.rels>&#65279;<?xml version="1.0" encoding="utf-8" standalone="yes"?><Relationships xmlns="http://schemas.openxmlformats.org/package/2006/relationships"><Relationship Id="rId1" Type="http://schemas.openxmlformats.org/officeDocument/2006/relationships/package" Target="../embeddings/Microsoft_Excel_Worksheet46.xlsx" /></Relationships>
</file>

<file path=ppt/charts/_rels/chart43.xml.rels>&#65279;<?xml version="1.0" encoding="utf-8" standalone="yes"?><Relationships xmlns="http://schemas.openxmlformats.org/package/2006/relationships"><Relationship Id="rId1" Type="http://schemas.openxmlformats.org/officeDocument/2006/relationships/package" Target="../embeddings/Microsoft_Excel_Worksheet48.xlsx" /></Relationships>
</file>

<file path=ppt/charts/_rels/chart44.xml.rels>&#65279;<?xml version="1.0" encoding="utf-8" standalone="yes"?><Relationships xmlns="http://schemas.openxmlformats.org/package/2006/relationships"><Relationship Id="rId1" Type="http://schemas.openxmlformats.org/officeDocument/2006/relationships/package" Target="../embeddings/Microsoft_Excel_Worksheet50.xlsx" /></Relationships>
</file>

<file path=ppt/charts/_rels/chart45.xml.rels>&#65279;<?xml version="1.0" encoding="utf-8" standalone="yes"?><Relationships xmlns="http://schemas.openxmlformats.org/package/2006/relationships"><Relationship Id="rId1" Type="http://schemas.openxmlformats.org/officeDocument/2006/relationships/package" Target="../embeddings/Microsoft_Excel_Worksheet51.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chart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Sheet1!$A$2:$A$8</c:f>
              <c:strCache>
                <c:ptCount val="7"/>
                <c:pt idx="0">
                  <c:v>2016</c:v>
                </c:pt>
                <c:pt idx="1">
                  <c:v>2017</c:v>
                </c:pt>
                <c:pt idx="2">
                  <c:v>2018*</c:v>
                </c:pt>
                <c:pt idx="3">
                  <c:v>2019*</c:v>
                </c:pt>
                <c:pt idx="4">
                  <c:v>2020*</c:v>
                </c:pt>
                <c:pt idx="5">
                  <c:v>2021*</c:v>
                </c:pt>
                <c:pt idx="6">
                  <c:v>2022*</c:v>
                </c:pt>
              </c:strCache>
            </c:strRef>
          </c:cat>
          <c:val>
            <c:numRef>
              <c:f>Sheet1!$B$2:$B$8</c:f>
              <c:numCache>
                <c:ptCount val="7"/>
                <c:pt idx="0">
                  <c:v>16686</c:v>
                </c:pt>
                <c:pt idx="1">
                  <c:v>18862</c:v>
                </c:pt>
                <c:pt idx="2">
                  <c:v>21285</c:v>
                </c:pt>
                <c:pt idx="3">
                  <c:v>23888</c:v>
                </c:pt>
                <c:pt idx="4">
                  <c:v>26555</c:v>
                </c:pt>
                <c:pt idx="5">
                  <c:v>29153</c:v>
                </c:pt>
                <c:pt idx="6">
                  <c:v>31664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Sales in million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txPr>
              <a:bodyPr/>
              <a:p>
                <a:pPr>
                  <a:defRPr sz="7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Sheet1!$A$2:$A$16</c:f>
              <c:strCache>
                <c:ptCount val="15"/>
                <c:pt idx="0">
                  <c:v>Netshoes</c:v>
                </c:pt>
                <c:pt idx="1">
                  <c:v>Kabum</c:v>
                </c:pt>
                <c:pt idx="2">
                  <c:v>Saraiva</c:v>
                </c:pt>
                <c:pt idx="3">
                  <c:v>Centauro</c:v>
                </c:pt>
                <c:pt idx="4">
                  <c:v>Fnac</c:v>
                </c:pt>
                <c:pt idx="5">
                  <c:v>Sephora</c:v>
                </c:pt>
                <c:pt idx="6">
                  <c:v>Beleza na Web</c:v>
                </c:pt>
                <c:pt idx="7">
                  <c:v>Zattini</c:v>
                </c:pt>
                <c:pt idx="8">
                  <c:v>Tricae</c:v>
                </c:pt>
                <c:pt idx="9">
                  <c:v>Submarino</c:v>
                </c:pt>
                <c:pt idx="10">
                  <c:v>Americanas</c:v>
                </c:pt>
                <c:pt idx="11">
                  <c:v>Magazine Luiza</c:v>
                </c:pt>
                <c:pt idx="12">
                  <c:v>Mercado Livre</c:v>
                </c:pt>
                <c:pt idx="13">
                  <c:v>Dafiti</c:v>
                </c:pt>
                <c:pt idx="14">
                  <c:v>Walmart</c:v>
                </c:pt>
              </c:strCache>
            </c:strRef>
          </c:cat>
          <c:val>
            <c:numRef>
              <c:f>Sheet1!$B$2:$B$16</c:f>
              <c:numCache>
                <c:ptCount val="15"/>
                <c:pt idx="0">
                  <c:v>75.77</c:v>
                </c:pt>
                <c:pt idx="1">
                  <c:v>75</c:v>
                </c:pt>
                <c:pt idx="2">
                  <c:v>70.63</c:v>
                </c:pt>
                <c:pt idx="3">
                  <c:v>69.72</c:v>
                </c:pt>
                <c:pt idx="4">
                  <c:v>68.29</c:v>
                </c:pt>
                <c:pt idx="5">
                  <c:v>68.18</c:v>
                </c:pt>
                <c:pt idx="6">
                  <c:v>67.57</c:v>
                </c:pt>
                <c:pt idx="7">
                  <c:v>67.4</c:v>
                </c:pt>
                <c:pt idx="8">
                  <c:v>66.23</c:v>
                </c:pt>
                <c:pt idx="9">
                  <c:v>66.01</c:v>
                </c:pt>
                <c:pt idx="10">
                  <c:v>65.39</c:v>
                </c:pt>
                <c:pt idx="11">
                  <c:v>64.86</c:v>
                </c:pt>
                <c:pt idx="12">
                  <c:v>64.67</c:v>
                </c:pt>
                <c:pt idx="13">
                  <c:v>62.58</c:v>
                </c:pt>
                <c:pt idx="14">
                  <c:v>62.14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Net Promoter Score</a:t>
                </a:r>
              </a:p>
            </c:rich>
          </c:tx>
          <c:overlay val="0"/>
        </c:title>
        <c:numFmt formatCode="General" sourceLinked="1"/>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Sheet1!$A$2:$A$8</c:f>
              <c:strCache>
                <c:ptCount val="7"/>
                <c:pt idx="0">
                  <c:v>Online multibrand platforms (e.g. amazon.com)</c:v>
                </c:pt>
                <c:pt idx="1">
                  <c:v>Online marketplaces (e.g. ebay.com, etsy.com)</c:v>
                </c:pt>
                <c:pt idx="2">
                  <c:v>Online mass merchants (e.g. target.com)</c:v>
                </c:pt>
                <c:pt idx="3">
                  <c:v>Online mono-brand stores (e.g. maccosmetics.com)</c:v>
                </c:pt>
                <c:pt idx="4">
                  <c:v>Online boutiques (limited choice of products from a certain category)</c:v>
                </c:pt>
                <c:pt idx="5">
                  <c:v>Members-only shopping clubs</c:v>
                </c:pt>
                <c:pt idx="6">
                  <c:v>None of the above</c:v>
                </c:pt>
              </c:strCache>
            </c:strRef>
          </c:cat>
          <c:val>
            <c:numRef>
              <c:f>Sheet1!$B$2:$B$8</c:f>
              <c:numCache>
                <c:ptCount val="7"/>
                <c:pt idx="0">
                  <c:v>0.57</c:v>
                </c:pt>
                <c:pt idx="1">
                  <c:v>0.5</c:v>
                </c:pt>
                <c:pt idx="2">
                  <c:v>0.42</c:v>
                </c:pt>
                <c:pt idx="3">
                  <c:v>0.38</c:v>
                </c:pt>
                <c:pt idx="4">
                  <c:v>0.2</c:v>
                </c:pt>
                <c:pt idx="5">
                  <c:v>0.12</c:v>
                </c:pt>
                <c:pt idx="6">
                  <c:v>0.09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ax val="1"/>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Sheet1!$A$2:$A$4</c:f>
              <c:strCache>
                <c:ptCount val="3"/>
                <c:pt idx="0">
                  <c:v>Americanas.com</c:v>
                </c:pt>
                <c:pt idx="1">
                  <c:v>MercadoLivre</c:v>
                </c:pt>
                <c:pt idx="2">
                  <c:v>Netshoes</c:v>
                </c:pt>
              </c:strCache>
            </c:strRef>
          </c:cat>
          <c:val>
            <c:numRef>
              <c:f>Sheet1!$B$2:$B$4</c:f>
              <c:numCache>
                <c:ptCount val="3"/>
                <c:pt idx="0">
                  <c:v>0.47</c:v>
                </c:pt>
                <c:pt idx="1">
                  <c:v>0.39</c:v>
                </c:pt>
                <c:pt idx="2">
                  <c:v>0.32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Sheet1!$A$2:$A$4</c:f>
              <c:strCache>
                <c:ptCount val="3"/>
                <c:pt idx="0">
                  <c:v>Netshoes</c:v>
                </c:pt>
                <c:pt idx="1">
                  <c:v>Zattini</c:v>
                </c:pt>
                <c:pt idx="2">
                  <c:v>Saraiva</c:v>
                </c:pt>
              </c:strCache>
            </c:strRef>
          </c:cat>
          <c:val>
            <c:numRef>
              <c:f>Sheet1!$B$2:$B$4</c:f>
              <c:numCache>
                <c:ptCount val="3"/>
                <c:pt idx="0">
                  <c:v>0.71</c:v>
                </c:pt>
                <c:pt idx="1">
                  <c:v>0.69</c:v>
                </c:pt>
                <c:pt idx="2">
                  <c:v>0.64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Sheet1!$A$2:$A$4</c:f>
              <c:numCache>
                <c:formatCode>General</c:formatCode>
                <c:ptCount val="3"/>
                <c:pt idx="0">
                  <c:v>2015</c:v>
                </c:pt>
                <c:pt idx="1">
                  <c:v>2016</c:v>
                </c:pt>
                <c:pt idx="2">
                  <c:v>2017</c:v>
                </c:pt>
              </c:numCache>
            </c:numRef>
          </c:cat>
          <c:val>
            <c:numRef>
              <c:f>Sheet1!$B$2:$B$4</c:f>
              <c:numCache>
                <c:ptCount val="3"/>
                <c:pt idx="0">
                  <c:v>290.6</c:v>
                </c:pt>
                <c:pt idx="1">
                  <c:v>455</c:v>
                </c:pt>
                <c:pt idx="2">
                  <c:v>831.4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Net revenue in million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Sheet1!$A$2:$A$8</c:f>
              <c:strCache>
                <c:ptCount val="7"/>
                <c:pt idx="0">
                  <c:v>2016</c:v>
                </c:pt>
                <c:pt idx="1">
                  <c:v>2017*</c:v>
                </c:pt>
                <c:pt idx="2">
                  <c:v>2018*</c:v>
                </c:pt>
                <c:pt idx="3">
                  <c:v>2019*</c:v>
                </c:pt>
                <c:pt idx="4">
                  <c:v>2020*</c:v>
                </c:pt>
                <c:pt idx="5">
                  <c:v>2021*</c:v>
                </c:pt>
                <c:pt idx="6">
                  <c:v>2022*</c:v>
                </c:pt>
              </c:strCache>
            </c:strRef>
          </c:cat>
          <c:val>
            <c:numRef>
              <c:f>Sheet1!$B$2:$B$8</c:f>
              <c:numCache>
                <c:ptCount val="7"/>
                <c:pt idx="0">
                  <c:v>61</c:v>
                </c:pt>
                <c:pt idx="1">
                  <c:v>66</c:v>
                </c:pt>
                <c:pt idx="2">
                  <c:v>73</c:v>
                </c:pt>
                <c:pt idx="3">
                  <c:v>80</c:v>
                </c:pt>
                <c:pt idx="4">
                  <c:v>87</c:v>
                </c:pt>
                <c:pt idx="5">
                  <c:v>95</c:v>
                </c:pt>
                <c:pt idx="6">
                  <c:v>101</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digital buyers in millions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Sheet1!$A$2:$A$8</c:f>
              <c:strCache>
                <c:ptCount val="7"/>
                <c:pt idx="0">
                  <c:v>2016</c:v>
                </c:pt>
                <c:pt idx="1">
                  <c:v>2017*</c:v>
                </c:pt>
                <c:pt idx="2">
                  <c:v>2018*</c:v>
                </c:pt>
                <c:pt idx="3">
                  <c:v>2019*</c:v>
                </c:pt>
                <c:pt idx="4">
                  <c:v>2020*</c:v>
                </c:pt>
                <c:pt idx="5">
                  <c:v>2021*</c:v>
                </c:pt>
                <c:pt idx="6">
                  <c:v>2022*</c:v>
                </c:pt>
              </c:strCache>
            </c:strRef>
          </c:cat>
          <c:val>
            <c:numRef>
              <c:f>Sheet1!$B$2:$B$8</c:f>
              <c:numCache>
                <c:ptCount val="7"/>
                <c:pt idx="0">
                  <c:v>0.605</c:v>
                </c:pt>
                <c:pt idx="1">
                  <c:v>0.664</c:v>
                </c:pt>
                <c:pt idx="2">
                  <c:v>0.73</c:v>
                </c:pt>
                <c:pt idx="3">
                  <c:v>0.801</c:v>
                </c:pt>
                <c:pt idx="4">
                  <c:v>0.874</c:v>
                </c:pt>
                <c:pt idx="5">
                  <c:v>0.946</c:v>
                </c:pt>
                <c:pt idx="6">
                  <c:v>1.013</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Percentage of population</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Sheet1!$A$2:$A$6</c:f>
              <c:numCache>
                <c:formatCode>General</c:formatCode>
                <c:ptCount val="5"/>
                <c:pt idx="0">
                  <c:v>2013</c:v>
                </c:pt>
                <c:pt idx="1">
                  <c:v>2014</c:v>
                </c:pt>
                <c:pt idx="2">
                  <c:v>2015</c:v>
                </c:pt>
                <c:pt idx="3">
                  <c:v>2016</c:v>
                </c:pt>
                <c:pt idx="4">
                  <c:v>2017</c:v>
                </c:pt>
              </c:numCache>
            </c:numRef>
          </c:cat>
          <c:val>
            <c:numRef>
              <c:f>Sheet1!$B$2:$B$6</c:f>
              <c:numCache>
                <c:ptCount val="5"/>
                <c:pt idx="0">
                  <c:v>31.27</c:v>
                </c:pt>
                <c:pt idx="1">
                  <c:v>37.99</c:v>
                </c:pt>
                <c:pt idx="2">
                  <c:v>39.14</c:v>
                </c:pt>
                <c:pt idx="3">
                  <c:v>47.93</c:v>
                </c:pt>
                <c:pt idx="4">
                  <c:v>55.15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online shoppers in millions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Sheet1!$A$2:$A$5</c:f>
              <c:numCache>
                <c:formatCode>General</c:formatCode>
                <c:ptCount val="4"/>
                <c:pt idx="0">
                  <c:v>2014</c:v>
                </c:pt>
                <c:pt idx="1">
                  <c:v>2015</c:v>
                </c:pt>
                <c:pt idx="2">
                  <c:v>2016</c:v>
                </c:pt>
                <c:pt idx="3">
                  <c:v>2017</c:v>
                </c:pt>
              </c:numCache>
            </c:numRef>
          </c:cat>
          <c:val>
            <c:numRef>
              <c:f>Sheet1!$B$2:$B$5</c:f>
              <c:numCache>
                <c:ptCount val="4"/>
                <c:pt idx="0">
                  <c:v>0.22</c:v>
                </c:pt>
                <c:pt idx="1">
                  <c:v>0.03</c:v>
                </c:pt>
                <c:pt idx="2">
                  <c:v>0.22</c:v>
                </c:pt>
                <c:pt idx="3">
                  <c:v>0.15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Growth rate</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Male</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Sheet1!$B$2:$B$3</c:f>
              <c:numCache>
                <c:ptCount val="2"/>
                <c:pt idx="0">
                  <c:v>0.514</c:v>
                </c:pt>
                <c:pt idx="1">
                  <c:v>0.484</c:v>
                </c:pt>
              </c:numCache>
            </c:numRef>
          </c:val>
        </c:ser>
        <c:ser>
          <c:idx val="1"/>
          <c:order val="1"/>
          <c:tx>
            <c:strRef>
              <c:f>Sheet1!$C$1</c:f>
              <c:strCache>
                <c:ptCount val="1"/>
                <c:pt idx="0">
                  <c:v>Female</c:v>
                </c:pt>
              </c:strCache>
            </c:strRef>
          </c:tx>
          <c:spPr>
            <a:solidFill>
              <a:srgbClr val="0F283E"/>
            </a:solidFill>
            <a:ln>
              <a:solidFill>
                <a:srgbClr val="0F283E"/>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Sheet1!$A$2:$A$3</c:f>
              <c:numCache>
                <c:formatCode>General</c:formatCode>
                <c:ptCount val="2"/>
                <c:pt idx="0">
                  <c:v>2015</c:v>
                </c:pt>
                <c:pt idx="1">
                  <c:v>2016</c:v>
                </c:pt>
              </c:numCache>
            </c:numRef>
          </c:cat>
          <c:val>
            <c:numRef>
              <c:f>Sheet1!$C$2:$C$3</c:f>
              <c:numCache>
                <c:ptCount val="2"/>
                <c:pt idx="0">
                  <c:v>0.486</c:v>
                </c:pt>
                <c:pt idx="1">
                  <c:v>0.516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online shopping users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Sheet1!$A$2:$A$7</c:f>
              <c:strCache>
                <c:ptCount val="6"/>
                <c:pt idx="0">
                  <c:v>2017</c:v>
                </c:pt>
                <c:pt idx="1">
                  <c:v>2018*</c:v>
                </c:pt>
                <c:pt idx="2">
                  <c:v>2019*</c:v>
                </c:pt>
                <c:pt idx="3">
                  <c:v>2020*</c:v>
                </c:pt>
                <c:pt idx="4">
                  <c:v>2021*</c:v>
                </c:pt>
                <c:pt idx="5">
                  <c:v>2022*</c:v>
                </c:pt>
              </c:strCache>
            </c:strRef>
          </c:cat>
          <c:val>
            <c:numRef>
              <c:f>Sheet1!$B$2:$B$7</c:f>
              <c:numCache>
                <c:ptCount val="6"/>
                <c:pt idx="0">
                  <c:v>0.13</c:v>
                </c:pt>
                <c:pt idx="1">
                  <c:v>0.128</c:v>
                </c:pt>
                <c:pt idx="2">
                  <c:v>0.122</c:v>
                </c:pt>
                <c:pt idx="3">
                  <c:v>0.112</c:v>
                </c:pt>
                <c:pt idx="4">
                  <c:v>0.098</c:v>
                </c:pt>
                <c:pt idx="5">
                  <c:v>0.086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Year-on-year growth rate</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Sheet1!$A$2:$A$5</c:f>
              <c:strCache>
                <c:ptCount val="4"/>
                <c:pt idx="0">
                  <c:v>Less than 24 years</c:v>
                </c:pt>
                <c:pt idx="1">
                  <c:v>25-34</c:v>
                </c:pt>
                <c:pt idx="2">
                  <c:v>35-49</c:v>
                </c:pt>
                <c:pt idx="3">
                  <c:v>50+</c:v>
                </c:pt>
              </c:strCache>
            </c:strRef>
          </c:cat>
          <c:val>
            <c:numRef>
              <c:f>Sheet1!$B$2:$B$5</c:f>
              <c:numCache>
                <c:ptCount val="4"/>
                <c:pt idx="0">
                  <c:v>0.08</c:v>
                </c:pt>
                <c:pt idx="1">
                  <c:v>0.23</c:v>
                </c:pt>
                <c:pt idx="2">
                  <c:v>0.35</c:v>
                </c:pt>
                <c:pt idx="3">
                  <c:v>0.34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online shopping users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Sheet1!$A$2:$A$6</c:f>
              <c:strCache>
                <c:ptCount val="5"/>
                <c:pt idx="0">
                  <c:v>South-East</c:v>
                </c:pt>
                <c:pt idx="1">
                  <c:v>South</c:v>
                </c:pt>
                <c:pt idx="2">
                  <c:v>North-East</c:v>
                </c:pt>
                <c:pt idx="3">
                  <c:v>Central-West</c:v>
                </c:pt>
                <c:pt idx="4">
                  <c:v>North</c:v>
                </c:pt>
              </c:strCache>
            </c:strRef>
          </c:cat>
          <c:val>
            <c:numRef>
              <c:f>Sheet1!$B$2:$B$6</c:f>
              <c:numCache>
                <c:ptCount val="5"/>
                <c:pt idx="0">
                  <c:v>0.636</c:v>
                </c:pt>
                <c:pt idx="1">
                  <c:v>0.161</c:v>
                </c:pt>
                <c:pt idx="2">
                  <c:v>0.109</c:v>
                </c:pt>
                <c:pt idx="3">
                  <c:v>0.069</c:v>
                </c:pt>
                <c:pt idx="4">
                  <c:v>0.025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online buyers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H1 2016</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Sheet1!$A$2:$A$5</c:f>
              <c:strCache>
                <c:ptCount val="4"/>
                <c:pt idx="0">
                  <c:v>Up to 3,000 Brazilian reals</c:v>
                </c:pt>
                <c:pt idx="1">
                  <c:v>3,001 - 5,000 Brazilian reals</c:v>
                </c:pt>
                <c:pt idx="2">
                  <c:v>5,001 - 8,000 Brazilian reals</c:v>
                </c:pt>
                <c:pt idx="3">
                  <c:v>More than 8,001 Brazilian reals</c:v>
                </c:pt>
              </c:strCache>
            </c:strRef>
          </c:cat>
          <c:val>
            <c:numRef>
              <c:f>Sheet1!$B$2:$B$5</c:f>
              <c:numCache>
                <c:ptCount val="4"/>
                <c:pt idx="0">
                  <c:v>0.375</c:v>
                </c:pt>
                <c:pt idx="1">
                  <c:v>0.238</c:v>
                </c:pt>
                <c:pt idx="2">
                  <c:v>0.179</c:v>
                </c:pt>
                <c:pt idx="3">
                  <c:v>0.208</c:v>
                </c:pt>
              </c:numCache>
            </c:numRef>
          </c:val>
        </c:ser>
        <c:ser>
          <c:idx val="1"/>
          <c:order val="1"/>
          <c:tx>
            <c:strRef>
              <c:f>Sheet1!$C$1</c:f>
              <c:strCache>
                <c:ptCount val="1"/>
                <c:pt idx="0">
                  <c:v>H1 2017</c:v>
                </c:pt>
              </c:strCache>
            </c:strRef>
          </c:tx>
          <c:spPr>
            <a:solidFill>
              <a:srgbClr val="0F283E"/>
            </a:solidFill>
            <a:ln>
              <a:solidFill>
                <a:srgbClr val="0F283E"/>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Sheet1!$A$2:$A$5</c:f>
              <c:strCache>
                <c:ptCount val="4"/>
                <c:pt idx="0">
                  <c:v>Up to 3,000 Brazilian reals</c:v>
                </c:pt>
                <c:pt idx="1">
                  <c:v>3,001 - 5,000 Brazilian reals</c:v>
                </c:pt>
                <c:pt idx="2">
                  <c:v>5,001 - 8,000 Brazilian reals</c:v>
                </c:pt>
                <c:pt idx="3">
                  <c:v>More than 8,001 Brazilian reals</c:v>
                </c:pt>
              </c:strCache>
            </c:strRef>
          </c:cat>
          <c:val>
            <c:numRef>
              <c:f>Sheet1!$C$2:$C$5</c:f>
              <c:numCache>
                <c:ptCount val="4"/>
                <c:pt idx="0">
                  <c:v>0.334</c:v>
                </c:pt>
                <c:pt idx="1">
                  <c:v>0.237</c:v>
                </c:pt>
                <c:pt idx="2">
                  <c:v>0.183</c:v>
                </c:pt>
                <c:pt idx="3">
                  <c:v>0.245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online buyers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2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Sheet1!$A$2:$A$10</c:f>
              <c:strCache>
                <c:ptCount val="9"/>
                <c:pt idx="0">
                  <c:v>Credit card</c:v>
                </c:pt>
                <c:pt idx="1">
                  <c:v>PostPay</c:v>
                </c:pt>
                <c:pt idx="2">
                  <c:v>eWallet</c:v>
                </c:pt>
                <c:pt idx="3">
                  <c:v>Bank transfer</c:v>
                </c:pt>
                <c:pt idx="4">
                  <c:v>Charge and deferred credit card</c:v>
                </c:pt>
                <c:pt idx="5">
                  <c:v>Pre-paid</c:v>
                </c:pt>
                <c:pt idx="6">
                  <c:v>Cash on delivery</c:v>
                </c:pt>
                <c:pt idx="7">
                  <c:v>Debit card</c:v>
                </c:pt>
                <c:pt idx="8">
                  <c:v>PrePay</c:v>
                </c:pt>
              </c:strCache>
            </c:strRef>
          </c:cat>
          <c:val>
            <c:numRef>
              <c:f>Sheet1!$B$2:$B$10</c:f>
              <c:numCache>
                <c:ptCount val="9"/>
                <c:pt idx="0">
                  <c:v>0.61</c:v>
                </c:pt>
                <c:pt idx="1">
                  <c:v>0.15</c:v>
                </c:pt>
                <c:pt idx="2">
                  <c:v>0.12</c:v>
                </c:pt>
                <c:pt idx="3">
                  <c:v>0.05</c:v>
                </c:pt>
                <c:pt idx="4">
                  <c:v>0.02</c:v>
                </c:pt>
                <c:pt idx="5">
                  <c:v>0.02</c:v>
                </c:pt>
                <c:pt idx="6">
                  <c:v>0.01</c:v>
                </c:pt>
                <c:pt idx="7">
                  <c:v>0.01</c:v>
                </c:pt>
                <c:pt idx="8">
                  <c:v>0.01</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2"/>
              <c:numFmt formatCode="#,##0.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3"/>
              <c:numFmt formatCode="#,##0.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4"/>
              <c:numFmt formatCode="#,##0.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5"/>
              <c:numFmt formatCode="#,##0.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Lbl>
              <c:idx val="6"/>
              <c:numFmt formatCode="#,##0.00" sourceLinked="0"/>
              <c:txPr>
                <a:bodyPr/>
                <a:p>
                  <a:pPr>
                    <a:defRPr sz="1000" b="1" smtId="4294967295">
                      <a:solidFill>
                        <a:srgbClr val="0F283E"/>
                      </a:solidFill>
                      <a:latin typeface="Arial" pitchFamily="34" charset="0"/>
                    </a:defRPr>
                  </a:pPr>
                </a:p>
              </c:txPr>
              <c:showLegendKey val="0"/>
              <c:showVal val="0"/>
              <c:showCatName val="0"/>
              <c:showSerName val="0"/>
              <c:showPercent val="0"/>
              <c:showBubbleSize val="0"/>
            </c:dLbl>
            <c:delete val="1"/>
          </c:dLbls>
          <c:cat>
            <c:strRef>
              <c:f>Sheet1!$A$2:$A$8</c:f>
              <c:strCache>
                <c:ptCount val="7"/>
                <c:pt idx="0">
                  <c:v>2016</c:v>
                </c:pt>
                <c:pt idx="1">
                  <c:v>2017</c:v>
                </c:pt>
                <c:pt idx="2">
                  <c:v>2018*</c:v>
                </c:pt>
                <c:pt idx="3">
                  <c:v>2019*</c:v>
                </c:pt>
                <c:pt idx="4">
                  <c:v>2020*</c:v>
                </c:pt>
                <c:pt idx="5">
                  <c:v>2021*</c:v>
                </c:pt>
                <c:pt idx="6">
                  <c:v>2022*</c:v>
                </c:pt>
              </c:strCache>
            </c:strRef>
          </c:cat>
          <c:val>
            <c:numRef>
              <c:f>Sheet1!$B$2:$B$8</c:f>
              <c:numCache>
                <c:ptCount val="7"/>
                <c:pt idx="0">
                  <c:v>147.19</c:v>
                </c:pt>
                <c:pt idx="1">
                  <c:v>162.41</c:v>
                </c:pt>
                <c:pt idx="2">
                  <c:v>178.76</c:v>
                </c:pt>
                <c:pt idx="3">
                  <c:v>195.63</c:v>
                </c:pt>
                <c:pt idx="4">
                  <c:v>212.02</c:v>
                </c:pt>
                <c:pt idx="5">
                  <c:v>226.97</c:v>
                </c:pt>
                <c:pt idx="6">
                  <c:v>240.45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ARPU in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Sheet1!$A$2:$A$8</c:f>
              <c:strCache>
                <c:ptCount val="7"/>
                <c:pt idx="0">
                  <c:v>2011</c:v>
                </c:pt>
                <c:pt idx="1">
                  <c:v>2012</c:v>
                </c:pt>
                <c:pt idx="2">
                  <c:v>2013</c:v>
                </c:pt>
                <c:pt idx="3">
                  <c:v>2014</c:v>
                </c:pt>
                <c:pt idx="4">
                  <c:v>2015</c:v>
                </c:pt>
                <c:pt idx="5">
                  <c:v>2016</c:v>
                </c:pt>
                <c:pt idx="6">
                  <c:v>2017*</c:v>
                </c:pt>
              </c:strCache>
            </c:strRef>
          </c:cat>
          <c:val>
            <c:numRef>
              <c:f>Sheet1!$B$2:$B$8</c:f>
              <c:numCache>
                <c:ptCount val="7"/>
                <c:pt idx="0">
                  <c:v>349</c:v>
                </c:pt>
                <c:pt idx="1">
                  <c:v>338</c:v>
                </c:pt>
                <c:pt idx="2">
                  <c:v>327</c:v>
                </c:pt>
                <c:pt idx="3">
                  <c:v>347</c:v>
                </c:pt>
                <c:pt idx="4">
                  <c:v>388</c:v>
                </c:pt>
                <c:pt idx="5">
                  <c:v>417</c:v>
                </c:pt>
                <c:pt idx="6">
                  <c:v>452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Spending per digital buyer in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2017</c:v>
                </c:pt>
              </c:strCache>
            </c:strRef>
          </c:tx>
          <c:spPr>
            <a:solidFill>
              <a:srgbClr val="2875DD"/>
            </a:solidFill>
            <a:ln>
              <a:solidFill>
                <a:srgbClr val="2875DD"/>
              </a:solidFill>
            </a:ln>
          </c:spPr>
          <c:invertIfNegative val="0"/>
          <c:dLbls>
            <c:dLbl>
              <c:idx val="0"/>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txPr>
              <a:bodyPr/>
              <a:p>
                <a:pPr>
                  <a:defRPr sz="7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Sheet1!$A$2:$A$11</c:f>
              <c:strCache>
                <c:ptCount val="10"/>
                <c:pt idx="0">
                  <c:v>Telephony/mobile phones</c:v>
                </c:pt>
                <c:pt idx="1">
                  <c:v>Household appliances</c:v>
                </c:pt>
                <c:pt idx="2">
                  <c:v>Consumer electronics</c:v>
                </c:pt>
                <c:pt idx="3">
                  <c:v>Computers</c:v>
                </c:pt>
                <c:pt idx="4">
                  <c:v>Home furnishings &amp; decoration</c:v>
                </c:pt>
                <c:pt idx="5">
                  <c:v>Fashion &amp; accessories</c:v>
                </c:pt>
                <c:pt idx="6">
                  <c:v>Health, cosmetics &amp; perfumes</c:v>
                </c:pt>
                <c:pt idx="7">
                  <c:v>Sports &amp; leisure</c:v>
                </c:pt>
                <c:pt idx="8">
                  <c:v>Automotive accessories</c:v>
                </c:pt>
                <c:pt idx="9">
                  <c:v>Food &amp; beverages</c:v>
                </c:pt>
              </c:strCache>
            </c:strRef>
          </c:cat>
          <c:val>
            <c:numRef>
              <c:f>Sheet1!$B$2:$B$11</c:f>
              <c:numCache>
                <c:ptCount val="10"/>
                <c:pt idx="0">
                  <c:v>0.212</c:v>
                </c:pt>
                <c:pt idx="1">
                  <c:v>0.193</c:v>
                </c:pt>
                <c:pt idx="2">
                  <c:v>0.1</c:v>
                </c:pt>
                <c:pt idx="3">
                  <c:v>0.089</c:v>
                </c:pt>
                <c:pt idx="4">
                  <c:v>0.084</c:v>
                </c:pt>
                <c:pt idx="5">
                  <c:v>0.061</c:v>
                </c:pt>
                <c:pt idx="6">
                  <c:v>0.048</c:v>
                </c:pt>
                <c:pt idx="7">
                  <c:v>0.04</c:v>
                </c:pt>
                <c:pt idx="8">
                  <c:v>0.023</c:v>
                </c:pt>
                <c:pt idx="9">
                  <c:v>0.022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revenue</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2016</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Sheet1!$A$2:$A$9</c:f>
              <c:strCache>
                <c:ptCount val="8"/>
                <c:pt idx="0">
                  <c:v>Christmas season</c:v>
                </c:pt>
                <c:pt idx="1">
                  <c:v>Black Friday</c:v>
                </c:pt>
                <c:pt idx="2">
                  <c:v>Father's Day</c:v>
                </c:pt>
                <c:pt idx="3">
                  <c:v>Lovers' Day</c:v>
                </c:pt>
                <c:pt idx="4">
                  <c:v>Mother's Day</c:v>
                </c:pt>
                <c:pt idx="5">
                  <c:v>Children's Day</c:v>
                </c:pt>
                <c:pt idx="6">
                  <c:v>Cyber Monday</c:v>
                </c:pt>
                <c:pt idx="7">
                  <c:v>Consumer's Day</c:v>
                </c:pt>
              </c:strCache>
            </c:strRef>
          </c:cat>
          <c:val>
            <c:numRef>
              <c:f>Sheet1!$B$2:$B$9</c:f>
              <c:numCache>
                <c:ptCount val="8"/>
                <c:pt idx="0">
                  <c:v>7.7</c:v>
                </c:pt>
                <c:pt idx="1">
                  <c:v>1.9</c:v>
                </c:pt>
                <c:pt idx="2">
                  <c:v>1.76</c:v>
                </c:pt>
                <c:pt idx="3">
                  <c:v>1.65</c:v>
                </c:pt>
                <c:pt idx="4">
                  <c:v>1.62</c:v>
                </c:pt>
                <c:pt idx="5">
                  <c:v>1.66</c:v>
                </c:pt>
                <c:pt idx="6">
                  <c:v>0.57</c:v>
                </c:pt>
                <c:pt idx="7">
                  <c:v>0.22</c:v>
                </c:pt>
              </c:numCache>
            </c:numRef>
          </c:val>
        </c:ser>
        <c:ser>
          <c:idx val="1"/>
          <c:order val="1"/>
          <c:tx>
            <c:strRef>
              <c:f>Sheet1!$C$1</c:f>
              <c:strCache>
                <c:ptCount val="1"/>
                <c:pt idx="0">
                  <c:v>2017</c:v>
                </c:pt>
              </c:strCache>
            </c:strRef>
          </c:tx>
          <c:spPr>
            <a:solidFill>
              <a:srgbClr val="0F283E"/>
            </a:solidFill>
            <a:ln>
              <a:solidFill>
                <a:srgbClr val="0F283E"/>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 sourceLinked="0"/>
              <c:txPr>
                <a:bodyPr/>
                <a:p>
                  <a:pPr>
                    <a:defRPr smtId="4294967295">
                      <a:noFill/>
                    </a:defRPr>
                  </a:pPr>
                </a:p>
              </c:txPr>
              <c:showLegendKey val="0"/>
              <c:showVal val="1"/>
              <c:showCatName val="0"/>
              <c:showSerName val="0"/>
              <c:showPercent val="0"/>
              <c:showBubbleSize val="0"/>
            </c:dLbl>
            <c:dLbl>
              <c:idx val="6"/>
              <c:numFmt formatCode="" sourceLinked="0"/>
              <c:txPr>
                <a:bodyPr/>
                <a:p>
                  <a:pPr>
                    <a:defRPr smtId="4294967295">
                      <a:noFill/>
                    </a:defRPr>
                  </a:pPr>
                </a:p>
              </c:txPr>
              <c:showLegendKey val="0"/>
              <c:showVal val="1"/>
              <c:showCatName val="0"/>
              <c:showSerName val="0"/>
              <c:showPercent val="0"/>
              <c:showBubbleSize val="0"/>
            </c:dLbl>
            <c:dLbl>
              <c:idx val="7"/>
              <c:numFmt formatCode="" sourceLinked="0"/>
              <c:txPr>
                <a:bodyPr/>
                <a:p>
                  <a:pPr>
                    <a:defRPr smtId="4294967295">
                      <a:noFill/>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Sheet1!$A$2:$A$9</c:f>
              <c:strCache>
                <c:ptCount val="8"/>
                <c:pt idx="0">
                  <c:v>Christmas season</c:v>
                </c:pt>
                <c:pt idx="1">
                  <c:v>Black Friday</c:v>
                </c:pt>
                <c:pt idx="2">
                  <c:v>Father's Day</c:v>
                </c:pt>
                <c:pt idx="3">
                  <c:v>Lovers' Day</c:v>
                </c:pt>
                <c:pt idx="4">
                  <c:v>Mother's Day</c:v>
                </c:pt>
                <c:pt idx="5">
                  <c:v>Children's Day</c:v>
                </c:pt>
                <c:pt idx="6">
                  <c:v>Cyber Monday</c:v>
                </c:pt>
                <c:pt idx="7">
                  <c:v>Consumer's Day</c:v>
                </c:pt>
              </c:strCache>
            </c:strRef>
          </c:cat>
          <c:val>
            <c:numRef>
              <c:f>Sheet1!$C$2:$C$9</c:f>
              <c:numCache>
                <c:ptCount val="8"/>
                <c:pt idx="0">
                  <c:v>8.7</c:v>
                </c:pt>
                <c:pt idx="1">
                  <c:v>2.1</c:v>
                </c:pt>
                <c:pt idx="2">
                  <c:v>1.94</c:v>
                </c:pt>
                <c:pt idx="3">
                  <c:v>1.71</c:v>
                </c:pt>
                <c:pt idx="4">
                  <c:v>1.9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Revenue in billion Brazilian reals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2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2017</c:v>
                </c:pt>
              </c:strCache>
            </c:strRef>
          </c:tx>
          <c:spPr>
            <a:solidFill>
              <a:srgbClr val="0F283E"/>
            </a:solidFill>
            <a:ln>
              <a:solidFill>
                <a:srgbClr val="0F283E"/>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 sourceLinked="0"/>
              <c:txPr>
                <a:bodyPr/>
                <a:p>
                  <a:pPr>
                    <a:defRPr smtId="4294967295">
                      <a:noFill/>
                    </a:defRPr>
                  </a:pPr>
                </a:p>
              </c:txPr>
              <c:showLegendKey val="0"/>
              <c:showVal val="1"/>
              <c:showCatName val="0"/>
              <c:showSerName val="0"/>
              <c:showPercent val="0"/>
              <c:showBubbleSize val="0"/>
            </c:dLbl>
            <c:dLbl>
              <c:idx val="5"/>
              <c:numFmt formatCode="" sourceLinked="0"/>
              <c:txPr>
                <a:bodyPr/>
                <a:p>
                  <a:pPr>
                    <a:defRPr smtId="4294967295">
                      <a:noFill/>
                    </a:defRPr>
                  </a:pPr>
                </a:p>
              </c:txPr>
              <c:showLegendKey val="0"/>
              <c:showVal val="1"/>
              <c:showCatName val="0"/>
              <c:showSerName val="0"/>
              <c:showPercent val="0"/>
              <c:showBubbleSize val="0"/>
            </c:dLbl>
            <c:dLbl>
              <c:idx val="6"/>
              <c:numFmt formatCode="" sourceLinked="0"/>
              <c:txPr>
                <a:bodyPr/>
                <a:p>
                  <a:pPr>
                    <a:defRPr smtId="4294967295">
                      <a:noFill/>
                    </a:defRPr>
                  </a:pPr>
                </a:p>
              </c:txPr>
              <c:showLegendKey val="0"/>
              <c:showVal val="1"/>
              <c:showCatName val="0"/>
              <c:showSerName val="0"/>
              <c:showPercent val="0"/>
              <c:showBubbleSize val="0"/>
            </c:dLbl>
            <c:dLbl>
              <c:idx val="7"/>
              <c:numFmt formatCode="" sourceLinked="0"/>
              <c:txPr>
                <a:bodyPr/>
                <a:p>
                  <a:pPr>
                    <a:defRPr smtId="4294967295">
                      <a:noFill/>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Sheet1!$A$2:$A$9</c:f>
              <c:strCache>
                <c:ptCount val="8"/>
                <c:pt idx="0">
                  <c:v>Black Friday</c:v>
                </c:pt>
                <c:pt idx="1">
                  <c:v>Father's Day</c:v>
                </c:pt>
                <c:pt idx="2">
                  <c:v>Lovers' Day</c:v>
                </c:pt>
                <c:pt idx="3">
                  <c:v>Mother's Day</c:v>
                </c:pt>
                <c:pt idx="4">
                  <c:v>Cyber Monday*</c:v>
                </c:pt>
                <c:pt idx="5">
                  <c:v>Christmas season*</c:v>
                </c:pt>
                <c:pt idx="6">
                  <c:v>Children's Day*</c:v>
                </c:pt>
                <c:pt idx="7">
                  <c:v>Consumer's Day*</c:v>
                </c:pt>
              </c:strCache>
            </c:strRef>
          </c:cat>
          <c:val>
            <c:numRef>
              <c:f>Sheet1!$B$2:$B$9</c:f>
              <c:numCache>
                <c:ptCount val="8"/>
                <c:pt idx="0">
                  <c:v>562</c:v>
                </c:pt>
                <c:pt idx="1">
                  <c:v>462</c:v>
                </c:pt>
                <c:pt idx="2">
                  <c:v>420</c:v>
                </c:pt>
                <c:pt idx="3">
                  <c:v>417</c:v>
                </c:pt>
              </c:numCache>
            </c:numRef>
          </c:val>
        </c:ser>
        <c:ser>
          <c:idx val="1"/>
          <c:order val="1"/>
          <c:tx>
            <c:strRef>
              <c:f>Sheet1!$C$1</c:f>
              <c:strCache>
                <c:ptCount val="1"/>
                <c:pt idx="0">
                  <c:v>2016</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Sheet1!$A$2:$A$9</c:f>
              <c:strCache>
                <c:ptCount val="8"/>
                <c:pt idx="0">
                  <c:v>Black Friday</c:v>
                </c:pt>
                <c:pt idx="1">
                  <c:v>Father's Day</c:v>
                </c:pt>
                <c:pt idx="2">
                  <c:v>Lovers' Day</c:v>
                </c:pt>
                <c:pt idx="3">
                  <c:v>Mother's Day</c:v>
                </c:pt>
                <c:pt idx="4">
                  <c:v>Cyber Monday*</c:v>
                </c:pt>
                <c:pt idx="5">
                  <c:v>Christmas season*</c:v>
                </c:pt>
                <c:pt idx="6">
                  <c:v>Children's Day*</c:v>
                </c:pt>
                <c:pt idx="7">
                  <c:v>Consumer's Day*</c:v>
                </c:pt>
              </c:strCache>
            </c:strRef>
          </c:cat>
          <c:val>
            <c:numRef>
              <c:f>Sheet1!$C$2:$C$9</c:f>
              <c:numCache>
                <c:ptCount val="8"/>
                <c:pt idx="0">
                  <c:v>653</c:v>
                </c:pt>
                <c:pt idx="1">
                  <c:v>441</c:v>
                </c:pt>
                <c:pt idx="2">
                  <c:v>410</c:v>
                </c:pt>
                <c:pt idx="3">
                  <c:v>402</c:v>
                </c:pt>
                <c:pt idx="4">
                  <c:v>676</c:v>
                </c:pt>
                <c:pt idx="5">
                  <c:v>463</c:v>
                </c:pt>
                <c:pt idx="6">
                  <c:v>408</c:v>
                </c:pt>
                <c:pt idx="7">
                  <c:v>398</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Average sales value per checkout in Brazilian reals</a:t>
                </a:r>
              </a:p>
            </c:rich>
          </c:tx>
          <c:overlay val="0"/>
        </c:title>
        <c:numFmt formatCode="General" sourceLinked="1"/>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2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Brazil</c:v>
                </c:pt>
              </c:strCache>
            </c:strRef>
          </c:tx>
          <c:spPr>
            <a:solidFill>
              <a:srgbClr val="2875DD"/>
            </a:solidFill>
            <a:ln>
              <a:solidFill>
                <a:srgbClr val="2875DD"/>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strRef>
              <c:f>Sheet1!$A$2:$A$9</c:f>
              <c:strCache>
                <c:ptCount val="8"/>
                <c:pt idx="0">
                  <c:v>2015</c:v>
                </c:pt>
                <c:pt idx="1">
                  <c:v>2016</c:v>
                </c:pt>
                <c:pt idx="2">
                  <c:v>2017</c:v>
                </c:pt>
                <c:pt idx="3">
                  <c:v>2018*</c:v>
                </c:pt>
                <c:pt idx="4">
                  <c:v>2019*</c:v>
                </c:pt>
                <c:pt idx="5">
                  <c:v>2020*</c:v>
                </c:pt>
                <c:pt idx="6">
                  <c:v>2021*</c:v>
                </c:pt>
                <c:pt idx="7">
                  <c:v>2022*</c:v>
                </c:pt>
              </c:strCache>
            </c:strRef>
          </c:cat>
          <c:val>
            <c:numRef>
              <c:f>Sheet1!$B$2:$B$9</c:f>
              <c:numCache>
                <c:ptCount val="8"/>
                <c:pt idx="0">
                  <c:v>2.96</c:v>
                </c:pt>
                <c:pt idx="1">
                  <c:v>4.09</c:v>
                </c:pt>
                <c:pt idx="2">
                  <c:v>4.92</c:v>
                </c:pt>
                <c:pt idx="3">
                  <c:v>5.76</c:v>
                </c:pt>
                <c:pt idx="4">
                  <c:v>6.6</c:v>
                </c:pt>
                <c:pt idx="5">
                  <c:v>7.41</c:v>
                </c:pt>
                <c:pt idx="6">
                  <c:v>8.18</c:v>
                </c:pt>
                <c:pt idx="7">
                  <c:v>8.87</c:v>
                </c:pt>
              </c:numCache>
            </c:numRef>
          </c:val>
        </c:ser>
        <c:ser>
          <c:idx val="1"/>
          <c:order val="1"/>
          <c:tx>
            <c:strRef>
              <c:f>Sheet1!$C$1</c:f>
              <c:strCache>
                <c:ptCount val="1"/>
                <c:pt idx="0">
                  <c:v>Russia</c:v>
                </c:pt>
              </c:strCache>
            </c:strRef>
          </c:tx>
          <c:spPr>
            <a:solidFill>
              <a:srgbClr val="0F283E"/>
            </a:solidFill>
            <a:ln>
              <a:solidFill>
                <a:srgbClr val="0F283E"/>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strRef>
              <c:f>Sheet1!$A$2:$A$9</c:f>
              <c:strCache>
                <c:ptCount val="8"/>
                <c:pt idx="0">
                  <c:v>2015</c:v>
                </c:pt>
                <c:pt idx="1">
                  <c:v>2016</c:v>
                </c:pt>
                <c:pt idx="2">
                  <c:v>2017</c:v>
                </c:pt>
                <c:pt idx="3">
                  <c:v>2018*</c:v>
                </c:pt>
                <c:pt idx="4">
                  <c:v>2019*</c:v>
                </c:pt>
                <c:pt idx="5">
                  <c:v>2020*</c:v>
                </c:pt>
                <c:pt idx="6">
                  <c:v>2021*</c:v>
                </c:pt>
                <c:pt idx="7">
                  <c:v>2022*</c:v>
                </c:pt>
              </c:strCache>
            </c:strRef>
          </c:cat>
          <c:val>
            <c:numRef>
              <c:f>Sheet1!$C$2:$C$9</c:f>
              <c:numCache>
                <c:ptCount val="8"/>
                <c:pt idx="0">
                  <c:v>6.29</c:v>
                </c:pt>
                <c:pt idx="1">
                  <c:v>6.4</c:v>
                </c:pt>
                <c:pt idx="2">
                  <c:v>7.9</c:v>
                </c:pt>
                <c:pt idx="3">
                  <c:v>9.42</c:v>
                </c:pt>
                <c:pt idx="4">
                  <c:v>10.83</c:v>
                </c:pt>
                <c:pt idx="5">
                  <c:v>12.08</c:v>
                </c:pt>
                <c:pt idx="6">
                  <c:v>13.16</c:v>
                </c:pt>
                <c:pt idx="7">
                  <c:v>14.07</c:v>
                </c:pt>
              </c:numCache>
            </c:numRef>
          </c:val>
        </c:ser>
        <c:ser>
          <c:idx val="2"/>
          <c:order val="2"/>
          <c:tx>
            <c:strRef>
              <c:f>Sheet1!$D$1</c:f>
              <c:strCache>
                <c:ptCount val="1"/>
                <c:pt idx="0">
                  <c:v>India</c:v>
                </c:pt>
              </c:strCache>
            </c:strRef>
          </c:tx>
          <c:spPr>
            <a:solidFill>
              <a:srgbClr val="BABABA"/>
            </a:solidFill>
            <a:ln>
              <a:solidFill>
                <a:srgbClr val="BABABA"/>
              </a:solidFill>
            </a:ln>
          </c:spPr>
          <c:invertIfNegative val="0"/>
          <c:dLbls>
            <c:dLbl>
              <c:idx val="0"/>
              <c:numFmt formatCode="#,##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strRef>
              <c:f>Sheet1!$A$2:$A$9</c:f>
              <c:strCache>
                <c:ptCount val="8"/>
                <c:pt idx="0">
                  <c:v>2015</c:v>
                </c:pt>
                <c:pt idx="1">
                  <c:v>2016</c:v>
                </c:pt>
                <c:pt idx="2">
                  <c:v>2017</c:v>
                </c:pt>
                <c:pt idx="3">
                  <c:v>2018*</c:v>
                </c:pt>
                <c:pt idx="4">
                  <c:v>2019*</c:v>
                </c:pt>
                <c:pt idx="5">
                  <c:v>2020*</c:v>
                </c:pt>
                <c:pt idx="6">
                  <c:v>2021*</c:v>
                </c:pt>
                <c:pt idx="7">
                  <c:v>2022*</c:v>
                </c:pt>
              </c:strCache>
            </c:strRef>
          </c:cat>
          <c:val>
            <c:numRef>
              <c:f>Sheet1!$D$2:$D$9</c:f>
              <c:numCache>
                <c:ptCount val="8"/>
                <c:pt idx="0">
                  <c:v>2.2</c:v>
                </c:pt>
                <c:pt idx="1">
                  <c:v>3.42</c:v>
                </c:pt>
                <c:pt idx="2">
                  <c:v>4.42</c:v>
                </c:pt>
                <c:pt idx="3">
                  <c:v>5.57</c:v>
                </c:pt>
                <c:pt idx="4">
                  <c:v>6.76</c:v>
                </c:pt>
                <c:pt idx="5">
                  <c:v>7.87</c:v>
                </c:pt>
                <c:pt idx="6">
                  <c:v>8.82</c:v>
                </c:pt>
                <c:pt idx="7">
                  <c:v>9.59</c:v>
                </c:pt>
              </c:numCache>
            </c:numRef>
          </c:val>
        </c:ser>
        <c:ser>
          <c:idx val="3"/>
          <c:order val="3"/>
          <c:tx>
            <c:strRef>
              <c:f>Sheet1!$E$1</c:f>
              <c:strCache>
                <c:ptCount val="1"/>
                <c:pt idx="0">
                  <c:v>China</c:v>
                </c:pt>
              </c:strCache>
            </c:strRef>
          </c:tx>
          <c:spPr>
            <a:solidFill>
              <a:srgbClr val="A60B0B"/>
            </a:solidFill>
            <a:ln>
              <a:solidFill>
                <a:srgbClr val="A60B0B"/>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strRef>
              <c:f>Sheet1!$A$2:$A$9</c:f>
              <c:strCache>
                <c:ptCount val="8"/>
                <c:pt idx="0">
                  <c:v>2015</c:v>
                </c:pt>
                <c:pt idx="1">
                  <c:v>2016</c:v>
                </c:pt>
                <c:pt idx="2">
                  <c:v>2017</c:v>
                </c:pt>
                <c:pt idx="3">
                  <c:v>2018*</c:v>
                </c:pt>
                <c:pt idx="4">
                  <c:v>2019*</c:v>
                </c:pt>
                <c:pt idx="5">
                  <c:v>2020*</c:v>
                </c:pt>
                <c:pt idx="6">
                  <c:v>2021*</c:v>
                </c:pt>
                <c:pt idx="7">
                  <c:v>2022*</c:v>
                </c:pt>
              </c:strCache>
            </c:strRef>
          </c:cat>
          <c:val>
            <c:numRef>
              <c:f>Sheet1!$E$2:$E$9</c:f>
              <c:numCache>
                <c:ptCount val="8"/>
                <c:pt idx="0">
                  <c:v>11.58</c:v>
                </c:pt>
                <c:pt idx="1">
                  <c:v>22.25</c:v>
                </c:pt>
                <c:pt idx="2">
                  <c:v>27.31</c:v>
                </c:pt>
                <c:pt idx="3">
                  <c:v>33</c:v>
                </c:pt>
                <c:pt idx="4">
                  <c:v>38.94</c:v>
                </c:pt>
                <c:pt idx="5">
                  <c:v>44.55</c:v>
                </c:pt>
                <c:pt idx="6">
                  <c:v>49.19</c:v>
                </c:pt>
                <c:pt idx="7">
                  <c:v>52.62</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Online travel booking volume in billion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2017</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Sheet1!$A$2:$A$7</c:f>
              <c:strCache>
                <c:ptCount val="6"/>
                <c:pt idx="0">
                  <c:v>Peru</c:v>
                </c:pt>
                <c:pt idx="1">
                  <c:v>Mexico</c:v>
                </c:pt>
                <c:pt idx="2">
                  <c:v>Chile</c:v>
                </c:pt>
                <c:pt idx="3">
                  <c:v>Colombia</c:v>
                </c:pt>
                <c:pt idx="4">
                  <c:v>Brazil</c:v>
                </c:pt>
                <c:pt idx="5">
                  <c:v>Argentina</c:v>
                </c:pt>
              </c:strCache>
            </c:strRef>
          </c:cat>
          <c:val>
            <c:numRef>
              <c:f>Sheet1!$B$2:$B$7</c:f>
              <c:numCache>
                <c:ptCount val="6"/>
                <c:pt idx="0">
                  <c:v>0.271</c:v>
                </c:pt>
                <c:pt idx="1">
                  <c:v>0.273</c:v>
                </c:pt>
                <c:pt idx="2">
                  <c:v>0.273</c:v>
                </c:pt>
                <c:pt idx="3">
                  <c:v>0.271</c:v>
                </c:pt>
                <c:pt idx="4">
                  <c:v>0.228</c:v>
                </c:pt>
                <c:pt idx="5">
                  <c:v>0.204</c:v>
                </c:pt>
              </c:numCache>
            </c:numRef>
          </c:val>
        </c:ser>
        <c:ser>
          <c:idx val="1"/>
          <c:order val="1"/>
          <c:tx>
            <c:strRef>
              <c:f>Sheet1!$C$1</c:f>
              <c:strCache>
                <c:ptCount val="1"/>
                <c:pt idx="0">
                  <c:v>2018*</c:v>
                </c:pt>
              </c:strCache>
            </c:strRef>
          </c:tx>
          <c:spPr>
            <a:solidFill>
              <a:srgbClr val="0F283E"/>
            </a:solidFill>
            <a:ln>
              <a:solidFill>
                <a:srgbClr val="0F283E"/>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Sheet1!$A$2:$A$7</c:f>
              <c:strCache>
                <c:ptCount val="6"/>
                <c:pt idx="0">
                  <c:v>Peru</c:v>
                </c:pt>
                <c:pt idx="1">
                  <c:v>Mexico</c:v>
                </c:pt>
                <c:pt idx="2">
                  <c:v>Chile</c:v>
                </c:pt>
                <c:pt idx="3">
                  <c:v>Colombia</c:v>
                </c:pt>
                <c:pt idx="4">
                  <c:v>Brazil</c:v>
                </c:pt>
                <c:pt idx="5">
                  <c:v>Argentina</c:v>
                </c:pt>
              </c:strCache>
            </c:strRef>
          </c:cat>
          <c:val>
            <c:numRef>
              <c:f>Sheet1!$C$2:$C$7</c:f>
              <c:numCache>
                <c:ptCount val="6"/>
                <c:pt idx="0">
                  <c:v>0.302</c:v>
                </c:pt>
                <c:pt idx="1">
                  <c:v>0.284</c:v>
                </c:pt>
                <c:pt idx="2">
                  <c:v>0.258</c:v>
                </c:pt>
                <c:pt idx="3">
                  <c:v>0.245</c:v>
                </c:pt>
                <c:pt idx="4">
                  <c:v>0.237</c:v>
                </c:pt>
                <c:pt idx="5">
                  <c:v>0.178</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E-commerce sales growth rate</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3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1"/>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2"/>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3"/>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4"/>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5"/>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6"/>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7"/>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8"/>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9"/>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10"/>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11"/>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12"/>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13"/>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14"/>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elete val="1"/>
          </c:dLbls>
          <c:cat>
            <c:strRef>
              <c:f>Sheet1!$A$2:$A$16</c:f>
              <c:strCache>
                <c:ptCount val="15"/>
                <c:pt idx="0">
                  <c:v>Lower price than other websites or traditional stores</c:v>
                </c:pt>
                <c:pt idx="1">
                  <c:v>Free shipping</c:v>
                </c:pt>
                <c:pt idx="2">
                  <c:v>Easy checkout</c:v>
                </c:pt>
                <c:pt idx="3">
                  <c:v>Advertising</c:v>
                </c:pt>
                <c:pt idx="4">
                  <c:v>An internet advertisement</c:v>
                </c:pt>
                <c:pt idx="5">
                  <c:v>Review</c:v>
                </c:pt>
                <c:pt idx="6">
                  <c:v>Friends and family</c:v>
                </c:pt>
                <c:pt idx="7">
                  <c:v>Easy return</c:v>
                </c:pt>
                <c:pt idx="8">
                  <c:v>A review of the product you found online (not the retailer's website)</c:v>
                </c:pt>
                <c:pt idx="9">
                  <c:v>Ad advertisement you saw on TV</c:v>
                </c:pt>
                <c:pt idx="10">
                  <c:v>A review of the product that you found on the retailer's website</c:v>
                </c:pt>
                <c:pt idx="11">
                  <c:v>Saw it in a store first and liked it</c:v>
                </c:pt>
                <c:pt idx="12">
                  <c:v>The opinions of friends and family outside of social media</c:v>
                </c:pt>
                <c:pt idx="13">
                  <c:v>The opinions of friends and family that you sought on social media</c:v>
                </c:pt>
                <c:pt idx="14">
                  <c:v>An advertisement you saw in a magazine or newspaper</c:v>
                </c:pt>
              </c:strCache>
            </c:strRef>
          </c:cat>
          <c:val>
            <c:numRef>
              <c:f>Sheet1!$B$2:$B$16</c:f>
              <c:numCache>
                <c:ptCount val="15"/>
                <c:pt idx="0">
                  <c:v>0.63</c:v>
                </c:pt>
                <c:pt idx="1">
                  <c:v>0.58</c:v>
                </c:pt>
                <c:pt idx="2">
                  <c:v>0.4</c:v>
                </c:pt>
                <c:pt idx="3">
                  <c:v>0.38</c:v>
                </c:pt>
                <c:pt idx="4">
                  <c:v>0.32</c:v>
                </c:pt>
                <c:pt idx="5">
                  <c:v>0.3</c:v>
                </c:pt>
                <c:pt idx="6">
                  <c:v>0.25</c:v>
                </c:pt>
                <c:pt idx="7">
                  <c:v>0.22</c:v>
                </c:pt>
                <c:pt idx="8">
                  <c:v>0.2</c:v>
                </c:pt>
                <c:pt idx="9">
                  <c:v>0.18</c:v>
                </c:pt>
                <c:pt idx="10">
                  <c:v>0.17</c:v>
                </c:pt>
                <c:pt idx="11">
                  <c:v>0.17</c:v>
                </c:pt>
                <c:pt idx="12">
                  <c:v>0.17</c:v>
                </c:pt>
                <c:pt idx="13">
                  <c:v>0.16</c:v>
                </c:pt>
                <c:pt idx="14">
                  <c:v>0.08</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3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Durable goods</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Sheet1!$A$2:$A$6</c:f>
              <c:strCache>
                <c:ptCount val="5"/>
                <c:pt idx="0">
                  <c:v>2-3 days</c:v>
                </c:pt>
                <c:pt idx="1">
                  <c:v>4-7 days</c:v>
                </c:pt>
                <c:pt idx="2">
                  <c:v>7-14 days</c:v>
                </c:pt>
                <c:pt idx="3">
                  <c:v>15-30 days</c:v>
                </c:pt>
                <c:pt idx="4">
                  <c:v>More than 30 days</c:v>
                </c:pt>
              </c:strCache>
            </c:strRef>
          </c:cat>
          <c:val>
            <c:numRef>
              <c:f>Sheet1!$B$2:$B$6</c:f>
              <c:numCache>
                <c:ptCount val="5"/>
                <c:pt idx="0">
                  <c:v>0.299</c:v>
                </c:pt>
                <c:pt idx="1">
                  <c:v>0.274</c:v>
                </c:pt>
                <c:pt idx="2">
                  <c:v>0.239</c:v>
                </c:pt>
                <c:pt idx="3">
                  <c:v>0.095</c:v>
                </c:pt>
                <c:pt idx="4">
                  <c:v>0.093</c:v>
                </c:pt>
              </c:numCache>
            </c:numRef>
          </c:val>
        </c:ser>
        <c:ser>
          <c:idx val="1"/>
          <c:order val="1"/>
          <c:tx>
            <c:strRef>
              <c:f>Sheet1!$C$1</c:f>
              <c:strCache>
                <c:ptCount val="1"/>
                <c:pt idx="0">
                  <c:v>Semi-durable goods</c:v>
                </c:pt>
              </c:strCache>
            </c:strRef>
          </c:tx>
          <c:spPr>
            <a:solidFill>
              <a:srgbClr val="0F283E"/>
            </a:solidFill>
            <a:ln>
              <a:solidFill>
                <a:srgbClr val="0F283E"/>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Sheet1!$A$2:$A$6</c:f>
              <c:strCache>
                <c:ptCount val="5"/>
                <c:pt idx="0">
                  <c:v>2-3 days</c:v>
                </c:pt>
                <c:pt idx="1">
                  <c:v>4-7 days</c:v>
                </c:pt>
                <c:pt idx="2">
                  <c:v>7-14 days</c:v>
                </c:pt>
                <c:pt idx="3">
                  <c:v>15-30 days</c:v>
                </c:pt>
                <c:pt idx="4">
                  <c:v>More than 30 days</c:v>
                </c:pt>
              </c:strCache>
            </c:strRef>
          </c:cat>
          <c:val>
            <c:numRef>
              <c:f>Sheet1!$C$2:$C$6</c:f>
              <c:numCache>
                <c:ptCount val="5"/>
                <c:pt idx="0">
                  <c:v>0.411</c:v>
                </c:pt>
                <c:pt idx="1">
                  <c:v>0.321</c:v>
                </c:pt>
                <c:pt idx="2">
                  <c:v>0.135</c:v>
                </c:pt>
                <c:pt idx="3">
                  <c:v>0.044</c:v>
                </c:pt>
                <c:pt idx="4">
                  <c:v>0.089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3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Sheet1!$A$2:$A$3</c:f>
              <c:strCache>
                <c:ptCount val="2"/>
                <c:pt idx="0">
                  <c:v>High shipping costs</c:v>
                </c:pt>
                <c:pt idx="1">
                  <c:v>Long estimated delivery time</c:v>
                </c:pt>
              </c:strCache>
            </c:strRef>
          </c:cat>
          <c:val>
            <c:numRef>
              <c:f>Sheet1!$B$2:$B$3</c:f>
              <c:numCache>
                <c:ptCount val="2"/>
                <c:pt idx="0">
                  <c:v>0.742</c:v>
                </c:pt>
                <c:pt idx="1">
                  <c:v>0.634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3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2017</c:v>
                </c:pt>
              </c:strCache>
            </c:strRef>
          </c:tx>
          <c:spPr>
            <a:solidFill>
              <a:srgbClr val="0F283E"/>
            </a:solidFill>
            <a:ln>
              <a:solidFill>
                <a:srgbClr val="0F283E"/>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 sourceLinked="0"/>
              <c:txPr>
                <a:bodyPr/>
                <a:p>
                  <a:pPr>
                    <a:defRPr smtId="4294967295">
                      <a:noFill/>
                    </a:defRPr>
                  </a:pPr>
                </a:p>
              </c:txPr>
              <c:showLegendKey val="0"/>
              <c:showVal val="1"/>
              <c:showCatName val="0"/>
              <c:showSerName val="0"/>
              <c:showPercent val="0"/>
              <c:showBubbleSize val="0"/>
            </c:dLbl>
            <c:dLbl>
              <c:idx val="5"/>
              <c:numFmt formatCode="" sourceLinked="0"/>
              <c:txPr>
                <a:bodyPr/>
                <a:p>
                  <a:pPr>
                    <a:defRPr smtId="4294967295">
                      <a:noFill/>
                    </a:defRPr>
                  </a:pPr>
                </a:p>
              </c:txPr>
              <c:showLegendKey val="0"/>
              <c:showVal val="1"/>
              <c:showCatName val="0"/>
              <c:showSerName val="0"/>
              <c:showPercent val="0"/>
              <c:showBubbleSize val="0"/>
            </c:dLbl>
            <c:dLbl>
              <c:idx val="6"/>
              <c:numFmt formatCode="" sourceLinked="0"/>
              <c:txPr>
                <a:bodyPr/>
                <a:p>
                  <a:pPr>
                    <a:defRPr smtId="4294967295">
                      <a:noFill/>
                    </a:defRPr>
                  </a:pPr>
                </a:p>
              </c:txPr>
              <c:showLegendKey val="0"/>
              <c:showVal val="1"/>
              <c:showCatName val="0"/>
              <c:showSerName val="0"/>
              <c:showPercent val="0"/>
              <c:showBubbleSize val="0"/>
            </c:dLbl>
            <c:dLbl>
              <c:idx val="7"/>
              <c:numFmt formatCode="" sourceLinked="0"/>
              <c:txPr>
                <a:bodyPr/>
                <a:p>
                  <a:pPr>
                    <a:defRPr smtId="4294967295">
                      <a:noFill/>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Sheet1!$A$2:$A$9</c:f>
              <c:strCache>
                <c:ptCount val="8"/>
                <c:pt idx="0">
                  <c:v>Mother's Day</c:v>
                </c:pt>
                <c:pt idx="1">
                  <c:v>Father's Day</c:v>
                </c:pt>
                <c:pt idx="2">
                  <c:v>Lovers' Day</c:v>
                </c:pt>
                <c:pt idx="3">
                  <c:v>Black Friday</c:v>
                </c:pt>
                <c:pt idx="4">
                  <c:v>Christmas season*</c:v>
                </c:pt>
                <c:pt idx="5">
                  <c:v>Children's Day*</c:v>
                </c:pt>
                <c:pt idx="6">
                  <c:v>Cyber Monday*</c:v>
                </c:pt>
                <c:pt idx="7">
                  <c:v>Consumer's Day*</c:v>
                </c:pt>
              </c:strCache>
            </c:strRef>
          </c:cat>
          <c:val>
            <c:numRef>
              <c:f>Sheet1!$B$2:$B$9</c:f>
              <c:numCache>
                <c:ptCount val="8"/>
                <c:pt idx="0">
                  <c:v>4.52</c:v>
                </c:pt>
                <c:pt idx="1">
                  <c:v>4.2</c:v>
                </c:pt>
                <c:pt idx="2">
                  <c:v>4.07</c:v>
                </c:pt>
                <c:pt idx="3">
                  <c:v>3.76</c:v>
                </c:pt>
              </c:numCache>
            </c:numRef>
          </c:val>
        </c:ser>
        <c:ser>
          <c:idx val="1"/>
          <c:order val="1"/>
          <c:tx>
            <c:strRef>
              <c:f>Sheet1!$C$1</c:f>
              <c:strCache>
                <c:ptCount val="1"/>
                <c:pt idx="0">
                  <c:v>2016</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Sheet1!$A$2:$A$9</c:f>
              <c:strCache>
                <c:ptCount val="8"/>
                <c:pt idx="0">
                  <c:v>Mother's Day</c:v>
                </c:pt>
                <c:pt idx="1">
                  <c:v>Father's Day</c:v>
                </c:pt>
                <c:pt idx="2">
                  <c:v>Lovers' Day</c:v>
                </c:pt>
                <c:pt idx="3">
                  <c:v>Black Friday</c:v>
                </c:pt>
                <c:pt idx="4">
                  <c:v>Christmas season*</c:v>
                </c:pt>
                <c:pt idx="5">
                  <c:v>Children's Day*</c:v>
                </c:pt>
                <c:pt idx="6">
                  <c:v>Cyber Monday*</c:v>
                </c:pt>
                <c:pt idx="7">
                  <c:v>Consumer's Day*</c:v>
                </c:pt>
              </c:strCache>
            </c:strRef>
          </c:cat>
          <c:val>
            <c:numRef>
              <c:f>Sheet1!$C$2:$C$9</c:f>
              <c:numCache>
                <c:ptCount val="8"/>
                <c:pt idx="0">
                  <c:v>4.04</c:v>
                </c:pt>
                <c:pt idx="1">
                  <c:v>4</c:v>
                </c:pt>
                <c:pt idx="2">
                  <c:v>4</c:v>
                </c:pt>
                <c:pt idx="3">
                  <c:v>3.3</c:v>
                </c:pt>
                <c:pt idx="4">
                  <c:v>16.6</c:v>
                </c:pt>
                <c:pt idx="5">
                  <c:v>4.07</c:v>
                </c:pt>
                <c:pt idx="6">
                  <c:v>0.84</c:v>
                </c:pt>
                <c:pt idx="7">
                  <c:v>0.69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checkouts in millions</a:t>
                </a:r>
              </a:p>
            </c:rich>
          </c:tx>
          <c:overlay val="0"/>
        </c:title>
        <c:numFmt formatCode="General" sourceLinked="1"/>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3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2017</c:v>
                </c:pt>
              </c:strCache>
            </c:strRef>
          </c:tx>
          <c:spPr>
            <a:solidFill>
              <a:srgbClr val="0F283E"/>
            </a:solidFill>
            <a:ln>
              <a:solidFill>
                <a:srgbClr val="0F283E"/>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 sourceLinked="0"/>
              <c:txPr>
                <a:bodyPr/>
                <a:p>
                  <a:pPr>
                    <a:defRPr smtId="4294967295">
                      <a:noFill/>
                    </a:defRPr>
                  </a:pPr>
                </a:p>
              </c:txPr>
              <c:showLegendKey val="0"/>
              <c:showVal val="1"/>
              <c:showCatName val="0"/>
              <c:showSerName val="0"/>
              <c:showPercent val="0"/>
              <c:showBubbleSize val="0"/>
            </c:dLbl>
            <c:dLbl>
              <c:idx val="5"/>
              <c:numFmt formatCode="" sourceLinked="0"/>
              <c:txPr>
                <a:bodyPr/>
                <a:p>
                  <a:pPr>
                    <a:defRPr smtId="4294967295">
                      <a:noFill/>
                    </a:defRPr>
                  </a:pPr>
                </a:p>
              </c:txPr>
              <c:showLegendKey val="0"/>
              <c:showVal val="1"/>
              <c:showCatName val="0"/>
              <c:showSerName val="0"/>
              <c:showPercent val="0"/>
              <c:showBubbleSize val="0"/>
            </c:dLbl>
            <c:dLbl>
              <c:idx val="6"/>
              <c:numFmt formatCode="" sourceLinked="0"/>
              <c:txPr>
                <a:bodyPr/>
                <a:p>
                  <a:pPr>
                    <a:defRPr smtId="4294967295">
                      <a:noFill/>
                    </a:defRPr>
                  </a:pPr>
                </a:p>
              </c:txPr>
              <c:showLegendKey val="0"/>
              <c:showVal val="1"/>
              <c:showCatName val="0"/>
              <c:showSerName val="0"/>
              <c:showPercent val="0"/>
              <c:showBubbleSize val="0"/>
            </c:dLbl>
            <c:dLbl>
              <c:idx val="7"/>
              <c:numFmt formatCode="" sourceLinked="0"/>
              <c:txPr>
                <a:bodyPr/>
                <a:p>
                  <a:pPr>
                    <a:defRPr smtId="4294967295">
                      <a:noFill/>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Sheet1!$A$2:$A$9</c:f>
              <c:strCache>
                <c:ptCount val="8"/>
                <c:pt idx="0">
                  <c:v>Mother's Day</c:v>
                </c:pt>
                <c:pt idx="1">
                  <c:v>Black Friday</c:v>
                </c:pt>
                <c:pt idx="2">
                  <c:v>Father's Day</c:v>
                </c:pt>
                <c:pt idx="3">
                  <c:v>Lovers' Day</c:v>
                </c:pt>
                <c:pt idx="4">
                  <c:v>Cyber Monday*</c:v>
                </c:pt>
                <c:pt idx="5">
                  <c:v>Children's Day*</c:v>
                </c:pt>
                <c:pt idx="6">
                  <c:v>Consumer's Day*</c:v>
                </c:pt>
                <c:pt idx="7">
                  <c:v>Christmas season*</c:v>
                </c:pt>
              </c:strCache>
            </c:strRef>
          </c:cat>
          <c:val>
            <c:numRef>
              <c:f>Sheet1!$B$2:$B$9</c:f>
              <c:numCache>
                <c:ptCount val="8"/>
                <c:pt idx="0">
                  <c:v>0.16</c:v>
                </c:pt>
                <c:pt idx="1">
                  <c:v>0.103</c:v>
                </c:pt>
                <c:pt idx="2">
                  <c:v>0.101</c:v>
                </c:pt>
                <c:pt idx="3">
                  <c:v>0.051</c:v>
                </c:pt>
              </c:numCache>
            </c:numRef>
          </c:val>
        </c:ser>
        <c:ser>
          <c:idx val="1"/>
          <c:order val="1"/>
          <c:tx>
            <c:strRef>
              <c:f>Sheet1!$C$1</c:f>
              <c:strCache>
                <c:ptCount val="1"/>
                <c:pt idx="0">
                  <c:v>2016</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Sheet1!$A$2:$A$9</c:f>
              <c:strCache>
                <c:ptCount val="8"/>
                <c:pt idx="0">
                  <c:v>Mother's Day</c:v>
                </c:pt>
                <c:pt idx="1">
                  <c:v>Black Friday</c:v>
                </c:pt>
                <c:pt idx="2">
                  <c:v>Father's Day</c:v>
                </c:pt>
                <c:pt idx="3">
                  <c:v>Lovers' Day</c:v>
                </c:pt>
                <c:pt idx="4">
                  <c:v>Cyber Monday*</c:v>
                </c:pt>
                <c:pt idx="5">
                  <c:v>Children's Day*</c:v>
                </c:pt>
                <c:pt idx="6">
                  <c:v>Consumer's Day*</c:v>
                </c:pt>
                <c:pt idx="7">
                  <c:v>Christmas season*</c:v>
                </c:pt>
              </c:strCache>
            </c:strRef>
          </c:cat>
          <c:val>
            <c:numRef>
              <c:f>Sheet1!$C$2:$C$9</c:f>
              <c:numCache>
                <c:ptCount val="8"/>
                <c:pt idx="0">
                  <c:v>0.08</c:v>
                </c:pt>
                <c:pt idx="1">
                  <c:v>0.17</c:v>
                </c:pt>
                <c:pt idx="2">
                  <c:v>0.12</c:v>
                </c:pt>
                <c:pt idx="3">
                  <c:v>0.16</c:v>
                </c:pt>
                <c:pt idx="4">
                  <c:v>0.94</c:v>
                </c:pt>
                <c:pt idx="5">
                  <c:v>0.13</c:v>
                </c:pt>
                <c:pt idx="6">
                  <c:v>0.12</c:v>
                </c:pt>
                <c:pt idx="7">
                  <c:v>0.04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Growth rate of sales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3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11"/>
            <c:invertIfNegative val="0"/>
            <c:spPr>
              <a:solidFill>
                <a:srgbClr val="C0C0C0"/>
              </a:solidFill>
            </c:spPr>
          </c:dPt>
          <c:dLbls>
            <c:dLbl>
              <c:idx val="0"/>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txPr>
              <a:bodyPr/>
              <a:p>
                <a:pPr>
                  <a:defRPr sz="7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Sheet1!$A$2:$A$16</c:f>
              <c:strCache>
                <c:ptCount val="15"/>
                <c:pt idx="0">
                  <c:v>Musical instruments</c:v>
                </c:pt>
                <c:pt idx="1">
                  <c:v>Health</c:v>
                </c:pt>
                <c:pt idx="2">
                  <c:v>Jewellery</c:v>
                </c:pt>
                <c:pt idx="3">
                  <c:v>Pet shops</c:v>
                </c:pt>
                <c:pt idx="4">
                  <c:v>Construction &amp; tools</c:v>
                </c:pt>
                <c:pt idx="5">
                  <c:v>Fashion &amp; accessories</c:v>
                </c:pt>
                <c:pt idx="6">
                  <c:v>Books</c:v>
                </c:pt>
                <c:pt idx="7">
                  <c:v>Cosmetics &amp; perfumery</c:v>
                </c:pt>
                <c:pt idx="8">
                  <c:v>Toys &amp; games</c:v>
                </c:pt>
                <c:pt idx="9">
                  <c:v>Food &amp; beverages</c:v>
                </c:pt>
                <c:pt idx="10">
                  <c:v>Sports &amp; leisure</c:v>
                </c:pt>
                <c:pt idx="11">
                  <c:v>Average</c:v>
                </c:pt>
                <c:pt idx="12">
                  <c:v>Telephony &amp; cell phones</c:v>
                </c:pt>
                <c:pt idx="13">
                  <c:v>Computers</c:v>
                </c:pt>
                <c:pt idx="14">
                  <c:v>Household appliances</c:v>
                </c:pt>
              </c:strCache>
            </c:strRef>
          </c:cat>
          <c:val>
            <c:numRef>
              <c:f>Sheet1!$B$2:$B$16</c:f>
              <c:numCache>
                <c:ptCount val="15"/>
                <c:pt idx="0">
                  <c:v>0.75</c:v>
                </c:pt>
                <c:pt idx="1">
                  <c:v>0.72</c:v>
                </c:pt>
                <c:pt idx="2">
                  <c:v>0.71</c:v>
                </c:pt>
                <c:pt idx="3">
                  <c:v>0.7</c:v>
                </c:pt>
                <c:pt idx="4">
                  <c:v>0.68</c:v>
                </c:pt>
                <c:pt idx="5">
                  <c:v>0.68</c:v>
                </c:pt>
                <c:pt idx="6">
                  <c:v>0.68</c:v>
                </c:pt>
                <c:pt idx="7">
                  <c:v>0.67</c:v>
                </c:pt>
                <c:pt idx="8">
                  <c:v>0.67</c:v>
                </c:pt>
                <c:pt idx="9">
                  <c:v>0.66</c:v>
                </c:pt>
                <c:pt idx="10">
                  <c:v>0.65</c:v>
                </c:pt>
                <c:pt idx="11">
                  <c:v>0.649</c:v>
                </c:pt>
                <c:pt idx="12">
                  <c:v>0.63</c:v>
                </c:pt>
                <c:pt idx="13">
                  <c:v>0.63</c:v>
                </c:pt>
                <c:pt idx="14">
                  <c:v>0.62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Net Promoter Score</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3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Sheet1!$B$2:$B$3</c:f>
              <c:numCache>
                <c:ptCount val="2"/>
                <c:pt idx="0">
                  <c:v>70.87</c:v>
                </c:pt>
                <c:pt idx="1">
                  <c:v>75.77</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Net Promoter Score</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3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Sheet1!$B$2:$B$3</c:f>
              <c:numCache>
                <c:ptCount val="2"/>
                <c:pt idx="0">
                  <c:v>50.45</c:v>
                </c:pt>
                <c:pt idx="1">
                  <c:v>64.67</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Net Promoter Score</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3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Sheet1!$B$2:$B$3</c:f>
              <c:numCache>
                <c:ptCount val="2"/>
                <c:pt idx="0">
                  <c:v>60.25</c:v>
                </c:pt>
                <c:pt idx="1">
                  <c:v>61.15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Net Promoter Score</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3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Sheet1!$A$2:$A$3</c:f>
              <c:numCache>
                <c:formatCode>General</c:formatCode>
                <c:ptCount val="2"/>
                <c:pt idx="0">
                  <c:v>2016</c:v>
                </c:pt>
                <c:pt idx="1">
                  <c:v>2017</c:v>
                </c:pt>
              </c:numCache>
            </c:numRef>
          </c:cat>
          <c:val>
            <c:numRef>
              <c:f>Sheet1!$B$2:$B$3</c:f>
              <c:numCache>
                <c:ptCount val="2"/>
                <c:pt idx="0">
                  <c:v>46.23</c:v>
                </c:pt>
                <c:pt idx="1">
                  <c:v>40</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Net Promoter Score</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China</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strRef>
              <c:f>Sheet1!$A$2:$A$8</c:f>
              <c:strCache>
                <c:ptCount val="7"/>
                <c:pt idx="0">
                  <c:v>2016</c:v>
                </c:pt>
                <c:pt idx="1">
                  <c:v>2017</c:v>
                </c:pt>
                <c:pt idx="2">
                  <c:v>2018*</c:v>
                </c:pt>
                <c:pt idx="3">
                  <c:v>2019*</c:v>
                </c:pt>
                <c:pt idx="4">
                  <c:v>2020*</c:v>
                </c:pt>
                <c:pt idx="5">
                  <c:v>2021*</c:v>
                </c:pt>
                <c:pt idx="6">
                  <c:v>2022*</c:v>
                </c:pt>
              </c:strCache>
            </c:strRef>
          </c:cat>
          <c:val>
            <c:numRef>
              <c:f>Sheet1!$B$2:$B$8</c:f>
              <c:numCache>
                <c:ptCount val="7"/>
                <c:pt idx="0">
                  <c:v>403458</c:v>
                </c:pt>
                <c:pt idx="1">
                  <c:v>499150</c:v>
                </c:pt>
                <c:pt idx="2">
                  <c:v>599995</c:v>
                </c:pt>
                <c:pt idx="3">
                  <c:v>700005</c:v>
                </c:pt>
                <c:pt idx="4">
                  <c:v>794579</c:v>
                </c:pt>
                <c:pt idx="5">
                  <c:v>880638</c:v>
                </c:pt>
                <c:pt idx="6">
                  <c:v>956488</c:v>
                </c:pt>
              </c:numCache>
            </c:numRef>
          </c:val>
        </c:ser>
        <c:ser>
          <c:idx val="1"/>
          <c:order val="1"/>
          <c:tx>
            <c:strRef>
              <c:f>Sheet1!$C$1</c:f>
              <c:strCache>
                <c:ptCount val="1"/>
                <c:pt idx="0">
                  <c:v>Brazil</c:v>
                </c:pt>
              </c:strCache>
            </c:strRef>
          </c:tx>
          <c:spPr>
            <a:solidFill>
              <a:srgbClr val="0F283E"/>
            </a:solidFill>
            <a:ln>
              <a:solidFill>
                <a:srgbClr val="0F283E"/>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strRef>
              <c:f>Sheet1!$A$2:$A$8</c:f>
              <c:strCache>
                <c:ptCount val="7"/>
                <c:pt idx="0">
                  <c:v>2016</c:v>
                </c:pt>
                <c:pt idx="1">
                  <c:v>2017</c:v>
                </c:pt>
                <c:pt idx="2">
                  <c:v>2018*</c:v>
                </c:pt>
                <c:pt idx="3">
                  <c:v>2019*</c:v>
                </c:pt>
                <c:pt idx="4">
                  <c:v>2020*</c:v>
                </c:pt>
                <c:pt idx="5">
                  <c:v>2021*</c:v>
                </c:pt>
                <c:pt idx="6">
                  <c:v>2022*</c:v>
                </c:pt>
              </c:strCache>
            </c:strRef>
          </c:cat>
          <c:val>
            <c:numRef>
              <c:f>Sheet1!$C$2:$C$8</c:f>
              <c:numCache>
                <c:ptCount val="7"/>
                <c:pt idx="0">
                  <c:v>16548</c:v>
                </c:pt>
                <c:pt idx="1">
                  <c:v>18683</c:v>
                </c:pt>
                <c:pt idx="2">
                  <c:v>21086</c:v>
                </c:pt>
                <c:pt idx="3">
                  <c:v>23685</c:v>
                </c:pt>
                <c:pt idx="4">
                  <c:v>26383</c:v>
                </c:pt>
                <c:pt idx="5">
                  <c:v>29077</c:v>
                </c:pt>
                <c:pt idx="6">
                  <c:v>31673</c:v>
                </c:pt>
              </c:numCache>
            </c:numRef>
          </c:val>
        </c:ser>
        <c:ser>
          <c:idx val="2"/>
          <c:order val="2"/>
          <c:tx>
            <c:strRef>
              <c:f>Sheet1!$D$1</c:f>
              <c:strCache>
                <c:ptCount val="1"/>
                <c:pt idx="0">
                  <c:v>India</c:v>
                </c:pt>
              </c:strCache>
            </c:strRef>
          </c:tx>
          <c:spPr>
            <a:solidFill>
              <a:srgbClr val="BABABA"/>
            </a:solidFill>
            <a:ln>
              <a:solidFill>
                <a:srgbClr val="BABABA"/>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strRef>
              <c:f>Sheet1!$A$2:$A$8</c:f>
              <c:strCache>
                <c:ptCount val="7"/>
                <c:pt idx="0">
                  <c:v>2016</c:v>
                </c:pt>
                <c:pt idx="1">
                  <c:v>2017</c:v>
                </c:pt>
                <c:pt idx="2">
                  <c:v>2018*</c:v>
                </c:pt>
                <c:pt idx="3">
                  <c:v>2019*</c:v>
                </c:pt>
                <c:pt idx="4">
                  <c:v>2020*</c:v>
                </c:pt>
                <c:pt idx="5">
                  <c:v>2021*</c:v>
                </c:pt>
                <c:pt idx="6">
                  <c:v>2022*</c:v>
                </c:pt>
              </c:strCache>
            </c:strRef>
          </c:cat>
          <c:val>
            <c:numRef>
              <c:f>Sheet1!$D$2:$D$8</c:f>
              <c:numCache>
                <c:ptCount val="7"/>
                <c:pt idx="0">
                  <c:v>16073</c:v>
                </c:pt>
                <c:pt idx="1">
                  <c:v>20059</c:v>
                </c:pt>
                <c:pt idx="2">
                  <c:v>25076</c:v>
                </c:pt>
                <c:pt idx="3">
                  <c:v>31123</c:v>
                </c:pt>
                <c:pt idx="4">
                  <c:v>37979</c:v>
                </c:pt>
                <c:pt idx="5">
                  <c:v>45206</c:v>
                </c:pt>
                <c:pt idx="6">
                  <c:v>52301</c:v>
                </c:pt>
              </c:numCache>
            </c:numRef>
          </c:val>
        </c:ser>
        <c:ser>
          <c:idx val="3"/>
          <c:order val="3"/>
          <c:tx>
            <c:strRef>
              <c:f>Sheet1!$E$1</c:f>
              <c:strCache>
                <c:ptCount val="1"/>
                <c:pt idx="0">
                  <c:v>Russia</c:v>
                </c:pt>
              </c:strCache>
            </c:strRef>
          </c:tx>
          <c:spPr>
            <a:solidFill>
              <a:srgbClr val="A60B0B"/>
            </a:solidFill>
            <a:ln>
              <a:solidFill>
                <a:srgbClr val="A60B0B"/>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strRef>
              <c:f>Sheet1!$A$2:$A$8</c:f>
              <c:strCache>
                <c:ptCount val="7"/>
                <c:pt idx="0">
                  <c:v>2016</c:v>
                </c:pt>
                <c:pt idx="1">
                  <c:v>2017</c:v>
                </c:pt>
                <c:pt idx="2">
                  <c:v>2018*</c:v>
                </c:pt>
                <c:pt idx="3">
                  <c:v>2019*</c:v>
                </c:pt>
                <c:pt idx="4">
                  <c:v>2020*</c:v>
                </c:pt>
                <c:pt idx="5">
                  <c:v>2021*</c:v>
                </c:pt>
                <c:pt idx="6">
                  <c:v>2022*</c:v>
                </c:pt>
              </c:strCache>
            </c:strRef>
          </c:cat>
          <c:val>
            <c:numRef>
              <c:f>Sheet1!$E$2:$E$8</c:f>
              <c:numCache>
                <c:ptCount val="7"/>
                <c:pt idx="0">
                  <c:v>14104</c:v>
                </c:pt>
                <c:pt idx="1">
                  <c:v>16042</c:v>
                </c:pt>
                <c:pt idx="2">
                  <c:v>18013</c:v>
                </c:pt>
                <c:pt idx="3">
                  <c:v>19949</c:v>
                </c:pt>
                <c:pt idx="4">
                  <c:v>21776</c:v>
                </c:pt>
                <c:pt idx="5">
                  <c:v>23425</c:v>
                </c:pt>
                <c:pt idx="6">
                  <c:v>24862</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B2C e-commerce sales in million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4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Desktop</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Sheet1!$A$2:$A$3</c:f>
              <c:numCache>
                <c:formatCode>General</c:formatCode>
                <c:ptCount val="2"/>
                <c:pt idx="0">
                  <c:v>2017</c:v>
                </c:pt>
                <c:pt idx="1">
                  <c:v>2021</c:v>
                </c:pt>
              </c:numCache>
            </c:numRef>
          </c:cat>
          <c:val>
            <c:numRef>
              <c:f>Sheet1!$B$2:$B$3</c:f>
              <c:numCache>
                <c:ptCount val="2"/>
                <c:pt idx="0">
                  <c:v>13</c:v>
                </c:pt>
                <c:pt idx="1">
                  <c:v>13</c:v>
                </c:pt>
              </c:numCache>
            </c:numRef>
          </c:val>
        </c:ser>
        <c:ser>
          <c:idx val="1"/>
          <c:order val="1"/>
          <c:tx>
            <c:strRef>
              <c:f>Sheet1!$C$1</c:f>
              <c:strCache>
                <c:ptCount val="1"/>
                <c:pt idx="0">
                  <c:v>Mobile</c:v>
                </c:pt>
              </c:strCache>
            </c:strRef>
          </c:tx>
          <c:spPr>
            <a:solidFill>
              <a:srgbClr val="0F283E"/>
            </a:solidFill>
            <a:ln>
              <a:solidFill>
                <a:srgbClr val="0F283E"/>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Sheet1!$A$2:$A$3</c:f>
              <c:numCache>
                <c:formatCode>General</c:formatCode>
                <c:ptCount val="2"/>
                <c:pt idx="0">
                  <c:v>2017</c:v>
                </c:pt>
                <c:pt idx="1">
                  <c:v>2021</c:v>
                </c:pt>
              </c:numCache>
            </c:numRef>
          </c:cat>
          <c:val>
            <c:numRef>
              <c:f>Sheet1!$C$2:$C$3</c:f>
              <c:numCache>
                <c:ptCount val="2"/>
                <c:pt idx="0">
                  <c:v>5</c:v>
                </c:pt>
                <c:pt idx="1">
                  <c:v>10</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Revenue in billion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4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Sheet1!$A$2:$A$15</c:f>
              <c:strCache>
                <c:ptCount val="14"/>
                <c:pt idx="0">
                  <c:v>Jan '11</c:v>
                </c:pt>
                <c:pt idx="1">
                  <c:v>Jun '11</c:v>
                </c:pt>
                <c:pt idx="2">
                  <c:v>Jan '12</c:v>
                </c:pt>
                <c:pt idx="3">
                  <c:v>Jun '12</c:v>
                </c:pt>
                <c:pt idx="4">
                  <c:v>Jan '13</c:v>
                </c:pt>
                <c:pt idx="5">
                  <c:v>Jun '13</c:v>
                </c:pt>
                <c:pt idx="6">
                  <c:v>Jan '14</c:v>
                </c:pt>
                <c:pt idx="7">
                  <c:v>Jun '14</c:v>
                </c:pt>
                <c:pt idx="8">
                  <c:v>Jan '15</c:v>
                </c:pt>
                <c:pt idx="9">
                  <c:v>Jun '15</c:v>
                </c:pt>
                <c:pt idx="10">
                  <c:v>Jan '16</c:v>
                </c:pt>
                <c:pt idx="11">
                  <c:v>Jun '16</c:v>
                </c:pt>
                <c:pt idx="12">
                  <c:v>Jan '17*</c:v>
                </c:pt>
                <c:pt idx="13">
                  <c:v>Dec '17**</c:v>
                </c:pt>
              </c:strCache>
            </c:strRef>
          </c:cat>
          <c:val>
            <c:numRef>
              <c:f>Sheet1!$B$2:$B$15</c:f>
              <c:numCache>
                <c:ptCount val="14"/>
                <c:pt idx="0">
                  <c:v>0.001</c:v>
                </c:pt>
                <c:pt idx="1">
                  <c:v>0.003</c:v>
                </c:pt>
                <c:pt idx="2">
                  <c:v>0.008</c:v>
                </c:pt>
                <c:pt idx="3">
                  <c:v>0.013</c:v>
                </c:pt>
                <c:pt idx="4">
                  <c:v>0.025</c:v>
                </c:pt>
                <c:pt idx="5">
                  <c:v>0.036</c:v>
                </c:pt>
                <c:pt idx="6">
                  <c:v>0.048</c:v>
                </c:pt>
                <c:pt idx="7">
                  <c:v>0.07</c:v>
                </c:pt>
                <c:pt idx="8">
                  <c:v>0.097</c:v>
                </c:pt>
                <c:pt idx="9">
                  <c:v>0.101</c:v>
                </c:pt>
                <c:pt idx="10">
                  <c:v>0.16</c:v>
                </c:pt>
                <c:pt idx="11">
                  <c:v>0.23</c:v>
                </c:pt>
                <c:pt idx="12">
                  <c:v>0.25</c:v>
                </c:pt>
                <c:pt idx="13">
                  <c:v>0.32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transactions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4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txPr>
              <a:bodyPr/>
              <a:p>
                <a:pPr>
                  <a:defRPr sz="7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Sheet1!$A$2:$A$16</c:f>
              <c:strCache>
                <c:ptCount val="15"/>
                <c:pt idx="0">
                  <c:v>South Korea</c:v>
                </c:pt>
                <c:pt idx="1">
                  <c:v>Thailand</c:v>
                </c:pt>
                <c:pt idx="2">
                  <c:v>UAE</c:v>
                </c:pt>
                <c:pt idx="3">
                  <c:v>Taiwan</c:v>
                </c:pt>
                <c:pt idx="4">
                  <c:v>Malaysia</c:v>
                </c:pt>
                <c:pt idx="5">
                  <c:v>Hong Kong</c:v>
                </c:pt>
                <c:pt idx="6">
                  <c:v>UK</c:v>
                </c:pt>
                <c:pt idx="7">
                  <c:v>China</c:v>
                </c:pt>
                <c:pt idx="8">
                  <c:v>Singapore</c:v>
                </c:pt>
                <c:pt idx="9">
                  <c:v>Saudi Arabia</c:v>
                </c:pt>
                <c:pt idx="10">
                  <c:v>United States</c:v>
                </c:pt>
                <c:pt idx="11">
                  <c:v>Sweden</c:v>
                </c:pt>
                <c:pt idx="12">
                  <c:v>Vietnam</c:v>
                </c:pt>
                <c:pt idx="13">
                  <c:v>Ireland</c:v>
                </c:pt>
                <c:pt idx="14">
                  <c:v>Indonesia</c:v>
                </c:pt>
              </c:strCache>
            </c:strRef>
          </c:cat>
          <c:val>
            <c:numRef>
              <c:f>Sheet1!$B$2:$B$16</c:f>
              <c:numCache>
                <c:ptCount val="15"/>
                <c:pt idx="0">
                  <c:v>0.58</c:v>
                </c:pt>
                <c:pt idx="1">
                  <c:v>0.52</c:v>
                </c:pt>
                <c:pt idx="2">
                  <c:v>0.45</c:v>
                </c:pt>
                <c:pt idx="3">
                  <c:v>0.45</c:v>
                </c:pt>
                <c:pt idx="4">
                  <c:v>0.4</c:v>
                </c:pt>
                <c:pt idx="5">
                  <c:v>0.4</c:v>
                </c:pt>
                <c:pt idx="6">
                  <c:v>0.4</c:v>
                </c:pt>
                <c:pt idx="7">
                  <c:v>0.39</c:v>
                </c:pt>
                <c:pt idx="8">
                  <c:v>0.39</c:v>
                </c:pt>
                <c:pt idx="9">
                  <c:v>0.37</c:v>
                </c:pt>
                <c:pt idx="10">
                  <c:v>0.36</c:v>
                </c:pt>
                <c:pt idx="11">
                  <c:v>0.35</c:v>
                </c:pt>
                <c:pt idx="12">
                  <c:v>0.33</c:v>
                </c:pt>
                <c:pt idx="13">
                  <c:v>0.33</c:v>
                </c:pt>
                <c:pt idx="14">
                  <c:v>0.31</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population</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4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7"/>
            <c:invertIfNegative val="0"/>
            <c:spPr>
              <a:solidFill>
                <a:srgbClr val="C0C0C0"/>
              </a:solidFill>
            </c:spPr>
          </c:dPt>
          <c:dLbls>
            <c:dLbl>
              <c:idx val="0"/>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txPr>
              <a:bodyPr/>
              <a:p>
                <a:pPr>
                  <a:defRPr sz="7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Sheet1!$A$2:$A$16</c:f>
              <c:strCache>
                <c:ptCount val="15"/>
                <c:pt idx="0">
                  <c:v>UK</c:v>
                </c:pt>
                <c:pt idx="1">
                  <c:v>Canada</c:v>
                </c:pt>
                <c:pt idx="2">
                  <c:v>France</c:v>
                </c:pt>
                <c:pt idx="3">
                  <c:v>Turkey</c:v>
                </c:pt>
                <c:pt idx="4">
                  <c:v>Brazil</c:v>
                </c:pt>
                <c:pt idx="5">
                  <c:v>Ireland</c:v>
                </c:pt>
                <c:pt idx="6">
                  <c:v>Chile</c:v>
                </c:pt>
                <c:pt idx="7">
                  <c:v>Country average</c:v>
                </c:pt>
                <c:pt idx="8">
                  <c:v>Australia</c:v>
                </c:pt>
                <c:pt idx="9">
                  <c:v>United States</c:v>
                </c:pt>
                <c:pt idx="10">
                  <c:v>China</c:v>
                </c:pt>
                <c:pt idx="11">
                  <c:v>Peru</c:v>
                </c:pt>
                <c:pt idx="12">
                  <c:v>Mexico</c:v>
                </c:pt>
                <c:pt idx="13">
                  <c:v>Singapore</c:v>
                </c:pt>
                <c:pt idx="14">
                  <c:v>Colombia</c:v>
                </c:pt>
              </c:strCache>
            </c:strRef>
          </c:cat>
          <c:val>
            <c:numRef>
              <c:f>Sheet1!$B$2:$B$16</c:f>
              <c:numCache>
                <c:ptCount val="15"/>
                <c:pt idx="0">
                  <c:v>0.89</c:v>
                </c:pt>
                <c:pt idx="1">
                  <c:v>0.87</c:v>
                </c:pt>
                <c:pt idx="2">
                  <c:v>0.85</c:v>
                </c:pt>
                <c:pt idx="3">
                  <c:v>0.85</c:v>
                </c:pt>
                <c:pt idx="4">
                  <c:v>0.84</c:v>
                </c:pt>
                <c:pt idx="5">
                  <c:v>0.84</c:v>
                </c:pt>
                <c:pt idx="6">
                  <c:v>0.81</c:v>
                </c:pt>
                <c:pt idx="7">
                  <c:v>0.8</c:v>
                </c:pt>
                <c:pt idx="8">
                  <c:v>0.8</c:v>
                </c:pt>
                <c:pt idx="9">
                  <c:v>0.8</c:v>
                </c:pt>
                <c:pt idx="10">
                  <c:v>0.79</c:v>
                </c:pt>
                <c:pt idx="11">
                  <c:v>0.79</c:v>
                </c:pt>
                <c:pt idx="12">
                  <c:v>0.79</c:v>
                </c:pt>
                <c:pt idx="13">
                  <c:v>0.78</c:v>
                </c:pt>
                <c:pt idx="14">
                  <c:v>0.78</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 who replied satisfied/extremely satisfied</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4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Sheet1!$A$2:$A$6</c:f>
              <c:numCache>
                <c:formatCode>General</c:formatCode>
                <c:ptCount val="5"/>
                <c:pt idx="0">
                  <c:v>2013</c:v>
                </c:pt>
                <c:pt idx="1">
                  <c:v>2014</c:v>
                </c:pt>
                <c:pt idx="2">
                  <c:v>2015</c:v>
                </c:pt>
                <c:pt idx="3">
                  <c:v>2016</c:v>
                </c:pt>
                <c:pt idx="4">
                  <c:v>2017</c:v>
                </c:pt>
              </c:numCache>
            </c:numRef>
          </c:cat>
          <c:val>
            <c:numRef>
              <c:f>Sheet1!$B$2:$B$6</c:f>
              <c:numCache>
                <c:ptCount val="5"/>
                <c:pt idx="0">
                  <c:v>0.044</c:v>
                </c:pt>
                <c:pt idx="1">
                  <c:v>0.068</c:v>
                </c:pt>
                <c:pt idx="2">
                  <c:v>0.087</c:v>
                </c:pt>
                <c:pt idx="3">
                  <c:v>0.198</c:v>
                </c:pt>
                <c:pt idx="4">
                  <c:v>0.265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online sales</a:t>
                </a:r>
              </a:p>
            </c:rich>
          </c:tx>
          <c:overlay val="0"/>
        </c:title>
        <c:numFmt formatCode="#,##0.0%" sourceLinked="0"/>
        <c:majorTickMark val="none"/>
        <c:minorTickMark val="none"/>
        <c:tickLblPos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4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6"/>
            <c:invertIfNegative val="0"/>
            <c:spPr>
              <a:solidFill>
                <a:srgbClr val="C0C0C0"/>
              </a:solidFill>
            </c:spPr>
          </c:dPt>
          <c:dLbls>
            <c:dLbl>
              <c:idx val="0"/>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1"/>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2"/>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3"/>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4"/>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5"/>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6"/>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7"/>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8"/>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9"/>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10"/>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11"/>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12"/>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13"/>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Lbl>
              <c:idx val="14"/>
              <c:numFmt formatCode="#,##0%" sourceLinked="0"/>
              <c:txPr>
                <a:bodyPr/>
                <a:p>
                  <a:pPr>
                    <a:defRPr sz="800" b="1" smtId="4294967295">
                      <a:solidFill>
                        <a:srgbClr val="0F283E"/>
                      </a:solidFill>
                      <a:latin typeface="Arial" pitchFamily="34" charset="0"/>
                    </a:defRPr>
                  </a:pPr>
                </a:p>
              </c:txPr>
              <c:showLegendKey val="0"/>
              <c:showVal val="0"/>
              <c:showCatName val="0"/>
              <c:showSerName val="0"/>
              <c:showPercent val="0"/>
              <c:showBubbleSize val="0"/>
            </c:dLbl>
            <c:delete val="1"/>
          </c:dLbls>
          <c:cat>
            <c:strRef>
              <c:f>Sheet1!$A$2:$A$16</c:f>
              <c:strCache>
                <c:ptCount val="15"/>
                <c:pt idx="0">
                  <c:v>China</c:v>
                </c:pt>
                <c:pt idx="1">
                  <c:v>Norway</c:v>
                </c:pt>
                <c:pt idx="2">
                  <c:v>UK</c:v>
                </c:pt>
                <c:pt idx="3">
                  <c:v>Japan</c:v>
                </c:pt>
                <c:pt idx="4">
                  <c:v>Australia</c:v>
                </c:pt>
                <c:pt idx="5">
                  <c:v>Colombia</c:v>
                </c:pt>
                <c:pt idx="6">
                  <c:v>Country average</c:v>
                </c:pt>
                <c:pt idx="7">
                  <c:v>United States</c:v>
                </c:pt>
                <c:pt idx="8">
                  <c:v>Singapore</c:v>
                </c:pt>
                <c:pt idx="9">
                  <c:v>Canada</c:v>
                </c:pt>
                <c:pt idx="10">
                  <c:v>Austria</c:v>
                </c:pt>
                <c:pt idx="11">
                  <c:v>France</c:v>
                </c:pt>
                <c:pt idx="12">
                  <c:v>Ireland</c:v>
                </c:pt>
                <c:pt idx="13">
                  <c:v>Brazil</c:v>
                </c:pt>
                <c:pt idx="14">
                  <c:v>New Zealand</c:v>
                </c:pt>
              </c:strCache>
            </c:strRef>
          </c:cat>
          <c:val>
            <c:numRef>
              <c:f>Sheet1!$B$2:$B$16</c:f>
              <c:numCache>
                <c:ptCount val="15"/>
                <c:pt idx="0">
                  <c:v>0.47</c:v>
                </c:pt>
                <c:pt idx="1">
                  <c:v>0.42</c:v>
                </c:pt>
                <c:pt idx="2">
                  <c:v>0.24</c:v>
                </c:pt>
                <c:pt idx="3">
                  <c:v>0.2</c:v>
                </c:pt>
                <c:pt idx="4">
                  <c:v>0.19</c:v>
                </c:pt>
                <c:pt idx="5">
                  <c:v>0.19</c:v>
                </c:pt>
                <c:pt idx="6">
                  <c:v>0.18</c:v>
                </c:pt>
                <c:pt idx="7">
                  <c:v>0.17</c:v>
                </c:pt>
                <c:pt idx="8">
                  <c:v>0.17</c:v>
                </c:pt>
                <c:pt idx="9">
                  <c:v>0.16</c:v>
                </c:pt>
                <c:pt idx="10">
                  <c:v>0.16</c:v>
                </c:pt>
                <c:pt idx="11">
                  <c:v>0.14</c:v>
                </c:pt>
                <c:pt idx="12">
                  <c:v>0.14</c:v>
                </c:pt>
                <c:pt idx="13">
                  <c:v>0.13</c:v>
                </c:pt>
                <c:pt idx="14">
                  <c:v>0.13</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9"/>
            <c:invertIfNegative val="0"/>
            <c:spPr>
              <a:solidFill>
                <a:srgbClr val="C0C0C0"/>
              </a:solidFill>
            </c:spPr>
          </c:dPt>
          <c:dLbls>
            <c:dLbl>
              <c:idx val="0"/>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txPr>
              <a:bodyPr/>
              <a:p>
                <a:pPr>
                  <a:defRPr sz="7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Sheet1!$A$2:$A$16</c:f>
              <c:strCache>
                <c:ptCount val="15"/>
                <c:pt idx="0">
                  <c:v>India</c:v>
                </c:pt>
                <c:pt idx="1">
                  <c:v>Indonesia</c:v>
                </c:pt>
                <c:pt idx="2">
                  <c:v>South Africa</c:v>
                </c:pt>
                <c:pt idx="3">
                  <c:v>Mexico</c:v>
                </c:pt>
                <c:pt idx="4">
                  <c:v>Turkey</c:v>
                </c:pt>
                <c:pt idx="5">
                  <c:v>China</c:v>
                </c:pt>
                <c:pt idx="6">
                  <c:v>Argentina</c:v>
                </c:pt>
                <c:pt idx="7">
                  <c:v>Saudi Arabia</c:v>
                </c:pt>
                <c:pt idx="8">
                  <c:v>Brazil</c:v>
                </c:pt>
                <c:pt idx="9">
                  <c:v>Global</c:v>
                </c:pt>
                <c:pt idx="10">
                  <c:v>Spain</c:v>
                </c:pt>
                <c:pt idx="11">
                  <c:v>Australia</c:v>
                </c:pt>
                <c:pt idx="12">
                  <c:v>France</c:v>
                </c:pt>
                <c:pt idx="13">
                  <c:v>United States</c:v>
                </c:pt>
                <c:pt idx="14">
                  <c:v>Canada</c:v>
                </c:pt>
              </c:strCache>
            </c:strRef>
          </c:cat>
          <c:val>
            <c:numRef>
              <c:f>Sheet1!$B$2:$B$16</c:f>
              <c:numCache>
                <c:ptCount val="15"/>
                <c:pt idx="0">
                  <c:v>0.199</c:v>
                </c:pt>
                <c:pt idx="1">
                  <c:v>0.177</c:v>
                </c:pt>
                <c:pt idx="2">
                  <c:v>0.137</c:v>
                </c:pt>
                <c:pt idx="3">
                  <c:v>0.126</c:v>
                </c:pt>
                <c:pt idx="4">
                  <c:v>0.12</c:v>
                </c:pt>
                <c:pt idx="5">
                  <c:v>0.12</c:v>
                </c:pt>
                <c:pt idx="6">
                  <c:v>0.114</c:v>
                </c:pt>
                <c:pt idx="7">
                  <c:v>0.113</c:v>
                </c:pt>
                <c:pt idx="8">
                  <c:v>0.107</c:v>
                </c:pt>
                <c:pt idx="9">
                  <c:v>0.096</c:v>
                </c:pt>
                <c:pt idx="10">
                  <c:v>0.091</c:v>
                </c:pt>
                <c:pt idx="11">
                  <c:v>0.088</c:v>
                </c:pt>
                <c:pt idx="12">
                  <c:v>0.085</c:v>
                </c:pt>
                <c:pt idx="13">
                  <c:v>0.083</c:v>
                </c:pt>
                <c:pt idx="14">
                  <c:v>0.079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Compound annual growth rate</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Sheet1!$A$2:$A$12</c:f>
              <c:strCache>
                <c:ptCount val="11"/>
                <c:pt idx="0">
                  <c:v>China</c:v>
                </c:pt>
                <c:pt idx="1">
                  <c:v>UK</c:v>
                </c:pt>
                <c:pt idx="2">
                  <c:v>South Korea</c:v>
                </c:pt>
                <c:pt idx="3">
                  <c:v>Denmark</c:v>
                </c:pt>
                <c:pt idx="4">
                  <c:v>United States</c:v>
                </c:pt>
                <c:pt idx="5">
                  <c:v>Germany</c:v>
                </c:pt>
                <c:pt idx="6">
                  <c:v>Japan</c:v>
                </c:pt>
                <c:pt idx="7">
                  <c:v>Italy</c:v>
                </c:pt>
                <c:pt idx="8">
                  <c:v>Brazil</c:v>
                </c:pt>
                <c:pt idx="9">
                  <c:v>India</c:v>
                </c:pt>
                <c:pt idx="10">
                  <c:v>Mexico</c:v>
                </c:pt>
              </c:strCache>
            </c:strRef>
          </c:cat>
          <c:val>
            <c:numRef>
              <c:f>Sheet1!$B$2:$B$12</c:f>
              <c:numCache>
                <c:ptCount val="11"/>
                <c:pt idx="0">
                  <c:v>0.231</c:v>
                </c:pt>
                <c:pt idx="1">
                  <c:v>0.191</c:v>
                </c:pt>
                <c:pt idx="2">
                  <c:v>0.16</c:v>
                </c:pt>
                <c:pt idx="3">
                  <c:v>0.126</c:v>
                </c:pt>
                <c:pt idx="4">
                  <c:v>0.09</c:v>
                </c:pt>
                <c:pt idx="5">
                  <c:v>0.079</c:v>
                </c:pt>
                <c:pt idx="6">
                  <c:v>0.074</c:v>
                </c:pt>
                <c:pt idx="7">
                  <c:v>0.032</c:v>
                </c:pt>
                <c:pt idx="8">
                  <c:v>0.027</c:v>
                </c:pt>
                <c:pt idx="9">
                  <c:v>0.022</c:v>
                </c:pt>
                <c:pt idx="10">
                  <c:v>0.017</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Percentage of total sales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stacked"/>
        <c:varyColors val="0"/>
        <c:ser>
          <c:idx val="0"/>
          <c:order val="0"/>
          <c:tx>
            <c:strRef>
              <c:f>Sheet1!$B$1</c:f>
              <c:strCache>
                <c:ptCount val="1"/>
                <c:pt idx="0">
                  <c:v>Shop domestically only</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Sheet1!$A$2:$A$15</c:f>
              <c:strCache>
                <c:ptCount val="14"/>
                <c:pt idx="0">
                  <c:v>United States</c:v>
                </c:pt>
                <c:pt idx="1">
                  <c:v>Canada</c:v>
                </c:pt>
                <c:pt idx="2">
                  <c:v>UK</c:v>
                </c:pt>
                <c:pt idx="3">
                  <c:v>Ireland</c:v>
                </c:pt>
                <c:pt idx="4">
                  <c:v>France</c:v>
                </c:pt>
                <c:pt idx="5">
                  <c:v>Germany</c:v>
                </c:pt>
                <c:pt idx="6">
                  <c:v>Italy</c:v>
                </c:pt>
                <c:pt idx="7">
                  <c:v>Spain</c:v>
                </c:pt>
                <c:pt idx="8">
                  <c:v>Netherlands</c:v>
                </c:pt>
                <c:pt idx="9">
                  <c:v>Sweden</c:v>
                </c:pt>
                <c:pt idx="10">
                  <c:v>Belgium</c:v>
                </c:pt>
                <c:pt idx="11">
                  <c:v>Norway</c:v>
                </c:pt>
                <c:pt idx="12">
                  <c:v>Austria</c:v>
                </c:pt>
                <c:pt idx="13">
                  <c:v>Russia</c:v>
                </c:pt>
              </c:strCache>
            </c:strRef>
          </c:cat>
          <c:val>
            <c:numRef>
              <c:f>Sheet1!$B$2:$B$15</c:f>
              <c:numCache>
                <c:ptCount val="14"/>
                <c:pt idx="0">
                  <c:v>0.66</c:v>
                </c:pt>
                <c:pt idx="1">
                  <c:v>0.37</c:v>
                </c:pt>
                <c:pt idx="2">
                  <c:v>0.62</c:v>
                </c:pt>
                <c:pt idx="3">
                  <c:v>0.16</c:v>
                </c:pt>
                <c:pt idx="4">
                  <c:v>0.6</c:v>
                </c:pt>
                <c:pt idx="5">
                  <c:v>0.66</c:v>
                </c:pt>
                <c:pt idx="6">
                  <c:v>0.46</c:v>
                </c:pt>
                <c:pt idx="7">
                  <c:v>0.4</c:v>
                </c:pt>
                <c:pt idx="8">
                  <c:v>0.51</c:v>
                </c:pt>
                <c:pt idx="9">
                  <c:v>0.44</c:v>
                </c:pt>
                <c:pt idx="10">
                  <c:v>0.28</c:v>
                </c:pt>
                <c:pt idx="11">
                  <c:v>0.35</c:v>
                </c:pt>
                <c:pt idx="12">
                  <c:v>0.18</c:v>
                </c:pt>
                <c:pt idx="13">
                  <c:v>0.3</c:v>
                </c:pt>
              </c:numCache>
            </c:numRef>
          </c:val>
        </c:ser>
        <c:ser>
          <c:idx val="1"/>
          <c:order val="1"/>
          <c:tx>
            <c:strRef>
              <c:f>Sheet1!$C$1</c:f>
              <c:strCache>
                <c:ptCount val="1"/>
                <c:pt idx="0">
                  <c:v>Shop domestically and cross-border</c:v>
                </c:pt>
              </c:strCache>
            </c:strRef>
          </c:tx>
          <c:spPr>
            <a:solidFill>
              <a:srgbClr val="0F283E"/>
            </a:solidFill>
            <a:ln>
              <a:solidFill>
                <a:srgbClr val="0F283E"/>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Sheet1!$A$2:$A$15</c:f>
              <c:strCache>
                <c:ptCount val="14"/>
                <c:pt idx="0">
                  <c:v>United States</c:v>
                </c:pt>
                <c:pt idx="1">
                  <c:v>Canada</c:v>
                </c:pt>
                <c:pt idx="2">
                  <c:v>UK</c:v>
                </c:pt>
                <c:pt idx="3">
                  <c:v>Ireland</c:v>
                </c:pt>
                <c:pt idx="4">
                  <c:v>France</c:v>
                </c:pt>
                <c:pt idx="5">
                  <c:v>Germany</c:v>
                </c:pt>
                <c:pt idx="6">
                  <c:v>Italy</c:v>
                </c:pt>
                <c:pt idx="7">
                  <c:v>Spain</c:v>
                </c:pt>
                <c:pt idx="8">
                  <c:v>Netherlands</c:v>
                </c:pt>
                <c:pt idx="9">
                  <c:v>Sweden</c:v>
                </c:pt>
                <c:pt idx="10">
                  <c:v>Belgium</c:v>
                </c:pt>
                <c:pt idx="11">
                  <c:v>Norway</c:v>
                </c:pt>
                <c:pt idx="12">
                  <c:v>Austria</c:v>
                </c:pt>
                <c:pt idx="13">
                  <c:v>Russia</c:v>
                </c:pt>
              </c:strCache>
            </c:strRef>
          </c:cat>
          <c:val>
            <c:numRef>
              <c:f>Sheet1!$C$2:$C$15</c:f>
              <c:numCache>
                <c:ptCount val="14"/>
                <c:pt idx="0">
                  <c:v>0.27</c:v>
                </c:pt>
                <c:pt idx="1">
                  <c:v>0.56</c:v>
                </c:pt>
                <c:pt idx="2">
                  <c:v>0.34</c:v>
                </c:pt>
                <c:pt idx="3">
                  <c:v>0.65</c:v>
                </c:pt>
                <c:pt idx="4">
                  <c:v>0.36</c:v>
                </c:pt>
                <c:pt idx="5">
                  <c:v>0.27</c:v>
                </c:pt>
                <c:pt idx="6">
                  <c:v>0.45</c:v>
                </c:pt>
                <c:pt idx="7">
                  <c:v>0.54</c:v>
                </c:pt>
                <c:pt idx="8">
                  <c:v>0.4</c:v>
                </c:pt>
                <c:pt idx="9">
                  <c:v>0.47</c:v>
                </c:pt>
                <c:pt idx="10">
                  <c:v>0.56</c:v>
                </c:pt>
                <c:pt idx="11">
                  <c:v>0.55</c:v>
                </c:pt>
                <c:pt idx="12">
                  <c:v>0.71</c:v>
                </c:pt>
                <c:pt idx="13">
                  <c:v>0.56</c:v>
                </c:pt>
              </c:numCache>
            </c:numRef>
          </c:val>
        </c:ser>
        <c:ser>
          <c:idx val="2"/>
          <c:order val="2"/>
          <c:tx>
            <c:strRef>
              <c:f>Sheet1!$D$1</c:f>
              <c:strCache>
                <c:ptCount val="1"/>
                <c:pt idx="0">
                  <c:v>Shop cross-border only</c:v>
                </c:pt>
              </c:strCache>
            </c:strRef>
          </c:tx>
          <c:spPr>
            <a:solidFill>
              <a:srgbClr val="BABABA"/>
            </a:solidFill>
            <a:ln>
              <a:solidFill>
                <a:srgbClr val="BABABA"/>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Sheet1!$A$2:$A$15</c:f>
              <c:strCache>
                <c:ptCount val="14"/>
                <c:pt idx="0">
                  <c:v>United States</c:v>
                </c:pt>
                <c:pt idx="1">
                  <c:v>Canada</c:v>
                </c:pt>
                <c:pt idx="2">
                  <c:v>UK</c:v>
                </c:pt>
                <c:pt idx="3">
                  <c:v>Ireland</c:v>
                </c:pt>
                <c:pt idx="4">
                  <c:v>France</c:v>
                </c:pt>
                <c:pt idx="5">
                  <c:v>Germany</c:v>
                </c:pt>
                <c:pt idx="6">
                  <c:v>Italy</c:v>
                </c:pt>
                <c:pt idx="7">
                  <c:v>Spain</c:v>
                </c:pt>
                <c:pt idx="8">
                  <c:v>Netherlands</c:v>
                </c:pt>
                <c:pt idx="9">
                  <c:v>Sweden</c:v>
                </c:pt>
                <c:pt idx="10">
                  <c:v>Belgium</c:v>
                </c:pt>
                <c:pt idx="11">
                  <c:v>Norway</c:v>
                </c:pt>
                <c:pt idx="12">
                  <c:v>Austria</c:v>
                </c:pt>
                <c:pt idx="13">
                  <c:v>Russia</c:v>
                </c:pt>
              </c:strCache>
            </c:strRef>
          </c:cat>
          <c:val>
            <c:numRef>
              <c:f>Sheet1!$D$2:$D$15</c:f>
              <c:numCache>
                <c:ptCount val="14"/>
                <c:pt idx="0">
                  <c:v>0.07</c:v>
                </c:pt>
                <c:pt idx="1">
                  <c:v>0.08</c:v>
                </c:pt>
                <c:pt idx="2">
                  <c:v>0.04</c:v>
                </c:pt>
                <c:pt idx="3">
                  <c:v>0.19</c:v>
                </c:pt>
                <c:pt idx="4">
                  <c:v>0.04</c:v>
                </c:pt>
                <c:pt idx="5">
                  <c:v>0.05</c:v>
                </c:pt>
                <c:pt idx="6">
                  <c:v>0.09</c:v>
                </c:pt>
                <c:pt idx="7">
                  <c:v>0.07</c:v>
                </c:pt>
                <c:pt idx="8">
                  <c:v>0.09</c:v>
                </c:pt>
                <c:pt idx="9">
                  <c:v>0.08</c:v>
                </c:pt>
                <c:pt idx="10">
                  <c:v>0.16</c:v>
                </c:pt>
                <c:pt idx="11">
                  <c:v>0.1</c:v>
                </c:pt>
                <c:pt idx="12">
                  <c:v>0.1</c:v>
                </c:pt>
                <c:pt idx="13">
                  <c:v>0.14</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January 2017</c:v>
                </c:pt>
              </c:strCache>
            </c:strRef>
          </c:tx>
          <c:spPr>
            <a:solidFill>
              <a:srgbClr val="2875DD"/>
            </a:solidFill>
            <a:ln>
              <a:solidFill>
                <a:srgbClr val="2875DD"/>
              </a:solidFill>
            </a:ln>
          </c:spPr>
          <c:invertIfNegative val="0"/>
          <c:dLbls>
            <c:dLbl>
              <c:idx val="0"/>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txPr>
              <a:bodyPr/>
              <a:p>
                <a:pPr>
                  <a:defRPr sz="7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Sheet1!$A$2:$A$11</c:f>
              <c:strCache>
                <c:ptCount val="10"/>
                <c:pt idx="0">
                  <c:v>MercadoLivre</c:v>
                </c:pt>
                <c:pt idx="1">
                  <c:v>CNova</c:v>
                </c:pt>
                <c:pt idx="2">
                  <c:v>B2W Digital</c:v>
                </c:pt>
                <c:pt idx="3">
                  <c:v>Buscapé</c:v>
                </c:pt>
                <c:pt idx="4">
                  <c:v>Google Shopping</c:v>
                </c:pt>
                <c:pt idx="5">
                  <c:v>Magazine Luiza</c:v>
                </c:pt>
                <c:pt idx="6">
                  <c:v>Walmart</c:v>
                </c:pt>
                <c:pt idx="7">
                  <c:v>Alibaba</c:v>
                </c:pt>
                <c:pt idx="8">
                  <c:v>Amazon</c:v>
                </c:pt>
                <c:pt idx="9">
                  <c:v>Netshoes</c:v>
                </c:pt>
              </c:strCache>
            </c:strRef>
          </c:cat>
          <c:val>
            <c:numRef>
              <c:f>Sheet1!$B$2:$B$11</c:f>
              <c:numCache>
                <c:ptCount val="10"/>
                <c:pt idx="0">
                  <c:v>27.7</c:v>
                </c:pt>
                <c:pt idx="1">
                  <c:v>23.4</c:v>
                </c:pt>
                <c:pt idx="2">
                  <c:v>21.7</c:v>
                </c:pt>
                <c:pt idx="3">
                  <c:v>9.6</c:v>
                </c:pt>
                <c:pt idx="4">
                  <c:v>8.6</c:v>
                </c:pt>
                <c:pt idx="5">
                  <c:v>7.7</c:v>
                </c:pt>
                <c:pt idx="6">
                  <c:v>7</c:v>
                </c:pt>
                <c:pt idx="7">
                  <c:v>6.6</c:v>
                </c:pt>
                <c:pt idx="8">
                  <c:v>6.1</c:v>
                </c:pt>
                <c:pt idx="9">
                  <c:v>5.9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visitors in millions</a:t>
                </a:r>
              </a:p>
            </c:rich>
          </c:tx>
          <c:overlay val="0"/>
        </c:title>
        <c:numFmt formatCode="General" sourceLinked="1"/>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Sheet1!$A$2:$A$13</c:f>
              <c:strCache>
                <c:ptCount val="12"/>
                <c:pt idx="0">
                  <c:v>Netshoes</c:v>
                </c:pt>
                <c:pt idx="1">
                  <c:v>Submarino</c:v>
                </c:pt>
                <c:pt idx="2">
                  <c:v>Americanas.com</c:v>
                </c:pt>
                <c:pt idx="3">
                  <c:v>Amazon</c:v>
                </c:pt>
                <c:pt idx="4">
                  <c:v>Walmart</c:v>
                </c:pt>
                <c:pt idx="5">
                  <c:v>Saraiva</c:v>
                </c:pt>
                <c:pt idx="6">
                  <c:v>Ponto Frio</c:v>
                </c:pt>
                <c:pt idx="7">
                  <c:v>Extra.com</c:v>
                </c:pt>
                <c:pt idx="8">
                  <c:v>Magazine Luiza</c:v>
                </c:pt>
                <c:pt idx="9">
                  <c:v>Dafiti</c:v>
                </c:pt>
                <c:pt idx="10">
                  <c:v>Casas Bahia</c:v>
                </c:pt>
                <c:pt idx="11">
                  <c:v>FNAC</c:v>
                </c:pt>
              </c:strCache>
            </c:strRef>
          </c:cat>
          <c:val>
            <c:numRef>
              <c:f>Sheet1!$B$2:$B$13</c:f>
              <c:numCache>
                <c:ptCount val="12"/>
                <c:pt idx="0">
                  <c:v>68</c:v>
                </c:pt>
                <c:pt idx="1">
                  <c:v>59</c:v>
                </c:pt>
                <c:pt idx="2">
                  <c:v>57</c:v>
                </c:pt>
                <c:pt idx="3">
                  <c:v>56</c:v>
                </c:pt>
                <c:pt idx="4">
                  <c:v>53</c:v>
                </c:pt>
                <c:pt idx="5">
                  <c:v>51</c:v>
                </c:pt>
                <c:pt idx="6">
                  <c:v>50</c:v>
                </c:pt>
                <c:pt idx="7">
                  <c:v>49</c:v>
                </c:pt>
                <c:pt idx="8">
                  <c:v>49</c:v>
                </c:pt>
                <c:pt idx="9">
                  <c:v>46</c:v>
                </c:pt>
                <c:pt idx="10">
                  <c:v>43</c:v>
                </c:pt>
                <c:pt idx="11">
                  <c:v>19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Net Promoter Score</a:t>
                </a:r>
              </a:p>
            </c:rich>
          </c:tx>
          <c:overlay val="0"/>
        </c:title>
        <c:numFmt formatCode="General" sourceLinked="1"/>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5.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60ACC91A-57C5-45C6-9940-9A4F0B9F4D93}"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AC47ADDB-0AAF-4877-9111-BE372B59FFDA}"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9FB7AA98-6C61-4835-8236-73C198EC3676}"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76D5ABB1-E88A-4E6D-A8FB-7BABE1CAB91F}"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190B0542-5C10-4AC8-9243-F82A62586070}"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38516F80-36E1-4BCB-B6CC-A69D9253A39A}"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5B11BD1B-A5B5-4045-9DEC-C681D8C29B03}"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61BE7989-81E5-49B9-ACB7-FADD458094B2}"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7218F6EE-873F-4FE2-A96A-A1B745A04319}"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D68F7747-EC9E-472E-AF23-562FDD53E62E}"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DFB8A4AC-3FA5-4594-B5AE-0DA060B8392A}"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7.xml" TargetMode="Internal" /><Relationship Id="rId4" Type="http://schemas.openxmlformats.org/officeDocument/2006/relationships/chart" Target="../charts/chart3.xml" /><Relationship Id="rId5" Type="http://schemas.openxmlformats.org/officeDocument/2006/relationships/slide" Target="slide61.xml" TargetMode="Internal" /><Relationship Id="rId6" Type="http://schemas.openxmlformats.org/officeDocument/2006/relationships/hyperlink" Target="http://www.statista.com/statistics/880469/online-shopping-growth-rate-latin-america" TargetMode="External"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80134/online-smartphone-purchases-in-selected-countries/" TargetMode="External" /><Relationship Id="rId5" Type="http://schemas.openxmlformats.org/officeDocument/2006/relationships/slide" Target="slide53.xml" TargetMode="Interna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614292/mobile-purchase-satisfaction-of-global-mobile-shoppers-country/" TargetMode="External" /><Relationship Id="rId5" Type="http://schemas.openxmlformats.org/officeDocument/2006/relationships/slide" Target="slide54.xml" TargetMode="Internal"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79475/black-friday-mobile-shopping-sales-share-brazil/" TargetMode="External" /><Relationship Id="rId5" Type="http://schemas.openxmlformats.org/officeDocument/2006/relationships/slide" Target="slide56.xml" TargetMode="Internal"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18615/mobile-payment-methods-used-on-smartphones/" TargetMode="External" /><Relationship Id="rId5" Type="http://schemas.openxmlformats.org/officeDocument/2006/relationships/slide" Target="slide57.xml" TargetMode="In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7.xml" TargetMode="Internal" /><Relationship Id="rId4" Type="http://schemas.openxmlformats.org/officeDocument/2006/relationships/chart" Target="../charts/chart4.xml" /><Relationship Id="rId5" Type="http://schemas.openxmlformats.org/officeDocument/2006/relationships/slide" Target="slide62.xml" TargetMode="Internal" /><Relationship Id="rId6" Type="http://schemas.openxmlformats.org/officeDocument/2006/relationships/hyperlink" Target="http://www.statista.com/statistics/255268/bric-b2c-e-commerce-sales" TargetMode="Externa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vml" /><Relationship Id="rId2" Type="http://schemas.openxmlformats.org/officeDocument/2006/relationships/image" Target="../media/image3.png" /><Relationship Id="rId3" Type="http://schemas.openxmlformats.org/officeDocument/2006/relationships/slide" Target="slide7.xml" TargetMode="Internal" /><Relationship Id="rId4" Type="http://schemas.openxmlformats.org/officeDocument/2006/relationships/chart" Target="../charts/chart5.xml" /><Relationship Id="rId5" Type="http://schemas.openxmlformats.org/officeDocument/2006/relationships/image" Target="../media/image4.png" /><Relationship Id="rId6" Type="http://schemas.openxmlformats.org/officeDocument/2006/relationships/oleObject" Target="../embeddings/oleObject6.bin" TargetMode="Internal" /><Relationship Id="rId7" Type="http://schemas.openxmlformats.org/officeDocument/2006/relationships/image" Target="../media/image5.png" /><Relationship Id="rId8" Type="http://schemas.openxmlformats.org/officeDocument/2006/relationships/slide" Target="slide63.xml" TargetMode="Internal" /><Relationship Id="rId9" Type="http://schemas.openxmlformats.org/officeDocument/2006/relationships/hyperlink" Target="http://www.statista.com/statistics/220177/b2c-e-commerce-sales-cagr-forecast-for-selected-countries" TargetMode="Ex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7.xml" TargetMode="Internal" /><Relationship Id="rId4" Type="http://schemas.openxmlformats.org/officeDocument/2006/relationships/chart" Target="../charts/chart6.xml" /><Relationship Id="rId5" Type="http://schemas.openxmlformats.org/officeDocument/2006/relationships/slide" Target="slide64.xml" TargetMode="Internal" /><Relationship Id="rId6" Type="http://schemas.openxmlformats.org/officeDocument/2006/relationships/hyperlink" Target="http://www.statista.com/statistics/255083/online-sales-as-share-of-total-retail-sales-in-selected-countries" TargetMode="Ex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2.vml" /><Relationship Id="rId2" Type="http://schemas.openxmlformats.org/officeDocument/2006/relationships/image" Target="../media/image3.png" /><Relationship Id="rId3" Type="http://schemas.openxmlformats.org/officeDocument/2006/relationships/slide" Target="slide7.xml" TargetMode="Internal" /><Relationship Id="rId4" Type="http://schemas.openxmlformats.org/officeDocument/2006/relationships/chart" Target="../charts/chart7.xml" /><Relationship Id="rId5" Type="http://schemas.openxmlformats.org/officeDocument/2006/relationships/image" Target="../media/image4.png" /><Relationship Id="rId6" Type="http://schemas.openxmlformats.org/officeDocument/2006/relationships/oleObject" Target="../embeddings/oleObject9.bin" TargetMode="Internal" /><Relationship Id="rId7" Type="http://schemas.openxmlformats.org/officeDocument/2006/relationships/image" Target="../media/image5.png" /><Relationship Id="rId8" Type="http://schemas.openxmlformats.org/officeDocument/2006/relationships/slide" Target="slide65.xml" TargetMode="Internal" /><Relationship Id="rId9" Type="http://schemas.openxmlformats.org/officeDocument/2006/relationships/hyperlink" Target="http://www.statista.com/statistics/348108/cross-border-e-commerce-usage-worldwide" TargetMode="Externa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5.xml" TargetMode="Internal" /><Relationship Id="rId4" Type="http://schemas.openxmlformats.org/officeDocument/2006/relationships/chart" Target="../charts/chart8.xml" /><Relationship Id="rId5" Type="http://schemas.openxmlformats.org/officeDocument/2006/relationships/slide" Target="slide66.xml" TargetMode="Internal" /><Relationship Id="rId6" Type="http://schemas.openxmlformats.org/officeDocument/2006/relationships/hyperlink" Target="http://www.statista.com/statistics/254739/most-popular-online-retailers-in-brazil" TargetMode="Ex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5.xml" TargetMode="Internal" /><Relationship Id="rId4" Type="http://schemas.openxmlformats.org/officeDocument/2006/relationships/chart" Target="../charts/chart9.xml" /><Relationship Id="rId5" Type="http://schemas.openxmlformats.org/officeDocument/2006/relationships/slide" Target="slide67.xml" TargetMode="Internal" /><Relationship Id="rId6" Type="http://schemas.openxmlformats.org/officeDocument/2006/relationships/hyperlink" Target="http://www.statista.com/statistics/801037/brazil-e-commerce-net-promoter-score-retailer" TargetMode="Externa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3.vml" /><Relationship Id="rId2" Type="http://schemas.openxmlformats.org/officeDocument/2006/relationships/image" Target="../media/image3.png" /><Relationship Id="rId3" Type="http://schemas.openxmlformats.org/officeDocument/2006/relationships/slide" Target="slide15.xml" TargetMode="Internal" /><Relationship Id="rId4" Type="http://schemas.openxmlformats.org/officeDocument/2006/relationships/chart" Target="../charts/chart10.xml" /><Relationship Id="rId5" Type="http://schemas.openxmlformats.org/officeDocument/2006/relationships/image" Target="../media/image4.png" /><Relationship Id="rId6" Type="http://schemas.openxmlformats.org/officeDocument/2006/relationships/oleObject" Target="../embeddings/oleObject13.bin" TargetMode="Internal" /><Relationship Id="rId7" Type="http://schemas.openxmlformats.org/officeDocument/2006/relationships/image" Target="../media/image5.png" /><Relationship Id="rId8" Type="http://schemas.openxmlformats.org/officeDocument/2006/relationships/slide" Target="slide68.xml" TargetMode="Internal" /><Relationship Id="rId9" Type="http://schemas.openxmlformats.org/officeDocument/2006/relationships/hyperlink" Target="http://www.statista.com/statistics/802164/brazil-net-promoter-score-online-shopping-portals" TargetMode="Ex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5.xml" TargetMode="Internal" /><Relationship Id="rId4" Type="http://schemas.openxmlformats.org/officeDocument/2006/relationships/chart" Target="../charts/chart11.xml" /><Relationship Id="rId5" Type="http://schemas.openxmlformats.org/officeDocument/2006/relationships/slide" Target="slide69.xml" TargetMode="Internal" /><Relationship Id="rId6" Type="http://schemas.openxmlformats.org/officeDocument/2006/relationships/hyperlink" Target="http://www.statista.com/statistics/822782/popular-types-of-online-shops-in-brazil"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5.xml" TargetMode="Internal" /><Relationship Id="rId4" Type="http://schemas.openxmlformats.org/officeDocument/2006/relationships/chart" Target="../charts/chart12.xml" /><Relationship Id="rId5" Type="http://schemas.openxmlformats.org/officeDocument/2006/relationships/slide" Target="slide70.xml" TargetMode="Internal" /><Relationship Id="rId6" Type="http://schemas.openxmlformats.org/officeDocument/2006/relationships/hyperlink" Target="http://www.statista.com/statistics/749836/e-commerce-most-used-websites-brazil" TargetMode="Externa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5.xml" TargetMode="Internal" /><Relationship Id="rId4" Type="http://schemas.openxmlformats.org/officeDocument/2006/relationships/chart" Target="../charts/chart13.xml" /><Relationship Id="rId5" Type="http://schemas.openxmlformats.org/officeDocument/2006/relationships/slide" Target="slide71.xml" TargetMode="Internal" /><Relationship Id="rId6" Type="http://schemas.openxmlformats.org/officeDocument/2006/relationships/hyperlink" Target="http://www.statista.com/statistics/749819/e-commerce-favorite-websites-consumers-brazil" TargetMode="Ex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5.xml" TargetMode="Internal" /><Relationship Id="rId4" Type="http://schemas.openxmlformats.org/officeDocument/2006/relationships/chart" Target="../charts/chart14.xml" /><Relationship Id="rId5" Type="http://schemas.openxmlformats.org/officeDocument/2006/relationships/slide" Target="slide72.xml" TargetMode="Internal" /><Relationship Id="rId6" Type="http://schemas.openxmlformats.org/officeDocument/2006/relationships/hyperlink" Target="http://www.statista.com/statistics/730537/mercado-libre-revenue-brazil" TargetMode="Externa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15.xml" /><Relationship Id="rId5" Type="http://schemas.openxmlformats.org/officeDocument/2006/relationships/slide" Target="slide73.xml" TargetMode="Internal" /><Relationship Id="rId6" Type="http://schemas.openxmlformats.org/officeDocument/2006/relationships/hyperlink" Target="http://www.statista.com/statistics/251659/number-of-digital-buyers-in-brazil" TargetMode="Externa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16.xml" /><Relationship Id="rId5" Type="http://schemas.openxmlformats.org/officeDocument/2006/relationships/slide" Target="slide74.xml" TargetMode="Internal" /><Relationship Id="rId6" Type="http://schemas.openxmlformats.org/officeDocument/2006/relationships/hyperlink" Target="http://www.statista.com/statistics/252404/digital-buyer-penetration-in-brazil" TargetMode="Externa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17.xml" /><Relationship Id="rId5" Type="http://schemas.openxmlformats.org/officeDocument/2006/relationships/slide" Target="slide75.xml" TargetMode="Internal" /><Relationship Id="rId6" Type="http://schemas.openxmlformats.org/officeDocument/2006/relationships/hyperlink" Target="http://www.statista.com/statistics/781695/number-online-shoppers-brazil" TargetMode="Externa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18.xml" /><Relationship Id="rId5" Type="http://schemas.openxmlformats.org/officeDocument/2006/relationships/slide" Target="slide76.xml" TargetMode="Internal" /><Relationship Id="rId6" Type="http://schemas.openxmlformats.org/officeDocument/2006/relationships/hyperlink" Target="http://www.statista.com/statistics/781711/online-shoppers-growth-rate-brazil" TargetMode="Externa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19.xml" /><Relationship Id="rId5" Type="http://schemas.openxmlformats.org/officeDocument/2006/relationships/slide" Target="slide77.xml" TargetMode="Internal" /><Relationship Id="rId6" Type="http://schemas.openxmlformats.org/officeDocument/2006/relationships/hyperlink" Target="http://www.statista.com/statistics/519739/gender-distribution-of-online-shoppers-in-brazil" TargetMode="Externa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20.xml" /><Relationship Id="rId5" Type="http://schemas.openxmlformats.org/officeDocument/2006/relationships/slide" Target="slide78.xml" TargetMode="Internal" /><Relationship Id="rId6" Type="http://schemas.openxmlformats.org/officeDocument/2006/relationships/hyperlink" Target="http://www.statista.com/statistics/519746/age-distribution-of-online-shoppers-in-brazil" TargetMode="Ex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7.xml" TargetMode="Internal" /><Relationship Id="rId11" Type="http://schemas.openxmlformats.org/officeDocument/2006/relationships/slide" Target="slide18.xml" TargetMode="Internal" /><Relationship Id="rId12" Type="http://schemas.openxmlformats.org/officeDocument/2006/relationships/slide" Target="slide19.xml" TargetMode="Internal" /><Relationship Id="rId13" Type="http://schemas.openxmlformats.org/officeDocument/2006/relationships/slide" Target="slide20.xml" TargetMode="Internal" /><Relationship Id="rId14" Type="http://schemas.openxmlformats.org/officeDocument/2006/relationships/slide" Target="slide21.xml" TargetMode="Internal" /><Relationship Id="rId15" Type="http://schemas.openxmlformats.org/officeDocument/2006/relationships/slide" Target="slide22.xml" TargetMode="Internal" /><Relationship Id="rId2" Type="http://schemas.openxmlformats.org/officeDocument/2006/relationships/slide" Target="slide8.xml" TargetMode="Internal" /><Relationship Id="rId3" Type="http://schemas.openxmlformats.org/officeDocument/2006/relationships/slide" Target="slide9.xml" TargetMode="Internal" /><Relationship Id="rId4" Type="http://schemas.openxmlformats.org/officeDocument/2006/relationships/slide" Target="slide10.xml" TargetMode="Internal" /><Relationship Id="rId5" Type="http://schemas.openxmlformats.org/officeDocument/2006/relationships/slide" Target="slide11.xml" TargetMode="Internal" /><Relationship Id="rId6" Type="http://schemas.openxmlformats.org/officeDocument/2006/relationships/slide" Target="slide12.xml" TargetMode="Internal" /><Relationship Id="rId7" Type="http://schemas.openxmlformats.org/officeDocument/2006/relationships/slide" Target="slide13.xml" TargetMode="Internal" /><Relationship Id="rId8" Type="http://schemas.openxmlformats.org/officeDocument/2006/relationships/slide" Target="slide14.xml" TargetMode="Internal" /><Relationship Id="rId9" Type="http://schemas.openxmlformats.org/officeDocument/2006/relationships/slide" Target="slide16.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21.xml" /><Relationship Id="rId5" Type="http://schemas.openxmlformats.org/officeDocument/2006/relationships/slide" Target="slide79.xml" TargetMode="Internal" /><Relationship Id="rId6" Type="http://schemas.openxmlformats.org/officeDocument/2006/relationships/hyperlink" Target="http://www.statista.com/statistics/770077/e-commerce-brazil-buyers-region" TargetMode="Externa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22.xml" /><Relationship Id="rId5" Type="http://schemas.openxmlformats.org/officeDocument/2006/relationships/slide" Target="slide80.xml" TargetMode="Internal" /><Relationship Id="rId6" Type="http://schemas.openxmlformats.org/officeDocument/2006/relationships/hyperlink" Target="http://www.statista.com/statistics/770052/e-commerce-brazil-buyers-income" TargetMode="Externa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2.xml" TargetMode="Internal" /><Relationship Id="rId4" Type="http://schemas.openxmlformats.org/officeDocument/2006/relationships/chart" Target="../charts/chart23.xml" /><Relationship Id="rId5" Type="http://schemas.openxmlformats.org/officeDocument/2006/relationships/slide" Target="slide81.xml" TargetMode="Internal" /><Relationship Id="rId6" Type="http://schemas.openxmlformats.org/officeDocument/2006/relationships/hyperlink" Target="http://www.statista.com/statistics/734433/payment-methods-brazil" TargetMode="Externa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2.xml" TargetMode="Internal" /><Relationship Id="rId4" Type="http://schemas.openxmlformats.org/officeDocument/2006/relationships/chart" Target="../charts/chart24.xml" /><Relationship Id="rId5" Type="http://schemas.openxmlformats.org/officeDocument/2006/relationships/slide" Target="slide82.xml" TargetMode="Internal" /><Relationship Id="rId6" Type="http://schemas.openxmlformats.org/officeDocument/2006/relationships/hyperlink" Target="http://www.statista.com/statistics/256452/online-retail-spending-per-online-shopper-in-brazil" TargetMode="Externa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2.xml" TargetMode="Internal" /><Relationship Id="rId4" Type="http://schemas.openxmlformats.org/officeDocument/2006/relationships/chart" Target="../charts/chart25.xml" /><Relationship Id="rId5" Type="http://schemas.openxmlformats.org/officeDocument/2006/relationships/slide" Target="slide83.xml" TargetMode="Internal" /><Relationship Id="rId6" Type="http://schemas.openxmlformats.org/officeDocument/2006/relationships/hyperlink" Target="http://www.statista.com/statistics/255337/average-b2c-e-commerce-sales-per-digital-buyer-in-brazil" TargetMode="Externa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2.xml" TargetMode="Internal" /><Relationship Id="rId4" Type="http://schemas.openxmlformats.org/officeDocument/2006/relationships/chart" Target="../charts/chart26.xml" /><Relationship Id="rId5" Type="http://schemas.openxmlformats.org/officeDocument/2006/relationships/slide" Target="slide84.xml" TargetMode="Internal" /><Relationship Id="rId6" Type="http://schemas.openxmlformats.org/officeDocument/2006/relationships/hyperlink" Target="http://www.statista.com/statistics/682348/brazil-eretail-category-revenue-share" TargetMode="Externa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2.xml" TargetMode="Internal" /><Relationship Id="rId4" Type="http://schemas.openxmlformats.org/officeDocument/2006/relationships/chart" Target="../charts/chart27.xml" /><Relationship Id="rId5" Type="http://schemas.openxmlformats.org/officeDocument/2006/relationships/slide" Target="slide85.xml" TargetMode="Internal" /><Relationship Id="rId6" Type="http://schemas.openxmlformats.org/officeDocument/2006/relationships/hyperlink" Target="http://www.statista.com/statistics/814317/brazil-online-shopping-revenue-holiday" TargetMode="Ex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2.xml" TargetMode="Internal" /><Relationship Id="rId4" Type="http://schemas.openxmlformats.org/officeDocument/2006/relationships/chart" Target="../charts/chart28.xml" /><Relationship Id="rId5" Type="http://schemas.openxmlformats.org/officeDocument/2006/relationships/slide" Target="slide86.xml" TargetMode="Internal" /><Relationship Id="rId6" Type="http://schemas.openxmlformats.org/officeDocument/2006/relationships/hyperlink" Target="http://www.statista.com/statistics/828554/brazil-online-shopping-average-sales-value-checkout-holiday" TargetMode="Ex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2.xml" TargetMode="Internal" /><Relationship Id="rId4" Type="http://schemas.openxmlformats.org/officeDocument/2006/relationships/chart" Target="../charts/chart29.xml" /><Relationship Id="rId5" Type="http://schemas.openxmlformats.org/officeDocument/2006/relationships/slide" Target="slide87.xml" TargetMode="Internal" /><Relationship Id="rId6" Type="http://schemas.openxmlformats.org/officeDocument/2006/relationships/hyperlink" Target="http://www.statista.com/statistics/249712/forecast-of-online-travel-sales-volume-in-bric" TargetMode="Ex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33.xml" TargetMode="Internal" /><Relationship Id="rId11" Type="http://schemas.openxmlformats.org/officeDocument/2006/relationships/slide" Target="slide34.xml" TargetMode="Internal" /><Relationship Id="rId12" Type="http://schemas.openxmlformats.org/officeDocument/2006/relationships/slide" Target="slide35.xml" TargetMode="Internal" /><Relationship Id="rId13" Type="http://schemas.openxmlformats.org/officeDocument/2006/relationships/slide" Target="slide36.xml" TargetMode="Internal" /><Relationship Id="rId14" Type="http://schemas.openxmlformats.org/officeDocument/2006/relationships/slide" Target="slide37.xml" TargetMode="Internal" /><Relationship Id="rId15" Type="http://schemas.openxmlformats.org/officeDocument/2006/relationships/slide" Target="slide38.xml" TargetMode="Internal" /><Relationship Id="rId16" Type="http://schemas.openxmlformats.org/officeDocument/2006/relationships/slide" Target="slide39.xml" TargetMode="Internal" /><Relationship Id="rId2" Type="http://schemas.openxmlformats.org/officeDocument/2006/relationships/slide" Target="slide24.xml" TargetMode="Internal" /><Relationship Id="rId3" Type="http://schemas.openxmlformats.org/officeDocument/2006/relationships/slide" Target="slide25.xml" TargetMode="Internal" /><Relationship Id="rId4" Type="http://schemas.openxmlformats.org/officeDocument/2006/relationships/slide" Target="slide26.xml" TargetMode="Internal" /><Relationship Id="rId5" Type="http://schemas.openxmlformats.org/officeDocument/2006/relationships/slide" Target="slide27.xml" TargetMode="Internal" /><Relationship Id="rId6" Type="http://schemas.openxmlformats.org/officeDocument/2006/relationships/slide" Target="slide28.xml" TargetMode="Internal" /><Relationship Id="rId7" Type="http://schemas.openxmlformats.org/officeDocument/2006/relationships/slide" Target="slide29.xml" TargetMode="Internal" /><Relationship Id="rId8" Type="http://schemas.openxmlformats.org/officeDocument/2006/relationships/slide" Target="slide30.xml" TargetMode="Internal" /><Relationship Id="rId9" Type="http://schemas.openxmlformats.org/officeDocument/2006/relationships/slide" Target="slide31.xml" TargetMode="In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0.xml" TargetMode="Internal" /><Relationship Id="rId4" Type="http://schemas.openxmlformats.org/officeDocument/2006/relationships/chart" Target="../charts/chart30.xml" /><Relationship Id="rId5" Type="http://schemas.openxmlformats.org/officeDocument/2006/relationships/slide" Target="slide88.xml" TargetMode="Internal" /><Relationship Id="rId6" Type="http://schemas.openxmlformats.org/officeDocument/2006/relationships/hyperlink" Target="http://www.statista.com/statistics/741378/factor-influencing-online-purchases-brazil" TargetMode="Externa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0.xml" TargetMode="Internal" /><Relationship Id="rId4" Type="http://schemas.openxmlformats.org/officeDocument/2006/relationships/chart" Target="../charts/chart31.xml" /><Relationship Id="rId5" Type="http://schemas.openxmlformats.org/officeDocument/2006/relationships/slide" Target="slide89.xml" TargetMode="Internal" /><Relationship Id="rId6" Type="http://schemas.openxmlformats.org/officeDocument/2006/relationships/hyperlink" Target="http://www.statista.com/statistics/783442/e-commerce-brazil-maximum-delivery-time" TargetMode="Externa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0.xml" TargetMode="Internal" /><Relationship Id="rId4" Type="http://schemas.openxmlformats.org/officeDocument/2006/relationships/chart" Target="../charts/chart32.xml" /><Relationship Id="rId5" Type="http://schemas.openxmlformats.org/officeDocument/2006/relationships/slide" Target="slide90.xml" TargetMode="Internal" /><Relationship Id="rId6" Type="http://schemas.openxmlformats.org/officeDocument/2006/relationships/hyperlink" Target="http://www.statista.com/statistics/783469/online-shopping-cart-abandonment-rate-reason-brazil" TargetMode="Externa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0.xml" TargetMode="Internal" /><Relationship Id="rId4" Type="http://schemas.openxmlformats.org/officeDocument/2006/relationships/chart" Target="../charts/chart33.xml" /><Relationship Id="rId5" Type="http://schemas.openxmlformats.org/officeDocument/2006/relationships/slide" Target="slide91.xml" TargetMode="Internal" /><Relationship Id="rId6" Type="http://schemas.openxmlformats.org/officeDocument/2006/relationships/hyperlink" Target="http://www.statista.com/statistics/828561/brazil-online-shopping-number-checkouts-holiday" TargetMode="Ex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0.xml" TargetMode="Internal" /><Relationship Id="rId4" Type="http://schemas.openxmlformats.org/officeDocument/2006/relationships/chart" Target="../charts/chart34.xml" /><Relationship Id="rId5" Type="http://schemas.openxmlformats.org/officeDocument/2006/relationships/slide" Target="slide92.xml" TargetMode="Internal" /><Relationship Id="rId6" Type="http://schemas.openxmlformats.org/officeDocument/2006/relationships/hyperlink" Target="http://www.statista.com/statistics/828540/brazil-online-shopping-growth-rate-holiday" TargetMode="Externa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4.vml" /><Relationship Id="rId2" Type="http://schemas.openxmlformats.org/officeDocument/2006/relationships/image" Target="../media/image3.png" /><Relationship Id="rId3" Type="http://schemas.openxmlformats.org/officeDocument/2006/relationships/slide" Target="slide40.xml" TargetMode="Internal" /><Relationship Id="rId4" Type="http://schemas.openxmlformats.org/officeDocument/2006/relationships/chart" Target="../charts/chart35.xml" /><Relationship Id="rId5" Type="http://schemas.openxmlformats.org/officeDocument/2006/relationships/image" Target="../media/image4.png" /><Relationship Id="rId6" Type="http://schemas.openxmlformats.org/officeDocument/2006/relationships/oleObject" Target="../embeddings/oleObject39.bin" TargetMode="Internal" /><Relationship Id="rId7" Type="http://schemas.openxmlformats.org/officeDocument/2006/relationships/image" Target="../media/image5.png" /><Relationship Id="rId8" Type="http://schemas.openxmlformats.org/officeDocument/2006/relationships/slide" Target="slide93.xml" TargetMode="Internal" /><Relationship Id="rId9" Type="http://schemas.openxmlformats.org/officeDocument/2006/relationships/hyperlink" Target="http://www.statista.com/statistics/780667/brazil-e-commerce-net-promoter-score-category" TargetMode="Externa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0.xml" TargetMode="Internal" /><Relationship Id="rId4" Type="http://schemas.openxmlformats.org/officeDocument/2006/relationships/chart" Target="../charts/chart36.xml" /><Relationship Id="rId5" Type="http://schemas.openxmlformats.org/officeDocument/2006/relationships/slide" Target="slide94.xml" TargetMode="Internal" /><Relationship Id="rId6" Type="http://schemas.openxmlformats.org/officeDocument/2006/relationships/hyperlink" Target="http://www.statista.com/statistics/802188/brazil-net-promoter-score-netshoes" TargetMode="Externa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0.xml" TargetMode="Internal" /><Relationship Id="rId4" Type="http://schemas.openxmlformats.org/officeDocument/2006/relationships/chart" Target="../charts/chart37.xml" /><Relationship Id="rId5" Type="http://schemas.openxmlformats.org/officeDocument/2006/relationships/slide" Target="slide95.xml" TargetMode="Internal" /><Relationship Id="rId6" Type="http://schemas.openxmlformats.org/officeDocument/2006/relationships/hyperlink" Target="http://www.statista.com/statistics/804156/brazil-net-promoter-score-mercado-livre" TargetMode="Externa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0.xml" TargetMode="Internal" /><Relationship Id="rId4" Type="http://schemas.openxmlformats.org/officeDocument/2006/relationships/chart" Target="../charts/chart38.xml" /><Relationship Id="rId5" Type="http://schemas.openxmlformats.org/officeDocument/2006/relationships/slide" Target="slide96.xml" TargetMode="Internal" /><Relationship Id="rId6" Type="http://schemas.openxmlformats.org/officeDocument/2006/relationships/hyperlink" Target="http://www.statista.com/statistics/804171/brazil-net-promoter-score-amazon" TargetMode="Ex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49.xml" TargetMode="Internal" /><Relationship Id="rId11" Type="http://schemas.openxmlformats.org/officeDocument/2006/relationships/slide" Target="slide50.xml" TargetMode="Internal" /><Relationship Id="rId12" Type="http://schemas.openxmlformats.org/officeDocument/2006/relationships/slide" Target="slide52.xml" TargetMode="Internal" /><Relationship Id="rId13" Type="http://schemas.openxmlformats.org/officeDocument/2006/relationships/slide" Target="slide53.xml" TargetMode="Internal" /><Relationship Id="rId14" Type="http://schemas.openxmlformats.org/officeDocument/2006/relationships/slide" Target="slide54.xml" TargetMode="Internal" /><Relationship Id="rId15" Type="http://schemas.openxmlformats.org/officeDocument/2006/relationships/slide" Target="slide55.xml" TargetMode="Internal" /><Relationship Id="rId16" Type="http://schemas.openxmlformats.org/officeDocument/2006/relationships/slide" Target="slide56.xml" TargetMode="Internal" /><Relationship Id="rId17" Type="http://schemas.openxmlformats.org/officeDocument/2006/relationships/slide" Target="slide57.xml" TargetMode="Internal" /><Relationship Id="rId2" Type="http://schemas.openxmlformats.org/officeDocument/2006/relationships/slide" Target="slide41.xml" TargetMode="Internal" /><Relationship Id="rId3" Type="http://schemas.openxmlformats.org/officeDocument/2006/relationships/slide" Target="slide42.xml" TargetMode="Internal" /><Relationship Id="rId4" Type="http://schemas.openxmlformats.org/officeDocument/2006/relationships/slide" Target="slide43.xml" TargetMode="Internal" /><Relationship Id="rId5" Type="http://schemas.openxmlformats.org/officeDocument/2006/relationships/slide" Target="slide44.xml" TargetMode="Internal" /><Relationship Id="rId6" Type="http://schemas.openxmlformats.org/officeDocument/2006/relationships/slide" Target="slide45.xml" TargetMode="Internal" /><Relationship Id="rId7" Type="http://schemas.openxmlformats.org/officeDocument/2006/relationships/slide" Target="slide46.xml" TargetMode="Internal" /><Relationship Id="rId8" Type="http://schemas.openxmlformats.org/officeDocument/2006/relationships/slide" Target="slide47.xml" TargetMode="Internal" /><Relationship Id="rId9" Type="http://schemas.openxmlformats.org/officeDocument/2006/relationships/slide" Target="slide48.xml" TargetMode="Interna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0.xml" TargetMode="Internal" /><Relationship Id="rId4" Type="http://schemas.openxmlformats.org/officeDocument/2006/relationships/chart" Target="../charts/chart39.xml" /><Relationship Id="rId5" Type="http://schemas.openxmlformats.org/officeDocument/2006/relationships/slide" Target="slide97.xml" TargetMode="Internal" /><Relationship Id="rId6" Type="http://schemas.openxmlformats.org/officeDocument/2006/relationships/hyperlink" Target="http://www.statista.com/statistics/804184/brazil-net-promoter-score-ebay" TargetMode="Externa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1.xml" TargetMode="Internal" /><Relationship Id="rId4" Type="http://schemas.openxmlformats.org/officeDocument/2006/relationships/chart" Target="../charts/chart40.xml" /><Relationship Id="rId5" Type="http://schemas.openxmlformats.org/officeDocument/2006/relationships/slide" Target="slide98.xml" TargetMode="Internal" /><Relationship Id="rId6" Type="http://schemas.openxmlformats.org/officeDocument/2006/relationships/hyperlink" Target="http://www.statista.com/statistics/804001/mobile-desktop-e-commerce-sales-brazil" TargetMode="Externa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1.xml" TargetMode="Internal" /><Relationship Id="rId4" Type="http://schemas.openxmlformats.org/officeDocument/2006/relationships/chart" Target="../charts/chart41.xml" /><Relationship Id="rId5" Type="http://schemas.openxmlformats.org/officeDocument/2006/relationships/slide" Target="slide99.xml" TargetMode="Internal" /><Relationship Id="rId6" Type="http://schemas.openxmlformats.org/officeDocument/2006/relationships/hyperlink" Target="http://www.statista.com/statistics/294239/share-of-m-commerce-transaction-volume-in-brazil" TargetMode="Externa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5.vml" /><Relationship Id="rId2" Type="http://schemas.openxmlformats.org/officeDocument/2006/relationships/image" Target="../media/image3.png" /><Relationship Id="rId3" Type="http://schemas.openxmlformats.org/officeDocument/2006/relationships/slide" Target="slide51.xml" TargetMode="Internal" /><Relationship Id="rId4" Type="http://schemas.openxmlformats.org/officeDocument/2006/relationships/chart" Target="../charts/chart42.xml" /><Relationship Id="rId5" Type="http://schemas.openxmlformats.org/officeDocument/2006/relationships/image" Target="../media/image4.png" /><Relationship Id="rId6" Type="http://schemas.openxmlformats.org/officeDocument/2006/relationships/oleObject" Target="../embeddings/oleObject47.bin" TargetMode="Internal" /><Relationship Id="rId7" Type="http://schemas.openxmlformats.org/officeDocument/2006/relationships/image" Target="../media/image5.png" /><Relationship Id="rId8" Type="http://schemas.openxmlformats.org/officeDocument/2006/relationships/slide" Target="slide100.xml" TargetMode="Internal" /><Relationship Id="rId9" Type="http://schemas.openxmlformats.org/officeDocument/2006/relationships/hyperlink" Target="http://www.statista.com/statistics/280134/online-smartphone-purchases-in-selected-countries" TargetMode="Externa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6.vml" /><Relationship Id="rId2" Type="http://schemas.openxmlformats.org/officeDocument/2006/relationships/image" Target="../media/image3.png" /><Relationship Id="rId3" Type="http://schemas.openxmlformats.org/officeDocument/2006/relationships/slide" Target="slide51.xml" TargetMode="Internal" /><Relationship Id="rId4" Type="http://schemas.openxmlformats.org/officeDocument/2006/relationships/chart" Target="../charts/chart43.xml" /><Relationship Id="rId5" Type="http://schemas.openxmlformats.org/officeDocument/2006/relationships/image" Target="../media/image4.png" /><Relationship Id="rId6" Type="http://schemas.openxmlformats.org/officeDocument/2006/relationships/oleObject" Target="../embeddings/oleObject49.bin" TargetMode="Internal" /><Relationship Id="rId7" Type="http://schemas.openxmlformats.org/officeDocument/2006/relationships/image" Target="../media/image5.png" /><Relationship Id="rId8" Type="http://schemas.openxmlformats.org/officeDocument/2006/relationships/slide" Target="slide101.xml" TargetMode="Internal" /><Relationship Id="rId9" Type="http://schemas.openxmlformats.org/officeDocument/2006/relationships/hyperlink" Target="http://www.statista.com/statistics/614292/mobile-purchase-satisfaction-of-global-mobile-shoppers-country" TargetMode="Externa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1.xml" TargetMode="Internal" /><Relationship Id="rId4" Type="http://schemas.openxmlformats.org/officeDocument/2006/relationships/chart" Target="../charts/chart44.xml" /><Relationship Id="rId5" Type="http://schemas.openxmlformats.org/officeDocument/2006/relationships/slide" Target="slide102.xml" TargetMode="Internal" /><Relationship Id="rId6" Type="http://schemas.openxmlformats.org/officeDocument/2006/relationships/hyperlink" Target="http://www.statista.com/statistics/779475/black-friday-mobile-shopping-sales-share-brazil" TargetMode="Externa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7.vml" /><Relationship Id="rId2" Type="http://schemas.openxmlformats.org/officeDocument/2006/relationships/image" Target="../media/image3.png" /><Relationship Id="rId3" Type="http://schemas.openxmlformats.org/officeDocument/2006/relationships/slide" Target="slide51.xml" TargetMode="Internal" /><Relationship Id="rId4" Type="http://schemas.openxmlformats.org/officeDocument/2006/relationships/chart" Target="../charts/chart45.xml" /><Relationship Id="rId5" Type="http://schemas.openxmlformats.org/officeDocument/2006/relationships/image" Target="../media/image4.png" /><Relationship Id="rId6" Type="http://schemas.openxmlformats.org/officeDocument/2006/relationships/oleObject" Target="../embeddings/oleObject52.bin" TargetMode="Internal" /><Relationship Id="rId7" Type="http://schemas.openxmlformats.org/officeDocument/2006/relationships/image" Target="../media/image5.png" /><Relationship Id="rId8" Type="http://schemas.openxmlformats.org/officeDocument/2006/relationships/slide" Target="slide103.xml" TargetMode="Internal" /><Relationship Id="rId9" Type="http://schemas.openxmlformats.org/officeDocument/2006/relationships/hyperlink" Target="http://www.statista.com/statistics/218615/mobile-payment-methods-used-on-smartphones" TargetMode="Externa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89746/brazil-retail-e-commerce-sales/" TargetMode="External" /><Relationship Id="rId5" Type="http://schemas.openxmlformats.org/officeDocument/2006/relationships/slide" Target="slide8.xml" TargetMode="In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446040/retail-e-commerce-sales-growth-brazil/" TargetMode="External" /><Relationship Id="rId5" Type="http://schemas.openxmlformats.org/officeDocument/2006/relationships/slide" Target="slide9.xml" TargetMode="Interna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80469/online-shopping-growth-rate-latin-america/" TargetMode="External" /><Relationship Id="rId5" Type="http://schemas.openxmlformats.org/officeDocument/2006/relationships/slide" Target="slide10.xml" TargetMode="Interna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55268/bric-b2c-e-commerce-sales/" TargetMode="External" /><Relationship Id="rId5" Type="http://schemas.openxmlformats.org/officeDocument/2006/relationships/slide" Target="slide11.xml" TargetMode="Interna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20177/b2c-e-commerce-sales-cagr-forecast-for-selected-countries/" TargetMode="External" /><Relationship Id="rId5" Type="http://schemas.openxmlformats.org/officeDocument/2006/relationships/slide" Target="slide12.xml" TargetMode="Interna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55083/online-sales-as-share-of-total-retail-sales-in-selected-countries/" TargetMode="External" /><Relationship Id="rId5" Type="http://schemas.openxmlformats.org/officeDocument/2006/relationships/slide" Target="slide13.xml" TargetMode="Interna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348108/cross-border-e-commerce-usage-worldwide/" TargetMode="External" /><Relationship Id="rId5" Type="http://schemas.openxmlformats.org/officeDocument/2006/relationships/slide" Target="slide14.xml" TargetMode="Interna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54739/most-popular-online-retailers-in-brazil/" TargetMode="External" /><Relationship Id="rId5" Type="http://schemas.openxmlformats.org/officeDocument/2006/relationships/slide" Target="slide16.xml" TargetMode="Interna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01037/brazil-e-commerce-net-promoter-score-retailer/" TargetMode="External" /><Relationship Id="rId5" Type="http://schemas.openxmlformats.org/officeDocument/2006/relationships/slide" Target="slide17.xml" TargetMode="Interna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02164/brazil-net-promoter-score-online-shopping-portals/" TargetMode="External" /><Relationship Id="rId5" Type="http://schemas.openxmlformats.org/officeDocument/2006/relationships/slide" Target="slide18.xml" TargetMode="Interna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22782/popular-types-of-online-shops-in-brazil/" TargetMode="External" /><Relationship Id="rId5" Type="http://schemas.openxmlformats.org/officeDocument/2006/relationships/slide" Target="slide19.xml" TargetMode="In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49836/e-commerce-most-used-websites-brazil/" TargetMode="External" /><Relationship Id="rId5" Type="http://schemas.openxmlformats.org/officeDocument/2006/relationships/slide" Target="slide20.xml" TargetMode="Interna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49819/e-commerce-favorite-websites-consumers-brazil/" TargetMode="External" /><Relationship Id="rId5" Type="http://schemas.openxmlformats.org/officeDocument/2006/relationships/slide" Target="slide21.xml" TargetMode="Interna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30537/mercado-libre-revenue-brazil/" TargetMode="External" /><Relationship Id="rId5" Type="http://schemas.openxmlformats.org/officeDocument/2006/relationships/slide" Target="slide22.xml" TargetMode="Interna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51659/number-of-digital-buyers-in-brazil/" TargetMode="External" /><Relationship Id="rId5" Type="http://schemas.openxmlformats.org/officeDocument/2006/relationships/slide" Target="slide23.xml" TargetMode="Interna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52404/digital-buyer-penetration-in-brazil/" TargetMode="External" /><Relationship Id="rId5" Type="http://schemas.openxmlformats.org/officeDocument/2006/relationships/slide" Target="slide25.xml" TargetMode="Interna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81695/number-online-shoppers-brazil/" TargetMode="External" /><Relationship Id="rId5" Type="http://schemas.openxmlformats.org/officeDocument/2006/relationships/slide" Target="slide26.xml" TargetMode="Interna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81711/online-shoppers-growth-rate-brazil/" TargetMode="External" /><Relationship Id="rId5" Type="http://schemas.openxmlformats.org/officeDocument/2006/relationships/slide" Target="slide27.xml" TargetMode="Interna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519739/gender-distribution-of-online-shoppers-in-brazil/" TargetMode="External" /><Relationship Id="rId5" Type="http://schemas.openxmlformats.org/officeDocument/2006/relationships/slide" Target="slide28.xml" TargetMode="Interna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519746/age-distribution-of-online-shoppers-in-brazil/" TargetMode="External" /><Relationship Id="rId5" Type="http://schemas.openxmlformats.org/officeDocument/2006/relationships/slide" Target="slide29.xml" TargetMode="Interna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70077/e-commerce-brazil-buyers-region/" TargetMode="External" /><Relationship Id="rId5" Type="http://schemas.openxmlformats.org/officeDocument/2006/relationships/slide" Target="slide30.xml" TargetMode="In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7.xml" TargetMode="Internal" /><Relationship Id="rId4" Type="http://schemas.openxmlformats.org/officeDocument/2006/relationships/chart" Target="../charts/chart1.xml" /><Relationship Id="rId5" Type="http://schemas.openxmlformats.org/officeDocument/2006/relationships/slide" Target="slide59.xml" TargetMode="Internal" /><Relationship Id="rId6" Type="http://schemas.openxmlformats.org/officeDocument/2006/relationships/hyperlink" Target="http://www.statista.com/statistics/289746/brazil-retail-e-commerce-sales" TargetMode="Externa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70052/e-commerce-brazil-buyers-income/" TargetMode="External" /><Relationship Id="rId5" Type="http://schemas.openxmlformats.org/officeDocument/2006/relationships/slide" Target="slide31.xml" TargetMode="Interna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34433/payment-methods-brazil/" TargetMode="External" /><Relationship Id="rId5" Type="http://schemas.openxmlformats.org/officeDocument/2006/relationships/slide" Target="slide32.xml" TargetMode="Interna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56452/online-retail-spending-per-online-shopper-in-brazil/" TargetMode="External" /><Relationship Id="rId5" Type="http://schemas.openxmlformats.org/officeDocument/2006/relationships/slide" Target="slide33.xml" TargetMode="Interna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55337/average-b2c-e-commerce-sales-per-digital-buyer-in-brazil/" TargetMode="External" /><Relationship Id="rId5" Type="http://schemas.openxmlformats.org/officeDocument/2006/relationships/slide" Target="slide35.xml" TargetMode="Interna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682348/brazil-eretail-category-revenue-share/" TargetMode="External" /><Relationship Id="rId5" Type="http://schemas.openxmlformats.org/officeDocument/2006/relationships/slide" Target="slide36.xml" TargetMode="Interna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14317/brazil-online-shopping-revenue-holiday/" TargetMode="External" /><Relationship Id="rId5" Type="http://schemas.openxmlformats.org/officeDocument/2006/relationships/slide" Target="slide37.xml" TargetMode="Interna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28554/brazil-online-shopping-average-sales-value-checkout-holiday/" TargetMode="External" /><Relationship Id="rId5" Type="http://schemas.openxmlformats.org/officeDocument/2006/relationships/slide" Target="slide38.xml" TargetMode="Interna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49712/forecast-of-online-travel-sales-volume-in-bric/" TargetMode="External" /><Relationship Id="rId5" Type="http://schemas.openxmlformats.org/officeDocument/2006/relationships/slide" Target="slide39.xml" TargetMode="Interna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41378/factor-influencing-online-purchases-brazil/" TargetMode="External" /><Relationship Id="rId5" Type="http://schemas.openxmlformats.org/officeDocument/2006/relationships/slide" Target="slide40.xml" TargetMode="Interna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83442/e-commerce-brazil-maximum-delivery-time/" TargetMode="External" /><Relationship Id="rId5" Type="http://schemas.openxmlformats.org/officeDocument/2006/relationships/slide" Target="slide41.xml" TargetMode="In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7.xml" TargetMode="Internal" /><Relationship Id="rId4" Type="http://schemas.openxmlformats.org/officeDocument/2006/relationships/chart" Target="../charts/chart2.xml" /><Relationship Id="rId5" Type="http://schemas.openxmlformats.org/officeDocument/2006/relationships/slide" Target="slide60.xml" TargetMode="Internal" /><Relationship Id="rId6" Type="http://schemas.openxmlformats.org/officeDocument/2006/relationships/hyperlink" Target="http://www.statista.com/statistics/446040/retail-e-commerce-sales-growth-brazil" TargetMode="Externa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83469/online-shopping-cart-abandonment-rate-reason-brazil/" TargetMode="External" /><Relationship Id="rId5" Type="http://schemas.openxmlformats.org/officeDocument/2006/relationships/slide" Target="slide42.xml" TargetMode="Interna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28561/brazil-online-shopping-number-checkouts-holiday/" TargetMode="External" /><Relationship Id="rId5" Type="http://schemas.openxmlformats.org/officeDocument/2006/relationships/slide" Target="slide44.xml" TargetMode="Interna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28540/brazil-online-shopping-growth-rate-holiday/" TargetMode="External" /><Relationship Id="rId5" Type="http://schemas.openxmlformats.org/officeDocument/2006/relationships/slide" Target="slide45.xml" TargetMode="Interna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780667/brazil-e-commerce-net-promoter-score-category/" TargetMode="External" /><Relationship Id="rId5" Type="http://schemas.openxmlformats.org/officeDocument/2006/relationships/slide" Target="slide46.xml" TargetMode="Interna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02188/brazil-net-promoter-score-netshoes/" TargetMode="External" /><Relationship Id="rId5" Type="http://schemas.openxmlformats.org/officeDocument/2006/relationships/slide" Target="slide47.xml" TargetMode="Interna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04156/brazil-net-promoter-score-mercado-livre/" TargetMode="External" /><Relationship Id="rId5" Type="http://schemas.openxmlformats.org/officeDocument/2006/relationships/slide" Target="slide48.xml" TargetMode="Interna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04171/brazil-net-promoter-score-amazon/" TargetMode="External" /><Relationship Id="rId5" Type="http://schemas.openxmlformats.org/officeDocument/2006/relationships/slide" Target="slide49.xml" TargetMode="Interna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04184/brazil-net-promoter-score-ebay/" TargetMode="External" /><Relationship Id="rId5" Type="http://schemas.openxmlformats.org/officeDocument/2006/relationships/slide" Target="slide50.xml" TargetMode="Interna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804001/mobile-desktop-e-commerce-sales-brazil/" TargetMode="External" /><Relationship Id="rId5" Type="http://schemas.openxmlformats.org/officeDocument/2006/relationships/slide" Target="slide51.xml" TargetMode="Internal"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8.xml" TargetMode="Internal" /><Relationship Id="rId4" Type="http://schemas.openxmlformats.org/officeDocument/2006/relationships/hyperlink" Target="http://www.statista.com/statistics/294239/share-of-m-commerce-transaction-volume-in-brazil/" TargetMode="External" /><Relationship Id="rId5" Type="http://schemas.openxmlformats.org/officeDocument/2006/relationships/slide" Target="slide52.xml" TargetMode="Interna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4"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E-COMMERCE IN BRAZIL</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Overview</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2017; Compared to the previous year</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BBVA; IDC; </a:t>
            </a:r>
            <a:r>
              <a:rPr sz="800">
                <a:solidFill>
                  <a:srgbClr val="555555"/>
                </a:solidFill>
                <a:latin typeface="Arial" pitchFamily="34" charset="0"/>
                <a:hlinkClick r:id="rId6"/>
              </a:rPr>
              <a:t>ID 880469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10</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Growth rate of e-commerce in selected Latin American countries in 2017 and 2018</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Latin America: online shopping growth rate 2017-2018, by country</a:t>
            </a:r>
          </a:p>
        </p:txBody>
      </p:sp>
    </p:spTree>
  </p:cSld>
  <p:clrMapOvr>
    <a:masterClrMapping/>
  </p:clrMapOvr>
  <p:transition/>
  <p:timing/>
</p:sld>
</file>

<file path=ppt/slides/slide10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100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 Are Social</a:t>
                      </a:r>
                      <a:r>
                        <a:rPr sz="700">
                          <a:solidFill>
                            <a:srgbClr val="0F283E"/>
                          </a:solidFill>
                          <a:latin typeface="Arial" pitchFamily="34" charset="0"/>
                        </a:rPr>
                        <a:t>; </a:t>
                      </a:r>
                      <a:r>
                        <a:rPr sz="700">
                          <a:solidFill>
                            <a:srgbClr val="0F283E"/>
                          </a:solidFill>
                          <a:latin typeface="Arial" pitchFamily="34" charset="0"/>
                        </a:rPr>
                        <a:t>GlobalWebIndex</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GlobalWebIndex</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Q2 and Q3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to 64 years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 Are Social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Digital in 2018, page 127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Data has been re-based to show national penetration.</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Share of population who bought something online via phone in the past month as of 3rd quarter 2017, by country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Mobile phone commerce reach in selected countries 2017</a:t>
            </a:r>
          </a:p>
        </p:txBody>
      </p:sp>
    </p:spTree>
  </p:cSld>
  <p:clrMapOvr>
    <a:masterClrMapping/>
  </p:clrMapOvr>
  <p:transition/>
  <p:timing/>
</p:sld>
</file>

<file path=ppt/slides/slide10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101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545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IAB</a:t>
                      </a:r>
                      <a:r>
                        <a:rPr sz="700">
                          <a:solidFill>
                            <a:srgbClr val="0F283E"/>
                          </a:solidFill>
                          <a:latin typeface="Arial" pitchFamily="34" charset="0"/>
                        </a:rPr>
                        <a:t>; </a:t>
                      </a:r>
                      <a:r>
                        <a:rPr sz="700">
                          <a:solidFill>
                            <a:srgbClr val="0F283E"/>
                          </a:solidFill>
                          <a:latin typeface="Arial" pitchFamily="34" charset="0"/>
                        </a:rPr>
                        <a:t>On Device Research</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IAB</a:t>
                      </a:r>
                      <a:r>
                        <a:rPr sz="700">
                          <a:solidFill>
                            <a:srgbClr val="0F283E"/>
                          </a:solidFill>
                          <a:latin typeface="Arial" pitchFamily="34" charset="0"/>
                        </a:rPr>
                        <a:t>; </a:t>
                      </a:r>
                      <a:r>
                        <a:rPr sz="700">
                          <a:solidFill>
                            <a:srgbClr val="0F283E"/>
                          </a:solidFill>
                          <a:latin typeface="Arial" pitchFamily="34" charset="0"/>
                        </a:rPr>
                        <a:t>On Device Research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July 22 to August 17,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3,800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mobile users who have purchased a product or service on mobile in the past 6 months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IAB</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 Global Perspective of Mobile Commerce, page 23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Question: And how satisfied are you with your experience purchasing products and services via your smartphone or tablet?</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Share of mobile shoppers in selected countries who are satisfied with their mobile shopping experience as of August 2016</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Mobile purchase satisfaction of mobile shoppers worldwide 2016, by country</a:t>
            </a:r>
          </a:p>
        </p:txBody>
      </p:sp>
    </p:spTree>
  </p:cSld>
  <p:clrMapOvr>
    <a:masterClrMapping/>
  </p:clrMapOvr>
  <p:transition/>
  <p:timing/>
</p:sld>
</file>

<file path=ppt/slides/slide10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102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Profissional de E-commerce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2013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Based on sales value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Profissional de E-commerce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November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profissionaldeecommerce.com.br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Data represents the share of online sales generated on the last Friday of November during the indicated time period. Data preceding 2017 comes from an earlier publication.</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Mobile shopping as percentage of total online sales on Black Friday in Brazil from 2013 to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Black Friday mobile shopping sales share 2013-2017</a:t>
            </a:r>
          </a:p>
        </p:txBody>
      </p:sp>
    </p:spTree>
  </p:cSld>
  <p:clrMapOvr>
    <a:masterClrMapping/>
  </p:clrMapOvr>
  <p:transition/>
  <p:timing/>
</p:sld>
</file>

<file path=ppt/slides/slide10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103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545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IAB</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IAB</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July 22 to August 17,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3,800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mobile users who have purchased a product or service on mobile in the past 6 months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IAB</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 Global Perspective of Mobile Commerce, page 57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Question: How have you paid for the products or services you bought via your smartphone/tablet in the past six months? Please select all that apply. - Mobile Wallet Usage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Mobile wallet usage reach among mobile shoppers worldwide as of August 2016, by country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Mobile wallet usage reach among mobile shoppers 2016, by country</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Overview</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2016 to 2017; China data excluding HK</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Statista DMO; </a:t>
            </a:r>
            <a:r>
              <a:rPr sz="800">
                <a:solidFill>
                  <a:srgbClr val="555555"/>
                </a:solidFill>
                <a:latin typeface="Arial" pitchFamily="34" charset="0"/>
                <a:hlinkClick r:id="rId6"/>
              </a:rPr>
              <a:t>ID 255268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Retail e-commerce sales in BRIC countries in from 2016 to 2022 (in million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BRIC retail e-commerce sales 2016-2022</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Overview</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486300" y="5364300"/>
            <a:ext cx="10960800" cy="6477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38" showAsIcon="1" r:id="rId6" progId="Excel.Sheet.220177">
                  <p:embed/>
                </p:oleObj>
              </mc:Choice>
              <mc:Fallback>
                <p:oleObj showAsIcon="1" r:id="rId6" progId="Excel.Sheet.220177">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63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Statista DMO; </a:t>
            </a:r>
            <a:r>
              <a:rPr sz="800">
                <a:solidFill>
                  <a:srgbClr val="555555"/>
                </a:solidFill>
                <a:latin typeface="Arial" pitchFamily="34" charset="0"/>
                <a:hlinkClick r:id="rId9"/>
              </a:rPr>
              <a:t>ID 220177</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12</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Retail e-commerce sales CAGR forecast in selected countries from 2018 to 2022</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Digital Market Outlook: retail e-commerce sales CAGR in selected markets 2018-2022</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Overview</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eMarketer; </a:t>
            </a:r>
            <a:r>
              <a:rPr sz="800">
                <a:solidFill>
                  <a:srgbClr val="555555"/>
                </a:solidFill>
                <a:latin typeface="Arial" pitchFamily="34" charset="0"/>
                <a:hlinkClick r:id="rId6"/>
              </a:rPr>
              <a:t>ID 255083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E-commerce sales as percentage of total retail sales in selected countries in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E-retail as share of total retail sales in selected countries 2017</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Overview</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486300" y="5364300"/>
            <a:ext cx="10960800" cy="6477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39" showAsIcon="1" r:id="rId6" progId="Excel.Sheet.348108">
                  <p:embed/>
                </p:oleObj>
              </mc:Choice>
              <mc:Fallback>
                <p:oleObj showAsIcon="1" r:id="rId6" progId="Excel.Sheet.348108">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March to May 2018; 18 years and older; 25,228; online shoppers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65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PayPal; Ipsos; </a:t>
            </a:r>
            <a:r>
              <a:rPr sz="800">
                <a:solidFill>
                  <a:srgbClr val="555555"/>
                </a:solidFill>
                <a:latin typeface="Arial" pitchFamily="34" charset="0"/>
                <a:hlinkClick r:id="rId9"/>
              </a:rPr>
              <a:t>ID 348108</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14</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Usage of cross-border e-commerce in selected countries as of May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Global cross-border e-commerce 2018</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0000" lnSpcReduction="10000"/>
          </a:bodyPr>
          <a:lstStyle/>
          <a:p>
            <a:pPr algn="ctr">
              <a:lnSpc>
                <a:spcPct val="100000"/>
              </a:lnSpc>
            </a:pPr>
            <a:r>
              <a:rPr sz="7000" b="1">
                <a:solidFill>
                  <a:srgbClr val="FFFFFF"/>
                </a:solidFill>
                <a:latin typeface="Arial" pitchFamily="34" charset="0"/>
              </a:rPr>
              <a:t>LEADING ONLINE RETAILERS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E-commerce in Brazil</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Leading online retailers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January 2017; 6 years and older; Only through desktop PCs, excluding mobile shopping</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comScore (Media Metrix); eMarketer; </a:t>
            </a:r>
            <a:r>
              <a:rPr sz="800">
                <a:solidFill>
                  <a:srgbClr val="555555"/>
                </a:solidFill>
                <a:latin typeface="Arial" pitchFamily="34" charset="0"/>
                <a:hlinkClick r:id="rId6"/>
              </a:rPr>
              <a:t>ID 254739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16</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Most popular online retailers in Brazil in January 2017, based on number of unique visitors (in millions)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Most-visited online retailers in Brazil 2017</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Leading online retailers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2017; 1,848 customers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Opinion Box; Net Promoter Score; NetSol; Tracksale; </a:t>
            </a:r>
            <a:r>
              <a:rPr sz="800">
                <a:solidFill>
                  <a:srgbClr val="555555"/>
                </a:solidFill>
                <a:latin typeface="Arial" pitchFamily="34" charset="0"/>
                <a:hlinkClick r:id="rId6"/>
              </a:rPr>
              <a:t>ID 801037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17</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Leading e-commerce retailers in Brazil in 2017, by Net Promoter Score (NPS)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leading e-commerce retailers 2017, by Net Promoter Score</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Leading online retailers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486300" y="5364300"/>
            <a:ext cx="10960800" cy="6477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0" showAsIcon="1" r:id="rId6" progId="Excel.Sheet.802164">
                  <p:embed/>
                </p:oleObj>
              </mc:Choice>
              <mc:Fallback>
                <p:oleObj showAsIcon="1" r:id="rId6" progId="Excel.Sheet.802164">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September 21 to October 2, 2017; 2,000</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68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Net Promoter Score; Conecta; IBOPE (DTM); </a:t>
            </a:r>
            <a:r>
              <a:rPr sz="800">
                <a:solidFill>
                  <a:srgbClr val="555555"/>
                </a:solidFill>
                <a:latin typeface="Arial" pitchFamily="34" charset="0"/>
                <a:hlinkClick r:id="rId9"/>
              </a:rPr>
              <a:t>ID 802164</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18</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Net Promoter Score of selected online shopping portals in Brazil in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Net Promoter Score of online shopping portals 2017</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Leading online retailers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Dec 11 to Dec 18, 2017; 18 to 64 years; 1,041</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Survey (Global Consumer Survey); </a:t>
            </a:r>
            <a:r>
              <a:rPr sz="800">
                <a:solidFill>
                  <a:srgbClr val="555555"/>
                </a:solidFill>
                <a:latin typeface="Arial" pitchFamily="34" charset="0"/>
                <a:hlinkClick r:id="rId6"/>
              </a:rPr>
              <a:t>ID 822782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19</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Which of these types of online shops have you bought something from in the past 12 months?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Popular types of online shops in Brazil 2017</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TABLE OF CONTENTS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E-commerce in Brazil</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Leading online retailers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September 2016; 16 years and older; 2,000 internet users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Conecta (IBOPE); IBOPE (DTM); Website (ecommercenews.com.br); </a:t>
            </a:r>
            <a:r>
              <a:rPr sz="800">
                <a:solidFill>
                  <a:srgbClr val="555555"/>
                </a:solidFill>
                <a:latin typeface="Arial" pitchFamily="34" charset="0"/>
                <a:hlinkClick r:id="rId6"/>
              </a:rPr>
              <a:t>ID 749836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20</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In which e-commerce website in Brazil did you make a purchase in the last twelve months?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most used e-commerce websites 2016</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Leading online retailers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September 2016; 16 years and older; 2,000 internet users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Conecta (IBOPE); IBOPE (DTM); </a:t>
            </a:r>
            <a:r>
              <a:rPr sz="800">
                <a:solidFill>
                  <a:srgbClr val="555555"/>
                </a:solidFill>
                <a:latin typeface="Arial" pitchFamily="34" charset="0"/>
                <a:hlinkClick r:id="rId6"/>
              </a:rPr>
              <a:t>ID 749819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Which e-commerce website in Brazil would you recommend?</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favorite e-commerce sites among consumers 2016</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Leading online retailers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2015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MercadoLibre; </a:t>
            </a:r>
            <a:r>
              <a:rPr sz="800">
                <a:solidFill>
                  <a:srgbClr val="555555"/>
                </a:solidFill>
                <a:latin typeface="Arial" pitchFamily="34" charset="0"/>
                <a:hlinkClick r:id="rId6"/>
              </a:rPr>
              <a:t>ID 730537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22</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Net revenue generated by Mercado Livre in Brazil from 2015 to 2017 (in million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Mercado Livre revenue in Brazil 2015-2017</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DIGITAL SHOPPERS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E-commerce in Brazil</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Digital shoppers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2015 and 2016; 16 years and older; number of active paying customers (or accounts) </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(Digital Market Outlook); </a:t>
            </a:r>
            <a:r>
              <a:rPr sz="800">
                <a:solidFill>
                  <a:srgbClr val="555555"/>
                </a:solidFill>
                <a:latin typeface="Arial" pitchFamily="34" charset="0"/>
                <a:hlinkClick r:id="rId6"/>
              </a:rPr>
              <a:t>ID 251659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24</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Number of digital buyers in Brazil from 2016 to 2022 (in millions)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number of digital buyers 2016-2022</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Digital shoppers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2016; 16 years and older; number of active paying customers (or accounts) </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(Digital Market Outlook); </a:t>
            </a:r>
            <a:r>
              <a:rPr sz="800">
                <a:solidFill>
                  <a:srgbClr val="555555"/>
                </a:solidFill>
                <a:latin typeface="Arial" pitchFamily="34" charset="0"/>
                <a:hlinkClick r:id="rId6"/>
              </a:rPr>
              <a:t>ID 252404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25</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Digital buyer penetration in Brazil from 2016 to 2022</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digital buyer penetration 2016-2022</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Digital shoppers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Active online consumers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UOL; </a:t>
            </a:r>
            <a:r>
              <a:rPr sz="800">
                <a:solidFill>
                  <a:srgbClr val="555555"/>
                </a:solidFill>
                <a:latin typeface="Arial" pitchFamily="34" charset="0"/>
                <a:hlinkClick r:id="rId6"/>
              </a:rPr>
              <a:t>ID 781695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26</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Number of online shopping users in Brazil from 2013 to 2017 (in millions)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number of digital buyers 2013-2017</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Digital shoppers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Based on number of active online consumers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UOL; </a:t>
            </a:r>
            <a:r>
              <a:rPr sz="800">
                <a:solidFill>
                  <a:srgbClr val="555555"/>
                </a:solidFill>
                <a:latin typeface="Arial" pitchFamily="34" charset="0"/>
                <a:hlinkClick r:id="rId6"/>
              </a:rPr>
              <a:t>ID 781711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27</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Annual change in the number of online shopping users in Brazil from 2014 to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digital buyers growth rate 2014-2017</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Digital shoppers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2015 and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a:t>
            </a:r>
            <a:r>
              <a:rPr sz="800">
                <a:solidFill>
                  <a:srgbClr val="555555"/>
                </a:solidFill>
                <a:latin typeface="Arial" pitchFamily="34" charset="0"/>
                <a:hlinkClick r:id="rId6"/>
              </a:rPr>
              <a:t>ID 519739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Distribution of online shopping users in Brazil in 2015 and 2016, by gender</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gender distribution of digital buyers 2015-2016</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Digital shoppers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a:t>
            </a:r>
            <a:r>
              <a:rPr sz="800">
                <a:solidFill>
                  <a:srgbClr val="555555"/>
                </a:solidFill>
                <a:latin typeface="Arial" pitchFamily="34" charset="0"/>
                <a:hlinkClick r:id="rId6"/>
              </a:rPr>
              <a:t>ID 519746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29</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Distribution of online shopping users in Brazil in 2016, by age group</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age distribution of digital buyers 2016</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Table of Contents</a:t>
            </a:r>
          </a:p>
        </p:txBody>
      </p:sp>
      <p:sp>
        <p:nvSpPr>
          <p:cNvPr id="3" name="New shape"/>
          <p:cNvSpPr/>
          <p:nvPr/>
        </p:nvSpPr>
        <p:spPr>
          <a:xfrm>
            <a:off x="676800" y="144000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Overview</a:t>
            </a:r>
          </a:p>
        </p:txBody>
      </p:sp>
      <p:sp>
        <p:nvSpPr>
          <p:cNvPr id="4" name="New shape"/>
          <p:cNvSpPr/>
          <p:nvPr/>
        </p:nvSpPr>
        <p:spPr>
          <a:xfrm>
            <a:off x="781200" y="1823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2" action="ppaction://hlinksldjump"/>
              </a:rPr>
              <a:t>08</a:t>
            </a:r>
            <a:r>
              <a:rPr sz="900">
                <a:solidFill>
                  <a:srgbClr val="0F283E"/>
                </a:solidFill>
                <a:latin typeface="Arial" pitchFamily="34" charset="0"/>
              </a:rPr>
              <a:t>     Brazil: retail e-commerce sales 2016-2022</a:t>
            </a:r>
          </a:p>
        </p:txBody>
      </p:sp>
      <p:sp>
        <p:nvSpPr>
          <p:cNvPr id="5" name="New shape"/>
          <p:cNvSpPr/>
          <p:nvPr/>
        </p:nvSpPr>
        <p:spPr>
          <a:xfrm>
            <a:off x="781200" y="2039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3" action="ppaction://hlinksldjump"/>
              </a:rPr>
              <a:t>09</a:t>
            </a:r>
            <a:r>
              <a:rPr sz="900">
                <a:solidFill>
                  <a:srgbClr val="0F283E"/>
                </a:solidFill>
                <a:latin typeface="Arial" pitchFamily="34" charset="0"/>
              </a:rPr>
              <a:t>     Brazil: retail e-commerce sales growth 2017-2022</a:t>
            </a:r>
          </a:p>
        </p:txBody>
      </p:sp>
      <p:sp>
        <p:nvSpPr>
          <p:cNvPr id="6" name="New shape"/>
          <p:cNvSpPr/>
          <p:nvPr/>
        </p:nvSpPr>
        <p:spPr>
          <a:xfrm>
            <a:off x="781200" y="2255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4" action="ppaction://hlinksldjump"/>
              </a:rPr>
              <a:t>10</a:t>
            </a:r>
            <a:r>
              <a:rPr sz="900">
                <a:solidFill>
                  <a:srgbClr val="0F283E"/>
                </a:solidFill>
                <a:latin typeface="Arial" pitchFamily="34" charset="0"/>
              </a:rPr>
              <a:t>     Latin America: online shopping growth rate 2017-2018, by country</a:t>
            </a:r>
          </a:p>
        </p:txBody>
      </p:sp>
      <p:sp>
        <p:nvSpPr>
          <p:cNvPr id="7" name="New shape"/>
          <p:cNvSpPr/>
          <p:nvPr/>
        </p:nvSpPr>
        <p:spPr>
          <a:xfrm>
            <a:off x="781200" y="2471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5" action="ppaction://hlinksldjump"/>
              </a:rPr>
              <a:t>11</a:t>
            </a:r>
            <a:r>
              <a:rPr sz="900">
                <a:solidFill>
                  <a:srgbClr val="0F283E"/>
                </a:solidFill>
                <a:latin typeface="Arial" pitchFamily="34" charset="0"/>
              </a:rPr>
              <a:t>     BRIC retail e-commerce sales 2016-2022</a:t>
            </a:r>
          </a:p>
        </p:txBody>
      </p:sp>
      <p:sp>
        <p:nvSpPr>
          <p:cNvPr id="8" name="New shape"/>
          <p:cNvSpPr/>
          <p:nvPr/>
        </p:nvSpPr>
        <p:spPr>
          <a:xfrm>
            <a:off x="781200" y="2687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6" action="ppaction://hlinksldjump"/>
              </a:rPr>
              <a:t>12</a:t>
            </a:r>
            <a:r>
              <a:rPr sz="900">
                <a:solidFill>
                  <a:srgbClr val="0F283E"/>
                </a:solidFill>
                <a:latin typeface="Arial" pitchFamily="34" charset="0"/>
              </a:rPr>
              <a:t>     Digital Market Outlook: retail e-commerce sales CAGR in selected markets 2018-2022</a:t>
            </a:r>
          </a:p>
        </p:txBody>
      </p:sp>
      <p:sp>
        <p:nvSpPr>
          <p:cNvPr id="9" name="New shape"/>
          <p:cNvSpPr/>
          <p:nvPr/>
        </p:nvSpPr>
        <p:spPr>
          <a:xfrm>
            <a:off x="781200" y="2903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7" action="ppaction://hlinksldjump"/>
              </a:rPr>
              <a:t>13</a:t>
            </a:r>
            <a:r>
              <a:rPr sz="900">
                <a:solidFill>
                  <a:srgbClr val="0F283E"/>
                </a:solidFill>
                <a:latin typeface="Arial" pitchFamily="34" charset="0"/>
              </a:rPr>
              <a:t>     E-retail as share of total retail sales in selected countries 2017</a:t>
            </a:r>
          </a:p>
        </p:txBody>
      </p:sp>
      <p:sp>
        <p:nvSpPr>
          <p:cNvPr id="10" name="New shape"/>
          <p:cNvSpPr/>
          <p:nvPr/>
        </p:nvSpPr>
        <p:spPr>
          <a:xfrm>
            <a:off x="781200" y="3119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8" action="ppaction://hlinksldjump"/>
              </a:rPr>
              <a:t>14</a:t>
            </a:r>
            <a:r>
              <a:rPr sz="900">
                <a:solidFill>
                  <a:srgbClr val="0F283E"/>
                </a:solidFill>
                <a:latin typeface="Arial" pitchFamily="34" charset="0"/>
              </a:rPr>
              <a:t>     Global cross-border e-commerce 2018</a:t>
            </a:r>
          </a:p>
        </p:txBody>
      </p:sp>
      <p:sp>
        <p:nvSpPr>
          <p:cNvPr id="11" name="New shape"/>
          <p:cNvSpPr/>
          <p:nvPr/>
        </p:nvSpPr>
        <p:spPr>
          <a:xfrm>
            <a:off x="676800" y="3462861"/>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Leading online retailers</a:t>
            </a:r>
          </a:p>
        </p:txBody>
      </p:sp>
      <p:sp>
        <p:nvSpPr>
          <p:cNvPr id="12" name="New shape"/>
          <p:cNvSpPr/>
          <p:nvPr/>
        </p:nvSpPr>
        <p:spPr>
          <a:xfrm>
            <a:off x="781200" y="3846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9" action="ppaction://hlinksldjump"/>
              </a:rPr>
              <a:t>16</a:t>
            </a:r>
            <a:r>
              <a:rPr sz="900">
                <a:solidFill>
                  <a:srgbClr val="0F283E"/>
                </a:solidFill>
                <a:latin typeface="Arial" pitchFamily="34" charset="0"/>
              </a:rPr>
              <a:t>     Most-visited online retailers in Brazil 2017</a:t>
            </a:r>
          </a:p>
        </p:txBody>
      </p:sp>
      <p:sp>
        <p:nvSpPr>
          <p:cNvPr id="13" name="New shape"/>
          <p:cNvSpPr/>
          <p:nvPr/>
        </p:nvSpPr>
        <p:spPr>
          <a:xfrm>
            <a:off x="781200" y="4062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0" action="ppaction://hlinksldjump"/>
              </a:rPr>
              <a:t>17</a:t>
            </a:r>
            <a:r>
              <a:rPr sz="900">
                <a:solidFill>
                  <a:srgbClr val="0F283E"/>
                </a:solidFill>
                <a:latin typeface="Arial" pitchFamily="34" charset="0"/>
              </a:rPr>
              <a:t>     Brazil: leading e-commerce retailers 2017, by Net Promoter Score</a:t>
            </a:r>
          </a:p>
        </p:txBody>
      </p:sp>
      <p:sp>
        <p:nvSpPr>
          <p:cNvPr id="14" name="New shape"/>
          <p:cNvSpPr/>
          <p:nvPr/>
        </p:nvSpPr>
        <p:spPr>
          <a:xfrm>
            <a:off x="781200" y="4278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1" action="ppaction://hlinksldjump"/>
              </a:rPr>
              <a:t>18</a:t>
            </a:r>
            <a:r>
              <a:rPr sz="900">
                <a:solidFill>
                  <a:srgbClr val="0F283E"/>
                </a:solidFill>
                <a:latin typeface="Arial" pitchFamily="34" charset="0"/>
              </a:rPr>
              <a:t>     Brazil: Net Promoter Score of online shopping portals 2017</a:t>
            </a:r>
          </a:p>
        </p:txBody>
      </p:sp>
      <p:sp>
        <p:nvSpPr>
          <p:cNvPr id="15" name="New shape"/>
          <p:cNvSpPr/>
          <p:nvPr/>
        </p:nvSpPr>
        <p:spPr>
          <a:xfrm>
            <a:off x="781200" y="4494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2" action="ppaction://hlinksldjump"/>
              </a:rPr>
              <a:t>19</a:t>
            </a:r>
            <a:r>
              <a:rPr sz="900">
                <a:solidFill>
                  <a:srgbClr val="0F283E"/>
                </a:solidFill>
                <a:latin typeface="Arial" pitchFamily="34" charset="0"/>
              </a:rPr>
              <a:t>     Popular types of online shops in Brazil 2017</a:t>
            </a:r>
          </a:p>
        </p:txBody>
      </p:sp>
      <p:sp>
        <p:nvSpPr>
          <p:cNvPr id="16" name="New shape"/>
          <p:cNvSpPr/>
          <p:nvPr/>
        </p:nvSpPr>
        <p:spPr>
          <a:xfrm>
            <a:off x="781200" y="4710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3" action="ppaction://hlinksldjump"/>
              </a:rPr>
              <a:t>20</a:t>
            </a:r>
            <a:r>
              <a:rPr sz="900">
                <a:solidFill>
                  <a:srgbClr val="0F283E"/>
                </a:solidFill>
                <a:latin typeface="Arial" pitchFamily="34" charset="0"/>
              </a:rPr>
              <a:t>     Brazil: most used e-commerce websites 2016</a:t>
            </a:r>
          </a:p>
        </p:txBody>
      </p:sp>
      <p:sp>
        <p:nvSpPr>
          <p:cNvPr id="17" name="New shape"/>
          <p:cNvSpPr/>
          <p:nvPr/>
        </p:nvSpPr>
        <p:spPr>
          <a:xfrm>
            <a:off x="781200" y="4926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4" action="ppaction://hlinksldjump"/>
              </a:rPr>
              <a:t>21</a:t>
            </a:r>
            <a:r>
              <a:rPr sz="900">
                <a:solidFill>
                  <a:srgbClr val="0F283E"/>
                </a:solidFill>
                <a:latin typeface="Arial" pitchFamily="34" charset="0"/>
              </a:rPr>
              <a:t>     Brazil: favorite e-commerce sites among consumers 2016</a:t>
            </a:r>
          </a:p>
        </p:txBody>
      </p:sp>
      <p:sp>
        <p:nvSpPr>
          <p:cNvPr id="18" name="New shape"/>
          <p:cNvSpPr/>
          <p:nvPr/>
        </p:nvSpPr>
        <p:spPr>
          <a:xfrm>
            <a:off x="781200" y="5142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5" action="ppaction://hlinksldjump"/>
              </a:rPr>
              <a:t>22</a:t>
            </a:r>
            <a:r>
              <a:rPr sz="900">
                <a:solidFill>
                  <a:srgbClr val="0F283E"/>
                </a:solidFill>
                <a:latin typeface="Arial" pitchFamily="34" charset="0"/>
              </a:rPr>
              <a:t>     Mercado Livre revenue in Brazil 2015-2017</a:t>
            </a:r>
          </a:p>
        </p:txBody>
      </p:sp>
      <p:sp>
        <p:nvSpPr>
          <p:cNvPr id="19" name="New shape"/>
          <p:cNvSpPr/>
          <p:nvPr/>
        </p:nvSpPr>
        <p:spPr>
          <a:xfrm>
            <a:off x="676800" y="548572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Digital shoppers</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Digital shoppers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2017; Based on delivery address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UOL; </a:t>
            </a:r>
            <a:r>
              <a:rPr sz="800">
                <a:solidFill>
                  <a:srgbClr val="555555"/>
                </a:solidFill>
                <a:latin typeface="Arial" pitchFamily="34" charset="0"/>
                <a:hlinkClick r:id="rId6"/>
              </a:rPr>
              <a:t>ID 770077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30</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Distribution of online shoppers in Brazil in 2017, by region</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shoppers in 2017, by region</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Digital shoppers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H1 2016 and H1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Website (blog.clickqi.com.br); </a:t>
            </a:r>
            <a:r>
              <a:rPr sz="800">
                <a:solidFill>
                  <a:srgbClr val="555555"/>
                </a:solidFill>
                <a:latin typeface="Arial" pitchFamily="34" charset="0"/>
                <a:hlinkClick r:id="rId6"/>
              </a:rPr>
              <a:t>ID 770052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Distribution of online shoppers in Brazil in 1st half of 2016 and 2017, by household income</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shoppers 2016-2017, by income</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CONSUMER SPENDING</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E-commerce in Brazil</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spending</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Central and South America;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WorldPay; </a:t>
            </a:r>
            <a:r>
              <a:rPr sz="800">
                <a:solidFill>
                  <a:srgbClr val="555555"/>
                </a:solidFill>
                <a:latin typeface="Arial" pitchFamily="34" charset="0"/>
                <a:hlinkClick r:id="rId6"/>
              </a:rPr>
              <a:t>ID 734433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Distribution of e-commerce spending in Brazil in 2016, by payment method</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Payment methods e-commerce sales share in Brazil 2016</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spending</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2016 and 2017; 16 years and older; active paying customers (or accounts) </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Statista DMO; </a:t>
            </a:r>
            <a:r>
              <a:rPr sz="800">
                <a:solidFill>
                  <a:srgbClr val="555555"/>
                </a:solidFill>
                <a:latin typeface="Arial" pitchFamily="34" charset="0"/>
                <a:hlinkClick r:id="rId6"/>
              </a:rPr>
              <a:t>ID 256452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34</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Average retail e-commerce revenue per user in Brazil from 2016 to 2022 (in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retail e-commerce ARPU 2016-2022</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spending</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2011 to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a:t>
            </a:r>
            <a:r>
              <a:rPr sz="800">
                <a:solidFill>
                  <a:srgbClr val="555555"/>
                </a:solidFill>
                <a:latin typeface="Arial" pitchFamily="34" charset="0"/>
                <a:hlinkClick r:id="rId6"/>
              </a:rPr>
              <a:t>ID 255337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35</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Average online shopping value in Brazil from 2011 to 2017 (in Brazilian reals)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Average online ticket value in Brazil 2011-2017</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spending</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UOL; </a:t>
            </a:r>
            <a:r>
              <a:rPr sz="800">
                <a:solidFill>
                  <a:srgbClr val="555555"/>
                </a:solidFill>
                <a:latin typeface="Arial" pitchFamily="34" charset="0"/>
                <a:hlinkClick r:id="rId6"/>
              </a:rPr>
              <a:t>ID 682348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36</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Most popular retail e-commerce categories in Brazil in 2017, by revenue share</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retail e-commerce category revenue share 2017</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spending</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2016 and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Profissional de E-commerce; </a:t>
            </a:r>
            <a:r>
              <a:rPr sz="800">
                <a:solidFill>
                  <a:srgbClr val="555555"/>
                </a:solidFill>
                <a:latin typeface="Arial" pitchFamily="34" charset="0"/>
                <a:hlinkClick r:id="rId6"/>
              </a:rPr>
              <a:t>ID 814317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37</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Sales revenue generated by online shopping on selected days in Brazil in 2016 and 2017 (in billion Brazilian reals)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shopping revenue 2016-2017, by holiday</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spending</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2016 and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Profissional de E-commerce; </a:t>
            </a:r>
            <a:r>
              <a:rPr sz="800">
                <a:solidFill>
                  <a:srgbClr val="555555"/>
                </a:solidFill>
                <a:latin typeface="Arial" pitchFamily="34" charset="0"/>
                <a:hlinkClick r:id="rId6"/>
              </a:rPr>
              <a:t>ID 828554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Average sales value per checkout in online shopping on selected days in Brazil in 2016 and 2017 (in Brazilian reals)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shopping average sales value per checkout 2016-2017, by holiday</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Consumer spending</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2015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(Digital Market Outlook); </a:t>
            </a:r>
            <a:r>
              <a:rPr sz="800">
                <a:solidFill>
                  <a:srgbClr val="555555"/>
                </a:solidFill>
                <a:latin typeface="Arial" pitchFamily="34" charset="0"/>
                <a:hlinkClick r:id="rId6"/>
              </a:rPr>
              <a:t>ID 249712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39</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Online travel booking revenue in BRIC countries from 2015 to 2022 (in billion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Online travel booking volume in BRIC countries 2015-2022</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Table of Contents</a:t>
            </a:r>
          </a:p>
        </p:txBody>
      </p:sp>
      <p:sp>
        <p:nvSpPr>
          <p:cNvPr id="3" name="New shape"/>
          <p:cNvSpPr/>
          <p:nvPr/>
        </p:nvSpPr>
        <p:spPr>
          <a:xfrm>
            <a:off x="781200" y="1440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2" action="ppaction://hlinksldjump"/>
              </a:rPr>
              <a:t>24</a:t>
            </a:r>
            <a:r>
              <a:rPr sz="900">
                <a:solidFill>
                  <a:srgbClr val="0F283E"/>
                </a:solidFill>
                <a:latin typeface="Arial" pitchFamily="34" charset="0"/>
              </a:rPr>
              <a:t>     Brazil: number of digital buyers 2016-2022</a:t>
            </a:r>
          </a:p>
        </p:txBody>
      </p:sp>
      <p:sp>
        <p:nvSpPr>
          <p:cNvPr id="4" name="New shape"/>
          <p:cNvSpPr/>
          <p:nvPr/>
        </p:nvSpPr>
        <p:spPr>
          <a:xfrm>
            <a:off x="781200" y="1656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3" action="ppaction://hlinksldjump"/>
              </a:rPr>
              <a:t>25</a:t>
            </a:r>
            <a:r>
              <a:rPr sz="900">
                <a:solidFill>
                  <a:srgbClr val="0F283E"/>
                </a:solidFill>
                <a:latin typeface="Arial" pitchFamily="34" charset="0"/>
              </a:rPr>
              <a:t>     Brazil: digital buyer penetration 2016-2022</a:t>
            </a:r>
          </a:p>
        </p:txBody>
      </p:sp>
      <p:sp>
        <p:nvSpPr>
          <p:cNvPr id="5" name="New shape"/>
          <p:cNvSpPr/>
          <p:nvPr/>
        </p:nvSpPr>
        <p:spPr>
          <a:xfrm>
            <a:off x="781200" y="1872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4" action="ppaction://hlinksldjump"/>
              </a:rPr>
              <a:t>26</a:t>
            </a:r>
            <a:r>
              <a:rPr sz="900">
                <a:solidFill>
                  <a:srgbClr val="0F283E"/>
                </a:solidFill>
                <a:latin typeface="Arial" pitchFamily="34" charset="0"/>
              </a:rPr>
              <a:t>     Brazil: number of digital buyers 2013-2017</a:t>
            </a:r>
          </a:p>
        </p:txBody>
      </p:sp>
      <p:sp>
        <p:nvSpPr>
          <p:cNvPr id="6" name="New shape"/>
          <p:cNvSpPr/>
          <p:nvPr/>
        </p:nvSpPr>
        <p:spPr>
          <a:xfrm>
            <a:off x="781200" y="2088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5" action="ppaction://hlinksldjump"/>
              </a:rPr>
              <a:t>27</a:t>
            </a:r>
            <a:r>
              <a:rPr sz="900">
                <a:solidFill>
                  <a:srgbClr val="0F283E"/>
                </a:solidFill>
                <a:latin typeface="Arial" pitchFamily="34" charset="0"/>
              </a:rPr>
              <a:t>     Brazil: digital buyers growth rate 2014-2017</a:t>
            </a:r>
          </a:p>
        </p:txBody>
      </p:sp>
      <p:sp>
        <p:nvSpPr>
          <p:cNvPr id="7" name="New shape"/>
          <p:cNvSpPr/>
          <p:nvPr/>
        </p:nvSpPr>
        <p:spPr>
          <a:xfrm>
            <a:off x="781200" y="2304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6" action="ppaction://hlinksldjump"/>
              </a:rPr>
              <a:t>28</a:t>
            </a:r>
            <a:r>
              <a:rPr sz="900">
                <a:solidFill>
                  <a:srgbClr val="0F283E"/>
                </a:solidFill>
                <a:latin typeface="Arial" pitchFamily="34" charset="0"/>
              </a:rPr>
              <a:t>     Brazil: gender distribution of digital buyers 2015-2016</a:t>
            </a:r>
          </a:p>
        </p:txBody>
      </p:sp>
      <p:sp>
        <p:nvSpPr>
          <p:cNvPr id="8" name="New shape"/>
          <p:cNvSpPr/>
          <p:nvPr/>
        </p:nvSpPr>
        <p:spPr>
          <a:xfrm>
            <a:off x="781200" y="2520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7" action="ppaction://hlinksldjump"/>
              </a:rPr>
              <a:t>29</a:t>
            </a:r>
            <a:r>
              <a:rPr sz="900">
                <a:solidFill>
                  <a:srgbClr val="0F283E"/>
                </a:solidFill>
                <a:latin typeface="Arial" pitchFamily="34" charset="0"/>
              </a:rPr>
              <a:t>     Brazil: age distribution of digital buyers 2016</a:t>
            </a:r>
          </a:p>
        </p:txBody>
      </p:sp>
      <p:sp>
        <p:nvSpPr>
          <p:cNvPr id="9" name="New shape"/>
          <p:cNvSpPr/>
          <p:nvPr/>
        </p:nvSpPr>
        <p:spPr>
          <a:xfrm>
            <a:off x="781200" y="2736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8" action="ppaction://hlinksldjump"/>
              </a:rPr>
              <a:t>30</a:t>
            </a:r>
            <a:r>
              <a:rPr sz="900">
                <a:solidFill>
                  <a:srgbClr val="0F283E"/>
                </a:solidFill>
                <a:latin typeface="Arial" pitchFamily="34" charset="0"/>
              </a:rPr>
              <a:t>     Brazil: online shoppers in 2017, by region</a:t>
            </a:r>
          </a:p>
        </p:txBody>
      </p:sp>
      <p:sp>
        <p:nvSpPr>
          <p:cNvPr id="10" name="New shape"/>
          <p:cNvSpPr/>
          <p:nvPr/>
        </p:nvSpPr>
        <p:spPr>
          <a:xfrm>
            <a:off x="781200" y="2952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9" action="ppaction://hlinksldjump"/>
              </a:rPr>
              <a:t>31</a:t>
            </a:r>
            <a:r>
              <a:rPr sz="900">
                <a:solidFill>
                  <a:srgbClr val="0F283E"/>
                </a:solidFill>
                <a:latin typeface="Arial" pitchFamily="34" charset="0"/>
              </a:rPr>
              <a:t>     Brazil: online shoppers 2016-2017, by income</a:t>
            </a:r>
          </a:p>
        </p:txBody>
      </p:sp>
      <p:sp>
        <p:nvSpPr>
          <p:cNvPr id="11" name="New shape"/>
          <p:cNvSpPr/>
          <p:nvPr/>
        </p:nvSpPr>
        <p:spPr>
          <a:xfrm>
            <a:off x="676800" y="329500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Consumer spending</a:t>
            </a:r>
          </a:p>
        </p:txBody>
      </p:sp>
      <p:sp>
        <p:nvSpPr>
          <p:cNvPr id="12" name="New shape"/>
          <p:cNvSpPr/>
          <p:nvPr/>
        </p:nvSpPr>
        <p:spPr>
          <a:xfrm>
            <a:off x="781200" y="3678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0" action="ppaction://hlinksldjump"/>
              </a:rPr>
              <a:t>33</a:t>
            </a:r>
            <a:r>
              <a:rPr sz="900">
                <a:solidFill>
                  <a:srgbClr val="0F283E"/>
                </a:solidFill>
                <a:latin typeface="Arial" pitchFamily="34" charset="0"/>
              </a:rPr>
              <a:t>     Payment methods e-commerce sales share in Brazil 2016</a:t>
            </a:r>
          </a:p>
        </p:txBody>
      </p:sp>
      <p:sp>
        <p:nvSpPr>
          <p:cNvPr id="13" name="New shape"/>
          <p:cNvSpPr/>
          <p:nvPr/>
        </p:nvSpPr>
        <p:spPr>
          <a:xfrm>
            <a:off x="781200" y="3894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1" action="ppaction://hlinksldjump"/>
              </a:rPr>
              <a:t>34</a:t>
            </a:r>
            <a:r>
              <a:rPr sz="900">
                <a:solidFill>
                  <a:srgbClr val="0F283E"/>
                </a:solidFill>
                <a:latin typeface="Arial" pitchFamily="34" charset="0"/>
              </a:rPr>
              <a:t>     Brazil: retail e-commerce ARPU 2016-2022</a:t>
            </a:r>
          </a:p>
        </p:txBody>
      </p:sp>
      <p:sp>
        <p:nvSpPr>
          <p:cNvPr id="14" name="New shape"/>
          <p:cNvSpPr/>
          <p:nvPr/>
        </p:nvSpPr>
        <p:spPr>
          <a:xfrm>
            <a:off x="781200" y="4110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2" action="ppaction://hlinksldjump"/>
              </a:rPr>
              <a:t>35</a:t>
            </a:r>
            <a:r>
              <a:rPr sz="900">
                <a:solidFill>
                  <a:srgbClr val="0F283E"/>
                </a:solidFill>
                <a:latin typeface="Arial" pitchFamily="34" charset="0"/>
              </a:rPr>
              <a:t>     Average online ticket value in Brazil 2011-2017</a:t>
            </a:r>
          </a:p>
        </p:txBody>
      </p:sp>
      <p:sp>
        <p:nvSpPr>
          <p:cNvPr id="15" name="New shape"/>
          <p:cNvSpPr/>
          <p:nvPr/>
        </p:nvSpPr>
        <p:spPr>
          <a:xfrm>
            <a:off x="781200" y="4326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3" action="ppaction://hlinksldjump"/>
              </a:rPr>
              <a:t>36</a:t>
            </a:r>
            <a:r>
              <a:rPr sz="900">
                <a:solidFill>
                  <a:srgbClr val="0F283E"/>
                </a:solidFill>
                <a:latin typeface="Arial" pitchFamily="34" charset="0"/>
              </a:rPr>
              <a:t>     Brazil: retail e-commerce category revenue share 2017</a:t>
            </a:r>
          </a:p>
        </p:txBody>
      </p:sp>
      <p:sp>
        <p:nvSpPr>
          <p:cNvPr id="16" name="New shape"/>
          <p:cNvSpPr/>
          <p:nvPr/>
        </p:nvSpPr>
        <p:spPr>
          <a:xfrm>
            <a:off x="781200" y="4542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4" action="ppaction://hlinksldjump"/>
              </a:rPr>
              <a:t>37</a:t>
            </a:r>
            <a:r>
              <a:rPr sz="900">
                <a:solidFill>
                  <a:srgbClr val="0F283E"/>
                </a:solidFill>
                <a:latin typeface="Arial" pitchFamily="34" charset="0"/>
              </a:rPr>
              <a:t>     Brazil: online shopping revenue 2016-2017, by holiday</a:t>
            </a:r>
          </a:p>
        </p:txBody>
      </p:sp>
      <p:sp>
        <p:nvSpPr>
          <p:cNvPr id="17" name="New shape"/>
          <p:cNvSpPr/>
          <p:nvPr/>
        </p:nvSpPr>
        <p:spPr>
          <a:xfrm>
            <a:off x="781200" y="4758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5" action="ppaction://hlinksldjump"/>
              </a:rPr>
              <a:t>38</a:t>
            </a:r>
            <a:r>
              <a:rPr sz="900">
                <a:solidFill>
                  <a:srgbClr val="0F283E"/>
                </a:solidFill>
                <a:latin typeface="Arial" pitchFamily="34" charset="0"/>
              </a:rPr>
              <a:t>     Brazil: online shopping average sales value per checkout 2016-2017, by holiday</a:t>
            </a:r>
          </a:p>
        </p:txBody>
      </p:sp>
      <p:sp>
        <p:nvSpPr>
          <p:cNvPr id="18" name="New shape"/>
          <p:cNvSpPr/>
          <p:nvPr/>
        </p:nvSpPr>
        <p:spPr>
          <a:xfrm>
            <a:off x="781200" y="4974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6" action="ppaction://hlinksldjump"/>
              </a:rPr>
              <a:t>39</a:t>
            </a:r>
            <a:r>
              <a:rPr sz="900">
                <a:solidFill>
                  <a:srgbClr val="0F283E"/>
                </a:solidFill>
                <a:latin typeface="Arial" pitchFamily="34" charset="0"/>
              </a:rPr>
              <a:t>     Online travel booking volume in BRIC countries 2015-2022</a:t>
            </a:r>
          </a:p>
        </p:txBody>
      </p:sp>
      <p:sp>
        <p:nvSpPr>
          <p:cNvPr id="19" name="New shape"/>
          <p:cNvSpPr/>
          <p:nvPr/>
        </p:nvSpPr>
        <p:spPr>
          <a:xfrm>
            <a:off x="676800" y="531786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Shopping behavior</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SHOPPING BEHAVIOR</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E-commerce in Brazil</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Shopping behavior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Central and South America; September 12 to October 11, 2016; 16-64 years; &gt; 1,000</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Ipsos; </a:t>
            </a:r>
            <a:r>
              <a:rPr sz="800">
                <a:solidFill>
                  <a:srgbClr val="555555"/>
                </a:solidFill>
                <a:latin typeface="Arial" pitchFamily="34" charset="0"/>
                <a:hlinkClick r:id="rId6"/>
              </a:rPr>
              <a:t>ID 741378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Factors influencing the decision to make an online purchase in Brazil in 2016</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factors influencing online purchases 2016</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Shopping behavior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89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Manhattan Associates; DCI; GS Notícias; </a:t>
            </a:r>
            <a:r>
              <a:rPr sz="800">
                <a:solidFill>
                  <a:srgbClr val="555555"/>
                </a:solidFill>
                <a:latin typeface="Arial" pitchFamily="34" charset="0"/>
                <a:hlinkClick r:id="rId6"/>
              </a:rPr>
              <a:t>ID 783442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42</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Maximum delivery time that digital buyers considered acceptable for online purchases in Brazil in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maximum delivery time according to online shoppers 2017</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Shopping behavior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90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Manhattan Associates; DCI; COAD; </a:t>
            </a:r>
            <a:r>
              <a:rPr sz="800">
                <a:solidFill>
                  <a:srgbClr val="555555"/>
                </a:solidFill>
                <a:latin typeface="Arial" pitchFamily="34" charset="0"/>
                <a:hlinkClick r:id="rId6"/>
              </a:rPr>
              <a:t>ID 783469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Share of digital buyers who claimed to have abandoned their online shopping cart in Brazil in 2017, by reason given</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shopping cart abandonment rate 2017, by reason</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Shopping behavior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2016 and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91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Profissional de E-commerce; </a:t>
            </a:r>
            <a:r>
              <a:rPr sz="800">
                <a:solidFill>
                  <a:srgbClr val="555555"/>
                </a:solidFill>
                <a:latin typeface="Arial" pitchFamily="34" charset="0"/>
                <a:hlinkClick r:id="rId6"/>
              </a:rPr>
              <a:t>ID 828561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44</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Number of checkouts in online shopping on selected days in Brazil in 2016 and 2017 (in millions)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shopping number of checkouts 2016-2017, by holiday</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Shopping behavior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2016 and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92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Profissional de E-commerce; </a:t>
            </a:r>
            <a:r>
              <a:rPr sz="800">
                <a:solidFill>
                  <a:srgbClr val="555555"/>
                </a:solidFill>
                <a:latin typeface="Arial" pitchFamily="34" charset="0"/>
                <a:hlinkClick r:id="rId6"/>
              </a:rPr>
              <a:t>ID 828540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45</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Growth rate of online sales on selected days in Brazil in 2016 and 2017, compared to the previous year</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shopping growth rate 2016-2017, by holiday</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Shopping behavior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486300" y="5364300"/>
            <a:ext cx="10960800" cy="6477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1" showAsIcon="1" r:id="rId6" progId="Excel.Sheet.780667">
                  <p:embed/>
                </p:oleObj>
              </mc:Choice>
              <mc:Fallback>
                <p:oleObj showAsIcon="1" r:id="rId6" progId="Excel.Sheet.780667">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October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93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ecommercebrasil.com.br; </a:t>
            </a:r>
            <a:r>
              <a:rPr sz="800">
                <a:solidFill>
                  <a:srgbClr val="555555"/>
                </a:solidFill>
                <a:latin typeface="Arial" pitchFamily="34" charset="0"/>
                <a:hlinkClick r:id="rId9"/>
              </a:rPr>
              <a:t>ID 780667</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46</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Net Promoter Score (NPS) of retail e-commerce in Brazil as of October 2016, by product category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Net Promoter Score of retail e-commerce 2016, by category</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Shopping behavior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September 2016 and 2017*; 2,000</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94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Net Promoter Score; Conecta; IBOPE (DTM); </a:t>
            </a:r>
            <a:r>
              <a:rPr sz="800">
                <a:solidFill>
                  <a:srgbClr val="555555"/>
                </a:solidFill>
                <a:latin typeface="Arial" pitchFamily="34" charset="0"/>
                <a:hlinkClick r:id="rId6"/>
              </a:rPr>
              <a:t>ID 802188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47</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Net Promoter Score of online shopping portal Netshoes in Brazil in 2016 and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Net Promoter Score of e-tailer Netshoes 2016-2017</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Shopping behavior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September 2016 and 2017*; 2,000</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95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Net Promoter Score; Conecta; IBOPE (DTM); </a:t>
            </a:r>
            <a:r>
              <a:rPr sz="800">
                <a:solidFill>
                  <a:srgbClr val="555555"/>
                </a:solidFill>
                <a:latin typeface="Arial" pitchFamily="34" charset="0"/>
                <a:hlinkClick r:id="rId6"/>
              </a:rPr>
              <a:t>ID 804156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Net Promoter Score of online shopping portal Mercado Livre in Brazil in 2016 and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Net Promoter Score of e-tailer Mercado Livre 2016-2017</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Shopping behavior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September 2016 and 2017*; 2,000</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96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Net Promoter Score; Conecta; IBOPE (DTM); </a:t>
            </a:r>
            <a:r>
              <a:rPr sz="800">
                <a:solidFill>
                  <a:srgbClr val="555555"/>
                </a:solidFill>
                <a:latin typeface="Arial" pitchFamily="34" charset="0"/>
                <a:hlinkClick r:id="rId6"/>
              </a:rPr>
              <a:t>ID 804171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49</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Net Promoter Score of Amazon in Brazil in 2016 and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Net Promoter Score of Amazon 2016-2017</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Table of Contents</a:t>
            </a:r>
          </a:p>
        </p:txBody>
      </p:sp>
      <p:sp>
        <p:nvSpPr>
          <p:cNvPr id="3" name="New shape"/>
          <p:cNvSpPr/>
          <p:nvPr/>
        </p:nvSpPr>
        <p:spPr>
          <a:xfrm>
            <a:off x="781200" y="1440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2" action="ppaction://hlinksldjump"/>
              </a:rPr>
              <a:t>41</a:t>
            </a:r>
            <a:r>
              <a:rPr sz="900">
                <a:solidFill>
                  <a:srgbClr val="0F283E"/>
                </a:solidFill>
                <a:latin typeface="Arial" pitchFamily="34" charset="0"/>
              </a:rPr>
              <a:t>     Brazil: factors influencing online purchases 2016</a:t>
            </a:r>
          </a:p>
        </p:txBody>
      </p:sp>
      <p:sp>
        <p:nvSpPr>
          <p:cNvPr id="4" name="New shape"/>
          <p:cNvSpPr/>
          <p:nvPr/>
        </p:nvSpPr>
        <p:spPr>
          <a:xfrm>
            <a:off x="781200" y="1656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3" action="ppaction://hlinksldjump"/>
              </a:rPr>
              <a:t>42</a:t>
            </a:r>
            <a:r>
              <a:rPr sz="900">
                <a:solidFill>
                  <a:srgbClr val="0F283E"/>
                </a:solidFill>
                <a:latin typeface="Arial" pitchFamily="34" charset="0"/>
              </a:rPr>
              <a:t>     Brazil: maximum delivery time according to online shoppers 2017</a:t>
            </a:r>
          </a:p>
        </p:txBody>
      </p:sp>
      <p:sp>
        <p:nvSpPr>
          <p:cNvPr id="5" name="New shape"/>
          <p:cNvSpPr/>
          <p:nvPr/>
        </p:nvSpPr>
        <p:spPr>
          <a:xfrm>
            <a:off x="781200" y="1872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4" action="ppaction://hlinksldjump"/>
              </a:rPr>
              <a:t>43</a:t>
            </a:r>
            <a:r>
              <a:rPr sz="900">
                <a:solidFill>
                  <a:srgbClr val="0F283E"/>
                </a:solidFill>
                <a:latin typeface="Arial" pitchFamily="34" charset="0"/>
              </a:rPr>
              <a:t>     Brazil: online shopping cart abandonment rate 2017, by reason</a:t>
            </a:r>
          </a:p>
        </p:txBody>
      </p:sp>
      <p:sp>
        <p:nvSpPr>
          <p:cNvPr id="6" name="New shape"/>
          <p:cNvSpPr/>
          <p:nvPr/>
        </p:nvSpPr>
        <p:spPr>
          <a:xfrm>
            <a:off x="781200" y="2088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5" action="ppaction://hlinksldjump"/>
              </a:rPr>
              <a:t>44</a:t>
            </a:r>
            <a:r>
              <a:rPr sz="900">
                <a:solidFill>
                  <a:srgbClr val="0F283E"/>
                </a:solidFill>
                <a:latin typeface="Arial" pitchFamily="34" charset="0"/>
              </a:rPr>
              <a:t>     Brazil: online shopping number of checkouts 2016-2017, by holiday</a:t>
            </a:r>
          </a:p>
        </p:txBody>
      </p:sp>
      <p:sp>
        <p:nvSpPr>
          <p:cNvPr id="7" name="New shape"/>
          <p:cNvSpPr/>
          <p:nvPr/>
        </p:nvSpPr>
        <p:spPr>
          <a:xfrm>
            <a:off x="781200" y="2304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6" action="ppaction://hlinksldjump"/>
              </a:rPr>
              <a:t>45</a:t>
            </a:r>
            <a:r>
              <a:rPr sz="900">
                <a:solidFill>
                  <a:srgbClr val="0F283E"/>
                </a:solidFill>
                <a:latin typeface="Arial" pitchFamily="34" charset="0"/>
              </a:rPr>
              <a:t>     Brazil: online shopping growth rate 2016-2017, by holiday</a:t>
            </a:r>
          </a:p>
        </p:txBody>
      </p:sp>
      <p:sp>
        <p:nvSpPr>
          <p:cNvPr id="8" name="New shape"/>
          <p:cNvSpPr/>
          <p:nvPr/>
        </p:nvSpPr>
        <p:spPr>
          <a:xfrm>
            <a:off x="781200" y="2520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7" action="ppaction://hlinksldjump"/>
              </a:rPr>
              <a:t>46</a:t>
            </a:r>
            <a:r>
              <a:rPr sz="900">
                <a:solidFill>
                  <a:srgbClr val="0F283E"/>
                </a:solidFill>
                <a:latin typeface="Arial" pitchFamily="34" charset="0"/>
              </a:rPr>
              <a:t>     Brazil: Net Promoter Score of retail e-commerce 2016, by category</a:t>
            </a:r>
          </a:p>
        </p:txBody>
      </p:sp>
      <p:sp>
        <p:nvSpPr>
          <p:cNvPr id="9" name="New shape"/>
          <p:cNvSpPr/>
          <p:nvPr/>
        </p:nvSpPr>
        <p:spPr>
          <a:xfrm>
            <a:off x="781200" y="2736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8" action="ppaction://hlinksldjump"/>
              </a:rPr>
              <a:t>47</a:t>
            </a:r>
            <a:r>
              <a:rPr sz="900">
                <a:solidFill>
                  <a:srgbClr val="0F283E"/>
                </a:solidFill>
                <a:latin typeface="Arial" pitchFamily="34" charset="0"/>
              </a:rPr>
              <a:t>     Brazil: Net Promoter Score of e-tailer Netshoes 2016-2017</a:t>
            </a:r>
          </a:p>
        </p:txBody>
      </p:sp>
      <p:sp>
        <p:nvSpPr>
          <p:cNvPr id="10" name="New shape"/>
          <p:cNvSpPr/>
          <p:nvPr/>
        </p:nvSpPr>
        <p:spPr>
          <a:xfrm>
            <a:off x="781200" y="2952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9" action="ppaction://hlinksldjump"/>
              </a:rPr>
              <a:t>48</a:t>
            </a:r>
            <a:r>
              <a:rPr sz="900">
                <a:solidFill>
                  <a:srgbClr val="0F283E"/>
                </a:solidFill>
                <a:latin typeface="Arial" pitchFamily="34" charset="0"/>
              </a:rPr>
              <a:t>     Brazil: Net Promoter Score of e-tailer Mercado Livre 2016-2017</a:t>
            </a:r>
          </a:p>
        </p:txBody>
      </p:sp>
      <p:sp>
        <p:nvSpPr>
          <p:cNvPr id="11" name="New shape"/>
          <p:cNvSpPr/>
          <p:nvPr/>
        </p:nvSpPr>
        <p:spPr>
          <a:xfrm>
            <a:off x="781200" y="3168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0" action="ppaction://hlinksldjump"/>
              </a:rPr>
              <a:t>49</a:t>
            </a:r>
            <a:r>
              <a:rPr sz="900">
                <a:solidFill>
                  <a:srgbClr val="0F283E"/>
                </a:solidFill>
                <a:latin typeface="Arial" pitchFamily="34" charset="0"/>
              </a:rPr>
              <a:t>     Brazil: Net Promoter Score of Amazon 2016-2017</a:t>
            </a:r>
          </a:p>
        </p:txBody>
      </p:sp>
      <p:sp>
        <p:nvSpPr>
          <p:cNvPr id="12" name="New shape"/>
          <p:cNvSpPr/>
          <p:nvPr/>
        </p:nvSpPr>
        <p:spPr>
          <a:xfrm>
            <a:off x="781200" y="3384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1" action="ppaction://hlinksldjump"/>
              </a:rPr>
              <a:t>50</a:t>
            </a:r>
            <a:r>
              <a:rPr sz="900">
                <a:solidFill>
                  <a:srgbClr val="0F283E"/>
                </a:solidFill>
                <a:latin typeface="Arial" pitchFamily="34" charset="0"/>
              </a:rPr>
              <a:t>     Brazil: Net Promoter Score of eBay 2016-2017</a:t>
            </a:r>
          </a:p>
        </p:txBody>
      </p:sp>
      <p:sp>
        <p:nvSpPr>
          <p:cNvPr id="13" name="New shape"/>
          <p:cNvSpPr/>
          <p:nvPr/>
        </p:nvSpPr>
        <p:spPr>
          <a:xfrm>
            <a:off x="676800" y="372700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Mobile commerce</a:t>
            </a:r>
          </a:p>
        </p:txBody>
      </p:sp>
      <p:sp>
        <p:nvSpPr>
          <p:cNvPr id="14" name="New shape"/>
          <p:cNvSpPr/>
          <p:nvPr/>
        </p:nvSpPr>
        <p:spPr>
          <a:xfrm>
            <a:off x="781200" y="4110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2" action="ppaction://hlinksldjump"/>
              </a:rPr>
              <a:t>52</a:t>
            </a:r>
            <a:r>
              <a:rPr sz="900">
                <a:solidFill>
                  <a:srgbClr val="0F283E"/>
                </a:solidFill>
                <a:latin typeface="Arial" pitchFamily="34" charset="0"/>
              </a:rPr>
              <a:t>     Brazil: e-commerce sales 2017-2021, by device</a:t>
            </a:r>
          </a:p>
        </p:txBody>
      </p:sp>
      <p:sp>
        <p:nvSpPr>
          <p:cNvPr id="15" name="New shape"/>
          <p:cNvSpPr/>
          <p:nvPr/>
        </p:nvSpPr>
        <p:spPr>
          <a:xfrm>
            <a:off x="781200" y="4326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3" action="ppaction://hlinksldjump"/>
              </a:rPr>
              <a:t>53</a:t>
            </a:r>
            <a:r>
              <a:rPr sz="900">
                <a:solidFill>
                  <a:srgbClr val="0F283E"/>
                </a:solidFill>
                <a:latin typeface="Arial" pitchFamily="34" charset="0"/>
              </a:rPr>
              <a:t>     Brazil: m-commerce transaction volume 2011-2017</a:t>
            </a:r>
          </a:p>
        </p:txBody>
      </p:sp>
      <p:sp>
        <p:nvSpPr>
          <p:cNvPr id="16" name="New shape"/>
          <p:cNvSpPr/>
          <p:nvPr/>
        </p:nvSpPr>
        <p:spPr>
          <a:xfrm>
            <a:off x="781200" y="4542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4" action="ppaction://hlinksldjump"/>
              </a:rPr>
              <a:t>54</a:t>
            </a:r>
            <a:r>
              <a:rPr sz="900">
                <a:solidFill>
                  <a:srgbClr val="0F283E"/>
                </a:solidFill>
                <a:latin typeface="Arial" pitchFamily="34" charset="0"/>
              </a:rPr>
              <a:t>     Mobile phone commerce reach in selected countries 2017</a:t>
            </a:r>
          </a:p>
        </p:txBody>
      </p:sp>
      <p:sp>
        <p:nvSpPr>
          <p:cNvPr id="17" name="New shape"/>
          <p:cNvSpPr/>
          <p:nvPr/>
        </p:nvSpPr>
        <p:spPr>
          <a:xfrm>
            <a:off x="781200" y="4758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5" action="ppaction://hlinksldjump"/>
              </a:rPr>
              <a:t>55</a:t>
            </a:r>
            <a:r>
              <a:rPr sz="900">
                <a:solidFill>
                  <a:srgbClr val="0F283E"/>
                </a:solidFill>
                <a:latin typeface="Arial" pitchFamily="34" charset="0"/>
              </a:rPr>
              <a:t>     Mobile purchase satisfaction of mobile shoppers worldwide 2016, by country</a:t>
            </a:r>
          </a:p>
        </p:txBody>
      </p:sp>
      <p:sp>
        <p:nvSpPr>
          <p:cNvPr id="18" name="New shape"/>
          <p:cNvSpPr/>
          <p:nvPr/>
        </p:nvSpPr>
        <p:spPr>
          <a:xfrm>
            <a:off x="781200" y="4974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6" action="ppaction://hlinksldjump"/>
              </a:rPr>
              <a:t>56</a:t>
            </a:r>
            <a:r>
              <a:rPr sz="900">
                <a:solidFill>
                  <a:srgbClr val="0F283E"/>
                </a:solidFill>
                <a:latin typeface="Arial" pitchFamily="34" charset="0"/>
              </a:rPr>
              <a:t>     Brazil: Black Friday mobile shopping sales share 2013-2017</a:t>
            </a:r>
          </a:p>
        </p:txBody>
      </p:sp>
      <p:sp>
        <p:nvSpPr>
          <p:cNvPr id="19" name="New shape"/>
          <p:cNvSpPr/>
          <p:nvPr/>
        </p:nvSpPr>
        <p:spPr>
          <a:xfrm>
            <a:off x="781200" y="5190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7" action="ppaction://hlinksldjump"/>
              </a:rPr>
              <a:t>57</a:t>
            </a:r>
            <a:r>
              <a:rPr sz="900">
                <a:solidFill>
                  <a:srgbClr val="0F283E"/>
                </a:solidFill>
                <a:latin typeface="Arial" pitchFamily="34" charset="0"/>
              </a:rPr>
              <a:t>     Mobile wallet usage reach among mobile shoppers 2016, by country</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Shopping behavior</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September 2016 and 2017*; 2,000</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97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Net Promoter Score; Conecta; IBOPE (DTM); </a:t>
            </a:r>
            <a:r>
              <a:rPr sz="800">
                <a:solidFill>
                  <a:srgbClr val="555555"/>
                </a:solidFill>
                <a:latin typeface="Arial" pitchFamily="34" charset="0"/>
                <a:hlinkClick r:id="rId6"/>
              </a:rPr>
              <a:t>ID 804184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50</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Net Promoter Score of eBay in Brazil in 2016 and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Net Promoter Score of eBay 2016-2017</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MOBILE COMMERCE</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E-commerce in Brazil</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Mobile commerce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Forecast</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98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WorldPay; </a:t>
            </a:r>
            <a:r>
              <a:rPr sz="800">
                <a:solidFill>
                  <a:srgbClr val="555555"/>
                </a:solidFill>
                <a:latin typeface="Arial" pitchFamily="34" charset="0"/>
                <a:hlinkClick r:id="rId6"/>
              </a:rPr>
              <a:t>ID 804001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52</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E-commerce sales revenue in Brazil in 2017 and 2021, by device (in billion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e-commerce sales 2017-2021, by device</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Mobile commerce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January 2011 to January 2017; 6-month period ending in the indicated month</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99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a:t>
            </a:r>
            <a:r>
              <a:rPr sz="800">
                <a:solidFill>
                  <a:srgbClr val="555555"/>
                </a:solidFill>
                <a:latin typeface="Arial" pitchFamily="34" charset="0"/>
                <a:hlinkClick r:id="rId6"/>
              </a:rPr>
              <a:t>ID 294239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Share of mobile commerce transaction volume in Brazil from January 2011 to December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m-commerce transaction volume 2011-2017</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Mobile commerce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486300" y="5364300"/>
            <a:ext cx="10960800" cy="6477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2" showAsIcon="1" r:id="rId6" progId="Excel.Sheet.280134">
                  <p:embed/>
                </p:oleObj>
              </mc:Choice>
              <mc:Fallback>
                <p:oleObj showAsIcon="1" r:id="rId6" progId="Excel.Sheet.280134">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Q2 and Q3 2017; 16 to 64 years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100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We Are Social; GlobalWebIndex; </a:t>
            </a:r>
            <a:r>
              <a:rPr sz="800">
                <a:solidFill>
                  <a:srgbClr val="555555"/>
                </a:solidFill>
                <a:latin typeface="Arial" pitchFamily="34" charset="0"/>
                <a:hlinkClick r:id="rId9"/>
              </a:rPr>
              <a:t>ID 280134</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54</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Share of population who bought something online via phone in the past month as of 3rd quarter 2017, by country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Mobile phone commerce reach in selected countries 2017</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Mobile commerce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486300" y="5364300"/>
            <a:ext cx="10960800" cy="6477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3" showAsIcon="1" r:id="rId6" progId="Excel.Sheet.614292">
                  <p:embed/>
                </p:oleObj>
              </mc:Choice>
              <mc:Fallback>
                <p:oleObj showAsIcon="1" r:id="rId6" progId="Excel.Sheet.614292">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July 22 to August 17, 2016; 18 years and older; 3,800; mobile users who have purchased a product or service on mobile in the past 6 months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101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IAB; On Device Research; </a:t>
            </a:r>
            <a:r>
              <a:rPr sz="800">
                <a:solidFill>
                  <a:srgbClr val="555555"/>
                </a:solidFill>
                <a:latin typeface="Arial" pitchFamily="34" charset="0"/>
                <a:hlinkClick r:id="rId9"/>
              </a:rPr>
              <a:t>ID 614292</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55</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Share of mobile shoppers in selected countries who are satisfied with their mobile shopping experience as of August 2016</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Mobile purchase satisfaction of mobile shoppers worldwide 2016, by country</a:t>
            </a: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Mobile commerce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2013 to 2017*; Based on sales value</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102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Ebit; Profissional de E-commerce; </a:t>
            </a:r>
            <a:r>
              <a:rPr sz="800">
                <a:solidFill>
                  <a:srgbClr val="555555"/>
                </a:solidFill>
                <a:latin typeface="Arial" pitchFamily="34" charset="0"/>
                <a:hlinkClick r:id="rId6"/>
              </a:rPr>
              <a:t>ID 779475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56</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Mobile shopping as percentage of total online sales on Black Friday in Brazil from 2013 to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Black Friday mobile shopping sales share 2013-2017</a:t>
            </a: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Mobile commerce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486300" y="5364300"/>
            <a:ext cx="10960800" cy="6477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4" showAsIcon="1" r:id="rId6" progId="Excel.Sheet.218615">
                  <p:embed/>
                </p:oleObj>
              </mc:Choice>
              <mc:Fallback>
                <p:oleObj showAsIcon="1" r:id="rId6" progId="Excel.Sheet.218615">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Worldwide; July 22 to August 17, 2016; 18 years and older; 3,800; mobile users who have purchased a product or service on mobile in the past 6 months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103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IAB; </a:t>
            </a:r>
            <a:r>
              <a:rPr sz="800">
                <a:solidFill>
                  <a:srgbClr val="555555"/>
                </a:solidFill>
                <a:latin typeface="Arial" pitchFamily="34" charset="0"/>
                <a:hlinkClick r:id="rId9"/>
              </a:rPr>
              <a:t>ID 218615</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57</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Mobile wallet usage reach among mobile shoppers worldwide as of August 2016, by country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Mobile wallet usage reach among mobile shoppers 2016, by country</a:t>
            </a: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REFERENCES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E-commerce in Brazil</a:t>
            </a: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DMO</a:t>
                      </a:r>
                      <a:r>
                        <a:rPr sz="700">
                          <a:solidFill>
                            <a:srgbClr val="0F283E"/>
                          </a:solidFill>
                          <a:latin typeface="Arial" pitchFamily="34" charset="0"/>
                        </a:rPr>
                        <a:t>; </a:t>
                      </a:r>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Market Analytics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 and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June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Digital Market Outlook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Forecast. The eCommerce market encompasses the sale of physical goods via a digital channel to a private end user (B2C). Incorporated in this definition are purchases via desktop computer (including notebooks and laptops) as well as purchases via mobile devices such as smartphones and tablets. The following are not included in the eCommerce market: digitally distributed services (see instead: eServices), digital media downloads or streams, digitally distributed goods in B2B markets nor digital purchase or resale of used, defective or repaired goods (reCommerce and C2C). All monetary figures refer to the annual gross revenue and do not factor in shipping costs.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Retail e-commerce sales in Brazil from 2016 to 2022 (in million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retail e-commerce sales 2016-2022</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Table of Contents</a:t>
            </a: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r>
                        <a:rPr sz="700">
                          <a:solidFill>
                            <a:srgbClr val="0F283E"/>
                          </a:solidFill>
                          <a:latin typeface="Arial" pitchFamily="34" charset="0"/>
                        </a:rPr>
                        <a:t>; </a:t>
                      </a:r>
                      <a:r>
                        <a:rPr sz="700">
                          <a:solidFill>
                            <a:srgbClr val="0F283E"/>
                          </a:solidFill>
                          <a:latin typeface="Arial" pitchFamily="34" charset="0"/>
                        </a:rPr>
                        <a:t>Statista DMO</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DMO</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June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Digital Market Outlook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Forecasts. The eCommerce market encompasses the sale of physical goods via a digital channel to a private end user (B2C). Incorporated in this definition are purchases via desktop computer (including notebooks and laptops) as well as purchases via mobile devices such as smartphones and tablets. The following are not included in the eCommerce market: digitally distributed services (see instead: eServices), digital media downloads or streams, digitally distributed goods in B2B markets nor digital purchase or resale of used, defective or repaired goods (reCommerce and C2C). All monetary figures refer to the annual gross revenue and do not factor in shipping costs.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Annual retail e-commerce sales growth in Brazil from 2017 to 2022</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retail e-commerce sales growth 2017-2022</a:t>
            </a: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BBVA</a:t>
                      </a:r>
                      <a:r>
                        <a:rPr sz="700">
                          <a:solidFill>
                            <a:srgbClr val="0F283E"/>
                          </a:solidFill>
                          <a:latin typeface="Arial" pitchFamily="34" charset="0"/>
                        </a:rPr>
                        <a:t>; </a:t>
                      </a:r>
                      <a:r>
                        <a:rPr sz="700">
                          <a:solidFill>
                            <a:srgbClr val="0F283E"/>
                          </a:solidFill>
                          <a:latin typeface="Arial" pitchFamily="34" charset="0"/>
                        </a:rPr>
                        <a:t>IDC</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IDC</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Central and South America, Mexico</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Compared to the previous year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BBVA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bbva.com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Forecast</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Growth rate of e-commerce in selected Latin American countries in 2017 and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Latin America: online shopping growth rate 2017-2018, by country</a:t>
            </a: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r>
                        <a:rPr sz="700">
                          <a:solidFill>
                            <a:srgbClr val="0F283E"/>
                          </a:solidFill>
                          <a:latin typeface="Arial" pitchFamily="34" charset="0"/>
                        </a:rPr>
                        <a:t>; </a:t>
                      </a:r>
                      <a:r>
                        <a:rPr sz="700">
                          <a:solidFill>
                            <a:srgbClr val="0F283E"/>
                          </a:solidFill>
                          <a:latin typeface="Arial" pitchFamily="34" charset="0"/>
                        </a:rPr>
                        <a:t>Statista DMO</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DMO</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China data excluding HK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Digital Market Outlook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*Forecast The e-Commerce market encompasses the sale of physical goods via a digital channel to a private end user (B2C). Incorporated in this definition are purchases via desktop computer (including notebooks and laptops) as well as purchases via mobile devices such as smartphones and tablets. The following are not included in the e-Commerce market: digitally distributed services (see instead: eServices), digital media downloads or streams, digitally distributed goods in B2B markets nor digital purchase or resale of used, defective or repaired goods (re-Commerce and C2C). All monetary figures refer to the annual gross revenue and do not factor in shipping costs and returns.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Retail e-commerce sales in BRIC countries in from 2016 to 2022 (in million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BRIC retail e-commerce sales 2016-2022</a:t>
            </a: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r>
                        <a:rPr sz="700">
                          <a:solidFill>
                            <a:srgbClr val="0F283E"/>
                          </a:solidFill>
                          <a:latin typeface="Arial" pitchFamily="34" charset="0"/>
                        </a:rPr>
                        <a:t>; </a:t>
                      </a:r>
                      <a:r>
                        <a:rPr sz="700">
                          <a:solidFill>
                            <a:srgbClr val="0F283E"/>
                          </a:solidFill>
                          <a:latin typeface="Arial" pitchFamily="34" charset="0"/>
                        </a:rPr>
                        <a:t>Statista DMO</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DMO</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Digital Market Outlook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eCommerce market encompasses the sale of physical goods via a digital channel to a private end user (B2C). Incorporated in this definition are purchases via desktop computer (including notebooks and laptops) as well as purchases via mobile devices such as smartphones and tablets. The following are not included in the eCommerce market: digitally distributed services (see instead: eServices), digitally distributed goods in B2B markets nor digital purchase or resale of used, defective or repaired goods (reCommerce and C2C). The eCommerce market considers the following product categories: "Clothes &amp; shoes", "Consumer electronics &amp; physical media", "Food, cosmetics &amp; pharmaceuticals", "Furniture &amp; home appliances" and "Special Interest". Further information on methodology can be found here.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Retail e-commerce sales CAGR forecast in selected countries from 2018 to 2022</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Digital Market Outlook: retail e-commerce sales CAGR in selected markets 2018-2022</a:t>
            </a: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eMarketer</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eMarketer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eMarketer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November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Ecommerce Performance Stat Pack - November 2017, page 12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E-commerce sales as percentage of total retail sales in selected countries in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E-retail as share of total retail sales in selected countries 2017</a:t>
            </a:r>
          </a:p>
        </p:txBody>
      </p:sp>
    </p:spTree>
  </p:cSld>
  <p:clrMapOvr>
    <a:masterClrMapping/>
  </p:clrMapOvr>
  <p:transition/>
  <p:timing/>
</p:sld>
</file>

<file path=ppt/slides/slide6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PayPal</a:t>
                      </a:r>
                      <a:r>
                        <a:rPr sz="700">
                          <a:solidFill>
                            <a:srgbClr val="0F283E"/>
                          </a:solidFill>
                          <a:latin typeface="Arial" pitchFamily="34" charset="0"/>
                        </a:rPr>
                        <a:t>; </a:t>
                      </a:r>
                      <a:r>
                        <a:rPr sz="700">
                          <a:solidFill>
                            <a:srgbClr val="0F283E"/>
                          </a:solidFill>
                          <a:latin typeface="Arial" pitchFamily="34" charset="0"/>
                        </a:rPr>
                        <a:t>Ipsos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to 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25,228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online shoppers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PayPal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July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PayPal Cross-Border Consumer Research 2018, page 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Q27: Thinking about shopping online, from which of the following countries or regions` websites have you purchased from the past 12 months? Please include your home country if applicable. Base: Online shoppers (base size in appendix)</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Usage of cross-border e-commerce in selected countries as of May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Global cross-border e-commerce 2018</a:t>
            </a:r>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comScore (Media Metrix)</a:t>
                      </a:r>
                      <a:r>
                        <a:rPr sz="700">
                          <a:solidFill>
                            <a:srgbClr val="0F283E"/>
                          </a:solidFill>
                          <a:latin typeface="Arial" pitchFamily="34" charset="0"/>
                        </a:rPr>
                        <a:t>; </a:t>
                      </a:r>
                      <a:r>
                        <a:rPr sz="700">
                          <a:solidFill>
                            <a:srgbClr val="0F283E"/>
                          </a:solidFill>
                          <a:latin typeface="Arial" pitchFamily="34" charset="0"/>
                        </a:rPr>
                        <a:t>eMarketer</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comScore (Media Metrix)</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Only through desktop PCs, excluding mobile shopping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eMarketer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emarketer.com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Most popular online retailers in Brazil in January 2017, based on number of unique visitors (in millions)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Most-visited online retailers in Brazil 2017</a:t>
            </a:r>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Opinion Box</a:t>
                      </a:r>
                      <a:r>
                        <a:rPr sz="700">
                          <a:solidFill>
                            <a:srgbClr val="0F283E"/>
                          </a:solidFill>
                          <a:latin typeface="Arial" pitchFamily="34" charset="0"/>
                        </a:rPr>
                        <a:t>; </a:t>
                      </a:r>
                      <a:r>
                        <a:rPr sz="700">
                          <a:solidFill>
                            <a:srgbClr val="0F283E"/>
                          </a:solidFill>
                          <a:latin typeface="Arial" pitchFamily="34" charset="0"/>
                        </a:rPr>
                        <a:t>Net Promoter Score</a:t>
                      </a:r>
                      <a:r>
                        <a:rPr sz="700">
                          <a:solidFill>
                            <a:srgbClr val="0F283E"/>
                          </a:solidFill>
                          <a:latin typeface="Arial" pitchFamily="34" charset="0"/>
                        </a:rPr>
                        <a:t>; </a:t>
                      </a:r>
                      <a:r>
                        <a:rPr sz="700">
                          <a:solidFill>
                            <a:srgbClr val="0F283E"/>
                          </a:solidFill>
                          <a:latin typeface="Arial" pitchFamily="34" charset="0"/>
                        </a:rPr>
                        <a:t>NetSol</a:t>
                      </a:r>
                      <a:r>
                        <a:rPr sz="700">
                          <a:solidFill>
                            <a:srgbClr val="0F283E"/>
                          </a:solidFill>
                          <a:latin typeface="Arial" pitchFamily="34" charset="0"/>
                        </a:rPr>
                        <a:t>; </a:t>
                      </a:r>
                      <a:r>
                        <a:rPr sz="700">
                          <a:solidFill>
                            <a:srgbClr val="0F283E"/>
                          </a:solidFill>
                          <a:latin typeface="Arial" pitchFamily="34" charset="0"/>
                        </a:rPr>
                        <a:t>Tracksale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Opinion Box</a:t>
                      </a:r>
                      <a:r>
                        <a:rPr sz="700">
                          <a:solidFill>
                            <a:srgbClr val="0F283E"/>
                          </a:solidFill>
                          <a:latin typeface="Arial" pitchFamily="34" charset="0"/>
                        </a:rPr>
                        <a:t>; </a:t>
                      </a:r>
                      <a:r>
                        <a:rPr sz="700">
                          <a:solidFill>
                            <a:srgbClr val="0F283E"/>
                          </a:solidFill>
                          <a:latin typeface="Arial" pitchFamily="34" charset="0"/>
                        </a:rPr>
                        <a:t>Net Promoter Score</a:t>
                      </a:r>
                      <a:r>
                        <a:rPr sz="700">
                          <a:solidFill>
                            <a:srgbClr val="0F283E"/>
                          </a:solidFill>
                          <a:latin typeface="Arial" pitchFamily="34" charset="0"/>
                        </a:rPr>
                        <a:t>; </a:t>
                      </a:r>
                      <a:r>
                        <a:rPr sz="700">
                          <a:solidFill>
                            <a:srgbClr val="0F283E"/>
                          </a:solidFill>
                          <a:latin typeface="Arial" pitchFamily="34" charset="0"/>
                        </a:rPr>
                        <a:t>Tracksale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1,848 customers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NetSol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netsol.com.br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source does not provide the exact date for data collection.</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Leading e-commerce retailers in Brazil in 2017, by Net Promoter Score (NPS)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leading e-commerce retailers 2017, by Net Promoter Score</a:t>
            </a: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Net Promoter Score</a:t>
                      </a:r>
                      <a:r>
                        <a:rPr sz="700">
                          <a:solidFill>
                            <a:srgbClr val="0F283E"/>
                          </a:solidFill>
                          <a:latin typeface="Arial" pitchFamily="34" charset="0"/>
                        </a:rPr>
                        <a:t>; </a:t>
                      </a:r>
                      <a:r>
                        <a:rPr sz="700">
                          <a:solidFill>
                            <a:srgbClr val="0F283E"/>
                          </a:solidFill>
                          <a:latin typeface="Arial" pitchFamily="34" charset="0"/>
                        </a:rPr>
                        <a:t>Conecta</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Net Promoter Score</a:t>
                      </a:r>
                      <a:r>
                        <a:rPr sz="700">
                          <a:solidFill>
                            <a:srgbClr val="0F283E"/>
                          </a:solidFill>
                          <a:latin typeface="Arial" pitchFamily="34" charset="0"/>
                        </a:rPr>
                        <a:t>; </a:t>
                      </a:r>
                      <a:r>
                        <a:rPr sz="700">
                          <a:solidFill>
                            <a:srgbClr val="0F283E"/>
                          </a:solidFill>
                          <a:latin typeface="Arial" pitchFamily="34" charset="0"/>
                        </a:rPr>
                        <a:t>Conecta</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21 to October 2,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Exame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exame.abril.com.br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source uses the term "recommendation index" ("índice de recomendação") instead of Net Promoter Score, though the methodology described is equivalent to that of the NPS.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Net Promoter Score of selected online shopping portals in Brazil in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Net Promoter Score of online shopping portals 2017</a:t>
            </a: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Survey (Global Consumer Survey)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 11 to Dec 18,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1,041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to 64 years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Multiple answers were possible.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Which of these types of online shops have you bought something from in the past 12 months?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Popular types of online shops in Brazil 2017</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OVERVIEW</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E-commerce in Brazil</a:t>
            </a: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Conecta (IBOPE)</a:t>
                      </a:r>
                      <a:r>
                        <a:rPr sz="700">
                          <a:solidFill>
                            <a:srgbClr val="0F283E"/>
                          </a:solidFill>
                          <a:latin typeface="Arial" pitchFamily="34" charset="0"/>
                        </a:rPr>
                        <a:t>; </a:t>
                      </a:r>
                      <a:r>
                        <a:rPr sz="700">
                          <a:solidFill>
                            <a:srgbClr val="0F283E"/>
                          </a:solidFill>
                          <a:latin typeface="Arial" pitchFamily="34" charset="0"/>
                        </a:rPr>
                        <a:t>IBOPE (DTM)</a:t>
                      </a:r>
                      <a:r>
                        <a:rPr sz="700">
                          <a:solidFill>
                            <a:srgbClr val="0F283E"/>
                          </a:solidFill>
                          <a:latin typeface="Arial" pitchFamily="34" charset="0"/>
                        </a:rPr>
                        <a:t>; </a:t>
                      </a:r>
                      <a:r>
                        <a:rPr sz="700">
                          <a:solidFill>
                            <a:srgbClr val="0F283E"/>
                          </a:solidFill>
                          <a:latin typeface="Arial" pitchFamily="34" charset="0"/>
                        </a:rPr>
                        <a:t>Website (ecommercenews.com.br)</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Conecta (IBOPE)</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2,000 internet users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Website (ecommercenews.com.br)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ecommercenews.com.br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Customer Experience Report compared online consumers' satisfaction in 34 leading e-commerce websites in Brazil. The source does not provide the original wording of the question posed during the survey. The wording of the question chosen for this statistic may therefore differ slightly from the original. Multiple answers were possible. The source does not specify the date of survey.</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In which e-commerce website in Brazil did you make a purchase in the last twelve months?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most used e-commerce websites 2016</a:t>
            </a:r>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Conecta (IBOPE)</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Conecta (IBOPE)</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2,000 internet users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Conecta (IBOPE)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conecta-i.com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Customer Experience Report compared online consumers' satisfaction in 34 leading e-commerce websites in Brazil. The source does not provide the original wording of the question posed during the survey. The wording of the question chosen for this statistic may therefore differ slightly from the original. Multiple answers were possible. The source does not specify the date of survey.</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Which e-commerce website in Brazil would you recommend?</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favorite e-commerce sites among consumers 2016</a:t>
            </a: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MercadoLibre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MercadoLibre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2015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 Central and South America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MercadoLibre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MercadoLibre, Inc. 10-K Form 2017, page 45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Net revenue generated by Mercado Livre in Brazil from 2015 to 2017 (in million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Mercado Livre revenue in Brazil 2015-2017</a:t>
            </a: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(Digital Market Outlook)</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Market Analytics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2015 and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number of active paying customers (or accounts)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Digital Market Outlook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Forecast.</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Number of digital buyers in Brazil from 2016 to 2022 (in millions)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number of digital buyers 2016-2022</a:t>
            </a: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(Digital Market Outlook)</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Market Analytics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number of active paying customers (or accounts)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Digital Market Outlook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Forecast.</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Digital buyer penetration in Brazil from 2016 to 2022</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digital buyer penetration 2016-2022</a:t>
            </a:r>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UOL</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2013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Active online consumers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UOL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uol.com.br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Number of online shopping users in Brazil from 2013 to 2017 (in millions)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number of digital buyers 2013-2017</a:t>
            </a:r>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UOL</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2014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Based on number of active online consumers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UOL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uol.com.br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Annual change in the number of online shopping users in Brazil from 2014 to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digital buyers growth rate 2014-2017</a:t>
            </a:r>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2015 and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Webshoppers 35th Edition, page 13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Distribution of online shopping users in Brazil in 2015 and 2016, by gender</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gender distribution of digital buyers 2015-2016</a:t>
            </a:r>
          </a:p>
        </p:txBody>
      </p:sp>
    </p:spTree>
  </p:cSld>
  <p:clrMapOvr>
    <a:masterClrMapping/>
  </p:clrMapOvr>
  <p:transition/>
  <p:timing/>
</p:sld>
</file>

<file path=ppt/slides/slide7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Webshoppers 35th Edition, page 13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Distribution of online shopping users in Brazil in 2016, by age group</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age distribution of digital buyers 2016</a:t>
            </a: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UOL</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Based on delivery address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UOL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uol.com.br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Distribution of online shoppers in Brazil in 2017, by region</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shoppers in 2017, by region</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Overview</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Brazil; 2016 and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DMO; Statista; </a:t>
            </a:r>
            <a:r>
              <a:rPr sz="800">
                <a:solidFill>
                  <a:srgbClr val="555555"/>
                </a:solidFill>
                <a:latin typeface="Arial" pitchFamily="34" charset="0"/>
                <a:hlinkClick r:id="rId6"/>
              </a:rPr>
              <a:t>ID 289746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Retail e-commerce sales in Brazil from 2016 to 2022 (in million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retail e-commerce sales 2016-2022</a:t>
            </a:r>
          </a:p>
        </p:txBody>
      </p:sp>
    </p:spTree>
  </p:cSld>
  <p:clrMapOvr>
    <a:masterClrMapping/>
  </p:clrMapOvr>
  <p:transition/>
  <p:timing/>
</p:sld>
</file>

<file path=ppt/slides/slide8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Website (blog.clickqi.com.br)</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H1 2016 and H1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Website (blog.clickqi.com.br)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blog.clickqi.com.br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According to x-rates.com , one U.S. dollar equaled 3.13 Brazilian reals at July 31, 2017 exchange rates. The source does not provide any information regarding missing percentage points to 100 percent.</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Distribution of online shoppers in Brazil in 1st half of 2016 and 2017, by household income</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shoppers 2016-2017, by income</a:t>
            </a: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WorldPay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WorldPay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 Central and South America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WorldPay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November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Global Payments Report, page 34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Forecast.</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Distribution of e-commerce spending in Brazil in 2016, by payment method</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Payment methods e-commerce sales share in Brazil 2016</a:t>
            </a:r>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r>
                        <a:rPr sz="700">
                          <a:solidFill>
                            <a:srgbClr val="0F283E"/>
                          </a:solidFill>
                          <a:latin typeface="Arial" pitchFamily="34" charset="0"/>
                        </a:rPr>
                        <a:t>; </a:t>
                      </a:r>
                      <a:r>
                        <a:rPr sz="700">
                          <a:solidFill>
                            <a:srgbClr val="0F283E"/>
                          </a:solidFill>
                          <a:latin typeface="Arial" pitchFamily="34" charset="0"/>
                        </a:rPr>
                        <a:t>Statista DMO</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Market Analytics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 and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active paying customers (or accounts)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June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Digital Market Outlook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Forecast. The eCommerce market encompasses the sale of physical goods via a digital channel to a private end user (B2C). Incorporated in this definition are purchases via desktop computer (including notebooks and laptops) as well as purchases via mobile devices such as smartphones and tablets. The following are not included in the eCommerce market: digitally distributed services (see instead: eServices), digital media downloads or streams, digitally distributed goods in B2B markets nor digital purchase or resale of used, defective or repaired goods (reCommerce and C2C). All monetary figures refer to the annual gross revenue and do not factor in shipping costs.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Average retail e-commerce revenue per user in Brazil from 2016 to 2022 (in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retail e-commerce ARPU 2016-2022</a:t>
            </a:r>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2011 to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Webshoppers 35th Edition, page 24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*Forecast</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Average online shopping value in Brazil from 2011 to 2017 (in Brazilian reals)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Average online ticket value in Brazil 2011-2017</a:t>
            </a:r>
          </a:p>
        </p:txBody>
      </p:sp>
    </p:spTree>
  </p:cSld>
  <p:clrMapOvr>
    <a:masterClrMapping/>
  </p:clrMapOvr>
  <p:transition/>
  <p:timing/>
</p:sld>
</file>

<file path=ppt/slides/slide8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UOL</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UOL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uol.com.br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Most popular retail e-commerce categories in Brazil in 2017, by revenue share</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retail e-commerce category revenue share 2017</a:t>
            </a:r>
          </a:p>
        </p:txBody>
      </p:sp>
    </p:spTree>
  </p:cSld>
  <p:clrMapOvr>
    <a:masterClrMapping/>
  </p:clrMapOvr>
  <p:transition/>
  <p:timing/>
</p:sld>
</file>

<file path=ppt/slides/slide8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Profissional de E-commerce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 and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Profissional de E-commerce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profissionaldeecommerce.com.br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Figures missing from the graph were not available as of March 2018. This statistic was assembled from several releases of the same source. Figures have been rounded. Consumer's Day (known in English as World Consumer Rights Day): March 15. Mother's Day: Two-week period preceding Mother's Day (every second Sunday of May). Lovers' Day: Two-week period preceding Lovers' Day (June 12). Father's Day: Two-week period preceding Father's Day (every second Sunday of August). Children's Day: Two-week period preceding Children's Day (October 12). Cyber Monday: Last Monday of November. Black Friday: Last Friday of November. Christmas season: November 15 to December 24.</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Sales revenue generated by online shopping on selected days in Brazil in 2016 and 2017 (in billion Brazilian reals)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shopping revenue 2016-2017, by holiday</a:t>
            </a:r>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Profissional de E-commerce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 and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Profissional de E-commerce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profissionaldeecommerce.com.br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No data available for 2017, as of April 2018. This statistic was assembled from several releases of the same source. Consumer's Day (known in English as World Consumer Rights Day): March 15. Mother's Day: Two-week period preceding Mother's Day (every second Sunday of May). Lovers' Day: Two-week period preceding Lovers' Day (June 12). Father's Day: Two-week period preceding Father's Day (every second Sunday of August). Children's Day: Two-week period preceding Children's Day (October 12). Cyber Monday: Last Monday of November. Black Friday: Last Friday of November. Christmas season: November 15 to December 24.</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Average sales value per checkout in online shopping on selected days in Brazil in 2016 and 2017 (in Brazilian reals)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shopping average sales value per checkout 2016-2017, by holiday</a:t>
            </a:r>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(Digital Market Outlook)</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Market Analytics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2015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Digital Market Outlook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Forecast. Online travel bookings, including hotels, vacation rentals and package holiday Prerequisite is an online checkout process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Online travel booking revenue in BRIC countries from 2015 to 2022 (in billion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Online travel booking volume in BRIC countries 2015-2022</a:t>
            </a:r>
          </a:p>
        </p:txBody>
      </p:sp>
    </p:spTree>
  </p:cSld>
  <p:clrMapOvr>
    <a:masterClrMapping/>
  </p:clrMapOvr>
  <p:transition/>
  <p:timing/>
</p:sld>
</file>

<file path=ppt/slides/slide8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12 to October 11,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 Central and South America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&gt; 1,000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16-64 years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August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ipsosglobaltrends.com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Information on survey methodology was taken from here .</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Factors influencing the decision to make an online purchase in Brazil in 2016</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factors influencing online purchases 2016</a:t>
            </a:r>
          </a:p>
        </p:txBody>
      </p:sp>
    </p:spTree>
  </p:cSld>
  <p:clrMapOvr>
    <a:masterClrMapping/>
  </p:clrMapOvr>
  <p:transition/>
  <p:timing/>
</p:sld>
</file>

<file path=ppt/slides/slide8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Manhattan Associates</a:t>
                      </a:r>
                      <a:r>
                        <a:rPr sz="700">
                          <a:solidFill>
                            <a:srgbClr val="0F283E"/>
                          </a:solidFill>
                          <a:latin typeface="Arial" pitchFamily="34" charset="0"/>
                        </a:rPr>
                        <a:t>; </a:t>
                      </a:r>
                      <a:r>
                        <a:rPr sz="700">
                          <a:solidFill>
                            <a:srgbClr val="0F283E"/>
                          </a:solidFill>
                          <a:latin typeface="Arial" pitchFamily="34" charset="0"/>
                        </a:rPr>
                        <a:t>DCI</a:t>
                      </a:r>
                      <a:r>
                        <a:rPr sz="700">
                          <a:solidFill>
                            <a:srgbClr val="0F283E"/>
                          </a:solidFill>
                          <a:latin typeface="Arial" pitchFamily="34" charset="0"/>
                        </a:rPr>
                        <a:t>; </a:t>
                      </a:r>
                      <a:r>
                        <a:rPr sz="700">
                          <a:solidFill>
                            <a:srgbClr val="0F283E"/>
                          </a:solidFill>
                          <a:latin typeface="Arial" pitchFamily="34" charset="0"/>
                        </a:rPr>
                        <a:t>GS Notícias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Manhattan Associates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DCI</a:t>
                      </a:r>
                      <a:r>
                        <a:rPr sz="700">
                          <a:solidFill>
                            <a:srgbClr val="0F283E"/>
                          </a:solidFill>
                          <a:latin typeface="Arial" pitchFamily="34" charset="0"/>
                        </a:rPr>
                        <a:t>; </a:t>
                      </a:r>
                      <a:r>
                        <a:rPr sz="700">
                          <a:solidFill>
                            <a:srgbClr val="0F283E"/>
                          </a:solidFill>
                          <a:latin typeface="Arial" pitchFamily="34" charset="0"/>
                        </a:rPr>
                        <a:t>GS Notícias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gsnoticias.com.br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source does not specify the date of survey. The source does not provide the number of respondents or other methodological information. The wording chosen for this statistic may differ slightly from the original.</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Maximum delivery time that digital buyers considered acceptable for online purchases in Brazil in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maximum delivery time according to online shoppers 2017</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Overview</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Statista DMO; </a:t>
            </a:r>
            <a:r>
              <a:rPr sz="800">
                <a:solidFill>
                  <a:srgbClr val="555555"/>
                </a:solidFill>
                <a:latin typeface="Arial" pitchFamily="34" charset="0"/>
                <a:hlinkClick r:id="rId6"/>
              </a:rPr>
              <a:t>ID 446040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Annual retail e-commerce sales growth in Brazil from 2017 to 2022</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retail e-commerce sales growth 2017-2022</a:t>
            </a:r>
          </a:p>
        </p:txBody>
      </p:sp>
    </p:spTree>
  </p:cSld>
  <p:clrMapOvr>
    <a:masterClrMapping/>
  </p:clrMapOvr>
  <p:transition/>
  <p:timing/>
</p:sld>
</file>

<file path=ppt/slides/slide9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Manhattan Associates</a:t>
                      </a:r>
                      <a:r>
                        <a:rPr sz="700">
                          <a:solidFill>
                            <a:srgbClr val="0F283E"/>
                          </a:solidFill>
                          <a:latin typeface="Arial" pitchFamily="34" charset="0"/>
                        </a:rPr>
                        <a:t>; </a:t>
                      </a:r>
                      <a:r>
                        <a:rPr sz="700">
                          <a:solidFill>
                            <a:srgbClr val="0F283E"/>
                          </a:solidFill>
                          <a:latin typeface="Arial" pitchFamily="34" charset="0"/>
                        </a:rPr>
                        <a:t>DCI</a:t>
                      </a:r>
                      <a:r>
                        <a:rPr sz="700">
                          <a:solidFill>
                            <a:srgbClr val="0F283E"/>
                          </a:solidFill>
                          <a:latin typeface="Arial" pitchFamily="34" charset="0"/>
                        </a:rPr>
                        <a:t>; </a:t>
                      </a:r>
                      <a:r>
                        <a:rPr sz="700">
                          <a:solidFill>
                            <a:srgbClr val="0F283E"/>
                          </a:solidFill>
                          <a:latin typeface="Arial" pitchFamily="34" charset="0"/>
                        </a:rPr>
                        <a:t>COAD</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Manhattan Associates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DCI</a:t>
                      </a:r>
                      <a:r>
                        <a:rPr sz="700">
                          <a:solidFill>
                            <a:srgbClr val="0F283E"/>
                          </a:solidFill>
                          <a:latin typeface="Arial" pitchFamily="34" charset="0"/>
                        </a:rPr>
                        <a:t>; </a:t>
                      </a:r>
                      <a:r>
                        <a:rPr sz="700">
                          <a:solidFill>
                            <a:srgbClr val="0F283E"/>
                          </a:solidFill>
                          <a:latin typeface="Arial" pitchFamily="34" charset="0"/>
                        </a:rPr>
                        <a:t>COAD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coad.com.br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source does not specify the date of survey. The source does not provide the number of respondents or other methodological information. The wording chosen for this statistic may differ slightly from the original.</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Share of digital buyers who claimed to have abandoned their online shopping cart in Brazil in 2017, by reason given</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shopping cart abandonment rate 2017, by reason</a:t>
            </a:r>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Profissional de E-commerce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 and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Profissional de E-commerce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profissionaldeecommerce.com.br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No data available for 2017, as of April 2018. This statistic was assembled from several releases of the same source. Consumer's Day (known in English as World Consumer Rights Day): March 15. Mother's Day: Two-week period preceding Mother's Day (every second Sunday of May). Lovers' Day: Two-week period preceding Lovers' Day (June 12). Father's Day: Two-week period preceding Father's Day (every second Sunday of August). Children's Day: Two-week period preceding Children's Day (October 12). Cyber Monday: Last Monday of November. Black Friday: Last Friday of November. Christmas season: November 15 to December 24.</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Number of checkouts in online shopping on selected days in Brazil in 2016 and 2017 (in millions)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shopping number of checkouts 2016-2017, by holiday</a:t>
            </a:r>
          </a:p>
        </p:txBody>
      </p:sp>
    </p:spTree>
  </p:cSld>
  <p:clrMapOvr>
    <a:masterClrMapping/>
  </p:clrMapOvr>
  <p:transition/>
  <p:timing/>
</p:sld>
</file>

<file path=ppt/slides/slide9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Profissional de E-commerce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 and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Profissional de E-commerce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profissionaldeecommerce.com.br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No data available for 2017, as of April 2018. This statistic was assembled from several releases of the same source. Consumer's Day (known in English as World Consumer Rights Day): March 15. Mother's Day: Two-week period preceding Mother's Day (every second Sunday of May). Lovers' Day: Two-week period preceding Lovers' Day (June 12). Father's Day: Two-week period preceding Father's Day (every second Sunday of August). Children's Day: Two-week period preceding Children's Day (October 12). Cyber Monday: Last Monday of November. Black Friday: Last Friday of November. Christmas season: November 15 to December 24.</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Growth rate of online sales on selected days in Brazil in 2016 and 2017, compared to the previous year</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online shopping growth rate 2016-2017, by holiday</a:t>
            </a:r>
          </a:p>
        </p:txBody>
      </p:sp>
    </p:spTree>
  </p:cSld>
  <p:clrMapOvr>
    <a:masterClrMapping/>
  </p:clrMapOvr>
  <p:transition/>
  <p:timing/>
</p:sld>
</file>

<file path=ppt/slides/slide9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r>
                        <a:rPr sz="700">
                          <a:solidFill>
                            <a:srgbClr val="0F283E"/>
                          </a:solidFill>
                          <a:latin typeface="Arial" pitchFamily="34" charset="0"/>
                        </a:rPr>
                        <a:t>; </a:t>
                      </a:r>
                      <a:r>
                        <a:rPr sz="700">
                          <a:solidFill>
                            <a:srgbClr val="0F283E"/>
                          </a:solidFill>
                          <a:latin typeface="Arial" pitchFamily="34" charset="0"/>
                        </a:rPr>
                        <a:t>ecommercebrasil.com.br</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ecommercebrasil.com.br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December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Conferência E-Commerce Brasil Nordeste 2016, page 27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Net Promoter Score (NPS) of retail e-commerce in Brazil as of October 2016, by product category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Net Promoter Score of retail e-commerce 2016, by category</a:t>
            </a:r>
          </a:p>
        </p:txBody>
      </p:sp>
    </p:spTree>
  </p:cSld>
  <p:clrMapOvr>
    <a:masterClrMapping/>
  </p:clrMapOvr>
  <p:transition/>
  <p:timing/>
</p:sld>
</file>

<file path=ppt/slides/slide9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Net Promoter Score</a:t>
                      </a:r>
                      <a:r>
                        <a:rPr sz="700">
                          <a:solidFill>
                            <a:srgbClr val="0F283E"/>
                          </a:solidFill>
                          <a:latin typeface="Arial" pitchFamily="34" charset="0"/>
                        </a:rPr>
                        <a:t>; </a:t>
                      </a:r>
                      <a:r>
                        <a:rPr sz="700">
                          <a:solidFill>
                            <a:srgbClr val="0F283E"/>
                          </a:solidFill>
                          <a:latin typeface="Arial" pitchFamily="34" charset="0"/>
                        </a:rPr>
                        <a:t>Conecta</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Net Promoter Score</a:t>
                      </a:r>
                      <a:r>
                        <a:rPr sz="700">
                          <a:solidFill>
                            <a:srgbClr val="0F283E"/>
                          </a:solidFill>
                          <a:latin typeface="Arial" pitchFamily="34" charset="0"/>
                        </a:rPr>
                        <a:t>; </a:t>
                      </a:r>
                      <a:r>
                        <a:rPr sz="700">
                          <a:solidFill>
                            <a:srgbClr val="0F283E"/>
                          </a:solidFill>
                          <a:latin typeface="Arial" pitchFamily="34" charset="0"/>
                        </a:rPr>
                        <a:t>Conecta</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2016 and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Exame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exame.abril.com.br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In 2017, data collection was carried out between September 21 and October 2. The source does not provide the exact survey date for 2016. The source uses the term "recommendation index" ("índice de recomendação") instead of Net Promoter Score, though the methodology described is equivalent to that of the NPS.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Net Promoter Score of online shopping portal Netshoes in Brazil in 2016 and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Net Promoter Score of e-tailer Netshoes 2016-2017</a:t>
            </a:r>
          </a:p>
        </p:txBody>
      </p:sp>
    </p:spTree>
  </p:cSld>
  <p:clrMapOvr>
    <a:masterClrMapping/>
  </p:clrMapOvr>
  <p:transition/>
  <p:timing/>
</p:sld>
</file>

<file path=ppt/slides/slide9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Net Promoter Score</a:t>
                      </a:r>
                      <a:r>
                        <a:rPr sz="700">
                          <a:solidFill>
                            <a:srgbClr val="0F283E"/>
                          </a:solidFill>
                          <a:latin typeface="Arial" pitchFamily="34" charset="0"/>
                        </a:rPr>
                        <a:t>; </a:t>
                      </a:r>
                      <a:r>
                        <a:rPr sz="700">
                          <a:solidFill>
                            <a:srgbClr val="0F283E"/>
                          </a:solidFill>
                          <a:latin typeface="Arial" pitchFamily="34" charset="0"/>
                        </a:rPr>
                        <a:t>Conecta</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Net Promoter Score</a:t>
                      </a:r>
                      <a:r>
                        <a:rPr sz="700">
                          <a:solidFill>
                            <a:srgbClr val="0F283E"/>
                          </a:solidFill>
                          <a:latin typeface="Arial" pitchFamily="34" charset="0"/>
                        </a:rPr>
                        <a:t>; </a:t>
                      </a:r>
                      <a:r>
                        <a:rPr sz="700">
                          <a:solidFill>
                            <a:srgbClr val="0F283E"/>
                          </a:solidFill>
                          <a:latin typeface="Arial" pitchFamily="34" charset="0"/>
                        </a:rPr>
                        <a:t>Conecta</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2016 and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Exame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exame.abril.com.br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In 2017, data collection was carried out between September 21 and October 2. The source does not provide the exact survey date for 2016. The source uses the term "recommendation index" ("índice de recomendação") instead of Net Promoter Score, though the methodology described is equivalent to that of the NPS.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Net Promoter Score of online shopping portal Mercado Livre in Brazil in 2016 and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Net Promoter Score of e-tailer Mercado Livre 2016-2017</a:t>
            </a:r>
          </a:p>
        </p:txBody>
      </p:sp>
    </p:spTree>
  </p:cSld>
  <p:clrMapOvr>
    <a:masterClrMapping/>
  </p:clrMapOvr>
  <p:transition/>
  <p:timing/>
</p:sld>
</file>

<file path=ppt/slides/slide9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Net Promoter Score</a:t>
                      </a:r>
                      <a:r>
                        <a:rPr sz="700">
                          <a:solidFill>
                            <a:srgbClr val="0F283E"/>
                          </a:solidFill>
                          <a:latin typeface="Arial" pitchFamily="34" charset="0"/>
                        </a:rPr>
                        <a:t>; </a:t>
                      </a:r>
                      <a:r>
                        <a:rPr sz="700">
                          <a:solidFill>
                            <a:srgbClr val="0F283E"/>
                          </a:solidFill>
                          <a:latin typeface="Arial" pitchFamily="34" charset="0"/>
                        </a:rPr>
                        <a:t>Conecta</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Net Promoter Score</a:t>
                      </a:r>
                      <a:r>
                        <a:rPr sz="700">
                          <a:solidFill>
                            <a:srgbClr val="0F283E"/>
                          </a:solidFill>
                          <a:latin typeface="Arial" pitchFamily="34" charset="0"/>
                        </a:rPr>
                        <a:t>; </a:t>
                      </a:r>
                      <a:r>
                        <a:rPr sz="700">
                          <a:solidFill>
                            <a:srgbClr val="0F283E"/>
                          </a:solidFill>
                          <a:latin typeface="Arial" pitchFamily="34" charset="0"/>
                        </a:rPr>
                        <a:t>Conecta</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2016 and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Exame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exame.abril.com.br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In 2017, data collection was carried out between September 21 and October 2. The source does not provide the exact survey date for 2016. The source uses the term "recommendation index" ("índice de recomendação") instead of Net Promoter Score, though the methodology described is equivalent to that of the NPS.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Net Promoter Score of Amazon in Brazil in 2016 and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Net Promoter Score of Amazon 2016-2017</a:t>
            </a:r>
          </a:p>
        </p:txBody>
      </p:sp>
    </p:spTree>
  </p:cSld>
  <p:clrMapOvr>
    <a:masterClrMapping/>
  </p:clrMapOvr>
  <p:transition/>
  <p:timing/>
</p:sld>
</file>

<file path=ppt/slides/slide9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Net Promoter Score</a:t>
                      </a:r>
                      <a:r>
                        <a:rPr sz="700">
                          <a:solidFill>
                            <a:srgbClr val="0F283E"/>
                          </a:solidFill>
                          <a:latin typeface="Arial" pitchFamily="34" charset="0"/>
                        </a:rPr>
                        <a:t>; </a:t>
                      </a:r>
                      <a:r>
                        <a:rPr sz="700">
                          <a:solidFill>
                            <a:srgbClr val="0F283E"/>
                          </a:solidFill>
                          <a:latin typeface="Arial" pitchFamily="34" charset="0"/>
                        </a:rPr>
                        <a:t>Conecta</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Net Promoter Score</a:t>
                      </a:r>
                      <a:r>
                        <a:rPr sz="700">
                          <a:solidFill>
                            <a:srgbClr val="0F283E"/>
                          </a:solidFill>
                          <a:latin typeface="Arial" pitchFamily="34" charset="0"/>
                        </a:rPr>
                        <a:t>; </a:t>
                      </a:r>
                      <a:r>
                        <a:rPr sz="700">
                          <a:solidFill>
                            <a:srgbClr val="0F283E"/>
                          </a:solidFill>
                          <a:latin typeface="Arial" pitchFamily="34" charset="0"/>
                        </a:rPr>
                        <a:t>Conecta</a:t>
                      </a:r>
                      <a:r>
                        <a:rPr sz="700">
                          <a:solidFill>
                            <a:srgbClr val="0F283E"/>
                          </a:solidFill>
                          <a:latin typeface="Arial" pitchFamily="34" charset="0"/>
                        </a:rPr>
                        <a:t>; </a:t>
                      </a:r>
                      <a:r>
                        <a:rPr sz="700">
                          <a:solidFill>
                            <a:srgbClr val="0F283E"/>
                          </a:solidFill>
                          <a:latin typeface="Arial" pitchFamily="34" charset="0"/>
                        </a:rPr>
                        <a:t>IBOPE (DTM)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2016 and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Exame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exame.abril.com.br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In 2017, data collection was carried out between September 21 and October 2. The source does not provide the exact survey date for 2016. The source uses the term "recommendation index" ("índice de recomendação") instead of Net Promoter Score, though the methodology described is equivalent to that of the NPS.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Net Promoter Score of eBay in Brazil in 2016 and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Net Promoter Score of eBay 2016-2017</a:t>
            </a:r>
          </a:p>
        </p:txBody>
      </p:sp>
    </p:spTree>
  </p:cSld>
  <p:clrMapOvr>
    <a:masterClrMapping/>
  </p:clrMapOvr>
  <p:transition/>
  <p:timing/>
</p:sld>
</file>

<file path=ppt/slides/slide9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WorldPay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WorldPay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November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Forecast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WorldPay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November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Global Payments Report, page 21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E-commerce sales revenue in Brazil in 2017 and 2021, by device (in billion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e-commerce sales 2017-2021, by device</a:t>
            </a:r>
          </a:p>
        </p:txBody>
      </p:sp>
    </p:spTree>
  </p:cSld>
  <p:clrMapOvr>
    <a:masterClrMapping/>
  </p:clrMapOvr>
  <p:transition/>
  <p:timing/>
</p:sld>
</file>

<file path=ppt/slides/slide9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2011 to January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Brazil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6-month period ending in the indicated month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Ebit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Webshoppers 35th Edition, page 25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Estimate ** Forecast as of January 2017</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Share of mobile commerce transaction volume in Brazil from January 2011 to December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Brazil: m-commerce transaction volume 2011-2017</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1.7601 Service Pack 1"/>
  <p:tag name="AS_RELEASE_DATE" val="2017.08.21"/>
  <p:tag name="AS_TITLE" val="Aspose.Slides for .NET 4.0 Client Profile"/>
  <p:tag name="AS_VERSION" val="17.8"/>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Ýêðàí (4:3)</PresentationFormat>
  <Paragraphs>702</Paragraphs>
  <Slides>103</Slides>
  <Notes>0</Notes>
  <TotalTime>1</TotalTime>
  <HiddenSlides>0</HiddenSlides>
  <MMClips>0</MMClips>
  <ScaleCrop>0</ScaleCrop>
  <HeadingPairs>
    <vt:vector baseType="variant" size="4">
      <vt:variant>
        <vt:lpstr>Theme</vt:lpstr>
      </vt:variant>
      <vt:variant>
        <vt:i4>1</vt:i4>
      </vt:variant>
      <vt:variant>
        <vt:lpstr>Slide Titles</vt:lpstr>
      </vt:variant>
      <vt:variant>
        <vt:i4>103</vt:i4>
      </vt:variant>
    </vt:vector>
  </HeadingPairs>
  <TitlesOfParts>
    <vt:vector baseType="lpstr" size="104">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vector>
  </TitlesOfParts>
  <LinksUpToDate>0</LinksUpToDate>
  <SharedDoc>0</SharedDoc>
  <HyperlinksChanged>0</HyperlinksChanged>
  <Application>Aspose.Slides for .NET</Application>
  <AppVersion>17.0800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2018-09-27T00:19:45.302</cp:lastPrinted>
  <dcterms:created xsi:type="dcterms:W3CDTF">2018-09-26T22:19:45Z</dcterms:created>
  <dcterms:modified xsi:type="dcterms:W3CDTF">2018-09-26T22:19:45Z</dcterms:modified>
</cp:coreProperties>
</file>