
<file path=[Content_Types].xml><?xml version="1.0" encoding="utf-8"?>
<Types xmlns="http://schemas.openxmlformats.org/package/2006/content-types">
  <Default Extension="rels" ContentType="application/vnd.openxmlformats-package.relationships+xml"/>
  <Default Extension="jpeg" ContentType="image/jpeg"/>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png" ContentType="image/png"/>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7.8-->
<p:presentation xmlns:r="http://schemas.openxmlformats.org/officeDocument/2006/relationships" xmlns:a="http://schemas.openxmlformats.org/drawingml/2006/main" xmlns:p="http://schemas.openxmlformats.org/presentationml/2006/main" saveSubsetFonts="1">
  <p:sldMasterIdLst>
    <p:sldMasterId id="2147483648" r:id="rId1"/>
  </p:sldMasterIdLst>
  <p:sldIdLst>
    <p:sldId id="258" r:id="rId2"/>
    <p:sldId id="260" r:id="rId3"/>
    <p:sldId id="262" r:id="rId4"/>
    <p:sldId id="264" r:id="rId5"/>
    <p:sldId id="266" r:id="rId6"/>
    <p:sldId id="268" r:id="rId7"/>
    <p:sldId id="270" r:id="rId8"/>
    <p:sldId id="272" r:id="rId9"/>
    <p:sldId id="274" r:id="rId10"/>
    <p:sldId id="276" r:id="rId11"/>
    <p:sldId id="278" r:id="rId12"/>
    <p:sldId id="280" r:id="rId13"/>
    <p:sldId id="282" r:id="rId14"/>
    <p:sldId id="284" r:id="rId15"/>
    <p:sldId id="286" r:id="rId16"/>
    <p:sldId id="288" r:id="rId17"/>
    <p:sldId id="290" r:id="rId18"/>
    <p:sldId id="292" r:id="rId19"/>
    <p:sldId id="294" r:id="rId20"/>
    <p:sldId id="296" r:id="rId21"/>
    <p:sldId id="298" r:id="rId22"/>
    <p:sldId id="300" r:id="rId23"/>
    <p:sldId id="302" r:id="rId24"/>
    <p:sldId id="304" r:id="rId25"/>
    <p:sldId id="306" r:id="rId26"/>
    <p:sldId id="308" r:id="rId27"/>
    <p:sldId id="310" r:id="rId28"/>
    <p:sldId id="312" r:id="rId29"/>
    <p:sldId id="314" r:id="rId30"/>
    <p:sldId id="316" r:id="rId31"/>
    <p:sldId id="318" r:id="rId32"/>
    <p:sldId id="320" r:id="rId33"/>
    <p:sldId id="322" r:id="rId34"/>
    <p:sldId id="324" r:id="rId35"/>
    <p:sldId id="326" r:id="rId36"/>
    <p:sldId id="328" r:id="rId37"/>
    <p:sldId id="330" r:id="rId38"/>
    <p:sldId id="332" r:id="rId39"/>
    <p:sldId id="334" r:id="rId40"/>
    <p:sldId id="336" r:id="rId41"/>
    <p:sldId id="338" r:id="rId42"/>
    <p:sldId id="340" r:id="rId43"/>
    <p:sldId id="342" r:id="rId44"/>
    <p:sldId id="344" r:id="rId45"/>
    <p:sldId id="346" r:id="rId46"/>
    <p:sldId id="348" r:id="rId47"/>
    <p:sldId id="350" r:id="rId48"/>
    <p:sldId id="352" r:id="rId49"/>
    <p:sldId id="354" r:id="rId50"/>
    <p:sldId id="356" r:id="rId51"/>
    <p:sldId id="358" r:id="rId52"/>
    <p:sldId id="360" r:id="rId53"/>
    <p:sldId id="362" r:id="rId54"/>
    <p:sldId id="364" r:id="rId55"/>
    <p:sldId id="366" r:id="rId56"/>
    <p:sldId id="368" r:id="rId57"/>
    <p:sldId id="370" r:id="rId58"/>
    <p:sldId id="372" r:id="rId59"/>
    <p:sldId id="374" r:id="rId60"/>
    <p:sldId id="376" r:id="rId61"/>
    <p:sldId id="378" r:id="rId62"/>
    <p:sldId id="380" r:id="rId63"/>
    <p:sldId id="382" r:id="rId64"/>
    <p:sldId id="384" r:id="rId65"/>
    <p:sldId id="386" r:id="rId66"/>
    <p:sldId id="388" r:id="rId67"/>
    <p:sldId id="390" r:id="rId68"/>
    <p:sldId id="392" r:id="rId69"/>
    <p:sldId id="394" r:id="rId70"/>
    <p:sldId id="396" r:id="rId71"/>
    <p:sldId id="398" r:id="rId72"/>
    <p:sldId id="400" r:id="rId73"/>
    <p:sldId id="402" r:id="rId74"/>
  </p:sldIdLst>
  <p:sldSz cx="12192120" cy="6858000"/>
  <p:notesSz cx="6858000" cy="9144000"/>
  <p:custDataLst>
    <p:tags r:id="rId7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presentationPr>
</file>

<file path=ppt/tableStyles.xml><?xml version="1.0" encoding="utf-8"?>
<a:tblStyleLst xmlns:r="http://schemas.openxmlformats.org/officeDocument/2006/relationships"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horzBarState="maximized">
    <p:restoredLeft sz="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 Type="http://schemas.openxmlformats.org/officeDocument/2006/relationships/slide" Target="slides/slide1.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 Type="http://schemas.openxmlformats.org/officeDocument/2006/relationships/slide" Target="slides/slide2.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 Type="http://schemas.openxmlformats.org/officeDocument/2006/relationships/slide" Target="slides/slide3.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 Type="http://schemas.openxmlformats.org/officeDocument/2006/relationships/slide" Target="slides/slide4.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 Type="http://schemas.openxmlformats.org/officeDocument/2006/relationships/slide" Target="slides/slide5.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 Type="http://schemas.openxmlformats.org/officeDocument/2006/relationships/slide" Target="slides/slide6.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tags" Target="tags/tag1.xml" /><Relationship Id="rId76" Type="http://schemas.openxmlformats.org/officeDocument/2006/relationships/presProps" Target="presProps.xml" /><Relationship Id="rId77" Type="http://schemas.openxmlformats.org/officeDocument/2006/relationships/viewProps" Target="viewProps.xml" /><Relationship Id="rId78" Type="http://schemas.openxmlformats.org/officeDocument/2006/relationships/theme" Target="theme/theme1.xml" /><Relationship Id="rId79" Type="http://schemas.openxmlformats.org/officeDocument/2006/relationships/tableStyles" Target="tableStyles.xml" /><Relationship Id="rId8" Type="http://schemas.openxmlformats.org/officeDocument/2006/relationships/slide" Target="slides/slide7.xml" /><Relationship Id="rId9" Type="http://schemas.openxmlformats.org/officeDocument/2006/relationships/slide" Target="slides/slide8.xml" /></Relationships>
</file>

<file path=ppt/charts/_rels/chart1.xml.rels>&#65279;<?xml version="1.0" encoding="utf-8" standalone="yes"?><Relationships xmlns="http://schemas.openxmlformats.org/package/2006/relationships"><Relationship Id="rId1" Type="http://schemas.openxmlformats.org/officeDocument/2006/relationships/package" Target="../embeddings/Microsoft_Excel_Worksheet1.xlsx" /></Relationships>
</file>

<file path=ppt/charts/_rels/chart10.xml.rels>&#65279;<?xml version="1.0" encoding="utf-8" standalone="yes"?><Relationships xmlns="http://schemas.openxmlformats.org/package/2006/relationships"><Relationship Id="rId1" Type="http://schemas.openxmlformats.org/officeDocument/2006/relationships/package" Target="../embeddings/Microsoft_Excel_Worksheet10.xlsx" /></Relationships>
</file>

<file path=ppt/charts/_rels/chart11.xml.rels>&#65279;<?xml version="1.0" encoding="utf-8" standalone="yes"?><Relationships xmlns="http://schemas.openxmlformats.org/package/2006/relationships"><Relationship Id="rId1" Type="http://schemas.openxmlformats.org/officeDocument/2006/relationships/package" Target="../embeddings/Microsoft_Excel_Worksheet11.xlsx" /></Relationships>
</file>

<file path=ppt/charts/_rels/chart12.xml.rels>&#65279;<?xml version="1.0" encoding="utf-8" standalone="yes"?><Relationships xmlns="http://schemas.openxmlformats.org/package/2006/relationships"><Relationship Id="rId1" Type="http://schemas.openxmlformats.org/officeDocument/2006/relationships/package" Target="../embeddings/Microsoft_Excel_Worksheet12.xlsx" /></Relationships>
</file>

<file path=ppt/charts/_rels/chart13.xml.rels>&#65279;<?xml version="1.0" encoding="utf-8" standalone="yes"?><Relationships xmlns="http://schemas.openxmlformats.org/package/2006/relationships"><Relationship Id="rId1" Type="http://schemas.openxmlformats.org/officeDocument/2006/relationships/package" Target="../embeddings/Microsoft_Excel_Worksheet13.xlsx" /></Relationships>
</file>

<file path=ppt/charts/_rels/chart14.xml.rels>&#65279;<?xml version="1.0" encoding="utf-8" standalone="yes"?><Relationships xmlns="http://schemas.openxmlformats.org/package/2006/relationships"><Relationship Id="rId1" Type="http://schemas.openxmlformats.org/officeDocument/2006/relationships/package" Target="../embeddings/Microsoft_Excel_Worksheet14.xlsx" /></Relationships>
</file>

<file path=ppt/charts/_rels/chart15.xml.rels>&#65279;<?xml version="1.0" encoding="utf-8" standalone="yes"?><Relationships xmlns="http://schemas.openxmlformats.org/package/2006/relationships"><Relationship Id="rId1" Type="http://schemas.openxmlformats.org/officeDocument/2006/relationships/package" Target="../embeddings/Microsoft_Excel_Worksheet15.xlsx" /></Relationships>
</file>

<file path=ppt/charts/_rels/chart16.xml.rels>&#65279;<?xml version="1.0" encoding="utf-8" standalone="yes"?><Relationships xmlns="http://schemas.openxmlformats.org/package/2006/relationships"><Relationship Id="rId1" Type="http://schemas.openxmlformats.org/officeDocument/2006/relationships/package" Target="../embeddings/Microsoft_Excel_Worksheet16.xlsx" /></Relationships>
</file>

<file path=ppt/charts/_rels/chart17.xml.rels>&#65279;<?xml version="1.0" encoding="utf-8" standalone="yes"?><Relationships xmlns="http://schemas.openxmlformats.org/package/2006/relationships"><Relationship Id="rId1" Type="http://schemas.openxmlformats.org/officeDocument/2006/relationships/package" Target="../embeddings/Microsoft_Excel_Worksheet17.xlsx" /></Relationships>
</file>

<file path=ppt/charts/_rels/chart18.xml.rels>&#65279;<?xml version="1.0" encoding="utf-8" standalone="yes"?><Relationships xmlns="http://schemas.openxmlformats.org/package/2006/relationships"><Relationship Id="rId1" Type="http://schemas.openxmlformats.org/officeDocument/2006/relationships/package" Target="../embeddings/Microsoft_Excel_Worksheet18.xlsx" /></Relationships>
</file>

<file path=ppt/charts/_rels/chart19.xml.rels>&#65279;<?xml version="1.0" encoding="utf-8" standalone="yes"?><Relationships xmlns="http://schemas.openxmlformats.org/package/2006/relationships"><Relationship Id="rId1" Type="http://schemas.openxmlformats.org/officeDocument/2006/relationships/package" Target="../embeddings/Microsoft_Excel_Worksheet19.xlsx" /></Relationships>
</file>

<file path=ppt/charts/_rels/chart2.xml.rels>&#65279;<?xml version="1.0" encoding="utf-8" standalone="yes"?><Relationships xmlns="http://schemas.openxmlformats.org/package/2006/relationships"><Relationship Id="rId1" Type="http://schemas.openxmlformats.org/officeDocument/2006/relationships/package" Target="../embeddings/Microsoft_Excel_Worksheet2.xlsx" /></Relationships>
</file>

<file path=ppt/charts/_rels/chart20.xml.rels>&#65279;<?xml version="1.0" encoding="utf-8" standalone="yes"?><Relationships xmlns="http://schemas.openxmlformats.org/package/2006/relationships"><Relationship Id="rId1" Type="http://schemas.openxmlformats.org/officeDocument/2006/relationships/package" Target="../embeddings/Microsoft_Excel_Worksheet21.xlsx" /></Relationships>
</file>

<file path=ppt/charts/_rels/chart21.xml.rels>&#65279;<?xml version="1.0" encoding="utf-8" standalone="yes"?><Relationships xmlns="http://schemas.openxmlformats.org/package/2006/relationships"><Relationship Id="rId1" Type="http://schemas.openxmlformats.org/officeDocument/2006/relationships/package" Target="../embeddings/Microsoft_Excel_Worksheet22.xlsx" /></Relationships>
</file>

<file path=ppt/charts/_rels/chart22.xml.rels>&#65279;<?xml version="1.0" encoding="utf-8" standalone="yes"?><Relationships xmlns="http://schemas.openxmlformats.org/package/2006/relationships"><Relationship Id="rId1" Type="http://schemas.openxmlformats.org/officeDocument/2006/relationships/package" Target="../embeddings/Microsoft_Excel_Worksheet23.xlsx" /></Relationships>
</file>

<file path=ppt/charts/_rels/chart23.xml.rels>&#65279;<?xml version="1.0" encoding="utf-8" standalone="yes"?><Relationships xmlns="http://schemas.openxmlformats.org/package/2006/relationships"><Relationship Id="rId1" Type="http://schemas.openxmlformats.org/officeDocument/2006/relationships/package" Target="../embeddings/Microsoft_Excel_Worksheet24.xlsx" /></Relationships>
</file>

<file path=ppt/charts/_rels/chart24.xml.rels>&#65279;<?xml version="1.0" encoding="utf-8" standalone="yes"?><Relationships xmlns="http://schemas.openxmlformats.org/package/2006/relationships"><Relationship Id="rId1" Type="http://schemas.openxmlformats.org/officeDocument/2006/relationships/package" Target="../embeddings/Microsoft_Excel_Worksheet25.xlsx" /></Relationships>
</file>

<file path=ppt/charts/_rels/chart25.xml.rels>&#65279;<?xml version="1.0" encoding="utf-8" standalone="yes"?><Relationships xmlns="http://schemas.openxmlformats.org/package/2006/relationships"><Relationship Id="rId1" Type="http://schemas.openxmlformats.org/officeDocument/2006/relationships/package" Target="../embeddings/Microsoft_Excel_Worksheet26.xlsx" /></Relationships>
</file>

<file path=ppt/charts/_rels/chart26.xml.rels>&#65279;<?xml version="1.0" encoding="utf-8" standalone="yes"?><Relationships xmlns="http://schemas.openxmlformats.org/package/2006/relationships"><Relationship Id="rId1" Type="http://schemas.openxmlformats.org/officeDocument/2006/relationships/package" Target="../embeddings/Microsoft_Excel_Worksheet27.xlsx" /></Relationships>
</file>

<file path=ppt/charts/_rels/chart27.xml.rels>&#65279;<?xml version="1.0" encoding="utf-8" standalone="yes"?><Relationships xmlns="http://schemas.openxmlformats.org/package/2006/relationships"><Relationship Id="rId1" Type="http://schemas.openxmlformats.org/officeDocument/2006/relationships/package" Target="../embeddings/Microsoft_Excel_Worksheet28.xlsx" /></Relationships>
</file>

<file path=ppt/charts/_rels/chart28.xml.rels>&#65279;<?xml version="1.0" encoding="utf-8" standalone="yes"?><Relationships xmlns="http://schemas.openxmlformats.org/package/2006/relationships"><Relationship Id="rId1" Type="http://schemas.openxmlformats.org/officeDocument/2006/relationships/package" Target="../embeddings/Microsoft_Excel_Worksheet29.xlsx" /></Relationships>
</file>

<file path=ppt/charts/_rels/chart29.xml.rels>&#65279;<?xml version="1.0" encoding="utf-8" standalone="yes"?><Relationships xmlns="http://schemas.openxmlformats.org/package/2006/relationships"><Relationship Id="rId1" Type="http://schemas.openxmlformats.org/officeDocument/2006/relationships/package" Target="../embeddings/Microsoft_Excel_Worksheet30.xlsx" /></Relationships>
</file>

<file path=ppt/charts/_rels/chart3.xml.rels>&#65279;<?xml version="1.0" encoding="utf-8" standalone="yes"?><Relationships xmlns="http://schemas.openxmlformats.org/package/2006/relationships"><Relationship Id="rId1" Type="http://schemas.openxmlformats.org/officeDocument/2006/relationships/package" Target="../embeddings/Microsoft_Excel_Worksheet3.xlsx" /></Relationships>
</file>

<file path=ppt/charts/_rels/chart30.xml.rels>&#65279;<?xml version="1.0" encoding="utf-8" standalone="yes"?><Relationships xmlns="http://schemas.openxmlformats.org/package/2006/relationships"><Relationship Id="rId1" Type="http://schemas.openxmlformats.org/officeDocument/2006/relationships/package" Target="../embeddings/Microsoft_Excel_Worksheet31.xlsx" /></Relationships>
</file>

<file path=ppt/charts/_rels/chart31.xml.rels>&#65279;<?xml version="1.0" encoding="utf-8" standalone="yes"?><Relationships xmlns="http://schemas.openxmlformats.org/package/2006/relationships"><Relationship Id="rId1" Type="http://schemas.openxmlformats.org/officeDocument/2006/relationships/package" Target="../embeddings/Microsoft_Excel_Worksheet32.xlsx" /></Relationships>
</file>

<file path=ppt/charts/_rels/chart4.xml.rels>&#65279;<?xml version="1.0" encoding="utf-8" standalone="yes"?><Relationships xmlns="http://schemas.openxmlformats.org/package/2006/relationships"><Relationship Id="rId1" Type="http://schemas.openxmlformats.org/officeDocument/2006/relationships/package" Target="../embeddings/Microsoft_Excel_Worksheet4.xlsx" /></Relationships>
</file>

<file path=ppt/charts/_rels/chart5.xml.rels>&#65279;<?xml version="1.0" encoding="utf-8" standalone="yes"?><Relationships xmlns="http://schemas.openxmlformats.org/package/2006/relationships"><Relationship Id="rId1" Type="http://schemas.openxmlformats.org/officeDocument/2006/relationships/package" Target="../embeddings/Microsoft_Excel_Worksheet5.xlsx" /></Relationships>
</file>

<file path=ppt/charts/_rels/chart6.xml.rels>&#65279;<?xml version="1.0" encoding="utf-8" standalone="yes"?><Relationships xmlns="http://schemas.openxmlformats.org/package/2006/relationships"><Relationship Id="rId1" Type="http://schemas.openxmlformats.org/officeDocument/2006/relationships/package" Target="../embeddings/Microsoft_Excel_Worksheet6.xlsx" /></Relationships>
</file>

<file path=ppt/charts/_rels/chart7.xml.rels>&#65279;<?xml version="1.0" encoding="utf-8" standalone="yes"?><Relationships xmlns="http://schemas.openxmlformats.org/package/2006/relationships"><Relationship Id="rId1" Type="http://schemas.openxmlformats.org/officeDocument/2006/relationships/package" Target="../embeddings/Microsoft_Excel_Worksheet7.xlsx" /></Relationships>
</file>

<file path=ppt/charts/_rels/chart8.xml.rels>&#65279;<?xml version="1.0" encoding="utf-8" standalone="yes"?><Relationships xmlns="http://schemas.openxmlformats.org/package/2006/relationships"><Relationship Id="rId1" Type="http://schemas.openxmlformats.org/officeDocument/2006/relationships/package" Target="../embeddings/Microsoft_Excel_Worksheet8.xlsx" /></Relationships>
</file>

<file path=ppt/charts/_rels/chart9.xml.rels>&#65279;<?xml version="1.0" encoding="utf-8" standalone="yes"?><Relationships xmlns="http://schemas.openxmlformats.org/package/2006/relationships"><Relationship Id="rId1" Type="http://schemas.openxmlformats.org/officeDocument/2006/relationships/package" Target="../embeddings/Microsoft_Excel_Worksheet9.xlsx" /></Relationships>
</file>

<file path=ppt/charts/chart1.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4"/>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5"/>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6"/>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7"/>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8"/>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9"/>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0"/>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1"/>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2"/>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3"/>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4"/>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5"/>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6"/>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7"/>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8"/>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9"/>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numRef>
              <c:f>Sheet1!$A$2:$A$21</c:f>
              <c:numCache>
                <c:formatCode>General</c:formatCode>
                <c:ptCount val="20"/>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pt idx="19">
                  <c:v>2016</c:v>
                </c:pt>
              </c:numCache>
            </c:numRef>
          </c:cat>
          <c:val>
            <c:numRef>
              <c:f>Sheet1!$B$2:$B$21</c:f>
              <c:numCache>
                <c:ptCount val="20"/>
                <c:pt idx="0">
                  <c:v>54.9</c:v>
                </c:pt>
                <c:pt idx="1">
                  <c:v>58.6</c:v>
                </c:pt>
                <c:pt idx="2">
                  <c:v>64.1</c:v>
                </c:pt>
                <c:pt idx="3">
                  <c:v>68.5</c:v>
                </c:pt>
                <c:pt idx="4">
                  <c:v>75.4</c:v>
                </c:pt>
                <c:pt idx="5">
                  <c:v>81.8</c:v>
                </c:pt>
                <c:pt idx="6">
                  <c:v>89.7</c:v>
                </c:pt>
                <c:pt idx="7">
                  <c:v>96.8</c:v>
                </c:pt>
                <c:pt idx="8">
                  <c:v>105.1</c:v>
                </c:pt>
                <c:pt idx="9">
                  <c:v>112.9</c:v>
                </c:pt>
                <c:pt idx="10">
                  <c:v>120.2</c:v>
                </c:pt>
                <c:pt idx="11">
                  <c:v>129.4</c:v>
                </c:pt>
                <c:pt idx="12">
                  <c:v>139</c:v>
                </c:pt>
                <c:pt idx="13">
                  <c:v>141.2</c:v>
                </c:pt>
                <c:pt idx="14">
                  <c:v>143.5</c:v>
                </c:pt>
                <c:pt idx="15">
                  <c:v>146.7</c:v>
                </c:pt>
                <c:pt idx="16">
                  <c:v>150.6</c:v>
                </c:pt>
                <c:pt idx="17">
                  <c:v>179.4</c:v>
                </c:pt>
                <c:pt idx="18">
                  <c:v>185</c:v>
                </c:pt>
                <c:pt idx="19">
                  <c:v>191.7</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Total healthcare expenditure (In billion GBP)</a:t>
                </a:r>
              </a:p>
            </c:rich>
          </c:tx>
          <c:overlay val="0"/>
        </c:title>
        <c:numFmt formatCode="General" sourceLinked="1"/>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10.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4"/>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5"/>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6"/>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7"/>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8"/>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9"/>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0"/>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1"/>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2"/>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3"/>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4"/>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numRef>
              <c:f>Sheet1!$A$2:$A$16</c:f>
              <c:numCache>
                <c:formatCode>General</c:formatCode>
                <c:ptCount val="15"/>
                <c:pt idx="0">
                  <c:v>2004</c:v>
                </c:pt>
                <c:pt idx="1">
                  <c:v>2005</c:v>
                </c:pt>
                <c:pt idx="2">
                  <c:v>2006</c:v>
                </c:pt>
                <c:pt idx="3">
                  <c:v>2007</c:v>
                </c:pt>
                <c:pt idx="4">
                  <c:v>2008</c:v>
                </c:pt>
                <c:pt idx="5">
                  <c:v>2009</c:v>
                </c:pt>
                <c:pt idx="6">
                  <c:v>2010</c:v>
                </c:pt>
                <c:pt idx="7">
                  <c:v>2011</c:v>
                </c:pt>
                <c:pt idx="8">
                  <c:v>2012</c:v>
                </c:pt>
                <c:pt idx="9">
                  <c:v>2013</c:v>
                </c:pt>
                <c:pt idx="10">
                  <c:v>2014</c:v>
                </c:pt>
                <c:pt idx="11">
                  <c:v>2015</c:v>
                </c:pt>
                <c:pt idx="12">
                  <c:v>2016</c:v>
                </c:pt>
                <c:pt idx="13">
                  <c:v>2017</c:v>
                </c:pt>
                <c:pt idx="14">
                  <c:v>2018</c:v>
                </c:pt>
              </c:numCache>
            </c:numRef>
          </c:cat>
          <c:val>
            <c:numRef>
              <c:f>Sheet1!$B$2:$B$16</c:f>
              <c:numCache>
                <c:ptCount val="15"/>
                <c:pt idx="0">
                  <c:v>108585</c:v>
                </c:pt>
                <c:pt idx="1">
                  <c:v>113214</c:v>
                </c:pt>
                <c:pt idx="2">
                  <c:v>114492</c:v>
                </c:pt>
                <c:pt idx="3">
                  <c:v>117107</c:v>
                </c:pt>
                <c:pt idx="4">
                  <c:v>121961</c:v>
                </c:pt>
                <c:pt idx="5">
                  <c:v>118917</c:v>
                </c:pt>
                <c:pt idx="6">
                  <c:v>121880</c:v>
                </c:pt>
                <c:pt idx="7">
                  <c:v>122820</c:v>
                </c:pt>
                <c:pt idx="8">
                  <c:v>121501</c:v>
                </c:pt>
                <c:pt idx="9">
                  <c:v>123912</c:v>
                </c:pt>
                <c:pt idx="10">
                  <c:v>126371</c:v>
                </c:pt>
                <c:pt idx="11">
                  <c:v>126378</c:v>
                </c:pt>
                <c:pt idx="12">
                  <c:v>129271</c:v>
                </c:pt>
                <c:pt idx="13">
                  <c:v>132544</c:v>
                </c:pt>
                <c:pt idx="14">
                  <c:v>136657</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Number of NHS staff</a:t>
                </a:r>
              </a:p>
            </c:rich>
          </c:tx>
          <c:overlay val="0"/>
        </c:title>
        <c:numFmt formatCode="General" sourceLinked="1"/>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11.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4"/>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5"/>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6"/>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7"/>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8"/>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9"/>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0"/>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1"/>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2"/>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3"/>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4"/>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numRef>
              <c:f>Sheet1!$A$2:$A$16</c:f>
              <c:numCache>
                <c:formatCode>General</c:formatCode>
                <c:ptCount val="15"/>
                <c:pt idx="0">
                  <c:v>2004</c:v>
                </c:pt>
                <c:pt idx="1">
                  <c:v>2005</c:v>
                </c:pt>
                <c:pt idx="2">
                  <c:v>2006</c:v>
                </c:pt>
                <c:pt idx="3">
                  <c:v>2007</c:v>
                </c:pt>
                <c:pt idx="4">
                  <c:v>2008</c:v>
                </c:pt>
                <c:pt idx="5">
                  <c:v>2009</c:v>
                </c:pt>
                <c:pt idx="6">
                  <c:v>2010</c:v>
                </c:pt>
                <c:pt idx="7">
                  <c:v>2011</c:v>
                </c:pt>
                <c:pt idx="8">
                  <c:v>2012</c:v>
                </c:pt>
                <c:pt idx="9">
                  <c:v>2013</c:v>
                </c:pt>
                <c:pt idx="10">
                  <c:v>2014</c:v>
                </c:pt>
                <c:pt idx="11">
                  <c:v>2015</c:v>
                </c:pt>
                <c:pt idx="12">
                  <c:v>2016</c:v>
                </c:pt>
                <c:pt idx="13">
                  <c:v>2017</c:v>
                </c:pt>
                <c:pt idx="14">
                  <c:v>2018</c:v>
                </c:pt>
              </c:numCache>
            </c:numRef>
          </c:cat>
          <c:val>
            <c:numRef>
              <c:f>Sheet1!$B$2:$B$16</c:f>
              <c:numCache>
                <c:ptCount val="15"/>
                <c:pt idx="0">
                  <c:v>271347</c:v>
                </c:pt>
                <c:pt idx="1">
                  <c:v>278994</c:v>
                </c:pt>
                <c:pt idx="2">
                  <c:v>273202</c:v>
                </c:pt>
                <c:pt idx="3">
                  <c:v>265454</c:v>
                </c:pt>
                <c:pt idx="4">
                  <c:v>275701</c:v>
                </c:pt>
                <c:pt idx="5">
                  <c:v>341282</c:v>
                </c:pt>
                <c:pt idx="6">
                  <c:v>345328</c:v>
                </c:pt>
                <c:pt idx="7">
                  <c:v>334787</c:v>
                </c:pt>
                <c:pt idx="8">
                  <c:v>325251</c:v>
                </c:pt>
                <c:pt idx="9">
                  <c:v>330407</c:v>
                </c:pt>
                <c:pt idx="10">
                  <c:v>340635</c:v>
                </c:pt>
                <c:pt idx="11">
                  <c:v>293546</c:v>
                </c:pt>
                <c:pt idx="12">
                  <c:v>304280</c:v>
                </c:pt>
                <c:pt idx="13">
                  <c:v>311889</c:v>
                </c:pt>
                <c:pt idx="14">
                  <c:v>318145</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Number of NHS staff</a:t>
                </a:r>
              </a:p>
            </c:rich>
          </c:tx>
          <c:overlay val="0"/>
        </c:title>
        <c:numFmt formatCode="General" sourceLinked="1"/>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12.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4"/>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5"/>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6"/>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7"/>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8"/>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9"/>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0"/>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1"/>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2"/>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3"/>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4"/>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numRef>
              <c:f>Sheet1!$A$2:$A$16</c:f>
              <c:numCache>
                <c:formatCode>General</c:formatCode>
                <c:ptCount val="15"/>
                <c:pt idx="0">
                  <c:v>2004</c:v>
                </c:pt>
                <c:pt idx="1">
                  <c:v>2005</c:v>
                </c:pt>
                <c:pt idx="2">
                  <c:v>2006</c:v>
                </c:pt>
                <c:pt idx="3">
                  <c:v>2007</c:v>
                </c:pt>
                <c:pt idx="4">
                  <c:v>2008</c:v>
                </c:pt>
                <c:pt idx="5">
                  <c:v>2009</c:v>
                </c:pt>
                <c:pt idx="6">
                  <c:v>2010</c:v>
                </c:pt>
                <c:pt idx="7">
                  <c:v>2011</c:v>
                </c:pt>
                <c:pt idx="8">
                  <c:v>2012</c:v>
                </c:pt>
                <c:pt idx="9">
                  <c:v>2013</c:v>
                </c:pt>
                <c:pt idx="10">
                  <c:v>2014</c:v>
                </c:pt>
                <c:pt idx="11">
                  <c:v>2015</c:v>
                </c:pt>
                <c:pt idx="12">
                  <c:v>2016</c:v>
                </c:pt>
                <c:pt idx="13">
                  <c:v>2017</c:v>
                </c:pt>
                <c:pt idx="14">
                  <c:v>2018</c:v>
                </c:pt>
              </c:numCache>
            </c:numRef>
          </c:cat>
          <c:val>
            <c:numRef>
              <c:f>Sheet1!$B$2:$B$16</c:f>
              <c:numCache>
                <c:ptCount val="15"/>
                <c:pt idx="0">
                  <c:v>85498</c:v>
                </c:pt>
                <c:pt idx="1">
                  <c:v>90387</c:v>
                </c:pt>
                <c:pt idx="2">
                  <c:v>87856</c:v>
                </c:pt>
                <c:pt idx="3">
                  <c:v>86772</c:v>
                </c:pt>
                <c:pt idx="4">
                  <c:v>92106</c:v>
                </c:pt>
                <c:pt idx="5">
                  <c:v>102682</c:v>
                </c:pt>
                <c:pt idx="6">
                  <c:v>104306</c:v>
                </c:pt>
                <c:pt idx="7">
                  <c:v>97329</c:v>
                </c:pt>
                <c:pt idx="8">
                  <c:v>93745</c:v>
                </c:pt>
                <c:pt idx="9">
                  <c:v>83060</c:v>
                </c:pt>
                <c:pt idx="10">
                  <c:v>85230</c:v>
                </c:pt>
                <c:pt idx="11">
                  <c:v>76777</c:v>
                </c:pt>
                <c:pt idx="12">
                  <c:v>78830</c:v>
                </c:pt>
                <c:pt idx="13">
                  <c:v>80654</c:v>
                </c:pt>
                <c:pt idx="14">
                  <c:v>82543</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Number of NHS staff</a:t>
                </a:r>
              </a:p>
            </c:rich>
          </c:tx>
          <c:overlay val="0"/>
        </c:title>
        <c:numFmt formatCode="General" sourceLinked="1"/>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13.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4"/>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5"/>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6"/>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7"/>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8"/>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9"/>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0"/>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1"/>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2"/>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3"/>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numRef>
              <c:f>Sheet1!$A$2:$A$15</c:f>
              <c:numCache>
                <c:formatCode>General</c:formatCode>
                <c:ptCount val="14"/>
                <c:pt idx="0">
                  <c:v>2004</c:v>
                </c:pt>
                <c:pt idx="1">
                  <c:v>2005</c:v>
                </c:pt>
                <c:pt idx="2">
                  <c:v>2006</c:v>
                </c:pt>
                <c:pt idx="3">
                  <c:v>2007</c:v>
                </c:pt>
                <c:pt idx="4">
                  <c:v>2008</c:v>
                </c:pt>
                <c:pt idx="5">
                  <c:v>2009</c:v>
                </c:pt>
                <c:pt idx="6">
                  <c:v>2010</c:v>
                </c:pt>
                <c:pt idx="7">
                  <c:v>2011</c:v>
                </c:pt>
                <c:pt idx="8">
                  <c:v>2012</c:v>
                </c:pt>
                <c:pt idx="9">
                  <c:v>2014</c:v>
                </c:pt>
                <c:pt idx="10">
                  <c:v>2015</c:v>
                </c:pt>
                <c:pt idx="11">
                  <c:v>2016</c:v>
                </c:pt>
                <c:pt idx="12">
                  <c:v>2017</c:v>
                </c:pt>
                <c:pt idx="13">
                  <c:v>2018</c:v>
                </c:pt>
              </c:numCache>
            </c:numRef>
          </c:cat>
          <c:val>
            <c:numRef>
              <c:f>Sheet1!$B$2:$B$15</c:f>
              <c:numCache>
                <c:ptCount val="14"/>
                <c:pt idx="0">
                  <c:v>16587</c:v>
                </c:pt>
                <c:pt idx="1">
                  <c:v>17417</c:v>
                </c:pt>
                <c:pt idx="2">
                  <c:v>15723</c:v>
                </c:pt>
                <c:pt idx="3">
                  <c:v>16535</c:v>
                </c:pt>
                <c:pt idx="4">
                  <c:v>16889</c:v>
                </c:pt>
                <c:pt idx="5">
                  <c:v>17666</c:v>
                </c:pt>
                <c:pt idx="6">
                  <c:v>18169</c:v>
                </c:pt>
                <c:pt idx="7">
                  <c:v>18393</c:v>
                </c:pt>
                <c:pt idx="8">
                  <c:v>18379</c:v>
                </c:pt>
                <c:pt idx="9">
                  <c:v>18421</c:v>
                </c:pt>
                <c:pt idx="10">
                  <c:v>17541</c:v>
                </c:pt>
                <c:pt idx="11">
                  <c:v>18185</c:v>
                </c:pt>
                <c:pt idx="12">
                  <c:v>19783</c:v>
                </c:pt>
                <c:pt idx="13">
                  <c:v>20591</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Number of NHS staff</a:t>
                </a:r>
              </a:p>
            </c:rich>
          </c:tx>
          <c:overlay val="0"/>
        </c:title>
        <c:numFmt formatCode="General" sourceLinked="1"/>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14.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4"/>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5"/>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6"/>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7"/>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8"/>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9"/>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0"/>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1"/>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2"/>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3"/>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4"/>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numRef>
              <c:f>Sheet1!$A$2:$A$16</c:f>
              <c:numCache>
                <c:formatCode>General</c:formatCode>
                <c:ptCount val="15"/>
                <c:pt idx="0">
                  <c:v>2004</c:v>
                </c:pt>
                <c:pt idx="1">
                  <c:v>2005</c:v>
                </c:pt>
                <c:pt idx="2">
                  <c:v>2006</c:v>
                </c:pt>
                <c:pt idx="3">
                  <c:v>2007</c:v>
                </c:pt>
                <c:pt idx="4">
                  <c:v>2008</c:v>
                </c:pt>
                <c:pt idx="5">
                  <c:v>2009</c:v>
                </c:pt>
                <c:pt idx="6">
                  <c:v>2010</c:v>
                </c:pt>
                <c:pt idx="7">
                  <c:v>2011</c:v>
                </c:pt>
                <c:pt idx="8">
                  <c:v>2012</c:v>
                </c:pt>
                <c:pt idx="9">
                  <c:v>2013</c:v>
                </c:pt>
                <c:pt idx="10">
                  <c:v>2014</c:v>
                </c:pt>
                <c:pt idx="11">
                  <c:v>2015</c:v>
                </c:pt>
                <c:pt idx="12">
                  <c:v>2016</c:v>
                </c:pt>
                <c:pt idx="13">
                  <c:v>2017</c:v>
                </c:pt>
                <c:pt idx="14">
                  <c:v>2018</c:v>
                </c:pt>
              </c:numCache>
            </c:numRef>
          </c:cat>
          <c:val>
            <c:numRef>
              <c:f>Sheet1!$B$2:$B$16</c:f>
              <c:numCache>
                <c:ptCount val="15"/>
                <c:pt idx="0">
                  <c:v>36007</c:v>
                </c:pt>
                <c:pt idx="1">
                  <c:v>37549</c:v>
                </c:pt>
                <c:pt idx="2">
                  <c:v>35041</c:v>
                </c:pt>
                <c:pt idx="3">
                  <c:v>34955</c:v>
                </c:pt>
                <c:pt idx="4">
                  <c:v>37937</c:v>
                </c:pt>
                <c:pt idx="5">
                  <c:v>39244</c:v>
                </c:pt>
                <c:pt idx="6">
                  <c:v>36718</c:v>
                </c:pt>
                <c:pt idx="7">
                  <c:v>33705</c:v>
                </c:pt>
                <c:pt idx="8">
                  <c:v>32530</c:v>
                </c:pt>
                <c:pt idx="9">
                  <c:v>27742</c:v>
                </c:pt>
                <c:pt idx="10">
                  <c:v>29806</c:v>
                </c:pt>
                <c:pt idx="11">
                  <c:v>28754</c:v>
                </c:pt>
                <c:pt idx="12">
                  <c:v>30002</c:v>
                </c:pt>
                <c:pt idx="13">
                  <c:v>31007</c:v>
                </c:pt>
                <c:pt idx="14">
                  <c:v>32523</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Number of NHS staff</a:t>
                </a:r>
              </a:p>
            </c:rich>
          </c:tx>
          <c:overlay val="0"/>
        </c:title>
        <c:numFmt formatCode="General" sourceLinked="1"/>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15.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4"/>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5"/>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6"/>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7"/>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8"/>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9"/>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0"/>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1"/>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2"/>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3"/>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4"/>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numRef>
              <c:f>Sheet1!$A$2:$A$16</c:f>
              <c:numCache>
                <c:formatCode>General</c:formatCode>
                <c:ptCount val="15"/>
                <c:pt idx="0">
                  <c:v>2004</c:v>
                </c:pt>
                <c:pt idx="1">
                  <c:v>2005</c:v>
                </c:pt>
                <c:pt idx="2">
                  <c:v>2006</c:v>
                </c:pt>
                <c:pt idx="3">
                  <c:v>2007</c:v>
                </c:pt>
                <c:pt idx="4">
                  <c:v>2008</c:v>
                </c:pt>
                <c:pt idx="5">
                  <c:v>2009</c:v>
                </c:pt>
                <c:pt idx="6">
                  <c:v>2010</c:v>
                </c:pt>
                <c:pt idx="7">
                  <c:v>2011</c:v>
                </c:pt>
                <c:pt idx="8">
                  <c:v>2012</c:v>
                </c:pt>
                <c:pt idx="9">
                  <c:v>2013</c:v>
                </c:pt>
                <c:pt idx="10">
                  <c:v>2014</c:v>
                </c:pt>
                <c:pt idx="11">
                  <c:v>2015</c:v>
                </c:pt>
                <c:pt idx="12">
                  <c:v>2016</c:v>
                </c:pt>
                <c:pt idx="13">
                  <c:v>2017</c:v>
                </c:pt>
                <c:pt idx="14">
                  <c:v>2018</c:v>
                </c:pt>
              </c:numCache>
            </c:numRef>
          </c:cat>
          <c:val>
            <c:numRef>
              <c:f>Sheet1!$B$2:$B$16</c:f>
              <c:numCache>
                <c:ptCount val="15"/>
                <c:pt idx="0">
                  <c:v>56593</c:v>
                </c:pt>
                <c:pt idx="1">
                  <c:v>58201</c:v>
                </c:pt>
                <c:pt idx="2">
                  <c:v>54975</c:v>
                </c:pt>
                <c:pt idx="3">
                  <c:v>55131</c:v>
                </c:pt>
                <c:pt idx="4">
                  <c:v>57135</c:v>
                </c:pt>
                <c:pt idx="5">
                  <c:v>57406</c:v>
                </c:pt>
                <c:pt idx="6">
                  <c:v>57281</c:v>
                </c:pt>
                <c:pt idx="7">
                  <c:v>55512</c:v>
                </c:pt>
                <c:pt idx="8">
                  <c:v>54073</c:v>
                </c:pt>
                <c:pt idx="9">
                  <c:v>52076</c:v>
                </c:pt>
                <c:pt idx="10">
                  <c:v>50406</c:v>
                </c:pt>
                <c:pt idx="11">
                  <c:v>50459</c:v>
                </c:pt>
                <c:pt idx="12">
                  <c:v>50443</c:v>
                </c:pt>
                <c:pt idx="13">
                  <c:v>51867</c:v>
                </c:pt>
                <c:pt idx="14">
                  <c:v>52426</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Number of NHS staff</a:t>
                </a:r>
              </a:p>
            </c:rich>
          </c:tx>
          <c:overlay val="0"/>
        </c:title>
        <c:numFmt formatCode="General" sourceLinked="1"/>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16.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clustered"/>
        <c:varyColors val="0"/>
        <c:ser>
          <c:idx val="0"/>
          <c:order val="0"/>
          <c:tx>
            <c:strRef>
              <c:f>Sheet1!$B$1</c:f>
              <c:strCache>
                <c:ptCount val="1"/>
                <c:pt idx="0">
                  <c:v>2017</c:v>
                </c:pt>
              </c:strCache>
            </c:strRef>
          </c:tx>
          <c:spPr>
            <a:solidFill>
              <a:srgbClr val="2875DD"/>
            </a:solidFill>
            <a:ln>
              <a:solidFill>
                <a:srgbClr val="2875DD"/>
              </a:solidFill>
            </a:ln>
          </c:spPr>
          <c:invertIfNegative val="0"/>
          <c:dLbls>
            <c:dLbl>
              <c:idx val="0"/>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4"/>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Sheet1!$A$2:$A$6</c:f>
              <c:strCache>
                <c:ptCount val="5"/>
                <c:pt idx="0">
                  <c:v>Acute</c:v>
                </c:pt>
                <c:pt idx="1">
                  <c:v>Mental health</c:v>
                </c:pt>
                <c:pt idx="2">
                  <c:v>Specialist</c:v>
                </c:pt>
                <c:pt idx="3">
                  <c:v>Community</c:v>
                </c:pt>
                <c:pt idx="4">
                  <c:v>Ambulance</c:v>
                </c:pt>
              </c:strCache>
            </c:strRef>
          </c:cat>
          <c:val>
            <c:numRef>
              <c:f>Sheet1!$B$2:$B$6</c:f>
              <c:numCache>
                <c:ptCount val="5"/>
                <c:pt idx="0">
                  <c:v>85</c:v>
                </c:pt>
                <c:pt idx="1">
                  <c:v>44</c:v>
                </c:pt>
                <c:pt idx="2">
                  <c:v>17</c:v>
                </c:pt>
                <c:pt idx="3">
                  <c:v>6</c:v>
                </c:pt>
                <c:pt idx="4">
                  <c:v>5</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Number of NHS foundation trusts</a:t>
                </a:r>
              </a:p>
            </c:rich>
          </c:tx>
          <c:overlay val="0"/>
        </c:title>
        <c:numFmt formatCode="General" sourceLinked="1"/>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17.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clustered"/>
        <c:varyColors val="0"/>
        <c:ser>
          <c:idx val="0"/>
          <c:order val="0"/>
          <c:tx>
            <c:strRef>
              <c:f>Sheet1!$B$1</c:f>
              <c:strCache>
                <c:ptCount val="1"/>
                <c:pt idx="0">
                  <c:v>Actual</c:v>
                </c:pt>
              </c:strCache>
            </c:strRef>
          </c:tx>
          <c:spPr>
            <a:solidFill>
              <a:srgbClr val="2875DD"/>
            </a:solidFill>
            <a:ln>
              <a:solidFill>
                <a:srgbClr val="2875DD"/>
              </a:solidFill>
            </a:ln>
          </c:spPr>
          <c:invertIfNegative val="0"/>
          <c:dLbls>
            <c:dLbl>
              <c:idx val="0"/>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Sheet1!$A$2:$A$5</c:f>
              <c:strCache>
                <c:ptCount val="4"/>
                <c:pt idx="0">
                  <c:v>Property land and buildings</c:v>
                </c:pt>
                <c:pt idx="1">
                  <c:v>Plant and equipment</c:v>
                </c:pt>
                <c:pt idx="2">
                  <c:v>IT</c:v>
                </c:pt>
                <c:pt idx="3">
                  <c:v>Other</c:v>
                </c:pt>
              </c:strCache>
            </c:strRef>
          </c:cat>
          <c:val>
            <c:numRef>
              <c:f>Sheet1!$B$2:$B$5</c:f>
              <c:numCache>
                <c:ptCount val="4"/>
                <c:pt idx="0">
                  <c:v>1411</c:v>
                </c:pt>
                <c:pt idx="1">
                  <c:v>348</c:v>
                </c:pt>
                <c:pt idx="2">
                  <c:v>343</c:v>
                </c:pt>
                <c:pt idx="3">
                  <c:v>324</c:v>
                </c:pt>
              </c:numCache>
            </c:numRef>
          </c:val>
        </c:ser>
        <c:ser>
          <c:idx val="1"/>
          <c:order val="1"/>
          <c:tx>
            <c:strRef>
              <c:f>Sheet1!$C$1</c:f>
              <c:strCache>
                <c:ptCount val="1"/>
                <c:pt idx="0">
                  <c:v>Planned</c:v>
                </c:pt>
              </c:strCache>
            </c:strRef>
          </c:tx>
          <c:spPr>
            <a:solidFill>
              <a:srgbClr val="0F283E"/>
            </a:solidFill>
            <a:ln>
              <a:solidFill>
                <a:srgbClr val="0F283E"/>
              </a:solidFill>
            </a:ln>
          </c:spPr>
          <c:invertIfNegative val="0"/>
          <c:dLbls>
            <c:dLbl>
              <c:idx val="0"/>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Sheet1!$A$2:$A$5</c:f>
              <c:strCache>
                <c:ptCount val="4"/>
                <c:pt idx="0">
                  <c:v>Property land and buildings</c:v>
                </c:pt>
                <c:pt idx="1">
                  <c:v>Plant and equipment</c:v>
                </c:pt>
                <c:pt idx="2">
                  <c:v>IT</c:v>
                </c:pt>
                <c:pt idx="3">
                  <c:v>Other</c:v>
                </c:pt>
              </c:strCache>
            </c:strRef>
          </c:cat>
          <c:val>
            <c:numRef>
              <c:f>Sheet1!$C$2:$C$5</c:f>
              <c:numCache>
                <c:ptCount val="4"/>
                <c:pt idx="0">
                  <c:v>1952</c:v>
                </c:pt>
                <c:pt idx="1">
                  <c:v>580</c:v>
                </c:pt>
                <c:pt idx="2">
                  <c:v>522</c:v>
                </c:pt>
                <c:pt idx="3">
                  <c:v>502</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Capital expenditure in million GBP</a:t>
                </a:r>
              </a:p>
            </c:rich>
          </c:tx>
          <c:overlay val="0"/>
        </c:title>
        <c:numFmt formatCode="General" sourceLinked="1"/>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legend>
      <c:legendPos val="t"/>
      <c:overlay val="0"/>
      <c:txPr>
        <a:bodyPr/>
        <a:p>
          <a:pPr>
            <a:defRPr sz="900" smtId="4294967295">
              <a:solidFill>
                <a:srgbClr val="0F283E"/>
              </a:solidFill>
              <a:latin typeface="Arial" pitchFamily="34" charset="0"/>
            </a:defRPr>
          </a:pPr>
        </a:p>
      </c:txPr>
    </c:legend>
    <c:plotVisOnly val="1"/>
    <c:dispBlanksAs/>
    <c:showDLblsOverMax val="1"/>
  </c:chart>
  <c:txPr>
    <a:bodyPr/>
    <a:p>
      <a:pPr>
        <a:defRPr sz="1800" smtId="4294967295"/>
      </a:pPr>
      <a:endParaRPr lang="ru-RU"/>
    </a:p>
  </c:txPr>
  <c:externalData r:id="rId1"/>
</c:chartSpace>
</file>

<file path=ppt/charts/chart18.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4"/>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Sheet1!$A$2:$A$6</c:f>
              <c:strCache>
                <c:ptCount val="5"/>
                <c:pt idx="0">
                  <c:v>Acute</c:v>
                </c:pt>
                <c:pt idx="1">
                  <c:v>Mental health</c:v>
                </c:pt>
                <c:pt idx="2">
                  <c:v>Specialist</c:v>
                </c:pt>
                <c:pt idx="3">
                  <c:v>Ambulance</c:v>
                </c:pt>
                <c:pt idx="4">
                  <c:v>Community</c:v>
                </c:pt>
              </c:strCache>
            </c:strRef>
          </c:cat>
          <c:val>
            <c:numRef>
              <c:f>Sheet1!$B$2:$B$6</c:f>
              <c:numCache>
                <c:ptCount val="5"/>
                <c:pt idx="0">
                  <c:v>33690</c:v>
                </c:pt>
                <c:pt idx="1">
                  <c:v>9084</c:v>
                </c:pt>
                <c:pt idx="2">
                  <c:v>3217</c:v>
                </c:pt>
                <c:pt idx="3">
                  <c:v>960</c:v>
                </c:pt>
                <c:pt idx="4">
                  <c:v>559</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title>
          <c:tx>
            <c:rich>
              <a:bodyPr/>
              <a:lstStyle/>
              <a:p>
                <a:pPr>
                  <a:defRPr/>
                </a:pPr>
                <a:r>
                  <a:rPr sz="900" b="0">
                    <a:solidFill>
                      <a:srgbClr val="0F283E"/>
                    </a:solidFill>
                    <a:latin typeface="Arial" pitchFamily="34" charset="0"/>
                  </a:rPr>
                  <a:t>NHS foundation trusts</a:t>
                </a:r>
              </a:p>
            </c:rich>
          </c:tx>
          <c:overlay val="0"/>
        </c:title>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Revenue in million GBP</a:t>
                </a:r>
              </a:p>
            </c:rich>
          </c:tx>
          <c:overlay val="0"/>
        </c:title>
        <c:numFmt formatCode="General" sourceLinked="1"/>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19.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1"/>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2"/>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3"/>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4"/>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5"/>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6"/>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7"/>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8"/>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9"/>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10"/>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11"/>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12"/>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13"/>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dLbl>
              <c:idx val="14"/>
              <c:numFmt formatCode="#,##0" sourceLinked="0"/>
              <c:txPr>
                <a:bodyPr/>
                <a:p>
                  <a:pPr>
                    <a:defRPr sz="800" b="1" smtId="4294967295">
                      <a:solidFill>
                        <a:srgbClr val="0F283E"/>
                      </a:solidFill>
                      <a:latin typeface="Arial" pitchFamily="34" charset="0"/>
                    </a:defRPr>
                  </a:pPr>
                </a:p>
              </c:txPr>
              <c:showLegendKey val="0"/>
              <c:showVal val="1"/>
              <c:showCatName val="0"/>
              <c:showSerName val="0"/>
              <c:showPercent val="0"/>
              <c:showBubbleSize val="0"/>
            </c:dLbl>
            <c:txPr>
              <a:bodyPr/>
              <a:p>
                <a:pPr>
                  <a:defRPr sz="7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Sheet1!$A$2:$A$16</c:f>
              <c:strCache>
                <c:ptCount val="15"/>
                <c:pt idx="0">
                  <c:v>Ambulance</c:v>
                </c:pt>
                <c:pt idx="1">
                  <c:v>Community</c:v>
                </c:pt>
                <c:pt idx="2">
                  <c:v>Mental health</c:v>
                </c:pt>
                <c:pt idx="3">
                  <c:v>Elective in-patients</c:v>
                </c:pt>
                <c:pt idx="4">
                  <c:v>Elective day cases</c:v>
                </c:pt>
                <c:pt idx="5">
                  <c:v>Outpatients</c:v>
                </c:pt>
                <c:pt idx="6">
                  <c:v>Non-elective in-patients</c:v>
                </c:pt>
                <c:pt idx="7">
                  <c:v>A&amp;E</c:v>
                </c:pt>
                <c:pt idx="8">
                  <c:v>Maternity</c:v>
                </c:pt>
                <c:pt idx="9">
                  <c:v>Diagnostic tests&amp;Imaging</c:v>
                </c:pt>
                <c:pt idx="10">
                  <c:v>Critical care: Adult, Neonate, Paediatric</c:v>
                </c:pt>
                <c:pt idx="11">
                  <c:v>High cost drugs revenue from commissioners</c:v>
                </c:pt>
                <c:pt idx="12">
                  <c:v>Other drug revenue (inc. chemotherapy)</c:v>
                </c:pt>
                <c:pt idx="13">
                  <c:v>Direct access &amp; Op, all services</c:v>
                </c:pt>
                <c:pt idx="14">
                  <c:v>Unbundled chemotherapy delivery</c:v>
                </c:pt>
              </c:strCache>
            </c:strRef>
          </c:cat>
          <c:val>
            <c:numRef>
              <c:f>Sheet1!$B$2:$B$16</c:f>
              <c:numCache>
                <c:ptCount val="15"/>
                <c:pt idx="0">
                  <c:v>445</c:v>
                </c:pt>
                <c:pt idx="1">
                  <c:v>1824</c:v>
                </c:pt>
                <c:pt idx="2">
                  <c:v>2987</c:v>
                </c:pt>
                <c:pt idx="3">
                  <c:v>1457</c:v>
                </c:pt>
                <c:pt idx="4">
                  <c:v>1286</c:v>
                </c:pt>
                <c:pt idx="5">
                  <c:v>2376</c:v>
                </c:pt>
                <c:pt idx="6">
                  <c:v>3392</c:v>
                </c:pt>
                <c:pt idx="7">
                  <c:v>536</c:v>
                </c:pt>
                <c:pt idx="8">
                  <c:v>422</c:v>
                </c:pt>
                <c:pt idx="9">
                  <c:v>193</c:v>
                </c:pt>
                <c:pt idx="10">
                  <c:v>728</c:v>
                </c:pt>
                <c:pt idx="11">
                  <c:v>236</c:v>
                </c:pt>
                <c:pt idx="12">
                  <c:v>135</c:v>
                </c:pt>
                <c:pt idx="13">
                  <c:v>209</c:v>
                </c:pt>
                <c:pt idx="14">
                  <c:v>90</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val="maxMin"/>
        </c:scaling>
        <c:delete val="0"/>
        <c:axPos val="t"/>
        <c:title>
          <c:tx>
            <c:rich>
              <a:bodyPr/>
              <a:lstStyle/>
              <a:p>
                <a:pPr>
                  <a:defRPr/>
                </a:pPr>
                <a:r>
                  <a:rPr sz="900" b="0">
                    <a:solidFill>
                      <a:srgbClr val="0F283E"/>
                    </a:solidFill>
                    <a:latin typeface="Arial" pitchFamily="34" charset="0"/>
                  </a:rPr>
                  <a:t>Clinical activities</a:t>
                </a:r>
              </a:p>
            </c:rich>
          </c:tx>
          <c:overlay val="0"/>
        </c:title>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b"/>
        <c:majorGridlines>
          <c:spPr>
            <a:ln>
              <a:solidFill>
                <a:srgbClr val="0F283E"/>
              </a:solidFill>
              <a:prstDash val="dot"/>
            </a:ln>
          </c:spPr>
        </c:majorGridlines>
        <c:title>
          <c:tx>
            <c:rich>
              <a:bodyPr/>
              <a:lstStyle/>
              <a:p>
                <a:pPr>
                  <a:defRPr/>
                </a:pPr>
                <a:r>
                  <a:rPr sz="900" b="0">
                    <a:solidFill>
                      <a:srgbClr val="0F283E"/>
                    </a:solidFill>
                    <a:latin typeface="Arial" pitchFamily="34" charset="0"/>
                  </a:rPr>
                  <a:t>Revenue in million GBP</a:t>
                </a:r>
              </a:p>
            </c:rich>
          </c:tx>
          <c:overlay val="0"/>
        </c:title>
        <c:numFmt formatCode="General" sourceLinked="1"/>
        <c:majorTickMark val="none"/>
        <c:minorTickMark val="none"/>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2.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4"/>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5"/>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6"/>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7"/>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8"/>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9"/>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0"/>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1"/>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2"/>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3"/>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4"/>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5"/>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6"/>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7"/>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8"/>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numRef>
              <c:f>Sheet1!$A$2:$A$20</c:f>
              <c:numCache>
                <c:formatCode>General</c:formatCode>
                <c:ptCount val="19"/>
                <c:pt idx="0">
                  <c:v>1998</c:v>
                </c:pt>
                <c:pt idx="1">
                  <c:v>1999</c:v>
                </c:pt>
                <c:pt idx="2">
                  <c:v>2000</c:v>
                </c:pt>
                <c:pt idx="3">
                  <c:v>2001</c:v>
                </c:pt>
                <c:pt idx="4">
                  <c:v>2002</c:v>
                </c:pt>
                <c:pt idx="5">
                  <c:v>2003</c:v>
                </c:pt>
                <c:pt idx="6">
                  <c:v>2004</c:v>
                </c:pt>
                <c:pt idx="7">
                  <c:v>2005</c:v>
                </c:pt>
                <c:pt idx="8">
                  <c:v>2006</c:v>
                </c:pt>
                <c:pt idx="9">
                  <c:v>2007</c:v>
                </c:pt>
                <c:pt idx="10">
                  <c:v>2008</c:v>
                </c:pt>
                <c:pt idx="11">
                  <c:v>2009</c:v>
                </c:pt>
                <c:pt idx="12">
                  <c:v>2010</c:v>
                </c:pt>
                <c:pt idx="13">
                  <c:v>2011</c:v>
                </c:pt>
                <c:pt idx="14">
                  <c:v>2012</c:v>
                </c:pt>
                <c:pt idx="15">
                  <c:v>2013</c:v>
                </c:pt>
                <c:pt idx="16">
                  <c:v>2014</c:v>
                </c:pt>
                <c:pt idx="17">
                  <c:v>2015</c:v>
                </c:pt>
                <c:pt idx="18">
                  <c:v>2016</c:v>
                </c:pt>
              </c:numCache>
            </c:numRef>
          </c:cat>
          <c:val>
            <c:numRef>
              <c:f>Sheet1!$B$2:$B$20</c:f>
              <c:numCache>
                <c:ptCount val="19"/>
                <c:pt idx="0">
                  <c:v>0.067</c:v>
                </c:pt>
                <c:pt idx="1">
                  <c:v>0.094</c:v>
                </c:pt>
                <c:pt idx="2">
                  <c:v>0.07</c:v>
                </c:pt>
                <c:pt idx="3">
                  <c:v>0.09</c:v>
                </c:pt>
                <c:pt idx="4">
                  <c:v>0.095</c:v>
                </c:pt>
                <c:pt idx="5">
                  <c:v>0.097</c:v>
                </c:pt>
                <c:pt idx="6">
                  <c:v>0.075</c:v>
                </c:pt>
                <c:pt idx="7">
                  <c:v>0.081</c:v>
                </c:pt>
                <c:pt idx="8">
                  <c:v>0.078</c:v>
                </c:pt>
                <c:pt idx="9">
                  <c:v>0.069</c:v>
                </c:pt>
                <c:pt idx="10">
                  <c:v>0.074</c:v>
                </c:pt>
                <c:pt idx="11">
                  <c:v>0.074</c:v>
                </c:pt>
                <c:pt idx="12">
                  <c:v>0.01</c:v>
                </c:pt>
                <c:pt idx="13">
                  <c:v>0.019</c:v>
                </c:pt>
                <c:pt idx="14">
                  <c:v>0.019</c:v>
                </c:pt>
                <c:pt idx="15">
                  <c:v>0.027</c:v>
                </c:pt>
                <c:pt idx="16">
                  <c:v>0.043</c:v>
                </c:pt>
                <c:pt idx="17">
                  <c:v>0.035</c:v>
                </c:pt>
                <c:pt idx="18">
                  <c:v>0.036</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Total healthcare expenditure growth</a:t>
                </a:r>
              </a:p>
            </c:rich>
          </c:tx>
          <c:overlay val="0"/>
        </c:title>
        <c:numFmt formatCode="#,##0.0%" sourceLinked="0"/>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20.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4"/>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5"/>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6"/>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7"/>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Sheet1!$A$2:$A$9</c:f>
              <c:strCache>
                <c:ptCount val="8"/>
                <c:pt idx="0">
                  <c:v>Clinical supplies</c:v>
                </c:pt>
                <c:pt idx="1">
                  <c:v>Drugs</c:v>
                </c:pt>
                <c:pt idx="2">
                  <c:v>Non clinical supplies</c:v>
                </c:pt>
                <c:pt idx="3">
                  <c:v>Purchase of health care services</c:v>
                </c:pt>
                <c:pt idx="4">
                  <c:v>PFI costs</c:v>
                </c:pt>
                <c:pt idx="5">
                  <c:v>Consultancy costs</c:v>
                </c:pt>
                <c:pt idx="6">
                  <c:v>Ambulance operating costs</c:v>
                </c:pt>
                <c:pt idx="7">
                  <c:v>Other operating expenses</c:v>
                </c:pt>
              </c:strCache>
            </c:strRef>
          </c:cat>
          <c:val>
            <c:numRef>
              <c:f>Sheet1!$B$2:$B$9</c:f>
              <c:numCache>
                <c:ptCount val="8"/>
                <c:pt idx="0">
                  <c:v>1783</c:v>
                </c:pt>
                <c:pt idx="1">
                  <c:v>921</c:v>
                </c:pt>
                <c:pt idx="2">
                  <c:v>590</c:v>
                </c:pt>
                <c:pt idx="3">
                  <c:v>418</c:v>
                </c:pt>
                <c:pt idx="4">
                  <c:v>228</c:v>
                </c:pt>
                <c:pt idx="5">
                  <c:v>69</c:v>
                </c:pt>
                <c:pt idx="6">
                  <c:v>37</c:v>
                </c:pt>
                <c:pt idx="7">
                  <c:v>3517</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val="maxMin"/>
        </c:scaling>
        <c:delete val="0"/>
        <c:axPos val="t"/>
        <c:title>
          <c:tx>
            <c:rich>
              <a:bodyPr/>
              <a:lstStyle/>
              <a:p>
                <a:pPr>
                  <a:defRPr/>
                </a:pPr>
                <a:r>
                  <a:rPr sz="900" b="0">
                    <a:solidFill>
                      <a:srgbClr val="0F283E"/>
                    </a:solidFill>
                    <a:latin typeface="Arial" pitchFamily="34" charset="0"/>
                  </a:rPr>
                  <a:t>Clinical activities</a:t>
                </a:r>
              </a:p>
            </c:rich>
          </c:tx>
          <c:overlay val="0"/>
        </c:title>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b"/>
        <c:majorGridlines>
          <c:spPr>
            <a:ln>
              <a:solidFill>
                <a:srgbClr val="0F283E"/>
              </a:solidFill>
              <a:prstDash val="dot"/>
            </a:ln>
          </c:spPr>
        </c:majorGridlines>
        <c:title>
          <c:tx>
            <c:rich>
              <a:bodyPr/>
              <a:lstStyle/>
              <a:p>
                <a:pPr>
                  <a:defRPr/>
                </a:pPr>
                <a:r>
                  <a:rPr sz="900" b="0">
                    <a:solidFill>
                      <a:srgbClr val="0F283E"/>
                    </a:solidFill>
                    <a:latin typeface="Arial" pitchFamily="34" charset="0"/>
                  </a:rPr>
                  <a:t>Expenses in million GBP</a:t>
                </a:r>
              </a:p>
            </c:rich>
          </c:tx>
          <c:overlay val="0"/>
        </c:title>
        <c:numFmt formatCode="General" sourceLinked="1"/>
        <c:majorTickMark val="none"/>
        <c:minorTickMark val="none"/>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21.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clustered"/>
        <c:varyColors val="0"/>
        <c:ser>
          <c:idx val="0"/>
          <c:order val="0"/>
          <c:tx>
            <c:strRef>
              <c:f>Sheet1!$B$1</c:f>
              <c:strCache>
                <c:ptCount val="1"/>
                <c:pt idx="0">
                  <c:v>Trusts in surplus</c:v>
                </c:pt>
              </c:strCache>
            </c:strRef>
          </c:tx>
          <c:spPr>
            <a:solidFill>
              <a:srgbClr val="2875DD"/>
            </a:solidFill>
            <a:ln>
              <a:solidFill>
                <a:srgbClr val="2875DD"/>
              </a:solidFill>
            </a:ln>
          </c:spPr>
          <c:invertIfNegative val="0"/>
          <c:dLbls>
            <c:dLbl>
              <c:idx val="0"/>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Sheet1!$A$2:$A$5</c:f>
              <c:strCache>
                <c:ptCount val="4"/>
                <c:pt idx="0">
                  <c:v>2012/13</c:v>
                </c:pt>
                <c:pt idx="1">
                  <c:v>2013/14</c:v>
                </c:pt>
                <c:pt idx="2">
                  <c:v>2014/15</c:v>
                </c:pt>
                <c:pt idx="3">
                  <c:v>2015/16</c:v>
                </c:pt>
              </c:strCache>
            </c:strRef>
          </c:cat>
          <c:val>
            <c:numRef>
              <c:f>Sheet1!$B$2:$B$5</c:f>
              <c:numCache>
                <c:ptCount val="4"/>
                <c:pt idx="0">
                  <c:v>220</c:v>
                </c:pt>
                <c:pt idx="1">
                  <c:v>181</c:v>
                </c:pt>
                <c:pt idx="2">
                  <c:v>124</c:v>
                </c:pt>
                <c:pt idx="3">
                  <c:v>82</c:v>
                </c:pt>
              </c:numCache>
            </c:numRef>
          </c:val>
        </c:ser>
        <c:ser>
          <c:idx val="1"/>
          <c:order val="1"/>
          <c:tx>
            <c:strRef>
              <c:f>Sheet1!$C$1</c:f>
              <c:strCache>
                <c:ptCount val="1"/>
                <c:pt idx="0">
                  <c:v>Trusts in deficit</c:v>
                </c:pt>
              </c:strCache>
            </c:strRef>
          </c:tx>
          <c:spPr>
            <a:solidFill>
              <a:srgbClr val="0F283E"/>
            </a:solidFill>
            <a:ln>
              <a:solidFill>
                <a:srgbClr val="0F283E"/>
              </a:solidFill>
            </a:ln>
          </c:spPr>
          <c:invertIfNegative val="0"/>
          <c:dLbls>
            <c:dLbl>
              <c:idx val="0"/>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Sheet1!$A$2:$A$5</c:f>
              <c:strCache>
                <c:ptCount val="4"/>
                <c:pt idx="0">
                  <c:v>2012/13</c:v>
                </c:pt>
                <c:pt idx="1">
                  <c:v>2013/14</c:v>
                </c:pt>
                <c:pt idx="2">
                  <c:v>2014/15</c:v>
                </c:pt>
                <c:pt idx="3">
                  <c:v>2015/16</c:v>
                </c:pt>
              </c:strCache>
            </c:strRef>
          </c:cat>
          <c:val>
            <c:numRef>
              <c:f>Sheet1!$C$2:$C$5</c:f>
              <c:numCache>
                <c:ptCount val="4"/>
                <c:pt idx="0">
                  <c:v>25</c:v>
                </c:pt>
                <c:pt idx="1">
                  <c:v>64</c:v>
                </c:pt>
                <c:pt idx="2">
                  <c:v>116</c:v>
                </c:pt>
                <c:pt idx="3">
                  <c:v>156</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Number of NHS trusts</a:t>
                </a:r>
              </a:p>
            </c:rich>
          </c:tx>
          <c:overlay val="0"/>
        </c:title>
        <c:numFmt formatCode="General" sourceLinked="1"/>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legend>
      <c:legendPos val="t"/>
      <c:overlay val="0"/>
      <c:txPr>
        <a:bodyPr/>
        <a:p>
          <a:pPr>
            <a:defRPr sz="900" smtId="4294967295">
              <a:solidFill>
                <a:srgbClr val="0F283E"/>
              </a:solidFill>
              <a:latin typeface="Arial" pitchFamily="34" charset="0"/>
            </a:defRPr>
          </a:pPr>
        </a:p>
      </c:txPr>
    </c:legend>
    <c:plotVisOnly val="1"/>
    <c:dispBlanksAs/>
    <c:showDLblsOverMax val="1"/>
  </c:chart>
  <c:txPr>
    <a:bodyPr/>
    <a:p>
      <a:pPr>
        <a:defRPr sz="1800" smtId="4294967295"/>
      </a:pPr>
      <a:endParaRPr lang="ru-RU"/>
    </a:p>
  </c:txPr>
  <c:externalData r:id="rId1"/>
</c:chartSpace>
</file>

<file path=ppt/charts/chart22.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bar"/>
        <c:grouping val="stacked"/>
        <c:varyColors val="0"/>
        <c:ser>
          <c:idx val="0"/>
          <c:order val="0"/>
          <c:tx>
            <c:strRef>
              <c:f>Sheet1!$B$1</c:f>
              <c:strCache>
                <c:ptCount val="1"/>
                <c:pt idx="0">
                  <c:v>Inadequate</c:v>
                </c:pt>
              </c:strCache>
            </c:strRef>
          </c:tx>
          <c:spPr>
            <a:solidFill>
              <a:srgbClr val="2875DD"/>
            </a:solidFill>
            <a:ln>
              <a:solidFill>
                <a:srgbClr val="2875DD"/>
              </a:solidFill>
            </a:ln>
          </c:spPr>
          <c:invertIfNegative val="0"/>
          <c:dLbls>
            <c:dLbl>
              <c:idx val="0"/>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6"/>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7"/>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8"/>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9"/>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0"/>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Sheet1!$A$2:$A$12</c:f>
              <c:strCache>
                <c:ptCount val="11"/>
                <c:pt idx="0">
                  <c:v>Community MH for learning disabilities (48)</c:v>
                </c:pt>
                <c:pt idx="1">
                  <c:v>Community MH for older people (52)</c:v>
                </c:pt>
                <c:pt idx="2">
                  <c:v>Child and adolescent MH wards (59)</c:v>
                </c:pt>
                <c:pt idx="3">
                  <c:v>Long stay/rehabilitation wards for working age adults (134)</c:v>
                </c:pt>
                <c:pt idx="4">
                  <c:v>Forensic inpatient/secure wards (86)</c:v>
                </c:pt>
                <c:pt idx="5">
                  <c:v>Crisis services and health-based places of safety (56)</c:v>
                </c:pt>
                <c:pt idx="6">
                  <c:v>Wards for older people (70)</c:v>
                </c:pt>
                <c:pt idx="7">
                  <c:v>Community-based mental health services or adults o working age (68)</c:v>
                </c:pt>
                <c:pt idx="8">
                  <c:v>Wards or people with learning disabilities or autism (77)</c:v>
                </c:pt>
                <c:pt idx="9">
                  <c:v>Specialist community mental health services or children and young people (66)</c:v>
                </c:pt>
                <c:pt idx="10">
                  <c:v>Acute wards for working age adults, and psychiatric intensive care units (91)</c:v>
                </c:pt>
              </c:strCache>
            </c:strRef>
          </c:cat>
          <c:val>
            <c:numRef>
              <c:f>Sheet1!$B$2:$B$12</c:f>
              <c:numCache>
                <c:ptCount val="11"/>
                <c:pt idx="0">
                  <c:v>0</c:v>
                </c:pt>
                <c:pt idx="1">
                  <c:v>0</c:v>
                </c:pt>
                <c:pt idx="2">
                  <c:v>0.02</c:v>
                </c:pt>
                <c:pt idx="3">
                  <c:v>0</c:v>
                </c:pt>
                <c:pt idx="4">
                  <c:v>0.01</c:v>
                </c:pt>
                <c:pt idx="5">
                  <c:v>0.04</c:v>
                </c:pt>
                <c:pt idx="6">
                  <c:v>0.04</c:v>
                </c:pt>
                <c:pt idx="7">
                  <c:v>0.03</c:v>
                </c:pt>
                <c:pt idx="8">
                  <c:v>0</c:v>
                </c:pt>
                <c:pt idx="9">
                  <c:v>0.02</c:v>
                </c:pt>
                <c:pt idx="10">
                  <c:v>0.01</c:v>
                </c:pt>
              </c:numCache>
            </c:numRef>
          </c:val>
        </c:ser>
        <c:ser>
          <c:idx val="1"/>
          <c:order val="1"/>
          <c:tx>
            <c:strRef>
              <c:f>Sheet1!$C$1</c:f>
              <c:strCache>
                <c:ptCount val="1"/>
                <c:pt idx="0">
                  <c:v>Required improvement</c:v>
                </c:pt>
              </c:strCache>
            </c:strRef>
          </c:tx>
          <c:spPr>
            <a:solidFill>
              <a:srgbClr val="0F283E"/>
            </a:solidFill>
            <a:ln>
              <a:solidFill>
                <a:srgbClr val="0F283E"/>
              </a:solidFill>
            </a:ln>
          </c:spPr>
          <c:invertIfNegative val="0"/>
          <c:dLbls>
            <c:dLbl>
              <c:idx val="0"/>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6"/>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7"/>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8"/>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9"/>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0"/>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Sheet1!$A$2:$A$12</c:f>
              <c:strCache>
                <c:ptCount val="11"/>
                <c:pt idx="0">
                  <c:v>Community MH for learning disabilities (48)</c:v>
                </c:pt>
                <c:pt idx="1">
                  <c:v>Community MH for older people (52)</c:v>
                </c:pt>
                <c:pt idx="2">
                  <c:v>Child and adolescent MH wards (59)</c:v>
                </c:pt>
                <c:pt idx="3">
                  <c:v>Long stay/rehabilitation wards for working age adults (134)</c:v>
                </c:pt>
                <c:pt idx="4">
                  <c:v>Forensic inpatient/secure wards (86)</c:v>
                </c:pt>
                <c:pt idx="5">
                  <c:v>Crisis services and health-based places of safety (56)</c:v>
                </c:pt>
                <c:pt idx="6">
                  <c:v>Wards for older people (70)</c:v>
                </c:pt>
                <c:pt idx="7">
                  <c:v>Community-based mental health services or adults o working age (68)</c:v>
                </c:pt>
                <c:pt idx="8">
                  <c:v>Wards or people with learning disabilities or autism (77)</c:v>
                </c:pt>
                <c:pt idx="9">
                  <c:v>Specialist community mental health services or children and young people (66)</c:v>
                </c:pt>
                <c:pt idx="10">
                  <c:v>Acute wards for working age adults, and psychiatric intensive care units (91)</c:v>
                </c:pt>
              </c:strCache>
            </c:strRef>
          </c:cat>
          <c:val>
            <c:numRef>
              <c:f>Sheet1!$C$2:$C$12</c:f>
              <c:numCache>
                <c:ptCount val="11"/>
                <c:pt idx="0">
                  <c:v>0.1</c:v>
                </c:pt>
                <c:pt idx="1">
                  <c:v>0.15</c:v>
                </c:pt>
                <c:pt idx="2">
                  <c:v>0.19</c:v>
                </c:pt>
                <c:pt idx="3">
                  <c:v>0.22</c:v>
                </c:pt>
                <c:pt idx="4">
                  <c:v>0.21</c:v>
                </c:pt>
                <c:pt idx="5">
                  <c:v>0.23</c:v>
                </c:pt>
                <c:pt idx="6">
                  <c:v>0.23</c:v>
                </c:pt>
                <c:pt idx="7">
                  <c:v>0.26</c:v>
                </c:pt>
                <c:pt idx="8">
                  <c:v>0.3</c:v>
                </c:pt>
                <c:pt idx="9">
                  <c:v>0.29</c:v>
                </c:pt>
                <c:pt idx="10">
                  <c:v>0.33</c:v>
                </c:pt>
              </c:numCache>
            </c:numRef>
          </c:val>
        </c:ser>
        <c:ser>
          <c:idx val="2"/>
          <c:order val="2"/>
          <c:tx>
            <c:strRef>
              <c:f>Sheet1!$D$1</c:f>
              <c:strCache>
                <c:ptCount val="1"/>
                <c:pt idx="0">
                  <c:v>Good</c:v>
                </c:pt>
              </c:strCache>
            </c:strRef>
          </c:tx>
          <c:spPr>
            <a:solidFill>
              <a:srgbClr val="BABABA"/>
            </a:solidFill>
            <a:ln>
              <a:solidFill>
                <a:srgbClr val="BABABA"/>
              </a:solidFill>
            </a:ln>
          </c:spPr>
          <c:invertIfNegative val="0"/>
          <c:dLbls>
            <c:dLbl>
              <c:idx val="0"/>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6"/>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7"/>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8"/>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9"/>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0"/>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Sheet1!$A$2:$A$12</c:f>
              <c:strCache>
                <c:ptCount val="11"/>
                <c:pt idx="0">
                  <c:v>Community MH for learning disabilities (48)</c:v>
                </c:pt>
                <c:pt idx="1">
                  <c:v>Community MH for older people (52)</c:v>
                </c:pt>
                <c:pt idx="2">
                  <c:v>Child and adolescent MH wards (59)</c:v>
                </c:pt>
                <c:pt idx="3">
                  <c:v>Long stay/rehabilitation wards for working age adults (134)</c:v>
                </c:pt>
                <c:pt idx="4">
                  <c:v>Forensic inpatient/secure wards (86)</c:v>
                </c:pt>
                <c:pt idx="5">
                  <c:v>Crisis services and health-based places of safety (56)</c:v>
                </c:pt>
                <c:pt idx="6">
                  <c:v>Wards for older people (70)</c:v>
                </c:pt>
                <c:pt idx="7">
                  <c:v>Community-based mental health services or adults o working age (68)</c:v>
                </c:pt>
                <c:pt idx="8">
                  <c:v>Wards or people with learning disabilities or autism (77)</c:v>
                </c:pt>
                <c:pt idx="9">
                  <c:v>Specialist community mental health services or children and young people (66)</c:v>
                </c:pt>
                <c:pt idx="10">
                  <c:v>Acute wards for working age adults, and psychiatric intensive care units (91)</c:v>
                </c:pt>
              </c:strCache>
            </c:strRef>
          </c:cat>
          <c:val>
            <c:numRef>
              <c:f>Sheet1!$D$2:$D$12</c:f>
              <c:numCache>
                <c:ptCount val="11"/>
                <c:pt idx="0">
                  <c:v>0.81</c:v>
                </c:pt>
                <c:pt idx="1">
                  <c:v>0.75</c:v>
                </c:pt>
                <c:pt idx="2">
                  <c:v>0.73</c:v>
                </c:pt>
                <c:pt idx="3">
                  <c:v>0.74</c:v>
                </c:pt>
                <c:pt idx="4">
                  <c:v>0.76</c:v>
                </c:pt>
                <c:pt idx="5">
                  <c:v>0.7</c:v>
                </c:pt>
                <c:pt idx="6">
                  <c:v>0.71</c:v>
                </c:pt>
                <c:pt idx="7">
                  <c:v>0.69</c:v>
                </c:pt>
                <c:pt idx="8">
                  <c:v>0.6</c:v>
                </c:pt>
                <c:pt idx="9">
                  <c:v>0.61</c:v>
                </c:pt>
                <c:pt idx="10">
                  <c:v>0.62</c:v>
                </c:pt>
              </c:numCache>
            </c:numRef>
          </c:val>
        </c:ser>
        <c:ser>
          <c:idx val="3"/>
          <c:order val="3"/>
          <c:tx>
            <c:strRef>
              <c:f>Sheet1!$E$1</c:f>
              <c:strCache>
                <c:ptCount val="1"/>
                <c:pt idx="0">
                  <c:v>Outstanding</c:v>
                </c:pt>
              </c:strCache>
            </c:strRef>
          </c:tx>
          <c:spPr>
            <a:solidFill>
              <a:srgbClr val="A60B0B"/>
            </a:solidFill>
            <a:ln>
              <a:solidFill>
                <a:srgbClr val="A60B0B"/>
              </a:solidFill>
            </a:ln>
          </c:spPr>
          <c:invertIfNegative val="0"/>
          <c:dLbls>
            <c:dLbl>
              <c:idx val="0"/>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6"/>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7"/>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8"/>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9"/>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0"/>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Sheet1!$A$2:$A$12</c:f>
              <c:strCache>
                <c:ptCount val="11"/>
                <c:pt idx="0">
                  <c:v>Community MH for learning disabilities (48)</c:v>
                </c:pt>
                <c:pt idx="1">
                  <c:v>Community MH for older people (52)</c:v>
                </c:pt>
                <c:pt idx="2">
                  <c:v>Child and adolescent MH wards (59)</c:v>
                </c:pt>
                <c:pt idx="3">
                  <c:v>Long stay/rehabilitation wards for working age adults (134)</c:v>
                </c:pt>
                <c:pt idx="4">
                  <c:v>Forensic inpatient/secure wards (86)</c:v>
                </c:pt>
                <c:pt idx="5">
                  <c:v>Crisis services and health-based places of safety (56)</c:v>
                </c:pt>
                <c:pt idx="6">
                  <c:v>Wards for older people (70)</c:v>
                </c:pt>
                <c:pt idx="7">
                  <c:v>Community-based mental health services or adults o working age (68)</c:v>
                </c:pt>
                <c:pt idx="8">
                  <c:v>Wards or people with learning disabilities or autism (77)</c:v>
                </c:pt>
                <c:pt idx="9">
                  <c:v>Specialist community mental health services or children and young people (66)</c:v>
                </c:pt>
                <c:pt idx="10">
                  <c:v>Acute wards for working age adults, and psychiatric intensive care units (91)</c:v>
                </c:pt>
              </c:strCache>
            </c:strRef>
          </c:cat>
          <c:val>
            <c:numRef>
              <c:f>Sheet1!$E$2:$E$12</c:f>
              <c:numCache>
                <c:ptCount val="11"/>
                <c:pt idx="0">
                  <c:v>0.08</c:v>
                </c:pt>
                <c:pt idx="1">
                  <c:v>0.1</c:v>
                </c:pt>
                <c:pt idx="2">
                  <c:v>0.07</c:v>
                </c:pt>
                <c:pt idx="3">
                  <c:v>0.04</c:v>
                </c:pt>
                <c:pt idx="4">
                  <c:v>0.02</c:v>
                </c:pt>
                <c:pt idx="5">
                  <c:v>0.04</c:v>
                </c:pt>
                <c:pt idx="6">
                  <c:v>0.01</c:v>
                </c:pt>
                <c:pt idx="7">
                  <c:v>0.01</c:v>
                </c:pt>
                <c:pt idx="8">
                  <c:v>0.1</c:v>
                </c:pt>
                <c:pt idx="9">
                  <c:v>0.09</c:v>
                </c:pt>
                <c:pt idx="10">
                  <c:v>0.04</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b"/>
        <c:majorGridlines>
          <c:spPr>
            <a:ln>
              <a:solidFill>
                <a:srgbClr val="0F283E"/>
              </a:solidFill>
              <a:prstDash val="dot"/>
            </a:ln>
          </c:spPr>
        </c:majorGridlines>
        <c:title>
          <c:tx>
            <c:rich>
              <a:bodyPr/>
              <a:lstStyle/>
              <a:p>
                <a:pPr>
                  <a:defRPr/>
                </a:pPr>
                <a:r>
                  <a:rPr sz="900" b="0">
                    <a:solidFill>
                      <a:srgbClr val="0F283E"/>
                    </a:solidFill>
                    <a:latin typeface="Arial" pitchFamily="34" charset="0"/>
                  </a:rPr>
                  <a:t>Rating of services</a:t>
                </a:r>
              </a:p>
            </c:rich>
          </c:tx>
          <c:overlay val="0"/>
        </c:title>
        <c:numFmt formatCode="#,##0.0%" sourceLinked="0"/>
        <c:majorTickMark val="none"/>
        <c:minorTickMark val="none"/>
        <c:spPr>
          <a:ln>
            <a:noFill/>
          </a:ln>
        </c:spPr>
        <c:txPr>
          <a:bodyPr/>
          <a:p>
            <a:pPr>
              <a:defRPr sz="900" b="0" smtId="4294967295">
                <a:solidFill>
                  <a:srgbClr val="0F283E"/>
                </a:solidFill>
                <a:latin typeface="Arial" pitchFamily="34" charset="0"/>
              </a:defRPr>
            </a:pPr>
          </a:p>
        </c:txPr>
        <c:crossAx val="67451136"/>
        <c:crosses val="autoZero"/>
        <c:crossBetween val="between"/>
      </c:valAx>
    </c:plotArea>
    <c:legend>
      <c:legendPos val="t"/>
      <c:overlay val="0"/>
      <c:txPr>
        <a:bodyPr/>
        <a:p>
          <a:pPr>
            <a:defRPr sz="900" smtId="4294967295">
              <a:solidFill>
                <a:srgbClr val="0F283E"/>
              </a:solidFill>
              <a:latin typeface="Arial" pitchFamily="34" charset="0"/>
            </a:defRPr>
          </a:pPr>
        </a:p>
      </c:txPr>
    </c:legend>
    <c:plotVisOnly val="1"/>
    <c:dispBlanksAs/>
    <c:showDLblsOverMax val="1"/>
  </c:chart>
  <c:txPr>
    <a:bodyPr/>
    <a:p>
      <a:pPr>
        <a:defRPr sz="1800" smtId="4294967295"/>
      </a:pPr>
      <a:endParaRPr lang="ru-RU"/>
    </a:p>
  </c:txPr>
  <c:externalData r:id="rId1"/>
</c:chartSpace>
</file>

<file path=ppt/charts/chart23.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stacked"/>
        <c:varyColors val="0"/>
        <c:ser>
          <c:idx val="0"/>
          <c:order val="0"/>
          <c:tx>
            <c:strRef>
              <c:f>Sheet1!$B$1</c:f>
              <c:strCache>
                <c:ptCount val="1"/>
                <c:pt idx="0">
                  <c:v>Inadequate</c:v>
                </c:pt>
              </c:strCache>
            </c:strRef>
          </c:tx>
          <c:spPr>
            <a:solidFill>
              <a:srgbClr val="2875DD"/>
            </a:solidFill>
            <a:ln>
              <a:solidFill>
                <a:srgbClr val="2875DD"/>
              </a:solidFill>
            </a:ln>
          </c:spPr>
          <c:invertIfNegative val="0"/>
          <c:dLbls>
            <c:dLbl>
              <c:idx val="0"/>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Sheet1!$A$2:$A$6</c:f>
              <c:strCache>
                <c:ptCount val="5"/>
                <c:pt idx="0">
                  <c:v>Dental services (29)</c:v>
                </c:pt>
                <c:pt idx="1">
                  <c:v>Services for children, young people and families (68)</c:v>
                </c:pt>
                <c:pt idx="2">
                  <c:v>Services for adults (63)</c:v>
                </c:pt>
                <c:pt idx="3">
                  <c:v>Inpatient services (53)</c:v>
                </c:pt>
                <c:pt idx="4">
                  <c:v>Community end of life care (56)</c:v>
                </c:pt>
              </c:strCache>
            </c:strRef>
          </c:cat>
          <c:val>
            <c:numRef>
              <c:f>Sheet1!$B$2:$B$6</c:f>
              <c:numCache>
                <c:ptCount val="5"/>
                <c:pt idx="0">
                  <c:v>0</c:v>
                </c:pt>
                <c:pt idx="1">
                  <c:v>0.01</c:v>
                </c:pt>
                <c:pt idx="2">
                  <c:v>0.03</c:v>
                </c:pt>
                <c:pt idx="3">
                  <c:v>0.02</c:v>
                </c:pt>
                <c:pt idx="4">
                  <c:v>0.02</c:v>
                </c:pt>
              </c:numCache>
            </c:numRef>
          </c:val>
        </c:ser>
        <c:ser>
          <c:idx val="1"/>
          <c:order val="1"/>
          <c:tx>
            <c:strRef>
              <c:f>Sheet1!$C$1</c:f>
              <c:strCache>
                <c:ptCount val="1"/>
                <c:pt idx="0">
                  <c:v>Required improvement</c:v>
                </c:pt>
              </c:strCache>
            </c:strRef>
          </c:tx>
          <c:spPr>
            <a:solidFill>
              <a:srgbClr val="0F283E"/>
            </a:solidFill>
            <a:ln>
              <a:solidFill>
                <a:srgbClr val="0F283E"/>
              </a:solidFill>
            </a:ln>
          </c:spPr>
          <c:invertIfNegative val="0"/>
          <c:dLbls>
            <c:dLbl>
              <c:idx val="0"/>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Sheet1!$A$2:$A$6</c:f>
              <c:strCache>
                <c:ptCount val="5"/>
                <c:pt idx="0">
                  <c:v>Dental services (29)</c:v>
                </c:pt>
                <c:pt idx="1">
                  <c:v>Services for children, young people and families (68)</c:v>
                </c:pt>
                <c:pt idx="2">
                  <c:v>Services for adults (63)</c:v>
                </c:pt>
                <c:pt idx="3">
                  <c:v>Inpatient services (53)</c:v>
                </c:pt>
                <c:pt idx="4">
                  <c:v>Community end of life care (56)</c:v>
                </c:pt>
              </c:strCache>
            </c:strRef>
          </c:cat>
          <c:val>
            <c:numRef>
              <c:f>Sheet1!$C$2:$C$6</c:f>
              <c:numCache>
                <c:ptCount val="5"/>
                <c:pt idx="0">
                  <c:v>0.14</c:v>
                </c:pt>
                <c:pt idx="1">
                  <c:v>0.25</c:v>
                </c:pt>
                <c:pt idx="2">
                  <c:v>0.25</c:v>
                </c:pt>
                <c:pt idx="3">
                  <c:v>0.3</c:v>
                </c:pt>
                <c:pt idx="4">
                  <c:v>0.3</c:v>
                </c:pt>
              </c:numCache>
            </c:numRef>
          </c:val>
        </c:ser>
        <c:ser>
          <c:idx val="2"/>
          <c:order val="2"/>
          <c:tx>
            <c:strRef>
              <c:f>Sheet1!$D$1</c:f>
              <c:strCache>
                <c:ptCount val="1"/>
                <c:pt idx="0">
                  <c:v>Good</c:v>
                </c:pt>
              </c:strCache>
            </c:strRef>
          </c:tx>
          <c:spPr>
            <a:solidFill>
              <a:srgbClr val="BABABA"/>
            </a:solidFill>
            <a:ln>
              <a:solidFill>
                <a:srgbClr val="BABABA"/>
              </a:solidFill>
            </a:ln>
          </c:spPr>
          <c:invertIfNegative val="0"/>
          <c:dLbls>
            <c:dLbl>
              <c:idx val="0"/>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Sheet1!$A$2:$A$6</c:f>
              <c:strCache>
                <c:ptCount val="5"/>
                <c:pt idx="0">
                  <c:v>Dental services (29)</c:v>
                </c:pt>
                <c:pt idx="1">
                  <c:v>Services for children, young people and families (68)</c:v>
                </c:pt>
                <c:pt idx="2">
                  <c:v>Services for adults (63)</c:v>
                </c:pt>
                <c:pt idx="3">
                  <c:v>Inpatient services (53)</c:v>
                </c:pt>
                <c:pt idx="4">
                  <c:v>Community end of life care (56)</c:v>
                </c:pt>
              </c:strCache>
            </c:strRef>
          </c:cat>
          <c:val>
            <c:numRef>
              <c:f>Sheet1!$D$2:$D$6</c:f>
              <c:numCache>
                <c:ptCount val="5"/>
                <c:pt idx="0">
                  <c:v>0.69</c:v>
                </c:pt>
                <c:pt idx="1">
                  <c:v>0.65</c:v>
                </c:pt>
                <c:pt idx="2">
                  <c:v>0.63</c:v>
                </c:pt>
                <c:pt idx="3">
                  <c:v>0.68</c:v>
                </c:pt>
                <c:pt idx="4">
                  <c:v>0.63</c:v>
                </c:pt>
              </c:numCache>
            </c:numRef>
          </c:val>
        </c:ser>
        <c:ser>
          <c:idx val="3"/>
          <c:order val="3"/>
          <c:tx>
            <c:strRef>
              <c:f>Sheet1!$E$1</c:f>
              <c:strCache>
                <c:ptCount val="1"/>
                <c:pt idx="0">
                  <c:v>Outstanding</c:v>
                </c:pt>
              </c:strCache>
            </c:strRef>
          </c:tx>
          <c:spPr>
            <a:solidFill>
              <a:srgbClr val="A60B0B"/>
            </a:solidFill>
            <a:ln>
              <a:solidFill>
                <a:srgbClr val="A60B0B"/>
              </a:solidFill>
            </a:ln>
          </c:spPr>
          <c:invertIfNegative val="0"/>
          <c:dLbls>
            <c:dLbl>
              <c:idx val="0"/>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Sheet1!$A$2:$A$6</c:f>
              <c:strCache>
                <c:ptCount val="5"/>
                <c:pt idx="0">
                  <c:v>Dental services (29)</c:v>
                </c:pt>
                <c:pt idx="1">
                  <c:v>Services for children, young people and families (68)</c:v>
                </c:pt>
                <c:pt idx="2">
                  <c:v>Services for adults (63)</c:v>
                </c:pt>
                <c:pt idx="3">
                  <c:v>Inpatient services (53)</c:v>
                </c:pt>
                <c:pt idx="4">
                  <c:v>Community end of life care (56)</c:v>
                </c:pt>
              </c:strCache>
            </c:strRef>
          </c:cat>
          <c:val>
            <c:numRef>
              <c:f>Sheet1!$E$2:$E$6</c:f>
              <c:numCache>
                <c:ptCount val="5"/>
                <c:pt idx="0">
                  <c:v>0.17</c:v>
                </c:pt>
                <c:pt idx="1">
                  <c:v>0.09</c:v>
                </c:pt>
                <c:pt idx="2">
                  <c:v>0.08</c:v>
                </c:pt>
                <c:pt idx="3">
                  <c:v>0</c:v>
                </c:pt>
                <c:pt idx="4">
                  <c:v>0.05</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Rating of services</a:t>
                </a:r>
              </a:p>
            </c:rich>
          </c:tx>
          <c:overlay val="0"/>
        </c:title>
        <c:numFmt formatCode="#,##0.0%" sourceLinked="0"/>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legend>
      <c:legendPos val="t"/>
      <c:overlay val="0"/>
      <c:txPr>
        <a:bodyPr/>
        <a:p>
          <a:pPr>
            <a:defRPr sz="900" smtId="4294967295">
              <a:solidFill>
                <a:srgbClr val="0F283E"/>
              </a:solidFill>
              <a:latin typeface="Arial" pitchFamily="34" charset="0"/>
            </a:defRPr>
          </a:pPr>
        </a:p>
      </c:txPr>
    </c:legend>
    <c:plotVisOnly val="1"/>
    <c:dispBlanksAs/>
    <c:showDLblsOverMax val="1"/>
  </c:chart>
  <c:txPr>
    <a:bodyPr/>
    <a:p>
      <a:pPr>
        <a:defRPr sz="1800" smtId="4294967295"/>
      </a:pPr>
      <a:endParaRPr lang="ru-RU"/>
    </a:p>
  </c:txPr>
  <c:externalData r:id="rId1"/>
</c:chartSpace>
</file>

<file path=ppt/charts/chart24.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bar"/>
        <c:grouping val="stacked"/>
        <c:varyColors val="0"/>
        <c:ser>
          <c:idx val="0"/>
          <c:order val="0"/>
          <c:tx>
            <c:strRef>
              <c:f>Sheet1!$B$1</c:f>
              <c:strCache>
                <c:ptCount val="1"/>
                <c:pt idx="0">
                  <c:v>Inadequate</c:v>
                </c:pt>
              </c:strCache>
            </c:strRef>
          </c:tx>
          <c:spPr>
            <a:solidFill>
              <a:srgbClr val="2875DD"/>
            </a:solidFill>
            <a:ln>
              <a:solidFill>
                <a:srgbClr val="2875DD"/>
              </a:solidFill>
            </a:ln>
          </c:spPr>
          <c:invertIfNegative val="0"/>
          <c:dLbls>
            <c:dLbl>
              <c:idx val="0"/>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6"/>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7"/>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Sheet1!$A$2:$A$9</c:f>
              <c:strCache>
                <c:ptCount val="8"/>
                <c:pt idx="0">
                  <c:v>Intensive/critical care (178)</c:v>
                </c:pt>
                <c:pt idx="1">
                  <c:v>End of life care (187)</c:v>
                </c:pt>
                <c:pt idx="2">
                  <c:v>Services for children and young people (165)</c:v>
                </c:pt>
                <c:pt idx="3">
                  <c:v>Surgery (224)</c:v>
                </c:pt>
                <c:pt idx="4">
                  <c:v>Outpatients and diagnostic imaging (246)</c:v>
                </c:pt>
                <c:pt idx="5">
                  <c:v>Maternity and gynaecology (175)</c:v>
                </c:pt>
                <c:pt idx="6">
                  <c:v>Medical (including older people's care) (216)</c:v>
                </c:pt>
                <c:pt idx="7">
                  <c:v>Urgent and emergency services (A&amp;E) (187)</c:v>
                </c:pt>
              </c:strCache>
            </c:strRef>
          </c:cat>
          <c:val>
            <c:numRef>
              <c:f>Sheet1!$B$2:$B$9</c:f>
              <c:numCache>
                <c:ptCount val="8"/>
                <c:pt idx="0">
                  <c:v>0.03</c:v>
                </c:pt>
                <c:pt idx="1">
                  <c:v>0.02</c:v>
                </c:pt>
                <c:pt idx="2">
                  <c:v>0.02</c:v>
                </c:pt>
                <c:pt idx="3">
                  <c:v>0.02</c:v>
                </c:pt>
                <c:pt idx="4">
                  <c:v>0.05</c:v>
                </c:pt>
                <c:pt idx="5">
                  <c:v>0.02</c:v>
                </c:pt>
                <c:pt idx="6">
                  <c:v>0.03</c:v>
                </c:pt>
                <c:pt idx="7">
                  <c:v>0.07</c:v>
                </c:pt>
              </c:numCache>
            </c:numRef>
          </c:val>
        </c:ser>
        <c:ser>
          <c:idx val="1"/>
          <c:order val="1"/>
          <c:tx>
            <c:strRef>
              <c:f>Sheet1!$C$1</c:f>
              <c:strCache>
                <c:ptCount val="1"/>
                <c:pt idx="0">
                  <c:v>Required improvement</c:v>
                </c:pt>
              </c:strCache>
            </c:strRef>
          </c:tx>
          <c:spPr>
            <a:solidFill>
              <a:srgbClr val="0F283E"/>
            </a:solidFill>
            <a:ln>
              <a:solidFill>
                <a:srgbClr val="0F283E"/>
              </a:solidFill>
            </a:ln>
          </c:spPr>
          <c:invertIfNegative val="0"/>
          <c:dLbls>
            <c:dLbl>
              <c:idx val="0"/>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6"/>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7"/>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Sheet1!$A$2:$A$9</c:f>
              <c:strCache>
                <c:ptCount val="8"/>
                <c:pt idx="0">
                  <c:v>Intensive/critical care (178)</c:v>
                </c:pt>
                <c:pt idx="1">
                  <c:v>End of life care (187)</c:v>
                </c:pt>
                <c:pt idx="2">
                  <c:v>Services for children and young people (165)</c:v>
                </c:pt>
                <c:pt idx="3">
                  <c:v>Surgery (224)</c:v>
                </c:pt>
                <c:pt idx="4">
                  <c:v>Outpatients and diagnostic imaging (246)</c:v>
                </c:pt>
                <c:pt idx="5">
                  <c:v>Maternity and gynaecology (175)</c:v>
                </c:pt>
                <c:pt idx="6">
                  <c:v>Medical (including older people's care) (216)</c:v>
                </c:pt>
                <c:pt idx="7">
                  <c:v>Urgent and emergency services (A&amp;E) (187)</c:v>
                </c:pt>
              </c:strCache>
            </c:strRef>
          </c:cat>
          <c:val>
            <c:numRef>
              <c:f>Sheet1!$C$2:$C$9</c:f>
              <c:numCache>
                <c:ptCount val="8"/>
                <c:pt idx="0">
                  <c:v>0.29</c:v>
                </c:pt>
                <c:pt idx="1">
                  <c:v>0.31</c:v>
                </c:pt>
                <c:pt idx="2">
                  <c:v>0.31</c:v>
                </c:pt>
                <c:pt idx="3">
                  <c:v>0.33</c:v>
                </c:pt>
                <c:pt idx="4">
                  <c:v>0.33</c:v>
                </c:pt>
                <c:pt idx="5">
                  <c:v>0.36</c:v>
                </c:pt>
                <c:pt idx="6">
                  <c:v>0.49</c:v>
                </c:pt>
                <c:pt idx="7">
                  <c:v>0.48</c:v>
                </c:pt>
              </c:numCache>
            </c:numRef>
          </c:val>
        </c:ser>
        <c:ser>
          <c:idx val="2"/>
          <c:order val="2"/>
          <c:tx>
            <c:strRef>
              <c:f>Sheet1!$D$1</c:f>
              <c:strCache>
                <c:ptCount val="1"/>
                <c:pt idx="0">
                  <c:v>Good</c:v>
                </c:pt>
              </c:strCache>
            </c:strRef>
          </c:tx>
          <c:spPr>
            <a:solidFill>
              <a:srgbClr val="BABABA"/>
            </a:solidFill>
            <a:ln>
              <a:solidFill>
                <a:srgbClr val="BABABA"/>
              </a:solidFill>
            </a:ln>
          </c:spPr>
          <c:invertIfNegative val="0"/>
          <c:dLbls>
            <c:dLbl>
              <c:idx val="0"/>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6"/>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7"/>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Sheet1!$A$2:$A$9</c:f>
              <c:strCache>
                <c:ptCount val="8"/>
                <c:pt idx="0">
                  <c:v>Intensive/critical care (178)</c:v>
                </c:pt>
                <c:pt idx="1">
                  <c:v>End of life care (187)</c:v>
                </c:pt>
                <c:pt idx="2">
                  <c:v>Services for children and young people (165)</c:v>
                </c:pt>
                <c:pt idx="3">
                  <c:v>Surgery (224)</c:v>
                </c:pt>
                <c:pt idx="4">
                  <c:v>Outpatients and diagnostic imaging (246)</c:v>
                </c:pt>
                <c:pt idx="5">
                  <c:v>Maternity and gynaecology (175)</c:v>
                </c:pt>
                <c:pt idx="6">
                  <c:v>Medical (including older people's care) (216)</c:v>
                </c:pt>
                <c:pt idx="7">
                  <c:v>Urgent and emergency services (A&amp;E) (187)</c:v>
                </c:pt>
              </c:strCache>
            </c:strRef>
          </c:cat>
          <c:val>
            <c:numRef>
              <c:f>Sheet1!$D$2:$D$9</c:f>
              <c:numCache>
                <c:ptCount val="8"/>
                <c:pt idx="0">
                  <c:v>0.6</c:v>
                </c:pt>
                <c:pt idx="1">
                  <c:v>0.58</c:v>
                </c:pt>
                <c:pt idx="2">
                  <c:v>0.52</c:v>
                </c:pt>
                <c:pt idx="3">
                  <c:v>0.61</c:v>
                </c:pt>
                <c:pt idx="4">
                  <c:v>0.58</c:v>
                </c:pt>
                <c:pt idx="5">
                  <c:v>0.57</c:v>
                </c:pt>
                <c:pt idx="6">
                  <c:v>0.42</c:v>
                </c:pt>
                <c:pt idx="7">
                  <c:v>0.4</c:v>
                </c:pt>
              </c:numCache>
            </c:numRef>
          </c:val>
        </c:ser>
        <c:ser>
          <c:idx val="3"/>
          <c:order val="3"/>
          <c:tx>
            <c:strRef>
              <c:f>Sheet1!$E$1</c:f>
              <c:strCache>
                <c:ptCount val="1"/>
                <c:pt idx="0">
                  <c:v>Outstanding</c:v>
                </c:pt>
              </c:strCache>
            </c:strRef>
          </c:tx>
          <c:spPr>
            <a:solidFill>
              <a:srgbClr val="A60B0B"/>
            </a:solidFill>
            <a:ln>
              <a:solidFill>
                <a:srgbClr val="A60B0B"/>
              </a:solidFill>
            </a:ln>
          </c:spPr>
          <c:invertIfNegative val="0"/>
          <c:dLbls>
            <c:dLbl>
              <c:idx val="0"/>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6"/>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7"/>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Sheet1!$A$2:$A$9</c:f>
              <c:strCache>
                <c:ptCount val="8"/>
                <c:pt idx="0">
                  <c:v>Intensive/critical care (178)</c:v>
                </c:pt>
                <c:pt idx="1">
                  <c:v>End of life care (187)</c:v>
                </c:pt>
                <c:pt idx="2">
                  <c:v>Services for children and young people (165)</c:v>
                </c:pt>
                <c:pt idx="3">
                  <c:v>Surgery (224)</c:v>
                </c:pt>
                <c:pt idx="4">
                  <c:v>Outpatients and diagnostic imaging (246)</c:v>
                </c:pt>
                <c:pt idx="5">
                  <c:v>Maternity and gynaecology (175)</c:v>
                </c:pt>
                <c:pt idx="6">
                  <c:v>Medical (including older people's care) (216)</c:v>
                </c:pt>
                <c:pt idx="7">
                  <c:v>Urgent and emergency services (A&amp;E) (187)</c:v>
                </c:pt>
              </c:strCache>
            </c:strRef>
          </c:cat>
          <c:val>
            <c:numRef>
              <c:f>Sheet1!$E$2:$E$9</c:f>
              <c:numCache>
                <c:ptCount val="8"/>
                <c:pt idx="0">
                  <c:v>0.09</c:v>
                </c:pt>
                <c:pt idx="1">
                  <c:v>0.1</c:v>
                </c:pt>
                <c:pt idx="2">
                  <c:v>0.04</c:v>
                </c:pt>
                <c:pt idx="3">
                  <c:v>0.04</c:v>
                </c:pt>
                <c:pt idx="4">
                  <c:v>0.04</c:v>
                </c:pt>
                <c:pt idx="5">
                  <c:v>0.04</c:v>
                </c:pt>
                <c:pt idx="6">
                  <c:v>0.06</c:v>
                </c:pt>
                <c:pt idx="7">
                  <c:v>0.05</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b"/>
        <c:majorGridlines>
          <c:spPr>
            <a:ln>
              <a:solidFill>
                <a:srgbClr val="0F283E"/>
              </a:solidFill>
              <a:prstDash val="dot"/>
            </a:ln>
          </c:spPr>
        </c:majorGridlines>
        <c:title>
          <c:tx>
            <c:rich>
              <a:bodyPr/>
              <a:lstStyle/>
              <a:p>
                <a:pPr>
                  <a:defRPr/>
                </a:pPr>
                <a:r>
                  <a:rPr sz="900" b="0">
                    <a:solidFill>
                      <a:srgbClr val="0F283E"/>
                    </a:solidFill>
                    <a:latin typeface="Arial" pitchFamily="34" charset="0"/>
                  </a:rPr>
                  <a:t>Rating of services</a:t>
                </a:r>
              </a:p>
            </c:rich>
          </c:tx>
          <c:overlay val="0"/>
        </c:title>
        <c:numFmt formatCode="#,##0.0%" sourceLinked="0"/>
        <c:majorTickMark val="none"/>
        <c:minorTickMark val="none"/>
        <c:spPr>
          <a:ln>
            <a:noFill/>
          </a:ln>
        </c:spPr>
        <c:txPr>
          <a:bodyPr/>
          <a:p>
            <a:pPr>
              <a:defRPr sz="900" b="0" smtId="4294967295">
                <a:solidFill>
                  <a:srgbClr val="0F283E"/>
                </a:solidFill>
                <a:latin typeface="Arial" pitchFamily="34" charset="0"/>
              </a:defRPr>
            </a:pPr>
          </a:p>
        </c:txPr>
        <c:crossAx val="67451136"/>
        <c:crosses val="autoZero"/>
        <c:crossBetween val="between"/>
      </c:valAx>
    </c:plotArea>
    <c:legend>
      <c:legendPos val="t"/>
      <c:overlay val="0"/>
      <c:txPr>
        <a:bodyPr/>
        <a:p>
          <a:pPr>
            <a:defRPr sz="900" smtId="4294967295">
              <a:solidFill>
                <a:srgbClr val="0F283E"/>
              </a:solidFill>
              <a:latin typeface="Arial" pitchFamily="34" charset="0"/>
            </a:defRPr>
          </a:pPr>
        </a:p>
      </c:txPr>
    </c:legend>
    <c:plotVisOnly val="1"/>
    <c:dispBlanksAs/>
    <c:showDLblsOverMax val="1"/>
  </c:chart>
  <c:txPr>
    <a:bodyPr/>
    <a:p>
      <a:pPr>
        <a:defRPr sz="1800" smtId="4294967295"/>
      </a:pPr>
      <a:endParaRPr lang="ru-RU"/>
    </a:p>
  </c:txPr>
  <c:externalData r:id="rId1"/>
</c:chartSpace>
</file>

<file path=ppt/charts/chart25.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Sheet1!$A$2:$A$5</c:f>
              <c:strCache>
                <c:ptCount val="4"/>
                <c:pt idx="0">
                  <c:v>Inadequate</c:v>
                </c:pt>
                <c:pt idx="1">
                  <c:v>Required improvement</c:v>
                </c:pt>
                <c:pt idx="2">
                  <c:v>Good</c:v>
                </c:pt>
                <c:pt idx="3">
                  <c:v>Outstanding</c:v>
                </c:pt>
              </c:strCache>
            </c:strRef>
          </c:cat>
          <c:val>
            <c:numRef>
              <c:f>Sheet1!$B$2:$B$5</c:f>
              <c:numCache>
                <c:ptCount val="4"/>
                <c:pt idx="0">
                  <c:v>0.03</c:v>
                </c:pt>
                <c:pt idx="1">
                  <c:v>0.37</c:v>
                </c:pt>
                <c:pt idx="2">
                  <c:v>0.55</c:v>
                </c:pt>
                <c:pt idx="3">
                  <c:v>0.06</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Rating of services</a:t>
                </a:r>
              </a:p>
            </c:rich>
          </c:tx>
          <c:overlay val="0"/>
        </c:title>
        <c:numFmt formatCode="#,##0.0%" sourceLinked="0"/>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26.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4"/>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5"/>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Sheet1!$A$2:$A$7</c:f>
              <c:strCache>
                <c:ptCount val="6"/>
                <c:pt idx="0">
                  <c:v>Get much better</c:v>
                </c:pt>
                <c:pt idx="1">
                  <c:v>Get better</c:v>
                </c:pt>
                <c:pt idx="2">
                  <c:v>Stay the same</c:v>
                </c:pt>
                <c:pt idx="3">
                  <c:v>Get worse</c:v>
                </c:pt>
                <c:pt idx="4">
                  <c:v>Get much worse</c:v>
                </c:pt>
                <c:pt idx="5">
                  <c:v>Don't know</c:v>
                </c:pt>
              </c:strCache>
            </c:strRef>
          </c:cat>
          <c:val>
            <c:numRef>
              <c:f>Sheet1!$B$2:$B$7</c:f>
              <c:numCache>
                <c:ptCount val="6"/>
                <c:pt idx="0">
                  <c:v>0.05</c:v>
                </c:pt>
                <c:pt idx="1">
                  <c:v>0.16</c:v>
                </c:pt>
                <c:pt idx="2">
                  <c:v>0.19</c:v>
                </c:pt>
                <c:pt idx="3">
                  <c:v>0.37</c:v>
                </c:pt>
                <c:pt idx="4">
                  <c:v>0.2</c:v>
                </c:pt>
                <c:pt idx="5">
                  <c:v>0.03</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Share of respondents</a:t>
                </a:r>
              </a:p>
            </c:rich>
          </c:tx>
          <c:overlay val="0"/>
        </c:title>
        <c:numFmt formatCode="#,##0.0%" sourceLinked="0"/>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27.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4"/>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5"/>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Sheet1!$A$2:$A$7</c:f>
              <c:strCache>
                <c:ptCount val="6"/>
                <c:pt idx="0">
                  <c:v>Much better</c:v>
                </c:pt>
                <c:pt idx="1">
                  <c:v>Slightly better</c:v>
                </c:pt>
                <c:pt idx="2">
                  <c:v>About the same</c:v>
                </c:pt>
                <c:pt idx="3">
                  <c:v>Slightly worse</c:v>
                </c:pt>
                <c:pt idx="4">
                  <c:v>Much worse</c:v>
                </c:pt>
                <c:pt idx="5">
                  <c:v>Don't know</c:v>
                </c:pt>
              </c:strCache>
            </c:strRef>
          </c:cat>
          <c:val>
            <c:numRef>
              <c:f>Sheet1!$B$2:$B$7</c:f>
              <c:numCache>
                <c:ptCount val="6"/>
                <c:pt idx="0">
                  <c:v>0.04</c:v>
                </c:pt>
                <c:pt idx="1">
                  <c:v>0.04</c:v>
                </c:pt>
                <c:pt idx="2">
                  <c:v>0.32</c:v>
                </c:pt>
                <c:pt idx="3">
                  <c:v>0.33</c:v>
                </c:pt>
                <c:pt idx="4">
                  <c:v>0.24</c:v>
                </c:pt>
                <c:pt idx="5">
                  <c:v>0.02</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Share of respondents</a:t>
                </a:r>
              </a:p>
            </c:rich>
          </c:tx>
          <c:overlay val="0"/>
        </c:title>
        <c:numFmt formatCode="#,##0.0%" sourceLinked="0"/>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28.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Pt>
            <c:idx val="8"/>
            <c:invertIfNegative val="0"/>
            <c:spPr>
              <a:solidFill>
                <a:srgbClr val="C0C0C0"/>
              </a:solidFill>
            </c:spPr>
          </c:dPt>
          <c:dLbls>
            <c:dLbl>
              <c:idx val="0"/>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4"/>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5"/>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6"/>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7"/>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8"/>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9"/>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Sheet1!$A$2:$A$11</c:f>
              <c:strCache>
                <c:ptCount val="10"/>
                <c:pt idx="0">
                  <c:v>It takes too long to get a GP or hospital appointment</c:v>
                </c:pt>
                <c:pt idx="1">
                  <c:v>Not enough NHS staff</c:v>
                </c:pt>
                <c:pt idx="2">
                  <c:v>The government doesn't spend enough money on the NHS</c:v>
                </c:pt>
                <c:pt idx="3">
                  <c:v>Government reforms that affect the NHS</c:v>
                </c:pt>
                <c:pt idx="4">
                  <c:v>Money is wasted in the NHS</c:v>
                </c:pt>
                <c:pt idx="5">
                  <c:v>The quality of NHS care</c:v>
                </c:pt>
                <c:pt idx="6">
                  <c:v>Some services or treatments are not available on the NHS</c:v>
                </c:pt>
                <c:pt idx="7">
                  <c:v>Attitudes and behaviour of NHS staff</c:v>
                </c:pt>
                <c:pt idx="8">
                  <c:v>Other</c:v>
                </c:pt>
                <c:pt idx="9">
                  <c:v>Stories in the newspaper, on the radio or on TV</c:v>
                </c:pt>
              </c:strCache>
            </c:strRef>
          </c:cat>
          <c:val>
            <c:numRef>
              <c:f>Sheet1!$B$2:$B$11</c:f>
              <c:numCache>
                <c:ptCount val="10"/>
                <c:pt idx="0">
                  <c:v>0.52</c:v>
                </c:pt>
                <c:pt idx="1">
                  <c:v>0.52</c:v>
                </c:pt>
                <c:pt idx="2">
                  <c:v>0.51</c:v>
                </c:pt>
                <c:pt idx="3">
                  <c:v>0.32</c:v>
                </c:pt>
                <c:pt idx="4">
                  <c:v>0.25</c:v>
                </c:pt>
                <c:pt idx="5">
                  <c:v>0.22</c:v>
                </c:pt>
                <c:pt idx="6">
                  <c:v>0.13</c:v>
                </c:pt>
                <c:pt idx="7">
                  <c:v>0.12</c:v>
                </c:pt>
                <c:pt idx="8">
                  <c:v>0.06</c:v>
                </c:pt>
                <c:pt idx="9">
                  <c:v>0.05</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b"/>
        <c:majorGridlines>
          <c:spPr>
            <a:ln>
              <a:solidFill>
                <a:srgbClr val="0F283E"/>
              </a:solidFill>
              <a:prstDash val="dot"/>
            </a:ln>
          </c:spPr>
        </c:majorGridlines>
        <c:title>
          <c:tx>
            <c:rich>
              <a:bodyPr/>
              <a:lstStyle/>
              <a:p>
                <a:pPr>
                  <a:defRPr/>
                </a:pPr>
                <a:r>
                  <a:rPr sz="900" b="0">
                    <a:solidFill>
                      <a:srgbClr val="0F283E"/>
                    </a:solidFill>
                    <a:latin typeface="Arial" pitchFamily="34" charset="0"/>
                  </a:rPr>
                  <a:t>Share of respondents</a:t>
                </a:r>
              </a:p>
            </c:rich>
          </c:tx>
          <c:overlay val="0"/>
        </c:title>
        <c:numFmt formatCode="#,##0.0%" sourceLinked="0"/>
        <c:majorTickMark val="none"/>
        <c:minorTickMark val="none"/>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29.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Pt>
            <c:idx val="9"/>
            <c:invertIfNegative val="0"/>
            <c:spPr>
              <a:solidFill>
                <a:srgbClr val="C0C0C0"/>
              </a:solidFill>
            </c:spPr>
          </c:dPt>
          <c:dLbls>
            <c:dLbl>
              <c:idx val="0"/>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4"/>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5"/>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6"/>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7"/>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8"/>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9"/>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Sheet1!$A$2:$A$11</c:f>
              <c:strCache>
                <c:ptCount val="10"/>
                <c:pt idx="0">
                  <c:v>The quality of NHS care</c:v>
                </c:pt>
                <c:pt idx="1">
                  <c:v>NHS care is free at the point of use</c:v>
                </c:pt>
                <c:pt idx="2">
                  <c:v>Good range of services and treatments available on the NHS</c:v>
                </c:pt>
                <c:pt idx="3">
                  <c:v>Attitudes and behaviour of NHS staff</c:v>
                </c:pt>
                <c:pt idx="4">
                  <c:v>Don't have to wait long for a GP or hospital apointment</c:v>
                </c:pt>
                <c:pt idx="5">
                  <c:v>How much money the government spends on the NHS</c:v>
                </c:pt>
                <c:pt idx="6">
                  <c:v>Money is spent wisely in the NHS</c:v>
                </c:pt>
                <c:pt idx="7">
                  <c:v>Government reforms that affect the NHS</c:v>
                </c:pt>
                <c:pt idx="8">
                  <c:v>Stories in the newspapers, on the radio or on TV</c:v>
                </c:pt>
                <c:pt idx="9">
                  <c:v>Other</c:v>
                </c:pt>
              </c:strCache>
            </c:strRef>
          </c:cat>
          <c:val>
            <c:numRef>
              <c:f>Sheet1!$B$2:$B$11</c:f>
              <c:numCache>
                <c:ptCount val="10"/>
                <c:pt idx="0">
                  <c:v>0.68</c:v>
                </c:pt>
                <c:pt idx="1">
                  <c:v>0.64</c:v>
                </c:pt>
                <c:pt idx="2">
                  <c:v>0.43</c:v>
                </c:pt>
                <c:pt idx="3">
                  <c:v>0.44</c:v>
                </c:pt>
                <c:pt idx="4">
                  <c:v>0.31</c:v>
                </c:pt>
                <c:pt idx="5">
                  <c:v>0.06</c:v>
                </c:pt>
                <c:pt idx="6">
                  <c:v>0.04</c:v>
                </c:pt>
                <c:pt idx="7">
                  <c:v>0.03</c:v>
                </c:pt>
                <c:pt idx="8">
                  <c:v>0.01</c:v>
                </c:pt>
                <c:pt idx="9">
                  <c:v>0.03</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b"/>
        <c:majorGridlines>
          <c:spPr>
            <a:ln>
              <a:solidFill>
                <a:srgbClr val="0F283E"/>
              </a:solidFill>
              <a:prstDash val="dot"/>
            </a:ln>
          </c:spPr>
        </c:majorGridlines>
        <c:title>
          <c:tx>
            <c:rich>
              <a:bodyPr/>
              <a:lstStyle/>
              <a:p>
                <a:pPr>
                  <a:defRPr/>
                </a:pPr>
                <a:r>
                  <a:rPr sz="900" b="0">
                    <a:solidFill>
                      <a:srgbClr val="0F283E"/>
                    </a:solidFill>
                    <a:latin typeface="Arial" pitchFamily="34" charset="0"/>
                  </a:rPr>
                  <a:t>Share of respondents</a:t>
                </a:r>
              </a:p>
            </c:rich>
          </c:tx>
          <c:overlay val="0"/>
        </c:title>
        <c:numFmt formatCode="#,##0.0%" sourceLinked="0"/>
        <c:majorTickMark val="none"/>
        <c:minorTickMark val="none"/>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3.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stack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1"/>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2"/>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3"/>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4"/>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5"/>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6"/>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7"/>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8"/>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9"/>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10"/>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11"/>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12"/>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13"/>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14"/>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15"/>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Lbl>
              <c:idx val="16"/>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0"/>
              <c:showCatName val="0"/>
              <c:showSerName val="0"/>
              <c:showPercent val="0"/>
              <c:showBubbleSize val="0"/>
            </c:dLbl>
            <c:delete val="1"/>
          </c:dLbls>
          <c:cat>
            <c:numRef>
              <c:f>Sheet1!$A$2:$A$18</c:f>
              <c:numCache>
                <c:formatCode>General</c:formatCode>
                <c:ptCount val="17"/>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numCache>
            </c:numRef>
          </c:cat>
          <c:val>
            <c:numRef>
              <c:f>Sheet1!$B$2:$B$18</c:f>
              <c:numCache>
                <c:ptCount val="17"/>
                <c:pt idx="0">
                  <c:v>941</c:v>
                </c:pt>
                <c:pt idx="1">
                  <c:v>1001</c:v>
                </c:pt>
                <c:pt idx="2">
                  <c:v>1091</c:v>
                </c:pt>
                <c:pt idx="3">
                  <c:v>1164</c:v>
                </c:pt>
                <c:pt idx="4">
                  <c:v>1276</c:v>
                </c:pt>
                <c:pt idx="5">
                  <c:v>1379</c:v>
                </c:pt>
                <c:pt idx="6">
                  <c:v>1505</c:v>
                </c:pt>
                <c:pt idx="7">
                  <c:v>1614</c:v>
                </c:pt>
                <c:pt idx="8">
                  <c:v>1740</c:v>
                </c:pt>
                <c:pt idx="9">
                  <c:v>1855</c:v>
                </c:pt>
                <c:pt idx="10">
                  <c:v>1960</c:v>
                </c:pt>
                <c:pt idx="11">
                  <c:v>2093</c:v>
                </c:pt>
                <c:pt idx="12">
                  <c:v>2233</c:v>
                </c:pt>
                <c:pt idx="13">
                  <c:v>2250</c:v>
                </c:pt>
                <c:pt idx="14">
                  <c:v>2268</c:v>
                </c:pt>
                <c:pt idx="15">
                  <c:v>2302</c:v>
                </c:pt>
                <c:pt idx="16">
                  <c:v>2350</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Expenditure per capita (In GBP)</a:t>
                </a:r>
              </a:p>
            </c:rich>
          </c:tx>
          <c:overlay val="0"/>
        </c:title>
        <c:numFmt formatCode="General" sourceLinked="1"/>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30.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stacked"/>
        <c:varyColors val="0"/>
        <c:ser>
          <c:idx val="0"/>
          <c:order val="0"/>
          <c:tx>
            <c:strRef>
              <c:f>Sheet1!$B$1</c:f>
              <c:strCache>
                <c:ptCount val="1"/>
                <c:pt idx="0">
                  <c:v>Very/quite satisfied</c:v>
                </c:pt>
              </c:strCache>
            </c:strRef>
          </c:tx>
          <c:spPr>
            <a:solidFill>
              <a:srgbClr val="2875DD"/>
            </a:solidFill>
            <a:ln>
              <a:solidFill>
                <a:srgbClr val="2875DD"/>
              </a:solidFill>
            </a:ln>
          </c:spPr>
          <c:invertIfNegative val="0"/>
          <c:dLbls>
            <c:dLbl>
              <c:idx val="0"/>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6"/>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Sheet1!$A$2:$A$8</c:f>
              <c:strCache>
                <c:ptCount val="7"/>
                <c:pt idx="0">
                  <c:v>GPs</c:v>
                </c:pt>
                <c:pt idx="1">
                  <c:v>Outpatients</c:v>
                </c:pt>
                <c:pt idx="2">
                  <c:v>NHS overall</c:v>
                </c:pt>
                <c:pt idx="3">
                  <c:v>Dentists</c:v>
                </c:pt>
                <c:pt idx="4">
                  <c:v>Inpatients</c:v>
                </c:pt>
                <c:pt idx="5">
                  <c:v>A&amp;E</c:v>
                </c:pt>
                <c:pt idx="6">
                  <c:v>Social care</c:v>
                </c:pt>
              </c:strCache>
            </c:strRef>
          </c:cat>
          <c:val>
            <c:numRef>
              <c:f>Sheet1!$B$2:$B$8</c:f>
              <c:numCache>
                <c:ptCount val="7"/>
                <c:pt idx="0">
                  <c:v>0.65</c:v>
                </c:pt>
                <c:pt idx="1">
                  <c:v>0.65</c:v>
                </c:pt>
                <c:pt idx="2">
                  <c:v>0.57</c:v>
                </c:pt>
                <c:pt idx="3">
                  <c:v>0.57</c:v>
                </c:pt>
                <c:pt idx="4">
                  <c:v>0.55</c:v>
                </c:pt>
                <c:pt idx="5">
                  <c:v>0.57</c:v>
                </c:pt>
                <c:pt idx="6">
                  <c:v>0.23</c:v>
                </c:pt>
              </c:numCache>
            </c:numRef>
          </c:val>
        </c:ser>
        <c:ser>
          <c:idx val="1"/>
          <c:order val="1"/>
          <c:tx>
            <c:strRef>
              <c:f>Sheet1!$C$1</c:f>
              <c:strCache>
                <c:ptCount val="1"/>
                <c:pt idx="0">
                  <c:v>Neither satisfied nor dissatisfied</c:v>
                </c:pt>
              </c:strCache>
            </c:strRef>
          </c:tx>
          <c:spPr>
            <a:solidFill>
              <a:srgbClr val="0F283E"/>
            </a:solidFill>
            <a:ln>
              <a:solidFill>
                <a:srgbClr val="0F283E"/>
              </a:solidFill>
            </a:ln>
          </c:spPr>
          <c:invertIfNegative val="0"/>
          <c:dLbls>
            <c:dLbl>
              <c:idx val="0"/>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6"/>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Sheet1!$A$2:$A$8</c:f>
              <c:strCache>
                <c:ptCount val="7"/>
                <c:pt idx="0">
                  <c:v>GPs</c:v>
                </c:pt>
                <c:pt idx="1">
                  <c:v>Outpatients</c:v>
                </c:pt>
                <c:pt idx="2">
                  <c:v>NHS overall</c:v>
                </c:pt>
                <c:pt idx="3">
                  <c:v>Dentists</c:v>
                </c:pt>
                <c:pt idx="4">
                  <c:v>Inpatients</c:v>
                </c:pt>
                <c:pt idx="5">
                  <c:v>A&amp;E</c:v>
                </c:pt>
                <c:pt idx="6">
                  <c:v>Social care</c:v>
                </c:pt>
              </c:strCache>
            </c:strRef>
          </c:cat>
          <c:val>
            <c:numRef>
              <c:f>Sheet1!$C$2:$C$8</c:f>
              <c:numCache>
                <c:ptCount val="7"/>
                <c:pt idx="0">
                  <c:v>0.12</c:v>
                </c:pt>
                <c:pt idx="1">
                  <c:v>0.19</c:v>
                </c:pt>
                <c:pt idx="2">
                  <c:v>0.14</c:v>
                </c:pt>
                <c:pt idx="3">
                  <c:v>0.21</c:v>
                </c:pt>
                <c:pt idx="4">
                  <c:v>0.26</c:v>
                </c:pt>
                <c:pt idx="5">
                  <c:v>0.21</c:v>
                </c:pt>
                <c:pt idx="6">
                  <c:v>0.29</c:v>
                </c:pt>
              </c:numCache>
            </c:numRef>
          </c:val>
        </c:ser>
        <c:ser>
          <c:idx val="2"/>
          <c:order val="2"/>
          <c:tx>
            <c:strRef>
              <c:f>Sheet1!$D$1</c:f>
              <c:strCache>
                <c:ptCount val="1"/>
                <c:pt idx="0">
                  <c:v>Very/quite dissatisfied</c:v>
                </c:pt>
              </c:strCache>
            </c:strRef>
          </c:tx>
          <c:spPr>
            <a:solidFill>
              <a:srgbClr val="BABABA"/>
            </a:solidFill>
            <a:ln>
              <a:solidFill>
                <a:srgbClr val="BABABA"/>
              </a:solidFill>
            </a:ln>
          </c:spPr>
          <c:invertIfNegative val="0"/>
          <c:dLbls>
            <c:dLbl>
              <c:idx val="0"/>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6"/>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Sheet1!$A$2:$A$8</c:f>
              <c:strCache>
                <c:ptCount val="7"/>
                <c:pt idx="0">
                  <c:v>GPs</c:v>
                </c:pt>
                <c:pt idx="1">
                  <c:v>Outpatients</c:v>
                </c:pt>
                <c:pt idx="2">
                  <c:v>NHS overall</c:v>
                </c:pt>
                <c:pt idx="3">
                  <c:v>Dentists</c:v>
                </c:pt>
                <c:pt idx="4">
                  <c:v>Inpatients</c:v>
                </c:pt>
                <c:pt idx="5">
                  <c:v>A&amp;E</c:v>
                </c:pt>
                <c:pt idx="6">
                  <c:v>Social care</c:v>
                </c:pt>
              </c:strCache>
            </c:strRef>
          </c:cat>
          <c:val>
            <c:numRef>
              <c:f>Sheet1!$D$2:$D$8</c:f>
              <c:numCache>
                <c:ptCount val="7"/>
                <c:pt idx="0">
                  <c:v>0.23</c:v>
                </c:pt>
                <c:pt idx="1">
                  <c:v>0.13</c:v>
                </c:pt>
                <c:pt idx="2">
                  <c:v>0.29</c:v>
                </c:pt>
                <c:pt idx="3">
                  <c:v>0.18</c:v>
                </c:pt>
                <c:pt idx="4">
                  <c:v>0.14</c:v>
                </c:pt>
                <c:pt idx="5">
                  <c:v>0.18</c:v>
                </c:pt>
                <c:pt idx="6">
                  <c:v>0.41</c:v>
                </c:pt>
              </c:numCache>
            </c:numRef>
          </c:val>
        </c:ser>
        <c:ser>
          <c:idx val="3"/>
          <c:order val="3"/>
          <c:tx>
            <c:strRef>
              <c:f>Sheet1!$E$1</c:f>
              <c:strCache>
                <c:ptCount val="1"/>
                <c:pt idx="0">
                  <c:v>Don't know/refused</c:v>
                </c:pt>
              </c:strCache>
            </c:strRef>
          </c:tx>
          <c:spPr>
            <a:solidFill>
              <a:srgbClr val="A60B0B"/>
            </a:solidFill>
            <a:ln>
              <a:solidFill>
                <a:srgbClr val="A60B0B"/>
              </a:solidFill>
            </a:ln>
          </c:spPr>
          <c:invertIfNegative val="0"/>
          <c:dLbls>
            <c:dLbl>
              <c:idx val="0"/>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6"/>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strRef>
              <c:f>Sheet1!$A$2:$A$8</c:f>
              <c:strCache>
                <c:ptCount val="7"/>
                <c:pt idx="0">
                  <c:v>GPs</c:v>
                </c:pt>
                <c:pt idx="1">
                  <c:v>Outpatients</c:v>
                </c:pt>
                <c:pt idx="2">
                  <c:v>NHS overall</c:v>
                </c:pt>
                <c:pt idx="3">
                  <c:v>Dentists</c:v>
                </c:pt>
                <c:pt idx="4">
                  <c:v>Inpatients</c:v>
                </c:pt>
                <c:pt idx="5">
                  <c:v>A&amp;E</c:v>
                </c:pt>
                <c:pt idx="6">
                  <c:v>Social care</c:v>
                </c:pt>
              </c:strCache>
            </c:strRef>
          </c:cat>
          <c:val>
            <c:numRef>
              <c:f>Sheet1!$E$2:$E$8</c:f>
              <c:numCache>
                <c:ptCount val="7"/>
                <c:pt idx="0">
                  <c:v>0</c:v>
                </c:pt>
                <c:pt idx="1">
                  <c:v>0.03</c:v>
                </c:pt>
                <c:pt idx="2">
                  <c:v>0</c:v>
                </c:pt>
                <c:pt idx="3">
                  <c:v>0.05</c:v>
                </c:pt>
                <c:pt idx="4">
                  <c:v>0.05</c:v>
                </c:pt>
                <c:pt idx="5">
                  <c:v>0.05</c:v>
                </c:pt>
                <c:pt idx="6">
                  <c:v>0.07</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Share of respondents</a:t>
                </a:r>
              </a:p>
            </c:rich>
          </c:tx>
          <c:overlay val="0"/>
        </c:title>
        <c:numFmt formatCode="#,##0.0%" sourceLinked="0"/>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legend>
      <c:legendPos val="t"/>
      <c:overlay val="0"/>
      <c:txPr>
        <a:bodyPr/>
        <a:p>
          <a:pPr>
            <a:defRPr sz="900" smtId="4294967295">
              <a:solidFill>
                <a:srgbClr val="0F283E"/>
              </a:solidFill>
              <a:latin typeface="Arial" pitchFamily="34" charset="0"/>
            </a:defRPr>
          </a:pPr>
        </a:p>
      </c:txPr>
    </c:legend>
    <c:plotVisOnly val="1"/>
    <c:dispBlanksAs/>
    <c:showDLblsOverMax val="1"/>
  </c:chart>
  <c:txPr>
    <a:bodyPr/>
    <a:p>
      <a:pPr>
        <a:defRPr sz="1800" smtId="4294967295"/>
      </a:pPr>
      <a:endParaRPr lang="ru-RU"/>
    </a:p>
  </c:txPr>
  <c:externalData r:id="rId1"/>
</c:chartSpace>
</file>

<file path=ppt/charts/chart31.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stacked"/>
        <c:varyColors val="0"/>
        <c:ser>
          <c:idx val="0"/>
          <c:order val="0"/>
          <c:tx>
            <c:strRef>
              <c:f>Sheet1!$B$1</c:f>
              <c:strCache>
                <c:ptCount val="1"/>
                <c:pt idx="0">
                  <c:v>Very/quite satisfied</c:v>
                </c:pt>
              </c:strCache>
            </c:strRef>
          </c:tx>
          <c:spPr>
            <a:solidFill>
              <a:srgbClr val="2875DD"/>
            </a:solidFill>
            <a:ln>
              <a:solidFill>
                <a:srgbClr val="2875DD"/>
              </a:solidFill>
            </a:ln>
          </c:spPr>
          <c:invertIfNegative val="0"/>
          <c:dLbls>
            <c:dLbl>
              <c:idx val="0"/>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6"/>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7"/>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8"/>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9"/>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0"/>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1"/>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2"/>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3"/>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4"/>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5"/>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6"/>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7"/>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numRef>
              <c:f>Sheet1!$A$2:$A$19</c:f>
              <c:numCache>
                <c:formatCode>General</c:formatCode>
                <c:ptCount val="18"/>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numCache>
            </c:numRef>
          </c:cat>
          <c:val>
            <c:numRef>
              <c:f>Sheet1!$B$2:$B$19</c:f>
              <c:numCache>
                <c:ptCount val="18"/>
                <c:pt idx="0">
                  <c:v>0.42</c:v>
                </c:pt>
                <c:pt idx="1">
                  <c:v>0.41</c:v>
                </c:pt>
                <c:pt idx="2">
                  <c:v>0.41</c:v>
                </c:pt>
                <c:pt idx="3">
                  <c:v>0.44</c:v>
                </c:pt>
                <c:pt idx="4">
                  <c:v>0.43</c:v>
                </c:pt>
                <c:pt idx="5">
                  <c:v>0.48</c:v>
                </c:pt>
                <c:pt idx="6">
                  <c:v>0.49</c:v>
                </c:pt>
                <c:pt idx="7">
                  <c:v>0.51</c:v>
                </c:pt>
                <c:pt idx="8">
                  <c:v>0.58</c:v>
                </c:pt>
                <c:pt idx="9">
                  <c:v>0.64</c:v>
                </c:pt>
                <c:pt idx="10">
                  <c:v>0.7</c:v>
                </c:pt>
                <c:pt idx="11">
                  <c:v>0.58</c:v>
                </c:pt>
                <c:pt idx="12">
                  <c:v>0.6</c:v>
                </c:pt>
                <c:pt idx="13">
                  <c:v>0.6</c:v>
                </c:pt>
                <c:pt idx="14">
                  <c:v>0.65</c:v>
                </c:pt>
                <c:pt idx="15">
                  <c:v>0.6</c:v>
                </c:pt>
                <c:pt idx="16">
                  <c:v>0.63</c:v>
                </c:pt>
                <c:pt idx="17">
                  <c:v>0.57</c:v>
                </c:pt>
              </c:numCache>
            </c:numRef>
          </c:val>
        </c:ser>
        <c:ser>
          <c:idx val="1"/>
          <c:order val="1"/>
          <c:tx>
            <c:strRef>
              <c:f>Sheet1!$C$1</c:f>
              <c:strCache>
                <c:ptCount val="1"/>
                <c:pt idx="0">
                  <c:v>Neither satisfied nor dissatisfied</c:v>
                </c:pt>
              </c:strCache>
            </c:strRef>
          </c:tx>
          <c:spPr>
            <a:solidFill>
              <a:srgbClr val="0F283E"/>
            </a:solidFill>
            <a:ln>
              <a:solidFill>
                <a:srgbClr val="0F283E"/>
              </a:solidFill>
            </a:ln>
          </c:spPr>
          <c:invertIfNegative val="0"/>
          <c:dLbls>
            <c:dLbl>
              <c:idx val="0"/>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6"/>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7"/>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8"/>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9"/>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0"/>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1"/>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2"/>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3"/>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4"/>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5"/>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6"/>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7"/>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numRef>
              <c:f>Sheet1!$A$2:$A$19</c:f>
              <c:numCache>
                <c:formatCode>General</c:formatCode>
                <c:ptCount val="18"/>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numCache>
            </c:numRef>
          </c:cat>
          <c:val>
            <c:numRef>
              <c:f>Sheet1!$C$2:$C$19</c:f>
              <c:numCache>
                <c:ptCount val="18"/>
                <c:pt idx="0">
                  <c:v>0.19</c:v>
                </c:pt>
                <c:pt idx="1">
                  <c:v>0.2</c:v>
                </c:pt>
                <c:pt idx="2">
                  <c:v>0.18</c:v>
                </c:pt>
                <c:pt idx="3">
                  <c:v>0.18</c:v>
                </c:pt>
                <c:pt idx="4">
                  <c:v>0.2</c:v>
                </c:pt>
                <c:pt idx="5">
                  <c:v>0.2</c:v>
                </c:pt>
                <c:pt idx="6">
                  <c:v>0.16</c:v>
                </c:pt>
                <c:pt idx="7">
                  <c:v>0.19</c:v>
                </c:pt>
                <c:pt idx="8">
                  <c:v>0.16</c:v>
                </c:pt>
                <c:pt idx="9">
                  <c:v>0.16</c:v>
                </c:pt>
                <c:pt idx="10">
                  <c:v>0.12</c:v>
                </c:pt>
                <c:pt idx="11">
                  <c:v>0.18</c:v>
                </c:pt>
                <c:pt idx="12">
                  <c:v>0.16</c:v>
                </c:pt>
                <c:pt idx="13">
                  <c:v>0.17</c:v>
                </c:pt>
                <c:pt idx="14">
                  <c:v>0.15</c:v>
                </c:pt>
                <c:pt idx="15">
                  <c:v>0.16</c:v>
                </c:pt>
                <c:pt idx="16">
                  <c:v>0.15</c:v>
                </c:pt>
                <c:pt idx="17">
                  <c:v>0.14</c:v>
                </c:pt>
              </c:numCache>
            </c:numRef>
          </c:val>
        </c:ser>
        <c:ser>
          <c:idx val="2"/>
          <c:order val="2"/>
          <c:tx>
            <c:strRef>
              <c:f>Sheet1!$D$1</c:f>
              <c:strCache>
                <c:ptCount val="1"/>
                <c:pt idx="0">
                  <c:v>Very/quite dissatisfied</c:v>
                </c:pt>
              </c:strCache>
            </c:strRef>
          </c:tx>
          <c:spPr>
            <a:solidFill>
              <a:srgbClr val="BABABA"/>
            </a:solidFill>
            <a:ln>
              <a:solidFill>
                <a:srgbClr val="BABABA"/>
              </a:solidFill>
            </a:ln>
          </c:spPr>
          <c:invertIfNegative val="0"/>
          <c:dLbls>
            <c:dLbl>
              <c:idx val="0"/>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2"/>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3"/>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4"/>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5"/>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6"/>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7"/>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8"/>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9"/>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0"/>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1"/>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2"/>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3"/>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4"/>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5"/>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6"/>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dLbl>
              <c:idx val="17"/>
              <c:numFmt formatCode="#,##0%" sourceLinked="0"/>
              <c:txPr>
                <a:bodyPr/>
                <a:p>
                  <a:pPr>
                    <a:defRPr sz="900" b="1"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dLbl>
            <c:txPr>
              <a:bodyPr/>
              <a:p>
                <a:pPr>
                  <a:defRPr sz="900" b="0" smtId="4294967295">
                    <a:solidFill>
                      <a:srgbClr val="FFFFFF"/>
                    </a:solidFill>
                    <a:effectLst>
                      <a:outerShdw dist="38100" dir="2700000">
                        <a:srgbClr val="0F283E"/>
                      </a:outerShdw>
                    </a:effectLst>
                    <a:latin typeface="Arial" pitchFamily="34" charset="0"/>
                  </a:defRPr>
                </a:pPr>
              </a:p>
            </c:txPr>
            <c:dLblPos val="inEnd"/>
            <c:showLegendKey val="0"/>
            <c:showVal val="1"/>
            <c:showCatName val="0"/>
            <c:showSerName val="0"/>
            <c:showPercent val="0"/>
            <c:showBubbleSize val="0"/>
            <c:showLeaderLines val="0"/>
          </c:dLbls>
          <c:cat>
            <c:numRef>
              <c:f>Sheet1!$A$2:$A$19</c:f>
              <c:numCache>
                <c:formatCode>General</c:formatCode>
                <c:ptCount val="18"/>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numCache>
            </c:numRef>
          </c:cat>
          <c:val>
            <c:numRef>
              <c:f>Sheet1!$D$2:$D$19</c:f>
              <c:numCache>
                <c:ptCount val="18"/>
                <c:pt idx="0">
                  <c:v>0.39</c:v>
                </c:pt>
                <c:pt idx="1">
                  <c:v>0.38</c:v>
                </c:pt>
                <c:pt idx="2">
                  <c:v>0.4</c:v>
                </c:pt>
                <c:pt idx="3">
                  <c:v>0.37</c:v>
                </c:pt>
                <c:pt idx="4">
                  <c:v>0.37</c:v>
                </c:pt>
                <c:pt idx="5">
                  <c:v>0.31</c:v>
                </c:pt>
                <c:pt idx="6">
                  <c:v>0.34</c:v>
                </c:pt>
                <c:pt idx="7">
                  <c:v>0.3</c:v>
                </c:pt>
                <c:pt idx="8">
                  <c:v>0.25</c:v>
                </c:pt>
                <c:pt idx="9">
                  <c:v>0.19</c:v>
                </c:pt>
                <c:pt idx="10">
                  <c:v>0.18</c:v>
                </c:pt>
                <c:pt idx="11">
                  <c:v>0.24</c:v>
                </c:pt>
                <c:pt idx="12">
                  <c:v>0.23</c:v>
                </c:pt>
                <c:pt idx="13">
                  <c:v>0.22</c:v>
                </c:pt>
                <c:pt idx="14">
                  <c:v>0.19</c:v>
                </c:pt>
                <c:pt idx="15">
                  <c:v>0.23</c:v>
                </c:pt>
                <c:pt idx="16">
                  <c:v>0.22</c:v>
                </c:pt>
                <c:pt idx="17">
                  <c:v>0.29</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Share of respondents</a:t>
                </a:r>
              </a:p>
            </c:rich>
          </c:tx>
          <c:overlay val="0"/>
        </c:title>
        <c:numFmt formatCode="#,##0.0%" sourceLinked="0"/>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legend>
      <c:legendPos val="t"/>
      <c:overlay val="0"/>
      <c:txPr>
        <a:bodyPr/>
        <a:p>
          <a:pPr>
            <a:defRPr sz="900" smtId="4294967295">
              <a:solidFill>
                <a:srgbClr val="0F283E"/>
              </a:solidFill>
              <a:latin typeface="Arial" pitchFamily="34" charset="0"/>
            </a:defRPr>
          </a:pPr>
        </a:p>
      </c:txPr>
    </c:legend>
    <c:plotVisOnly val="1"/>
    <c:dispBlanksAs/>
    <c:showDLblsOverMax val="1"/>
  </c:chart>
  <c:txPr>
    <a:bodyPr/>
    <a:p>
      <a:pPr>
        <a:defRPr sz="1800" smtId="4294967295"/>
      </a:pPr>
      <a:endParaRPr lang="ru-RU"/>
    </a:p>
  </c:txPr>
  <c:externalData r:id="rId1"/>
</c:chartSpace>
</file>

<file path=ppt/charts/chart4.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4"/>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5"/>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6"/>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7"/>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8"/>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9"/>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0"/>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1"/>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2"/>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3"/>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4"/>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5"/>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6"/>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7"/>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8"/>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9"/>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numRef>
              <c:f>Sheet1!$A$2:$A$21</c:f>
              <c:numCache>
                <c:formatCode>General</c:formatCode>
                <c:ptCount val="20"/>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pt idx="19">
                  <c:v>2016</c:v>
                </c:pt>
              </c:numCache>
            </c:numRef>
          </c:cat>
          <c:val>
            <c:numRef>
              <c:f>Sheet1!$B$2:$B$21</c:f>
              <c:numCache>
                <c:ptCount val="20"/>
                <c:pt idx="0">
                  <c:v>0.062</c:v>
                </c:pt>
                <c:pt idx="1">
                  <c:v>0.063</c:v>
                </c:pt>
                <c:pt idx="2">
                  <c:v>0.067</c:v>
                </c:pt>
                <c:pt idx="3">
                  <c:v>0.067</c:v>
                </c:pt>
                <c:pt idx="4">
                  <c:v>0.071</c:v>
                </c:pt>
                <c:pt idx="5">
                  <c:v>0.073</c:v>
                </c:pt>
                <c:pt idx="6">
                  <c:v>0.075</c:v>
                </c:pt>
                <c:pt idx="7">
                  <c:v>0.077</c:v>
                </c:pt>
                <c:pt idx="8">
                  <c:v>0.079</c:v>
                </c:pt>
                <c:pt idx="9">
                  <c:v>0.08</c:v>
                </c:pt>
                <c:pt idx="10">
                  <c:v>0.081</c:v>
                </c:pt>
                <c:pt idx="11">
                  <c:v>0.085</c:v>
                </c:pt>
                <c:pt idx="12">
                  <c:v>0.094</c:v>
                </c:pt>
                <c:pt idx="13">
                  <c:v>0.091</c:v>
                </c:pt>
                <c:pt idx="14">
                  <c:v>0.089</c:v>
                </c:pt>
                <c:pt idx="15">
                  <c:v>0.089</c:v>
                </c:pt>
                <c:pt idx="16">
                  <c:v>0.088</c:v>
                </c:pt>
                <c:pt idx="17">
                  <c:v>0.099</c:v>
                </c:pt>
                <c:pt idx="18">
                  <c:v>0.099</c:v>
                </c:pt>
                <c:pt idx="19">
                  <c:v>0.087</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Total healthcare expenditure share of GDP</a:t>
                </a:r>
              </a:p>
            </c:rich>
          </c:tx>
          <c:overlay val="0"/>
        </c:title>
        <c:numFmt formatCode="#,##0.0%" sourceLinked="0"/>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5.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Sheet1!$A$2:$A$4</c:f>
              <c:strCache>
                <c:ptCount val="3"/>
                <c:pt idx="0">
                  <c:v>2015/16</c:v>
                </c:pt>
                <c:pt idx="1">
                  <c:v>2020/21</c:v>
                </c:pt>
                <c:pt idx="2">
                  <c:v>2030/31</c:v>
                </c:pt>
              </c:strCache>
            </c:strRef>
          </c:cat>
          <c:val>
            <c:numRef>
              <c:f>Sheet1!$B$2:$B$4</c:f>
              <c:numCache>
                <c:ptCount val="3"/>
                <c:pt idx="0">
                  <c:v>139</c:v>
                </c:pt>
                <c:pt idx="1">
                  <c:v>148</c:v>
                </c:pt>
                <c:pt idx="2">
                  <c:v>189</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Forecast expenditure in billion GBP</a:t>
                </a:r>
              </a:p>
            </c:rich>
          </c:tx>
          <c:overlay val="0"/>
        </c:title>
        <c:numFmt formatCode="General" sourceLinked="1"/>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6.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Sheet1!$A$2:$A$4</c:f>
              <c:strCache>
                <c:ptCount val="3"/>
                <c:pt idx="0">
                  <c:v>2015/16</c:v>
                </c:pt>
                <c:pt idx="1">
                  <c:v>2020/21</c:v>
                </c:pt>
                <c:pt idx="2">
                  <c:v>2030/31</c:v>
                </c:pt>
              </c:strCache>
            </c:strRef>
          </c:cat>
          <c:val>
            <c:numRef>
              <c:f>Sheet1!$B$2:$B$4</c:f>
              <c:numCache>
                <c:ptCount val="3"/>
                <c:pt idx="0">
                  <c:v>0.074</c:v>
                </c:pt>
                <c:pt idx="1">
                  <c:v>0.07</c:v>
                </c:pt>
                <c:pt idx="2">
                  <c:v>0.071</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Share of GDP</a:t>
                </a:r>
              </a:p>
            </c:rich>
          </c:tx>
          <c:overlay val="0"/>
        </c:title>
        <c:numFmt formatCode="#,##0.0%" sourceLinked="0"/>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7.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4"/>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5"/>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6"/>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7"/>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8"/>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9"/>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0"/>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1"/>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2"/>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strRef>
              <c:f>Sheet1!$A$2:$A$14</c:f>
              <c:strCache>
                <c:ptCount val="13"/>
                <c:pt idx="0">
                  <c:v>Liver failure disorders*</c:v>
                </c:pt>
                <c:pt idx="1">
                  <c:v>Falls without specific cause with complications</c:v>
                </c:pt>
                <c:pt idx="2">
                  <c:v>Manifestation of AIDs</c:v>
                </c:pt>
                <c:pt idx="3">
                  <c:v>Thyroid disorders</c:v>
                </c:pt>
                <c:pt idx="4">
                  <c:v>Skin disorders</c:v>
                </c:pt>
                <c:pt idx="5">
                  <c:v>Shock and severe allergic reaction</c:v>
                </c:pt>
                <c:pt idx="6">
                  <c:v>Insulin infusion (for diabetes)</c:v>
                </c:pt>
                <c:pt idx="7">
                  <c:v>Poisoning</c:v>
                </c:pt>
                <c:pt idx="8">
                  <c:v>Nursing procedures or dressings</c:v>
                </c:pt>
                <c:pt idx="9">
                  <c:v>Chemotherapy - elements of a cycle</c:v>
                </c:pt>
                <c:pt idx="10">
                  <c:v>Minor pain</c:v>
                </c:pt>
                <c:pt idx="11">
                  <c:v>Chemotherap y- first attendance</c:v>
                </c:pt>
                <c:pt idx="12">
                  <c:v>Cognitive behavioural therapy</c:v>
                </c:pt>
              </c:strCache>
            </c:strRef>
          </c:cat>
          <c:val>
            <c:numRef>
              <c:f>Sheet1!$B$2:$B$14</c:f>
              <c:numCache>
                <c:ptCount val="13"/>
                <c:pt idx="0">
                  <c:v>2440</c:v>
                </c:pt>
                <c:pt idx="1">
                  <c:v>2410</c:v>
                </c:pt>
                <c:pt idx="2">
                  <c:v>2040</c:v>
                </c:pt>
                <c:pt idx="3">
                  <c:v>1180</c:v>
                </c:pt>
                <c:pt idx="4">
                  <c:v>500</c:v>
                </c:pt>
                <c:pt idx="5">
                  <c:v>400</c:v>
                </c:pt>
                <c:pt idx="6">
                  <c:v>390</c:v>
                </c:pt>
                <c:pt idx="7">
                  <c:v>380</c:v>
                </c:pt>
                <c:pt idx="8">
                  <c:v>350</c:v>
                </c:pt>
                <c:pt idx="9">
                  <c:v>260</c:v>
                </c:pt>
                <c:pt idx="10">
                  <c:v>190</c:v>
                </c:pt>
                <c:pt idx="11">
                  <c:v>130</c:v>
                </c:pt>
                <c:pt idx="12">
                  <c:v>70</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b"/>
        <c:majorGridlines>
          <c:spPr>
            <a:ln>
              <a:solidFill>
                <a:srgbClr val="0F283E"/>
              </a:solidFill>
              <a:prstDash val="dot"/>
            </a:ln>
          </c:spPr>
        </c:majorGridlines>
        <c:title>
          <c:tx>
            <c:rich>
              <a:bodyPr/>
              <a:lstStyle/>
              <a:p>
                <a:pPr>
                  <a:defRPr/>
                </a:pPr>
                <a:r>
                  <a:rPr sz="900" b="0">
                    <a:solidFill>
                      <a:srgbClr val="0F283E"/>
                    </a:solidFill>
                    <a:latin typeface="Arial" pitchFamily="34" charset="0"/>
                  </a:rPr>
                  <a:t>Cost of treatment in GBP</a:t>
                </a:r>
              </a:p>
            </c:rich>
          </c:tx>
          <c:overlay val="0"/>
        </c:title>
        <c:numFmt formatCode="General" sourceLinked="1"/>
        <c:majorTickMark val="none"/>
        <c:minorTickMark val="none"/>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8.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4"/>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5"/>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6"/>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7"/>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8"/>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9"/>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0"/>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1"/>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2"/>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3"/>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4"/>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numRef>
              <c:f>Sheet1!$A$2:$A$16</c:f>
              <c:numCache>
                <c:formatCode>General</c:formatCode>
                <c:ptCount val="15"/>
                <c:pt idx="0">
                  <c:v>2004</c:v>
                </c:pt>
                <c:pt idx="1">
                  <c:v>2005</c:v>
                </c:pt>
                <c:pt idx="2">
                  <c:v>2006</c:v>
                </c:pt>
                <c:pt idx="3">
                  <c:v>2007</c:v>
                </c:pt>
                <c:pt idx="4">
                  <c:v>2008</c:v>
                </c:pt>
                <c:pt idx="5">
                  <c:v>2009</c:v>
                </c:pt>
                <c:pt idx="6">
                  <c:v>2010</c:v>
                </c:pt>
                <c:pt idx="7">
                  <c:v>2011</c:v>
                </c:pt>
                <c:pt idx="8">
                  <c:v>2012</c:v>
                </c:pt>
                <c:pt idx="9">
                  <c:v>2013</c:v>
                </c:pt>
                <c:pt idx="10">
                  <c:v>2014</c:v>
                </c:pt>
                <c:pt idx="11">
                  <c:v>2015</c:v>
                </c:pt>
                <c:pt idx="12">
                  <c:v>2016</c:v>
                </c:pt>
                <c:pt idx="13">
                  <c:v>2017</c:v>
                </c:pt>
                <c:pt idx="14">
                  <c:v>2018</c:v>
                </c:pt>
              </c:numCache>
            </c:numRef>
          </c:cat>
          <c:val>
            <c:numRef>
              <c:f>Sheet1!$B$2:$B$16</c:f>
              <c:numCache>
                <c:ptCount val="15"/>
                <c:pt idx="0">
                  <c:v>109483</c:v>
                </c:pt>
                <c:pt idx="1">
                  <c:v>114470</c:v>
                </c:pt>
                <c:pt idx="2">
                  <c:v>119359</c:v>
                </c:pt>
                <c:pt idx="3">
                  <c:v>121264</c:v>
                </c:pt>
                <c:pt idx="4">
                  <c:v>125629</c:v>
                </c:pt>
                <c:pt idx="5">
                  <c:v>102172</c:v>
                </c:pt>
                <c:pt idx="6">
                  <c:v>103865</c:v>
                </c:pt>
                <c:pt idx="7">
                  <c:v>105207</c:v>
                </c:pt>
                <c:pt idx="8">
                  <c:v>106150</c:v>
                </c:pt>
                <c:pt idx="9">
                  <c:v>107639</c:v>
                </c:pt>
                <c:pt idx="10">
                  <c:v>110063</c:v>
                </c:pt>
                <c:pt idx="11">
                  <c:v>103305</c:v>
                </c:pt>
                <c:pt idx="12">
                  <c:v>104286</c:v>
                </c:pt>
                <c:pt idx="13">
                  <c:v>106596</c:v>
                </c:pt>
                <c:pt idx="14">
                  <c:v>109648</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Number of NHS staff</a:t>
                </a:r>
              </a:p>
            </c:rich>
          </c:tx>
          <c:overlay val="0"/>
        </c:title>
        <c:numFmt formatCode="General" sourceLinked="1"/>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charts/chart9.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p>
        </c:rich>
      </c:tx>
      <c:overlay val="1"/>
      <c:txPr>
        <a:bodyPr/>
        <a:p>
          <a:pPr>
            <a:defRPr sz="100" smtId="4294967295"/>
          </a:pPr>
        </a:p>
      </c:txPr>
    </c:title>
    <c:autoTitleDeleted val="0"/>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2"/>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3"/>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4"/>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5"/>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6"/>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7"/>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8"/>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9"/>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0"/>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1"/>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2"/>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3"/>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dLbl>
              <c:idx val="14"/>
              <c:numFmt formatCode="#,##0" sourceLinked="0"/>
              <c:txPr>
                <a:bodyPr/>
                <a:p>
                  <a:pPr>
                    <a:defRPr sz="1000" b="1" smtId="4294967295">
                      <a:solidFill>
                        <a:srgbClr val="0F283E"/>
                      </a:solidFill>
                      <a:latin typeface="Arial" pitchFamily="34" charset="0"/>
                    </a:defRPr>
                  </a:pPr>
                </a:p>
              </c:txPr>
              <c:showLegendKey val="0"/>
              <c:showVal val="1"/>
              <c:showCatName val="0"/>
              <c:showSerName val="0"/>
              <c:showPercent val="0"/>
              <c:showBubbleSize val="0"/>
            </c:dLbl>
            <c:txPr>
              <a:bodyPr/>
              <a:p>
                <a:pPr>
                  <a:defRPr sz="900" b="0" smtId="4294967295">
                    <a:solidFill>
                      <a:srgbClr val="0F283E"/>
                    </a:solidFill>
                    <a:latin typeface="Arial" pitchFamily="34" charset="0"/>
                  </a:defRPr>
                </a:pPr>
              </a:p>
            </c:txPr>
            <c:showLegendKey val="0"/>
            <c:showVal val="1"/>
            <c:showCatName val="0"/>
            <c:showSerName val="0"/>
            <c:showPercent val="0"/>
            <c:showBubbleSize val="0"/>
            <c:showLeaderLines val="0"/>
          </c:dLbls>
          <c:cat>
            <c:numRef>
              <c:f>Sheet1!$A$2:$A$16</c:f>
              <c:numCache>
                <c:formatCode>General</c:formatCode>
                <c:ptCount val="15"/>
                <c:pt idx="0">
                  <c:v>2004</c:v>
                </c:pt>
                <c:pt idx="1">
                  <c:v>2005</c:v>
                </c:pt>
                <c:pt idx="2">
                  <c:v>2006</c:v>
                </c:pt>
                <c:pt idx="3">
                  <c:v>2007</c:v>
                </c:pt>
                <c:pt idx="4">
                  <c:v>2008</c:v>
                </c:pt>
                <c:pt idx="5">
                  <c:v>2009</c:v>
                </c:pt>
                <c:pt idx="6">
                  <c:v>2010</c:v>
                </c:pt>
                <c:pt idx="7">
                  <c:v>2011</c:v>
                </c:pt>
                <c:pt idx="8">
                  <c:v>2012</c:v>
                </c:pt>
                <c:pt idx="9">
                  <c:v>2013</c:v>
                </c:pt>
                <c:pt idx="10">
                  <c:v>2014</c:v>
                </c:pt>
                <c:pt idx="11">
                  <c:v>2015</c:v>
                </c:pt>
                <c:pt idx="12">
                  <c:v>2016</c:v>
                </c:pt>
                <c:pt idx="13">
                  <c:v>2017</c:v>
                </c:pt>
                <c:pt idx="14">
                  <c:v>2018</c:v>
                </c:pt>
              </c:numCache>
            </c:numRef>
          </c:cat>
          <c:val>
            <c:numRef>
              <c:f>Sheet1!$B$2:$B$16</c:f>
              <c:numCache>
                <c:ptCount val="15"/>
                <c:pt idx="0">
                  <c:v>300403</c:v>
                </c:pt>
                <c:pt idx="1">
                  <c:v>308205</c:v>
                </c:pt>
                <c:pt idx="2">
                  <c:v>310383</c:v>
                </c:pt>
                <c:pt idx="3">
                  <c:v>308516</c:v>
                </c:pt>
                <c:pt idx="4">
                  <c:v>313879</c:v>
                </c:pt>
                <c:pt idx="5">
                  <c:v>315436</c:v>
                </c:pt>
                <c:pt idx="6">
                  <c:v>316861</c:v>
                </c:pt>
                <c:pt idx="7">
                  <c:v>313379</c:v>
                </c:pt>
                <c:pt idx="8">
                  <c:v>305846</c:v>
                </c:pt>
                <c:pt idx="9">
                  <c:v>308316</c:v>
                </c:pt>
                <c:pt idx="10">
                  <c:v>312176</c:v>
                </c:pt>
                <c:pt idx="11">
                  <c:v>282464</c:v>
                </c:pt>
                <c:pt idx="12">
                  <c:v>285637</c:v>
                </c:pt>
                <c:pt idx="13">
                  <c:v>285763</c:v>
                </c:pt>
                <c:pt idx="14">
                  <c:v>285720</c:v>
                </c:pt>
              </c:numCache>
            </c:numRef>
          </c:val>
        </c:ser>
        <c:dLbls>
          <c:showLegendKey val="0"/>
          <c:showVal val="0"/>
          <c:showCatName val="0"/>
          <c:showSerName val="0"/>
          <c:showPercent val="0"/>
          <c:showBubbleSize val="0"/>
          <c:showLeaderLines val="0"/>
        </c:dLbls>
        <c:gapWidth val="80"/>
        <c:overlap val="-1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p>
        </c:txPr>
        <c:crossAx val="66437120"/>
        <c:crosses val="autoZero"/>
        <c:auto val="0"/>
        <c:lblAlgn val="ctr"/>
        <c:lblOffset/>
        <c:noMultiLvlLbl val="0"/>
      </c:catAx>
      <c:valAx>
        <c:axId val="66437120"/>
        <c:scaling>
          <c:orientation/>
          <c:min val="0"/>
        </c:scaling>
        <c:delete val="0"/>
        <c:axPos val="l"/>
        <c:majorGridlines>
          <c:spPr>
            <a:ln>
              <a:solidFill>
                <a:srgbClr val="0F283E"/>
              </a:solidFill>
              <a:prstDash val="dot"/>
            </a:ln>
          </c:spPr>
        </c:majorGridlines>
        <c:title>
          <c:tx>
            <c:rich>
              <a:bodyPr/>
              <a:lstStyle/>
              <a:p>
                <a:pPr>
                  <a:defRPr/>
                </a:pPr>
                <a:r>
                  <a:rPr sz="900" b="0">
                    <a:solidFill>
                      <a:srgbClr val="0F283E"/>
                    </a:solidFill>
                    <a:latin typeface="Arial" pitchFamily="34" charset="0"/>
                  </a:rPr>
                  <a:t>Number of NHS staff</a:t>
                </a:r>
              </a:p>
            </c:rich>
          </c:tx>
          <c:overlay val="0"/>
        </c:title>
        <c:numFmt formatCode="General" sourceLinked="1"/>
        <c:majorTickMark val="none"/>
        <c:minorTickMark val="none"/>
        <c:tickLblPos val="low"/>
        <c:spPr>
          <a:ln>
            <a:noFill/>
          </a:ln>
        </c:spPr>
        <c:txPr>
          <a:bodyPr/>
          <a:p>
            <a:pPr>
              <a:defRPr sz="900" b="0" smtId="4294967295">
                <a:solidFill>
                  <a:srgbClr val="0F283E"/>
                </a:solidFill>
                <a:latin typeface="Arial" pitchFamily="34" charset="0"/>
              </a:defRPr>
            </a:pPr>
          </a:p>
        </c:txPr>
        <c:crossAx val="67451136"/>
        <c:crosses val="autoZero"/>
        <c:crossBetween val="between"/>
      </c:valAx>
    </c:plotArea>
    <c:plotVisOnly val="1"/>
    <c:dispBlanksAs/>
    <c:showDLblsOverMax val="1"/>
  </c:chart>
  <c:txPr>
    <a:bodyPr/>
    <a:p>
      <a:pPr>
        <a:defRPr sz="1800" smtId="4294967295"/>
      </a:pPr>
      <a:endParaRPr lang="ru-RU"/>
    </a:p>
  </c:txPr>
  <c:externalData r:id="rId1"/>
</c:chartSpace>
</file>

<file path=ppt/drawings/_rels/vmlDrawing1.vml.rels>&#65279;<?xml version="1.0" encoding="utf-8" standalone="yes"?><Relationships xmlns="http://schemas.openxmlformats.org/package/2006/relationships"><Relationship Id="rId1" Type="http://schemas.openxmlformats.org/officeDocument/2006/relationships/image" Target="../media/image5.png"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p:txBody>
          <a:bodyPr/>
          <a:lstStyle/>
          <a:p>
            <a:r>
              <a:rPr lang="en-US" smtClean="0"/>
              <a:t>Click to edit Master title style</a:t>
            </a:r>
            <a:endParaRPr lang="en-US"/>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2"/>
          </p:nvPr>
        </p:nvSpPr>
        <p:spPr/>
        <p:txBody>
          <a:bodyPr/>
          <a:lstStyle/>
          <a:p>
            <a:fld id="{24D8AA84-390F-4744-BCCC-77A8A3E98791}"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AA94ABCE-1790-48C7-9CB9-E12CB6E9B58E}"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5EFF652D-AA78-4729-823D-94839706E334}"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CDB51D22-1976-4DF4-9CE8-5E075D9E8DCC}"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p:cNvSpPr>
            <a:spLocks noGrp="1"/>
          </p:cNvSpPr>
          <p:nvPr>
            <p:ph type="dt" sz="half" idx="2"/>
          </p:nvPr>
        </p:nvSpPr>
        <p:spPr/>
        <p:txBody>
          <a:bodyPr/>
          <a:lstStyle/>
          <a:p>
            <a:fld id="{4894565C-08FE-4DEE-80A9-8C9378AE3862}"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3"/>
          </p:nvPr>
        </p:nvSpPr>
        <p:spPr/>
        <p:txBody>
          <a:bodyPr/>
          <a:lstStyle/>
          <a:p>
            <a:fld id="{1AF0DF9B-E5A7-4B47-85A7-9DE1832BDC07}"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5"/>
          </p:nvPr>
        </p:nvSpPr>
        <p:spPr/>
        <p:txBody>
          <a:bodyPr/>
          <a:lstStyle/>
          <a:p>
            <a:fld id="{25B3484D-DA33-481B-A22B-1C60E7554301}" type="datetimeFigureOut">
              <a:rPr lang="en-US" smtClean="0"/>
              <a:t>11/7/2009</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
          </p:nvPr>
        </p:nvSpPr>
        <p:spPr/>
        <p:txBody>
          <a:bodyPr/>
          <a:lstStyle/>
          <a:p>
            <a:fld id="{4ABE990A-862B-45D5-8524-FF26B53D5149}" type="datetimeFigureOut">
              <a:rPr lang="en-US" smtClean="0"/>
              <a:t>11/7/2009</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p:nvPr>
        </p:nvSpPr>
        <p:spPr/>
        <p:txBody>
          <a:bodyPr/>
          <a:lstStyle/>
          <a:p>
            <a:fld id="{04938CF6-D21B-4E06-98D9-A322AFCDCC34}" type="datetimeFigureOut">
              <a:rPr lang="en-US" smtClean="0"/>
              <a:t>11/7/2009</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52AFC505-0A07-4AC9-A3EA-2921E9045374}"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756D5FC2-8B87-4368-9071-631FF322BB40}"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pn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6.xml" TargetMode="Internal" /><Relationship Id="rId4" Type="http://schemas.openxmlformats.org/officeDocument/2006/relationships/chart" Target="../charts/chart4.xml" /><Relationship Id="rId5" Type="http://schemas.openxmlformats.org/officeDocument/2006/relationships/slide" Target="slide46.xml" TargetMode="Internal" /><Relationship Id="rId6" Type="http://schemas.openxmlformats.org/officeDocument/2006/relationships/hyperlink" Target="http://www.statista.com/statistics/317708/healthcare-expenditure-as-a-share-of-gdp-in-the-united-kingdom" TargetMode="Externa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6.xml" TargetMode="Internal" /><Relationship Id="rId4" Type="http://schemas.openxmlformats.org/officeDocument/2006/relationships/chart" Target="../charts/chart5.xml" /><Relationship Id="rId5" Type="http://schemas.openxmlformats.org/officeDocument/2006/relationships/slide" Target="slide47.xml" TargetMode="Internal" /><Relationship Id="rId6" Type="http://schemas.openxmlformats.org/officeDocument/2006/relationships/hyperlink" Target="http://www.statista.com/statistics/489161/forecast-budget-expenditure-nhs-united-kingdom-uk" TargetMode="Externa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6.xml" TargetMode="Internal" /><Relationship Id="rId4" Type="http://schemas.openxmlformats.org/officeDocument/2006/relationships/chart" Target="../charts/chart6.xml" /><Relationship Id="rId5" Type="http://schemas.openxmlformats.org/officeDocument/2006/relationships/slide" Target="slide48.xml" TargetMode="Internal" /><Relationship Id="rId6" Type="http://schemas.openxmlformats.org/officeDocument/2006/relationships/hyperlink" Target="http://www.statista.com/statistics/489213/forecast-gdp-expenditure-nhs-united-kingdom-uk" TargetMode="Externa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6.xml" TargetMode="Internal" /><Relationship Id="rId4" Type="http://schemas.openxmlformats.org/officeDocument/2006/relationships/chart" Target="../charts/chart7.xml" /><Relationship Id="rId5" Type="http://schemas.openxmlformats.org/officeDocument/2006/relationships/slide" Target="slide49.xml" TargetMode="Internal" /><Relationship Id="rId6" Type="http://schemas.openxmlformats.org/officeDocument/2006/relationships/hyperlink" Target="http://www.statista.com/statistics/689549/cost-of-hospital-treatments-on-the-nhs-united-kingdom-uk" TargetMode="Externa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png"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14.xml" TargetMode="Internal" /><Relationship Id="rId4" Type="http://schemas.openxmlformats.org/officeDocument/2006/relationships/chart" Target="../charts/chart8.xml" /><Relationship Id="rId5" Type="http://schemas.openxmlformats.org/officeDocument/2006/relationships/slide" Target="slide50.xml" TargetMode="Internal" /><Relationship Id="rId6" Type="http://schemas.openxmlformats.org/officeDocument/2006/relationships/hyperlink" Target="http://www.statista.com/statistics/488909/england-nhs-doctors-employed" TargetMode="Externa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14.xml" TargetMode="Internal" /><Relationship Id="rId4" Type="http://schemas.openxmlformats.org/officeDocument/2006/relationships/chart" Target="../charts/chart9.xml" /><Relationship Id="rId5" Type="http://schemas.openxmlformats.org/officeDocument/2006/relationships/slide" Target="slide51.xml" TargetMode="Internal" /><Relationship Id="rId6" Type="http://schemas.openxmlformats.org/officeDocument/2006/relationships/hyperlink" Target="http://www.statista.com/statistics/488919/england-nhs-nurse-employed" TargetMode="Externa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14.xml" TargetMode="Internal" /><Relationship Id="rId4" Type="http://schemas.openxmlformats.org/officeDocument/2006/relationships/chart" Target="../charts/chart10.xml" /><Relationship Id="rId5" Type="http://schemas.openxmlformats.org/officeDocument/2006/relationships/slide" Target="slide52.xml" TargetMode="Internal" /><Relationship Id="rId6" Type="http://schemas.openxmlformats.org/officeDocument/2006/relationships/hyperlink" Target="http://www.statista.com/statistics/488896/england-nhs-scientific-therapeutic-technical-staff" TargetMode="Externa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14.xml" TargetMode="Internal" /><Relationship Id="rId4" Type="http://schemas.openxmlformats.org/officeDocument/2006/relationships/chart" Target="../charts/chart11.xml" /><Relationship Id="rId5" Type="http://schemas.openxmlformats.org/officeDocument/2006/relationships/slide" Target="slide53.xml" TargetMode="Internal" /><Relationship Id="rId6" Type="http://schemas.openxmlformats.org/officeDocument/2006/relationships/hyperlink" Target="http://www.statista.com/statistics/488937/england-nhs-support-staff-to-clinical-staff" TargetMode="Externa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14.xml" TargetMode="Internal" /><Relationship Id="rId4" Type="http://schemas.openxmlformats.org/officeDocument/2006/relationships/chart" Target="../charts/chart12.xml" /><Relationship Id="rId5" Type="http://schemas.openxmlformats.org/officeDocument/2006/relationships/slide" Target="slide54.xml" TargetMode="Internal" /><Relationship Id="rId6" Type="http://schemas.openxmlformats.org/officeDocument/2006/relationships/hyperlink" Target="http://www.statista.com/statistics/488861/england-nhs-central-functions-staff" TargetMode="Externa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png"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14.xml" TargetMode="Internal" /><Relationship Id="rId4" Type="http://schemas.openxmlformats.org/officeDocument/2006/relationships/chart" Target="../charts/chart13.xml" /><Relationship Id="rId5" Type="http://schemas.openxmlformats.org/officeDocument/2006/relationships/slide" Target="slide55.xml" TargetMode="Internal" /><Relationship Id="rId6" Type="http://schemas.openxmlformats.org/officeDocument/2006/relationships/hyperlink" Target="http://www.statista.com/statistics/488724/england-nhs-qualified-ambulance-staff" TargetMode="Externa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14.xml" TargetMode="Internal" /><Relationship Id="rId4" Type="http://schemas.openxmlformats.org/officeDocument/2006/relationships/chart" Target="../charts/chart14.xml" /><Relationship Id="rId5" Type="http://schemas.openxmlformats.org/officeDocument/2006/relationships/slide" Target="slide56.xml" TargetMode="Internal" /><Relationship Id="rId6" Type="http://schemas.openxmlformats.org/officeDocument/2006/relationships/hyperlink" Target="http://www.statista.com/statistics/488819/england-nhs-qualified-managing-staff" TargetMode="Externa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14.xml" TargetMode="Internal" /><Relationship Id="rId4" Type="http://schemas.openxmlformats.org/officeDocument/2006/relationships/chart" Target="../charts/chart15.xml" /><Relationship Id="rId5" Type="http://schemas.openxmlformats.org/officeDocument/2006/relationships/slide" Target="slide57.xml" TargetMode="Internal" /><Relationship Id="rId6" Type="http://schemas.openxmlformats.org/officeDocument/2006/relationships/hyperlink" Target="http://www.statista.com/statistics/488847/england-nhs-hotel-property-and-estates-staff" TargetMode="Externa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png"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23.xml" TargetMode="Internal" /><Relationship Id="rId4" Type="http://schemas.openxmlformats.org/officeDocument/2006/relationships/chart" Target="../charts/chart16.xml" /><Relationship Id="rId5" Type="http://schemas.openxmlformats.org/officeDocument/2006/relationships/slide" Target="slide58.xml" TargetMode="Internal" /><Relationship Id="rId6" Type="http://schemas.openxmlformats.org/officeDocument/2006/relationships/hyperlink" Target="http://www.statista.com/statistics/490226/nhs-foundation-trusts-in-the-united-kingdom" TargetMode="Externa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23.xml" TargetMode="Internal" /><Relationship Id="rId4" Type="http://schemas.openxmlformats.org/officeDocument/2006/relationships/chart" Target="../charts/chart17.xml" /><Relationship Id="rId5" Type="http://schemas.openxmlformats.org/officeDocument/2006/relationships/slide" Target="slide59.xml" TargetMode="Internal" /><Relationship Id="rId6" Type="http://schemas.openxmlformats.org/officeDocument/2006/relationships/hyperlink" Target="http://www.statista.com/statistics/490486/nhs-foundation-trusts-capital-expenditure-in-the-united-kingdom" TargetMode="Externa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23.xml" TargetMode="Internal" /><Relationship Id="rId4" Type="http://schemas.openxmlformats.org/officeDocument/2006/relationships/chart" Target="../charts/chart18.xml" /><Relationship Id="rId5" Type="http://schemas.openxmlformats.org/officeDocument/2006/relationships/slide" Target="slide60.xml" TargetMode="Internal" /><Relationship Id="rId6" Type="http://schemas.openxmlformats.org/officeDocument/2006/relationships/hyperlink" Target="http://www.statista.com/statistics/490244/nhs-foundation-trusts-operating-revenue-in-the-united-kingdom" TargetMode="Externa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vmlDrawing" Target="../drawings/vmlDrawing1.vml" /><Relationship Id="rId2" Type="http://schemas.openxmlformats.org/officeDocument/2006/relationships/image" Target="../media/image3.png" /><Relationship Id="rId3" Type="http://schemas.openxmlformats.org/officeDocument/2006/relationships/slide" Target="slide23.xml" TargetMode="Internal" /><Relationship Id="rId4" Type="http://schemas.openxmlformats.org/officeDocument/2006/relationships/chart" Target="../charts/chart19.xml" /><Relationship Id="rId5" Type="http://schemas.openxmlformats.org/officeDocument/2006/relationships/image" Target="../media/image4.png" /><Relationship Id="rId6" Type="http://schemas.openxmlformats.org/officeDocument/2006/relationships/oleObject" Target="../embeddings/oleObject20.bin" TargetMode="Internal" /><Relationship Id="rId7" Type="http://schemas.openxmlformats.org/officeDocument/2006/relationships/image" Target="../media/image5.png" /><Relationship Id="rId8" Type="http://schemas.openxmlformats.org/officeDocument/2006/relationships/slide" Target="slide61.xml" TargetMode="Internal" /><Relationship Id="rId9" Type="http://schemas.openxmlformats.org/officeDocument/2006/relationships/hyperlink" Target="http://www.statista.com/statistics/490365/nhs-clinical-operating-revenue-in-the-united-kingdom" TargetMode="Externa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23.xml" TargetMode="Internal" /><Relationship Id="rId4" Type="http://schemas.openxmlformats.org/officeDocument/2006/relationships/chart" Target="../charts/chart20.xml" /><Relationship Id="rId5" Type="http://schemas.openxmlformats.org/officeDocument/2006/relationships/slide" Target="slide62.xml" TargetMode="Internal" /><Relationship Id="rId6" Type="http://schemas.openxmlformats.org/officeDocument/2006/relationships/hyperlink" Target="http://www.statista.com/statistics/490416/nhs-operating-expenses-in-the-united-kingdom" TargetMode="Externa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23.xml" TargetMode="Internal" /><Relationship Id="rId4" Type="http://schemas.openxmlformats.org/officeDocument/2006/relationships/chart" Target="../charts/chart21.xml" /><Relationship Id="rId5" Type="http://schemas.openxmlformats.org/officeDocument/2006/relationships/slide" Target="slide63.xml" TargetMode="Internal" /><Relationship Id="rId6" Type="http://schemas.openxmlformats.org/officeDocument/2006/relationships/hyperlink" Target="http://www.statista.com/statistics/700892/nhs-trusts-in-deficit-united-kingdom" TargetMode="Externa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slide" Target="slide16.xml" TargetMode="Internal" /><Relationship Id="rId11" Type="http://schemas.openxmlformats.org/officeDocument/2006/relationships/slide" Target="slide17.xml" TargetMode="Internal" /><Relationship Id="rId12" Type="http://schemas.openxmlformats.org/officeDocument/2006/relationships/slide" Target="slide18.xml" TargetMode="Internal" /><Relationship Id="rId13" Type="http://schemas.openxmlformats.org/officeDocument/2006/relationships/slide" Target="slide19.xml" TargetMode="Internal" /><Relationship Id="rId14" Type="http://schemas.openxmlformats.org/officeDocument/2006/relationships/slide" Target="slide20.xml" TargetMode="Internal" /><Relationship Id="rId15" Type="http://schemas.openxmlformats.org/officeDocument/2006/relationships/slide" Target="slide21.xml" TargetMode="Internal" /><Relationship Id="rId16" Type="http://schemas.openxmlformats.org/officeDocument/2006/relationships/slide" Target="slide22.xml" TargetMode="Internal" /><Relationship Id="rId2" Type="http://schemas.openxmlformats.org/officeDocument/2006/relationships/slide" Target="slide7.xml" TargetMode="Internal" /><Relationship Id="rId3" Type="http://schemas.openxmlformats.org/officeDocument/2006/relationships/slide" Target="slide8.xml" TargetMode="Internal" /><Relationship Id="rId4" Type="http://schemas.openxmlformats.org/officeDocument/2006/relationships/slide" Target="slide9.xml" TargetMode="Internal" /><Relationship Id="rId5" Type="http://schemas.openxmlformats.org/officeDocument/2006/relationships/slide" Target="slide10.xml" TargetMode="Internal" /><Relationship Id="rId6" Type="http://schemas.openxmlformats.org/officeDocument/2006/relationships/slide" Target="slide11.xml" TargetMode="Internal" /><Relationship Id="rId7" Type="http://schemas.openxmlformats.org/officeDocument/2006/relationships/slide" Target="slide12.xml" TargetMode="Internal" /><Relationship Id="rId8" Type="http://schemas.openxmlformats.org/officeDocument/2006/relationships/slide" Target="slide13.xml" TargetMode="Internal" /><Relationship Id="rId9" Type="http://schemas.openxmlformats.org/officeDocument/2006/relationships/slide" Target="slide15.xml" TargetMode="Interna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png"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0.xml" TargetMode="Internal" /><Relationship Id="rId4" Type="http://schemas.openxmlformats.org/officeDocument/2006/relationships/chart" Target="../charts/chart22.xml" /><Relationship Id="rId5" Type="http://schemas.openxmlformats.org/officeDocument/2006/relationships/slide" Target="slide64.xml" TargetMode="Internal" /><Relationship Id="rId6" Type="http://schemas.openxmlformats.org/officeDocument/2006/relationships/hyperlink" Target="http://www.statista.com/statistics/641771/nhs-mental-health-core-services-overall-rating-england" TargetMode="External"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0.xml" TargetMode="Internal" /><Relationship Id="rId4" Type="http://schemas.openxmlformats.org/officeDocument/2006/relationships/chart" Target="../charts/chart23.xml" /><Relationship Id="rId5" Type="http://schemas.openxmlformats.org/officeDocument/2006/relationships/slide" Target="slide65.xml" TargetMode="Internal" /><Relationship Id="rId6" Type="http://schemas.openxmlformats.org/officeDocument/2006/relationships/hyperlink" Target="http://www.statista.com/statistics/641760/nhs-community-health-core-services-overall-rating-england" TargetMode="External"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0.xml" TargetMode="Internal" /><Relationship Id="rId4" Type="http://schemas.openxmlformats.org/officeDocument/2006/relationships/chart" Target="../charts/chart24.xml" /><Relationship Id="rId5" Type="http://schemas.openxmlformats.org/officeDocument/2006/relationships/slide" Target="slide66.xml" TargetMode="Internal" /><Relationship Id="rId6" Type="http://schemas.openxmlformats.org/officeDocument/2006/relationships/hyperlink" Target="http://www.statista.com/statistics/641728/nhs-acute-hospitals-core-services-overall-rating-by-service-england" TargetMode="External"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0.xml" TargetMode="Internal" /><Relationship Id="rId4" Type="http://schemas.openxmlformats.org/officeDocument/2006/relationships/chart" Target="../charts/chart25.xml" /><Relationship Id="rId5" Type="http://schemas.openxmlformats.org/officeDocument/2006/relationships/slide" Target="slide67.xml" TargetMode="Internal" /><Relationship Id="rId6" Type="http://schemas.openxmlformats.org/officeDocument/2006/relationships/hyperlink" Target="http://www.statista.com/statistics/641721/nhs-acute-hospitals-core-services-overall-rating-england" TargetMode="External"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png"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5.xml" TargetMode="Internal" /><Relationship Id="rId4" Type="http://schemas.openxmlformats.org/officeDocument/2006/relationships/chart" Target="../charts/chart26.xml" /><Relationship Id="rId5" Type="http://schemas.openxmlformats.org/officeDocument/2006/relationships/slide" Target="slide68.xml" TargetMode="Internal" /><Relationship Id="rId6" Type="http://schemas.openxmlformats.org/officeDocument/2006/relationships/hyperlink" Target="http://www.statista.com/statistics/697027/public-attitudes-towards-the-nhs-united-kingdom-uk" TargetMode="External"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5.xml" TargetMode="Internal" /><Relationship Id="rId4" Type="http://schemas.openxmlformats.org/officeDocument/2006/relationships/chart" Target="../charts/chart27.xml" /><Relationship Id="rId5" Type="http://schemas.openxmlformats.org/officeDocument/2006/relationships/slide" Target="slide69.xml" TargetMode="Internal" /><Relationship Id="rId6" Type="http://schemas.openxmlformats.org/officeDocument/2006/relationships/hyperlink" Target="http://www.statista.com/statistics/696950/nhs-ability-to-deliver-care-and-services-united-kingdom-uk" TargetMode="External"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5.xml" TargetMode="Internal" /><Relationship Id="rId4" Type="http://schemas.openxmlformats.org/officeDocument/2006/relationships/chart" Target="../charts/chart28.xml" /><Relationship Id="rId5" Type="http://schemas.openxmlformats.org/officeDocument/2006/relationships/slide" Target="slide70.xml" TargetMode="Internal" /><Relationship Id="rId6" Type="http://schemas.openxmlformats.org/officeDocument/2006/relationships/hyperlink" Target="http://www.statista.com/statistics/696599/dissatisfaction-with-nhs-reasons-united-kingdom-uk" TargetMode="External" /></Relationships>
</file>

<file path=ppt/slides/_rels/slide3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5.xml" TargetMode="Internal" /><Relationship Id="rId4" Type="http://schemas.openxmlformats.org/officeDocument/2006/relationships/chart" Target="../charts/chart29.xml" /><Relationship Id="rId5" Type="http://schemas.openxmlformats.org/officeDocument/2006/relationships/slide" Target="slide71.xml" TargetMode="Internal" /><Relationship Id="rId6" Type="http://schemas.openxmlformats.org/officeDocument/2006/relationships/hyperlink" Target="http://www.statista.com/statistics/696571/satisfaction-with-nhs-overall-united-kingdom-uk" TargetMode="Externa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slide" Target="slide33.xml" TargetMode="Internal" /><Relationship Id="rId11" Type="http://schemas.openxmlformats.org/officeDocument/2006/relationships/slide" Target="slide34.xml" TargetMode="Internal" /><Relationship Id="rId12" Type="http://schemas.openxmlformats.org/officeDocument/2006/relationships/slide" Target="slide36.xml" TargetMode="Internal" /><Relationship Id="rId13" Type="http://schemas.openxmlformats.org/officeDocument/2006/relationships/slide" Target="slide37.xml" TargetMode="Internal" /><Relationship Id="rId2" Type="http://schemas.openxmlformats.org/officeDocument/2006/relationships/slide" Target="slide24.xml" TargetMode="Internal" /><Relationship Id="rId3" Type="http://schemas.openxmlformats.org/officeDocument/2006/relationships/slide" Target="slide25.xml" TargetMode="Internal" /><Relationship Id="rId4" Type="http://schemas.openxmlformats.org/officeDocument/2006/relationships/slide" Target="slide26.xml" TargetMode="Internal" /><Relationship Id="rId5" Type="http://schemas.openxmlformats.org/officeDocument/2006/relationships/slide" Target="slide27.xml" TargetMode="Internal" /><Relationship Id="rId6" Type="http://schemas.openxmlformats.org/officeDocument/2006/relationships/slide" Target="slide28.xml" TargetMode="Internal" /><Relationship Id="rId7" Type="http://schemas.openxmlformats.org/officeDocument/2006/relationships/slide" Target="slide29.xml" TargetMode="Internal" /><Relationship Id="rId8" Type="http://schemas.openxmlformats.org/officeDocument/2006/relationships/slide" Target="slide31.xml" TargetMode="Internal" /><Relationship Id="rId9" Type="http://schemas.openxmlformats.org/officeDocument/2006/relationships/slide" Target="slide32.xml" TargetMode="Internal" /></Relationships>
</file>

<file path=ppt/slides/_rels/slide4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5.xml" TargetMode="Internal" /><Relationship Id="rId4" Type="http://schemas.openxmlformats.org/officeDocument/2006/relationships/chart" Target="../charts/chart30.xml" /><Relationship Id="rId5" Type="http://schemas.openxmlformats.org/officeDocument/2006/relationships/slide" Target="slide72.xml" TargetMode="Internal" /><Relationship Id="rId6" Type="http://schemas.openxmlformats.org/officeDocument/2006/relationships/hyperlink" Target="http://www.statista.com/statistics/696555/public-satisfaction-with-nhs-and-social-care-services-united-kingdom-uk" TargetMode="External" /></Relationships>
</file>

<file path=ppt/slides/_rels/slide4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5.xml" TargetMode="Internal" /><Relationship Id="rId4" Type="http://schemas.openxmlformats.org/officeDocument/2006/relationships/chart" Target="../charts/chart31.xml" /><Relationship Id="rId5" Type="http://schemas.openxmlformats.org/officeDocument/2006/relationships/slide" Target="slide73.xml" TargetMode="Internal" /><Relationship Id="rId6" Type="http://schemas.openxmlformats.org/officeDocument/2006/relationships/hyperlink" Target="http://www.statista.com/statistics/696342/public-satisfaction-with-the-nhs-united-kingdom-uk" TargetMode="External" /></Relationships>
</file>

<file path=ppt/slides/_rels/slide4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png" /></Relationships>
</file>

<file path=ppt/slides/_rels/slide4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2.xml" TargetMode="Internal" /><Relationship Id="rId4" Type="http://schemas.openxmlformats.org/officeDocument/2006/relationships/hyperlink" Target="http://www.statista.com/statistics/317669/healthcare-expenditure-in-the-united-kingdom/" TargetMode="External" /><Relationship Id="rId5" Type="http://schemas.openxmlformats.org/officeDocument/2006/relationships/slide" Target="slide7.xml" TargetMode="Internal" /></Relationships>
</file>

<file path=ppt/slides/_rels/slide4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2.xml" TargetMode="Internal" /><Relationship Id="rId4" Type="http://schemas.openxmlformats.org/officeDocument/2006/relationships/hyperlink" Target="http://www.statista.com/statistics/317704/healthcare-expenditure-growth-in-the-united-kingdom/" TargetMode="External" /><Relationship Id="rId5" Type="http://schemas.openxmlformats.org/officeDocument/2006/relationships/slide" Target="slide8.xml" TargetMode="Internal" /></Relationships>
</file>

<file path=ppt/slides/_rels/slide4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2.xml" TargetMode="Internal" /><Relationship Id="rId4" Type="http://schemas.openxmlformats.org/officeDocument/2006/relationships/hyperlink" Target="http://www.statista.com/statistics/317705/healthcare-expenditure-per-capita-united-kingdom-yearly/" TargetMode="External" /><Relationship Id="rId5" Type="http://schemas.openxmlformats.org/officeDocument/2006/relationships/slide" Target="slide9.xml" TargetMode="Internal" /></Relationships>
</file>

<file path=ppt/slides/_rels/slide4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2.xml" TargetMode="Internal" /><Relationship Id="rId4" Type="http://schemas.openxmlformats.org/officeDocument/2006/relationships/hyperlink" Target="http://www.statista.com/statistics/317708/healthcare-expenditure-as-a-share-of-gdp-in-the-united-kingdom/" TargetMode="External" /><Relationship Id="rId5" Type="http://schemas.openxmlformats.org/officeDocument/2006/relationships/slide" Target="slide10.xml" TargetMode="Internal" /></Relationships>
</file>

<file path=ppt/slides/_rels/slide4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2.xml" TargetMode="Internal" /><Relationship Id="rId4" Type="http://schemas.openxmlformats.org/officeDocument/2006/relationships/hyperlink" Target="http://www.statista.com/statistics/489161/forecast-budget-expenditure-nhs-united-kingdom-uk/" TargetMode="External" /><Relationship Id="rId5" Type="http://schemas.openxmlformats.org/officeDocument/2006/relationships/slide" Target="slide11.xml" TargetMode="Internal" /></Relationships>
</file>

<file path=ppt/slides/_rels/slide4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2.xml" TargetMode="Internal" /><Relationship Id="rId4" Type="http://schemas.openxmlformats.org/officeDocument/2006/relationships/hyperlink" Target="http://www.statista.com/statistics/489213/forecast-gdp-expenditure-nhs-united-kingdom-uk/" TargetMode="External" /><Relationship Id="rId5" Type="http://schemas.openxmlformats.org/officeDocument/2006/relationships/slide" Target="slide12.xml" TargetMode="Internal" /></Relationships>
</file>

<file path=ppt/slides/_rels/slide4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2.xml" TargetMode="Internal" /><Relationship Id="rId4" Type="http://schemas.openxmlformats.org/officeDocument/2006/relationships/hyperlink" Target="http://www.statista.com/statistics/689549/cost-of-hospital-treatments-on-the-nhs-united-kingdom-uk/" TargetMode="External" /><Relationship Id="rId5" Type="http://schemas.openxmlformats.org/officeDocument/2006/relationships/slide" Target="slide13.xml" TargetMode="Interna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slide" Target="slide38.xml" TargetMode="Internal" /><Relationship Id="rId3" Type="http://schemas.openxmlformats.org/officeDocument/2006/relationships/slide" Target="slide39.xml" TargetMode="Internal" /><Relationship Id="rId4" Type="http://schemas.openxmlformats.org/officeDocument/2006/relationships/slide" Target="slide40.xml" TargetMode="Internal" /><Relationship Id="rId5" Type="http://schemas.openxmlformats.org/officeDocument/2006/relationships/slide" Target="slide41.xml" TargetMode="Internal" /></Relationships>
</file>

<file path=ppt/slides/_rels/slide5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2.xml" TargetMode="Internal" /><Relationship Id="rId4" Type="http://schemas.openxmlformats.org/officeDocument/2006/relationships/hyperlink" Target="http://www.statista.com/statistics/488909/england-nhs-doctors-employed/" TargetMode="External" /><Relationship Id="rId5" Type="http://schemas.openxmlformats.org/officeDocument/2006/relationships/slide" Target="slide15.xml" TargetMode="Internal" /></Relationships>
</file>

<file path=ppt/slides/_rels/slide5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2.xml" TargetMode="Internal" /><Relationship Id="rId4" Type="http://schemas.openxmlformats.org/officeDocument/2006/relationships/hyperlink" Target="http://www.statista.com/statistics/488919/england-nhs-nurse-employed/" TargetMode="External" /><Relationship Id="rId5" Type="http://schemas.openxmlformats.org/officeDocument/2006/relationships/slide" Target="slide16.xml" TargetMode="Internal" /></Relationships>
</file>

<file path=ppt/slides/_rels/slide5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2.xml" TargetMode="Internal" /><Relationship Id="rId4" Type="http://schemas.openxmlformats.org/officeDocument/2006/relationships/hyperlink" Target="http://www.statista.com/statistics/488896/england-nhs-scientific-therapeutic-technical-staff/" TargetMode="External" /><Relationship Id="rId5" Type="http://schemas.openxmlformats.org/officeDocument/2006/relationships/slide" Target="slide17.xml" TargetMode="Internal" /></Relationships>
</file>

<file path=ppt/slides/_rels/slide5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2.xml" TargetMode="Internal" /><Relationship Id="rId4" Type="http://schemas.openxmlformats.org/officeDocument/2006/relationships/hyperlink" Target="http://www.statista.com/statistics/488937/england-nhs-support-staff-to-clinical-staff/" TargetMode="External" /><Relationship Id="rId5" Type="http://schemas.openxmlformats.org/officeDocument/2006/relationships/slide" Target="slide18.xml" TargetMode="Internal" /></Relationships>
</file>

<file path=ppt/slides/_rels/slide5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2.xml" TargetMode="Internal" /><Relationship Id="rId4" Type="http://schemas.openxmlformats.org/officeDocument/2006/relationships/hyperlink" Target="http://www.statista.com/statistics/488861/england-nhs-central-functions-staff/" TargetMode="External" /><Relationship Id="rId5" Type="http://schemas.openxmlformats.org/officeDocument/2006/relationships/slide" Target="slide19.xml" TargetMode="Internal" /></Relationships>
</file>

<file path=ppt/slides/_rels/slide5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2.xml" TargetMode="Internal" /><Relationship Id="rId4" Type="http://schemas.openxmlformats.org/officeDocument/2006/relationships/hyperlink" Target="http://www.statista.com/statistics/488724/england-nhs-qualified-ambulance-staff/" TargetMode="External" /><Relationship Id="rId5" Type="http://schemas.openxmlformats.org/officeDocument/2006/relationships/slide" Target="slide20.xml" TargetMode="Internal" /></Relationships>
</file>

<file path=ppt/slides/_rels/slide5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2.xml" TargetMode="Internal" /><Relationship Id="rId4" Type="http://schemas.openxmlformats.org/officeDocument/2006/relationships/hyperlink" Target="http://www.statista.com/statistics/488819/england-nhs-qualified-managing-staff/" TargetMode="External" /><Relationship Id="rId5" Type="http://schemas.openxmlformats.org/officeDocument/2006/relationships/slide" Target="slide21.xml" TargetMode="Internal" /></Relationships>
</file>

<file path=ppt/slides/_rels/slide5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2.xml" TargetMode="Internal" /><Relationship Id="rId4" Type="http://schemas.openxmlformats.org/officeDocument/2006/relationships/hyperlink" Target="http://www.statista.com/statistics/488847/england-nhs-hotel-property-and-estates-staff/" TargetMode="External" /><Relationship Id="rId5" Type="http://schemas.openxmlformats.org/officeDocument/2006/relationships/slide" Target="slide22.xml" TargetMode="Internal" /></Relationships>
</file>

<file path=ppt/slides/_rels/slide5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2.xml" TargetMode="Internal" /><Relationship Id="rId4" Type="http://schemas.openxmlformats.org/officeDocument/2006/relationships/hyperlink" Target="http://www.statista.com/statistics/490226/nhs-foundation-trusts-in-the-united-kingdom/" TargetMode="External" /><Relationship Id="rId5" Type="http://schemas.openxmlformats.org/officeDocument/2006/relationships/slide" Target="slide23.xml" TargetMode="Internal" /></Relationships>
</file>

<file path=ppt/slides/_rels/slide5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2.xml" TargetMode="Internal" /><Relationship Id="rId4" Type="http://schemas.openxmlformats.org/officeDocument/2006/relationships/hyperlink" Target="http://www.statista.com/statistics/490486/nhs-foundation-trusts-capital-expenditure-in-the-united-kingdom/" TargetMode="External" /><Relationship Id="rId5" Type="http://schemas.openxmlformats.org/officeDocument/2006/relationships/slide" Target="slide25.xml" TargetMode="Interna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png" /></Relationships>
</file>

<file path=ppt/slides/_rels/slide6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2.xml" TargetMode="Internal" /><Relationship Id="rId4" Type="http://schemas.openxmlformats.org/officeDocument/2006/relationships/hyperlink" Target="http://www.statista.com/statistics/490244/nhs-foundation-trusts-operating-revenue-in-the-united-kingdom/" TargetMode="External" /><Relationship Id="rId5" Type="http://schemas.openxmlformats.org/officeDocument/2006/relationships/slide" Target="slide26.xml" TargetMode="Internal" /></Relationships>
</file>

<file path=ppt/slides/_rels/slide6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2.xml" TargetMode="Internal" /><Relationship Id="rId4" Type="http://schemas.openxmlformats.org/officeDocument/2006/relationships/hyperlink" Target="http://www.statista.com/statistics/490365/nhs-clinical-operating-revenue-in-the-united-kingdom/" TargetMode="External" /><Relationship Id="rId5" Type="http://schemas.openxmlformats.org/officeDocument/2006/relationships/slide" Target="slide27.xml" TargetMode="Internal" /></Relationships>
</file>

<file path=ppt/slides/_rels/slide6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2.xml" TargetMode="Internal" /><Relationship Id="rId4" Type="http://schemas.openxmlformats.org/officeDocument/2006/relationships/hyperlink" Target="http://www.statista.com/statistics/490416/nhs-operating-expenses-in-the-united-kingdom/" TargetMode="External" /><Relationship Id="rId5" Type="http://schemas.openxmlformats.org/officeDocument/2006/relationships/slide" Target="slide28.xml" TargetMode="Internal" /></Relationships>
</file>

<file path=ppt/slides/_rels/slide6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2.xml" TargetMode="Internal" /><Relationship Id="rId4" Type="http://schemas.openxmlformats.org/officeDocument/2006/relationships/hyperlink" Target="http://www.statista.com/statistics/700892/nhs-trusts-in-deficit-united-kingdom/" TargetMode="External" /><Relationship Id="rId5" Type="http://schemas.openxmlformats.org/officeDocument/2006/relationships/slide" Target="slide29.xml" TargetMode="Internal" /></Relationships>
</file>

<file path=ppt/slides/_rels/slide6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2.xml" TargetMode="Internal" /><Relationship Id="rId4" Type="http://schemas.openxmlformats.org/officeDocument/2006/relationships/hyperlink" Target="http://www.statista.com/statistics/641771/nhs-mental-health-core-services-overall-rating-england/" TargetMode="External" /><Relationship Id="rId5" Type="http://schemas.openxmlformats.org/officeDocument/2006/relationships/slide" Target="slide30.xml" TargetMode="Internal" /></Relationships>
</file>

<file path=ppt/slides/_rels/slide6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2.xml" TargetMode="Internal" /><Relationship Id="rId4" Type="http://schemas.openxmlformats.org/officeDocument/2006/relationships/hyperlink" Target="http://www.statista.com/statistics/641760/nhs-community-health-core-services-overall-rating-england/" TargetMode="External" /><Relationship Id="rId5" Type="http://schemas.openxmlformats.org/officeDocument/2006/relationships/slide" Target="slide31.xml" TargetMode="Internal" /></Relationships>
</file>

<file path=ppt/slides/_rels/slide6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2.xml" TargetMode="Internal" /><Relationship Id="rId4" Type="http://schemas.openxmlformats.org/officeDocument/2006/relationships/hyperlink" Target="http://www.statista.com/statistics/641728/nhs-acute-hospitals-core-services-overall-rating-by-service-england/" TargetMode="External" /><Relationship Id="rId5" Type="http://schemas.openxmlformats.org/officeDocument/2006/relationships/slide" Target="slide33.xml" TargetMode="Internal" /></Relationships>
</file>

<file path=ppt/slides/_rels/slide6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2.xml" TargetMode="Internal" /><Relationship Id="rId4" Type="http://schemas.openxmlformats.org/officeDocument/2006/relationships/hyperlink" Target="http://www.statista.com/statistics/641721/nhs-acute-hospitals-core-services-overall-rating-england/" TargetMode="External" /><Relationship Id="rId5" Type="http://schemas.openxmlformats.org/officeDocument/2006/relationships/slide" Target="slide34.xml" TargetMode="Internal" /></Relationships>
</file>

<file path=ppt/slides/_rels/slide6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2.xml" TargetMode="Internal" /><Relationship Id="rId4" Type="http://schemas.openxmlformats.org/officeDocument/2006/relationships/hyperlink" Target="http://www.statista.com/statistics/697027/public-attitudes-towards-the-nhs-united-kingdom-uk/" TargetMode="External" /><Relationship Id="rId5" Type="http://schemas.openxmlformats.org/officeDocument/2006/relationships/slide" Target="slide35.xml" TargetMode="Internal" /></Relationships>
</file>

<file path=ppt/slides/_rels/slide6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2.xml" TargetMode="Internal" /><Relationship Id="rId4" Type="http://schemas.openxmlformats.org/officeDocument/2006/relationships/hyperlink" Target="http://www.statista.com/statistics/696950/nhs-ability-to-deliver-care-and-services-united-kingdom-uk/" TargetMode="External" /><Relationship Id="rId5" Type="http://schemas.openxmlformats.org/officeDocument/2006/relationships/slide" Target="slide36.xml" TargetMode="Interna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6.xml" TargetMode="Internal" /><Relationship Id="rId4" Type="http://schemas.openxmlformats.org/officeDocument/2006/relationships/chart" Target="../charts/chart1.xml" /><Relationship Id="rId5" Type="http://schemas.openxmlformats.org/officeDocument/2006/relationships/slide" Target="slide43.xml" TargetMode="Internal" /><Relationship Id="rId6" Type="http://schemas.openxmlformats.org/officeDocument/2006/relationships/hyperlink" Target="http://www.statista.com/statistics/317669/healthcare-expenditure-in-the-united-kingdom" TargetMode="External" /></Relationships>
</file>

<file path=ppt/slides/_rels/slide7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2.xml" TargetMode="Internal" /><Relationship Id="rId4" Type="http://schemas.openxmlformats.org/officeDocument/2006/relationships/hyperlink" Target="http://www.statista.com/statistics/696599/dissatisfaction-with-nhs-reasons-united-kingdom-uk/" TargetMode="External" /><Relationship Id="rId5" Type="http://schemas.openxmlformats.org/officeDocument/2006/relationships/slide" Target="slide37.xml" TargetMode="Internal" /></Relationships>
</file>

<file path=ppt/slides/_rels/slide7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2.xml" TargetMode="Internal" /><Relationship Id="rId4" Type="http://schemas.openxmlformats.org/officeDocument/2006/relationships/hyperlink" Target="http://www.statista.com/statistics/696571/satisfaction-with-nhs-overall-united-kingdom-uk/" TargetMode="External" /><Relationship Id="rId5" Type="http://schemas.openxmlformats.org/officeDocument/2006/relationships/slide" Target="slide39.xml" TargetMode="Internal" /></Relationships>
</file>

<file path=ppt/slides/_rels/slide7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2.xml" TargetMode="Internal" /><Relationship Id="rId4" Type="http://schemas.openxmlformats.org/officeDocument/2006/relationships/hyperlink" Target="http://www.statista.com/statistics/696555/public-satisfaction-with-nhs-and-social-care-services-united-kingdom-uk/" TargetMode="External" /><Relationship Id="rId5" Type="http://schemas.openxmlformats.org/officeDocument/2006/relationships/slide" Target="slide40.xml" TargetMode="Internal" /></Relationships>
</file>

<file path=ppt/slides/_rels/slide7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42.xml" TargetMode="Internal" /><Relationship Id="rId4" Type="http://schemas.openxmlformats.org/officeDocument/2006/relationships/hyperlink" Target="http://www.statista.com/statistics/696342/public-satisfaction-with-the-nhs-united-kingdom-uk/" TargetMode="External" /><Relationship Id="rId5" Type="http://schemas.openxmlformats.org/officeDocument/2006/relationships/slide" Target="slide41.xml" TargetMode="Interna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6.xml" TargetMode="Internal" /><Relationship Id="rId4" Type="http://schemas.openxmlformats.org/officeDocument/2006/relationships/chart" Target="../charts/chart2.xml" /><Relationship Id="rId5" Type="http://schemas.openxmlformats.org/officeDocument/2006/relationships/slide" Target="slide44.xml" TargetMode="Internal" /><Relationship Id="rId6" Type="http://schemas.openxmlformats.org/officeDocument/2006/relationships/hyperlink" Target="http://www.statista.com/statistics/317704/healthcare-expenditure-growth-in-the-united-kingdom" TargetMode="Externa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6.xml" TargetMode="Internal" /><Relationship Id="rId4" Type="http://schemas.openxmlformats.org/officeDocument/2006/relationships/chart" Target="../charts/chart3.xml" /><Relationship Id="rId5" Type="http://schemas.openxmlformats.org/officeDocument/2006/relationships/slide" Target="slide45.xml" TargetMode="Internal" /><Relationship Id="rId6" Type="http://schemas.openxmlformats.org/officeDocument/2006/relationships/hyperlink" Target="http://www.statista.com/statistics/317705/healthcare-expenditure-per-capita-united-kingdom-yearly" TargetMode="External" /></Relationships>
</file>

<file path=ppt/slides/slide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bg>
      <p:bgPr>
        <a:solidFill>
          <a:srgbClr val="0F283E"/>
        </a:solidFill>
      </p:bgPr>
    </p:bg>
    <p:spTree>
      <p:nvGrpSpPr>
        <p:cNvPr id="1" name=""/>
        <p:cNvGrpSpPr/>
        <p:nvPr/>
      </p:nvGrpSpPr>
      <p:grpSpPr>
        <a:xfrm>
          <a:off x="0" y="0"/>
          <a:ext cx="0" cy="0"/>
        </a:xfrm>
      </p:grpSpPr>
      <p:sp>
        <p:nvSpPr>
          <p:cNvPr id="4" name="New shape"/>
          <p:cNvSpPr/>
          <p:nvPr/>
        </p:nvSpPr>
        <p:spPr>
          <a:xfrm>
            <a:off x="10510200" y="6417000"/>
            <a:ext cx="1368000" cy="28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3" name="New shape"/>
          <p:cNvSpPr/>
          <p:nvPr/>
        </p:nvSpPr>
        <p:spPr>
          <a:xfrm>
            <a:off x="1202400" y="676800"/>
            <a:ext cx="9788401" cy="5504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1209600" y="2930401"/>
            <a:ext cx="9968400" cy="78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62500" lnSpcReduction="10000"/>
          </a:bodyPr>
          <a:lstStyle/>
          <a:p>
            <a:pPr algn="ctr">
              <a:lnSpc>
                <a:spcPct val="100000"/>
              </a:lnSpc>
            </a:pPr>
            <a:r>
              <a:rPr sz="7000" b="1">
                <a:solidFill>
                  <a:srgbClr val="FFFFFF"/>
                </a:solidFill>
                <a:latin typeface="Arial" pitchFamily="34" charset="0"/>
              </a:rPr>
              <a:t>NHS IN THE UNITED KINGDOM (UK)</a:t>
            </a:r>
          </a:p>
        </p:txBody>
      </p:sp>
    </p:spTree>
  </p:cSld>
  <p:clrMapOvr>
    <a:masterClrMapping/>
  </p:clrMapOvr>
  <p:transition/>
  <p:timing/>
</p:sld>
</file>

<file path=ppt/slides/slide10.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Expenditure</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United Kingdom; 1997 to 2016</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46</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Office for National Statistics (UK); </a:t>
            </a:r>
            <a:r>
              <a:rPr sz="800">
                <a:solidFill>
                  <a:srgbClr val="555555"/>
                </a:solidFill>
                <a:latin typeface="Arial" pitchFamily="34" charset="0"/>
                <a:hlinkClick r:id="rId6"/>
              </a:rPr>
              <a:t>ID 317708</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10</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7500" lnSpcReduction="10000"/>
          </a:bodyPr>
          <a:lstStyle/>
          <a:p>
            <a:pPr algn="l">
              <a:lnSpc>
                <a:spcPct val="100000"/>
              </a:lnSpc>
            </a:pPr>
            <a:r>
              <a:rPr sz="2400">
                <a:solidFill>
                  <a:srgbClr val="0A85E6"/>
                </a:solidFill>
                <a:latin typeface="Arial" pitchFamily="34" charset="0"/>
              </a:rPr>
              <a:t>Total healthcare expenditure as a share of GDP in the United Kingdom from 1997 to 2016</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Healthcare expenditure as a share of GDP in the United Kingdom 1997 to 2016</a:t>
            </a:r>
          </a:p>
        </p:txBody>
      </p:sp>
    </p:spTree>
  </p:cSld>
  <p:clrMapOvr>
    <a:masterClrMapping/>
  </p:clrMapOvr>
  <p:transition/>
  <p:timing/>
</p:sld>
</file>

<file path=ppt/slides/slide1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Expenditure</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United Kingdom; 2015/16 to 2030/31</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47</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Health Foundation; </a:t>
            </a:r>
            <a:r>
              <a:rPr sz="800">
                <a:solidFill>
                  <a:srgbClr val="555555"/>
                </a:solidFill>
                <a:latin typeface="Arial" pitchFamily="34" charset="0"/>
                <a:hlinkClick r:id="rId6"/>
              </a:rPr>
              <a:t>ID 489161</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11</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pPr>
            <a:r>
              <a:rPr sz="2400">
                <a:solidFill>
                  <a:srgbClr val="0A85E6"/>
                </a:solidFill>
                <a:latin typeface="Arial" pitchFamily="34" charset="0"/>
              </a:rPr>
              <a:t>Forecast budget expenditure on the National Health Service (NHS) in the United Kingdom (UK) from 2015/16 to 2030/31 (in billion GBP)</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Budget expenditure on the NHS in the United Kingdom (UK) 2015-2031</a:t>
            </a:r>
          </a:p>
        </p:txBody>
      </p:sp>
    </p:spTree>
  </p:cSld>
  <p:clrMapOvr>
    <a:masterClrMapping/>
  </p:clrMapOvr>
  <p:transition/>
  <p:timing/>
</p:sld>
</file>

<file path=ppt/slides/slide1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Expenditure</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United Kingdom; 2015/16 to 2030/31</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48</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Health Foundation; </a:t>
            </a:r>
            <a:r>
              <a:rPr sz="800">
                <a:solidFill>
                  <a:srgbClr val="555555"/>
                </a:solidFill>
                <a:latin typeface="Arial" pitchFamily="34" charset="0"/>
                <a:hlinkClick r:id="rId6"/>
              </a:rPr>
              <a:t>ID 489213</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12</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pPr>
            <a:r>
              <a:rPr sz="2400">
                <a:solidFill>
                  <a:srgbClr val="0A85E6"/>
                </a:solidFill>
                <a:latin typeface="Arial" pitchFamily="34" charset="0"/>
              </a:rPr>
              <a:t>Share of GDP expenditure on the National Health Service (NHS) in the United Kingdom from 2015/16 to 2030/31*</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Percent of GDP spent on the NHS in the United Kingdom (UK) 2015-2031</a:t>
            </a:r>
          </a:p>
        </p:txBody>
      </p:sp>
    </p:spTree>
  </p:cSld>
  <p:clrMapOvr>
    <a:masterClrMapping/>
  </p:clrMapOvr>
  <p:transition/>
  <p:timing/>
</p:sld>
</file>

<file path=ppt/slides/slide1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Expenditure</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United Kingdom; 2016</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49</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NHS; </a:t>
            </a:r>
            <a:r>
              <a:rPr sz="800">
                <a:solidFill>
                  <a:srgbClr val="555555"/>
                </a:solidFill>
                <a:latin typeface="Arial" pitchFamily="34" charset="0"/>
                <a:hlinkClick r:id="rId6"/>
              </a:rPr>
              <a:t>ID 689549</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13</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a:bodyPr>
          <a:lstStyle/>
          <a:p>
            <a:pPr algn="l">
              <a:lnSpc>
                <a:spcPct val="100000"/>
              </a:lnSpc>
            </a:pPr>
            <a:r>
              <a:rPr sz="2400">
                <a:solidFill>
                  <a:srgbClr val="0A85E6"/>
                </a:solidFill>
                <a:latin typeface="Arial" pitchFamily="34" charset="0"/>
              </a:rPr>
              <a:t>Average cost of hospital treatments on the NHS in the United Kingdom (UK) in 2016 (in GBP)</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Average cost of hospital treatments on the NHS in the United Kingdom 2016</a:t>
            </a:r>
          </a:p>
        </p:txBody>
      </p:sp>
    </p:spTree>
  </p:cSld>
  <p:clrMapOvr>
    <a:masterClrMapping/>
  </p:clrMapOvr>
  <p:transition/>
  <p:timing/>
</p:sld>
</file>

<file path=ppt/slides/slide14.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bg>
      <p:bgPr>
        <a:solidFill>
          <a:srgbClr val="0F283E"/>
        </a:solidFill>
      </p:bgPr>
    </p:bg>
    <p:spTree>
      <p:nvGrpSpPr>
        <p:cNvPr id="1" name=""/>
        <p:cNvGrpSpPr/>
        <p:nvPr/>
      </p:nvGrpSpPr>
      <p:grpSpPr>
        <a:xfrm>
          <a:off x="0" y="0"/>
          <a:ext cx="0" cy="0"/>
        </a:xfrm>
      </p:grpSpPr>
      <p:sp>
        <p:nvSpPr>
          <p:cNvPr id="5" name="New shape"/>
          <p:cNvSpPr/>
          <p:nvPr/>
        </p:nvSpPr>
        <p:spPr>
          <a:xfrm>
            <a:off x="10510200" y="6417000"/>
            <a:ext cx="1368000" cy="28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1202400" y="676800"/>
            <a:ext cx="9788401" cy="5504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1209600" y="2930401"/>
            <a:ext cx="9968400" cy="78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0000" lnSpcReduction="20000"/>
          </a:bodyPr>
          <a:lstStyle/>
          <a:p>
            <a:pPr algn="ctr">
              <a:lnSpc>
                <a:spcPct val="100000"/>
              </a:lnSpc>
            </a:pPr>
            <a:r>
              <a:rPr sz="7000" b="1">
                <a:solidFill>
                  <a:srgbClr val="FFFFFF"/>
                </a:solidFill>
                <a:latin typeface="Arial" pitchFamily="34" charset="0"/>
              </a:rPr>
              <a:t>EMPLOYMENT</a:t>
            </a:r>
          </a:p>
        </p:txBody>
      </p:sp>
      <p:sp>
        <p:nvSpPr>
          <p:cNvPr id="3" name="New shape"/>
          <p:cNvSpPr/>
          <p:nvPr/>
        </p:nvSpPr>
        <p:spPr>
          <a:xfrm>
            <a:off x="1209600" y="3769200"/>
            <a:ext cx="99684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5000" lnSpcReduction="20000"/>
          </a:bodyPr>
          <a:lstStyle/>
          <a:p>
            <a:pPr algn="ctr">
              <a:lnSpc>
                <a:spcPct val="100000"/>
              </a:lnSpc>
            </a:pPr>
            <a:r>
              <a:rPr sz="2000">
                <a:solidFill>
                  <a:srgbClr val="FFFFFF"/>
                </a:solidFill>
                <a:latin typeface="Arial" pitchFamily="34" charset="0"/>
              </a:rPr>
              <a:t>NHS in the United Kingdom (UK)</a:t>
            </a:r>
          </a:p>
        </p:txBody>
      </p:sp>
    </p:spTree>
  </p:cSld>
  <p:clrMapOvr>
    <a:masterClrMapping/>
  </p:clrMapOvr>
  <p:transition/>
  <p:timing/>
</p:sld>
</file>

<file path=ppt/slides/slide15.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Employment</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United Kingdom (England); 2004 to 2018</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50</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Health and Social Care Information Centre; </a:t>
            </a:r>
            <a:r>
              <a:rPr sz="800">
                <a:solidFill>
                  <a:srgbClr val="555555"/>
                </a:solidFill>
                <a:latin typeface="Arial" pitchFamily="34" charset="0"/>
                <a:hlinkClick r:id="rId6"/>
              </a:rPr>
              <a:t>ID 488909</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15</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a:bodyPr>
          <a:lstStyle/>
          <a:p>
            <a:pPr algn="l">
              <a:lnSpc>
                <a:spcPct val="100000"/>
              </a:lnSpc>
            </a:pPr>
            <a:r>
              <a:rPr sz="2400">
                <a:solidFill>
                  <a:srgbClr val="0A85E6"/>
                </a:solidFill>
                <a:latin typeface="Arial" pitchFamily="34" charset="0"/>
              </a:rPr>
              <a:t>Annual number of National Health Service doctors employed* in England from 2004 to 2018</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Number of doctors employed in the NHS in England 2004-2018</a:t>
            </a:r>
          </a:p>
        </p:txBody>
      </p:sp>
    </p:spTree>
  </p:cSld>
  <p:clrMapOvr>
    <a:masterClrMapping/>
  </p:clrMapOvr>
  <p:transition/>
  <p:timing/>
</p:sld>
</file>

<file path=ppt/slides/slide16.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Employment</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United Kingdom (England); 2004 to 2018</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51</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Health and Social Care Information Centre; </a:t>
            </a:r>
            <a:r>
              <a:rPr sz="800">
                <a:solidFill>
                  <a:srgbClr val="555555"/>
                </a:solidFill>
                <a:latin typeface="Arial" pitchFamily="34" charset="0"/>
                <a:hlinkClick r:id="rId6"/>
              </a:rPr>
              <a:t>ID 488919</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16</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a:bodyPr>
          <a:lstStyle/>
          <a:p>
            <a:pPr algn="l">
              <a:lnSpc>
                <a:spcPct val="100000"/>
              </a:lnSpc>
            </a:pPr>
            <a:r>
              <a:rPr sz="2400">
                <a:solidFill>
                  <a:srgbClr val="0A85E6"/>
                </a:solidFill>
                <a:latin typeface="Arial" pitchFamily="34" charset="0"/>
              </a:rPr>
              <a:t>Annual number of National Health Service nurses employed* in England from 2004 to 2018</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Number of nurses employed in the NHS in England 2004-2018</a:t>
            </a:r>
          </a:p>
        </p:txBody>
      </p:sp>
    </p:spTree>
  </p:cSld>
  <p:clrMapOvr>
    <a:masterClrMapping/>
  </p:clrMapOvr>
  <p:transition/>
  <p:timing/>
</p:sld>
</file>

<file path=ppt/slides/slide17.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Employment</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United Kingdom (England); 2004 to 2018</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52</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Health and Social Care Information Centre; </a:t>
            </a:r>
            <a:r>
              <a:rPr sz="800">
                <a:solidFill>
                  <a:srgbClr val="555555"/>
                </a:solidFill>
                <a:latin typeface="Arial" pitchFamily="34" charset="0"/>
                <a:hlinkClick r:id="rId6"/>
              </a:rPr>
              <a:t>ID 488896</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17</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pPr>
            <a:r>
              <a:rPr sz="2400">
                <a:solidFill>
                  <a:srgbClr val="0A85E6"/>
                </a:solidFill>
                <a:latin typeface="Arial" pitchFamily="34" charset="0"/>
              </a:rPr>
              <a:t>Annual number of National Health Service scientific, therapeutic and technical staff* in England from 2004 to 2018</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Number of scientific, therapeutic and technical staff in the NHS in England 2004-2018</a:t>
            </a:r>
          </a:p>
        </p:txBody>
      </p:sp>
    </p:spTree>
  </p:cSld>
  <p:clrMapOvr>
    <a:masterClrMapping/>
  </p:clrMapOvr>
  <p:transition/>
  <p:timing/>
</p:sld>
</file>

<file path=ppt/slides/slide18.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Employment</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United Kingdom (England); 2004 to 2018</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53</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Health and Social Care Information Centre; </a:t>
            </a:r>
            <a:r>
              <a:rPr sz="800">
                <a:solidFill>
                  <a:srgbClr val="555555"/>
                </a:solidFill>
                <a:latin typeface="Arial" pitchFamily="34" charset="0"/>
                <a:hlinkClick r:id="rId6"/>
              </a:rPr>
              <a:t>ID 488937</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18</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pPr>
            <a:r>
              <a:rPr sz="2400">
                <a:solidFill>
                  <a:srgbClr val="0A85E6"/>
                </a:solidFill>
                <a:latin typeface="Arial" pitchFamily="34" charset="0"/>
              </a:rPr>
              <a:t>Annual number of National Health Service support staff to clinical staff* in England from 2004 to 2018</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Number of staff employed to support clinical staff in England 2004-2018</a:t>
            </a:r>
          </a:p>
        </p:txBody>
      </p:sp>
    </p:spTree>
  </p:cSld>
  <p:clrMapOvr>
    <a:masterClrMapping/>
  </p:clrMapOvr>
  <p:transition/>
  <p:timing/>
</p:sld>
</file>

<file path=ppt/slides/slide19.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Employment</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United Kingdom (England); 2004 to 2018</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54</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Health and Social Care Information Centre; </a:t>
            </a:r>
            <a:r>
              <a:rPr sz="800">
                <a:solidFill>
                  <a:srgbClr val="555555"/>
                </a:solidFill>
                <a:latin typeface="Arial" pitchFamily="34" charset="0"/>
                <a:hlinkClick r:id="rId6"/>
              </a:rPr>
              <a:t>ID 488861</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19</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pPr>
            <a:r>
              <a:rPr sz="2400">
                <a:solidFill>
                  <a:srgbClr val="0A85E6"/>
                </a:solidFill>
                <a:latin typeface="Arial" pitchFamily="34" charset="0"/>
              </a:rPr>
              <a:t>Annual number of National Health Service central functions staff* employed in England from 2004 to 2018</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Number of central functions staff in the NHS in England 2004-2018</a:t>
            </a:r>
          </a:p>
        </p:txBody>
      </p:sp>
    </p:spTree>
  </p:cSld>
  <p:clrMapOvr>
    <a:masterClrMapping/>
  </p:clrMapOvr>
  <p:transition/>
  <p:timing/>
</p:sld>
</file>

<file path=ppt/slides/slide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bg>
      <p:bgPr>
        <a:solidFill>
          <a:srgbClr val="0F283E"/>
        </a:solidFill>
      </p:bgPr>
    </p:bg>
    <p:spTree>
      <p:nvGrpSpPr>
        <p:cNvPr id="1" name=""/>
        <p:cNvGrpSpPr/>
        <p:nvPr/>
      </p:nvGrpSpPr>
      <p:grpSpPr>
        <a:xfrm>
          <a:off x="0" y="0"/>
          <a:ext cx="0" cy="0"/>
        </a:xfrm>
      </p:grpSpPr>
      <p:sp>
        <p:nvSpPr>
          <p:cNvPr id="5" name="New shape"/>
          <p:cNvSpPr/>
          <p:nvPr/>
        </p:nvSpPr>
        <p:spPr>
          <a:xfrm>
            <a:off x="10510200" y="6417000"/>
            <a:ext cx="1368000" cy="28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1202400" y="676800"/>
            <a:ext cx="9788401" cy="5504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1209600" y="2930401"/>
            <a:ext cx="9968400" cy="78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0000" lnSpcReduction="20000"/>
          </a:bodyPr>
          <a:lstStyle/>
          <a:p>
            <a:pPr algn="ctr">
              <a:lnSpc>
                <a:spcPct val="100000"/>
              </a:lnSpc>
            </a:pPr>
            <a:r>
              <a:rPr sz="7000" b="1">
                <a:solidFill>
                  <a:srgbClr val="FFFFFF"/>
                </a:solidFill>
                <a:latin typeface="Arial" pitchFamily="34" charset="0"/>
              </a:rPr>
              <a:t>TABLE OF CONTENTS</a:t>
            </a:r>
          </a:p>
        </p:txBody>
      </p:sp>
      <p:sp>
        <p:nvSpPr>
          <p:cNvPr id="3" name="New shape"/>
          <p:cNvSpPr/>
          <p:nvPr/>
        </p:nvSpPr>
        <p:spPr>
          <a:xfrm>
            <a:off x="1209600" y="3769200"/>
            <a:ext cx="99684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5000" lnSpcReduction="20000"/>
          </a:bodyPr>
          <a:lstStyle/>
          <a:p>
            <a:pPr algn="ctr">
              <a:lnSpc>
                <a:spcPct val="100000"/>
              </a:lnSpc>
            </a:pPr>
            <a:r>
              <a:rPr sz="2000">
                <a:solidFill>
                  <a:srgbClr val="FFFFFF"/>
                </a:solidFill>
                <a:latin typeface="Arial" pitchFamily="34" charset="0"/>
              </a:rPr>
              <a:t>NHS in the United Kingdom (UK)</a:t>
            </a:r>
          </a:p>
        </p:txBody>
      </p:sp>
    </p:spTree>
  </p:cSld>
  <p:clrMapOvr>
    <a:masterClrMapping/>
  </p:clrMapOvr>
  <p:transition/>
  <p:timing/>
</p:sld>
</file>

<file path=ppt/slides/slide20.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Employment</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United Kingdom (England); 2004 to 2018</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55</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Health and Social Care Information Centre; </a:t>
            </a:r>
            <a:r>
              <a:rPr sz="800">
                <a:solidFill>
                  <a:srgbClr val="555555"/>
                </a:solidFill>
                <a:latin typeface="Arial" pitchFamily="34" charset="0"/>
                <a:hlinkClick r:id="rId6"/>
              </a:rPr>
              <a:t>ID 488724</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20</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0000" lnSpcReduction="10000"/>
          </a:bodyPr>
          <a:lstStyle/>
          <a:p>
            <a:pPr algn="l">
              <a:lnSpc>
                <a:spcPct val="100000"/>
              </a:lnSpc>
            </a:pPr>
            <a:r>
              <a:rPr sz="2400">
                <a:solidFill>
                  <a:srgbClr val="0A85E6"/>
                </a:solidFill>
                <a:latin typeface="Arial" pitchFamily="34" charset="0"/>
              </a:rPr>
              <a:t>Annual number of National Health Service qualified ambulance staff* in England from 2004 to 2018</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Number of qualified ambulance staff in the NHS in England 2004-2018</a:t>
            </a:r>
          </a:p>
        </p:txBody>
      </p:sp>
    </p:spTree>
  </p:cSld>
  <p:clrMapOvr>
    <a:masterClrMapping/>
  </p:clrMapOvr>
  <p:transition/>
  <p:timing/>
</p:sld>
</file>

<file path=ppt/slides/slide2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Employment</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United Kingdom (England); 2004 to 2018</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56</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Health and Social Care Information Centre; </a:t>
            </a:r>
            <a:r>
              <a:rPr sz="800">
                <a:solidFill>
                  <a:srgbClr val="555555"/>
                </a:solidFill>
                <a:latin typeface="Arial" pitchFamily="34" charset="0"/>
                <a:hlinkClick r:id="rId6"/>
              </a:rPr>
              <a:t>ID 488819</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21</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pPr>
            <a:r>
              <a:rPr sz="2400">
                <a:solidFill>
                  <a:srgbClr val="0A85E6"/>
                </a:solidFill>
                <a:latin typeface="Arial" pitchFamily="34" charset="0"/>
              </a:rPr>
              <a:t>Annual number of National Health Service senior managers and managing staff* in England from 2004 to 2018</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Number of senior managers and managing staff in the NHS in England 2004-2018</a:t>
            </a:r>
          </a:p>
        </p:txBody>
      </p:sp>
    </p:spTree>
  </p:cSld>
  <p:clrMapOvr>
    <a:masterClrMapping/>
  </p:clrMapOvr>
  <p:transition/>
  <p:timing/>
</p:sld>
</file>

<file path=ppt/slides/slide2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Employment</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United Kingdom (England); 2004 to 2018</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57</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Health and Social Care Information Centre; </a:t>
            </a:r>
            <a:r>
              <a:rPr sz="800">
                <a:solidFill>
                  <a:srgbClr val="555555"/>
                </a:solidFill>
                <a:latin typeface="Arial" pitchFamily="34" charset="0"/>
                <a:hlinkClick r:id="rId6"/>
              </a:rPr>
              <a:t>ID 488847</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22</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pPr>
            <a:r>
              <a:rPr sz="2400">
                <a:solidFill>
                  <a:srgbClr val="0A85E6"/>
                </a:solidFill>
                <a:latin typeface="Arial" pitchFamily="34" charset="0"/>
              </a:rPr>
              <a:t>Annual number of National Health Service hotel property and estates staff* in England from 2004 to 2018</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Number of hotel property and estates staff in the NHS in England 2004-2018</a:t>
            </a:r>
          </a:p>
        </p:txBody>
      </p:sp>
    </p:spTree>
  </p:cSld>
  <p:clrMapOvr>
    <a:masterClrMapping/>
  </p:clrMapOvr>
  <p:transition/>
  <p:timing/>
</p:sld>
</file>

<file path=ppt/slides/slide2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bg>
      <p:bgPr>
        <a:solidFill>
          <a:srgbClr val="0F283E"/>
        </a:solidFill>
      </p:bgPr>
    </p:bg>
    <p:spTree>
      <p:nvGrpSpPr>
        <p:cNvPr id="1" name=""/>
        <p:cNvGrpSpPr/>
        <p:nvPr/>
      </p:nvGrpSpPr>
      <p:grpSpPr>
        <a:xfrm>
          <a:off x="0" y="0"/>
          <a:ext cx="0" cy="0"/>
        </a:xfrm>
      </p:grpSpPr>
      <p:sp>
        <p:nvSpPr>
          <p:cNvPr id="5" name="New shape"/>
          <p:cNvSpPr/>
          <p:nvPr/>
        </p:nvSpPr>
        <p:spPr>
          <a:xfrm>
            <a:off x="10510200" y="6417000"/>
            <a:ext cx="1368000" cy="28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1202400" y="676800"/>
            <a:ext cx="9788401" cy="5504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1209600" y="2930401"/>
            <a:ext cx="9968400" cy="78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0000" lnSpcReduction="20000"/>
          </a:bodyPr>
          <a:lstStyle/>
          <a:p>
            <a:pPr algn="ctr">
              <a:lnSpc>
                <a:spcPct val="100000"/>
              </a:lnSpc>
            </a:pPr>
            <a:r>
              <a:rPr sz="7000" b="1">
                <a:solidFill>
                  <a:srgbClr val="FFFFFF"/>
                </a:solidFill>
                <a:latin typeface="Arial" pitchFamily="34" charset="0"/>
              </a:rPr>
              <a:t>NHS FOUNDATION TRUSTS</a:t>
            </a:r>
          </a:p>
        </p:txBody>
      </p:sp>
      <p:sp>
        <p:nvSpPr>
          <p:cNvPr id="3" name="New shape"/>
          <p:cNvSpPr/>
          <p:nvPr/>
        </p:nvSpPr>
        <p:spPr>
          <a:xfrm>
            <a:off x="1209600" y="3769200"/>
            <a:ext cx="99684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5000" lnSpcReduction="20000"/>
          </a:bodyPr>
          <a:lstStyle/>
          <a:p>
            <a:pPr algn="ctr">
              <a:lnSpc>
                <a:spcPct val="100000"/>
              </a:lnSpc>
            </a:pPr>
            <a:r>
              <a:rPr sz="2000">
                <a:solidFill>
                  <a:srgbClr val="FFFFFF"/>
                </a:solidFill>
                <a:latin typeface="Arial" pitchFamily="34" charset="0"/>
              </a:rPr>
              <a:t>NHS in the United Kingdom (UK)</a:t>
            </a:r>
          </a:p>
        </p:txBody>
      </p:sp>
    </p:spTree>
  </p:cSld>
  <p:clrMapOvr>
    <a:masterClrMapping/>
  </p:clrMapOvr>
  <p:transition/>
  <p:timing/>
</p:sld>
</file>

<file path=ppt/slides/slide24.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NHS Foundation trusts</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United Kingdom; Period ending March 31, 2017</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58</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UK Department of Health; </a:t>
            </a:r>
            <a:r>
              <a:rPr sz="800">
                <a:solidFill>
                  <a:srgbClr val="555555"/>
                </a:solidFill>
                <a:latin typeface="Arial" pitchFamily="34" charset="0"/>
                <a:hlinkClick r:id="rId6"/>
              </a:rPr>
              <a:t>ID 490226</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24</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pPr>
            <a:r>
              <a:rPr sz="2400">
                <a:solidFill>
                  <a:srgbClr val="0A85E6"/>
                </a:solidFill>
                <a:latin typeface="Arial" pitchFamily="34" charset="0"/>
              </a:rPr>
              <a:t>Number of National Health service (NHS) foundation trusts in the United Kingdom (UK) as of March 31, 2017, by specialty</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NHS foundation trusts in the United Kingdom (UK) 2016/17</a:t>
            </a:r>
          </a:p>
        </p:txBody>
      </p:sp>
    </p:spTree>
  </p:cSld>
  <p:clrMapOvr>
    <a:masterClrMapping/>
  </p:clrMapOvr>
  <p:transition/>
  <p:timing/>
</p:sld>
</file>

<file path=ppt/slides/slide25.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NHS Foundation trusts</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United Kingdom; 6 month period ending December 31, 2015</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59</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UK Department of Health; </a:t>
            </a:r>
            <a:r>
              <a:rPr sz="800">
                <a:solidFill>
                  <a:srgbClr val="555555"/>
                </a:solidFill>
                <a:latin typeface="Arial" pitchFamily="34" charset="0"/>
                <a:hlinkClick r:id="rId6"/>
              </a:rPr>
              <a:t>ID 490486</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25</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pPr>
            <a:r>
              <a:rPr sz="2400">
                <a:solidFill>
                  <a:srgbClr val="0A85E6"/>
                </a:solidFill>
                <a:latin typeface="Arial" pitchFamily="34" charset="0"/>
              </a:rPr>
              <a:t>Capital expenditure of National Health service (NHS) foundation trusts in the United Kingdom (UK) as of 3rd quarter 2015/16, by type (in million GBP)</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NHS foundation trusts capital expenditure in the United Kingdom (UK) 2015/16</a:t>
            </a:r>
          </a:p>
        </p:txBody>
      </p:sp>
    </p:spTree>
  </p:cSld>
  <p:clrMapOvr>
    <a:masterClrMapping/>
  </p:clrMapOvr>
  <p:transition/>
  <p:timing/>
</p:sld>
</file>

<file path=ppt/slides/slide26.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NHS Foundation trusts</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United Kingdom; Financial year April 1,2015 to March 31, 2016</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60</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UK Department of Health; </a:t>
            </a:r>
            <a:r>
              <a:rPr sz="800">
                <a:solidFill>
                  <a:srgbClr val="555555"/>
                </a:solidFill>
                <a:latin typeface="Arial" pitchFamily="34" charset="0"/>
                <a:hlinkClick r:id="rId6"/>
              </a:rPr>
              <a:t>ID 490244</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26</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pPr>
            <a:r>
              <a:rPr sz="2400">
                <a:solidFill>
                  <a:srgbClr val="0A85E6"/>
                </a:solidFill>
                <a:latin typeface="Arial" pitchFamily="34" charset="0"/>
              </a:rPr>
              <a:t>Operating revenue of National Health service (NHS) foundation trusts in the United Kingdom (UK) as of financial year ending March 31, 2016* (in million GBP)</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NHS foundation trusts operating revenue in the United Kingdom (UK) 2015/16</a:t>
            </a:r>
          </a:p>
        </p:txBody>
      </p:sp>
    </p:spTree>
  </p:cSld>
  <p:clrMapOvr>
    <a:masterClrMapping/>
  </p:clrMapOvr>
  <p:transition/>
  <p:timing/>
</p:sld>
</file>

<file path=ppt/slides/slide27.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NHS Foundation trusts</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486300" y="5364300"/>
            <a:ext cx="10960800" cy="647700"/>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OleObject"/>
          <p:cNvGraphicFramePr>
            <a:graphicFrameLocks noChangeAspect="1"/>
          </p:cNvGraphicFramePr>
          <p:nvPr/>
        </p:nvGraphicFramePr>
        <p:xfrm>
          <a:off x="9304559" y="5364900"/>
          <a:ext cx="1868400" cy="532800"/>
        </p:xfrm>
        <a:graphic>
          <a:graphicData uri="http://schemas.openxmlformats.org/presentationml/2006/ole">
            <mc:AlternateContent xmlns:mc="http://schemas.openxmlformats.org/markup-compatibility/2006">
              <mc:Choice xmlns:v="urn:schemas-microsoft-com:vml" Requires="v">
                <p:oleObj spid="_x0000_s1038" showAsIcon="1" r:id="rId6" progId="Excel.Sheet.490365">
                  <p:embed/>
                </p:oleObj>
              </mc:Choice>
              <mc:Fallback>
                <p:oleObj showAsIcon="1" r:id="rId6" progId="Excel.Sheet.490365">
                  <p:embed/>
                  <p:pic>
                    <p:nvPicPr>
                      <p:cNvPr id="0" name="OLE substitute image"/>
                      <p:cNvPicPr/>
                      <p:nvPr/>
                    </p:nvPicPr>
                    <p:blipFill>
                      <a:blip r:embed="rId7"/>
                      <a:stretch>
                        <a:fillRect/>
                      </a:stretch>
                    </p:blipFill>
                    <p:spPr>
                      <a:xfrm>
                        <a:off x="9304559" y="5364900"/>
                        <a:ext cx="1868400" cy="532800"/>
                      </a:xfrm>
                      <a:prstGeom prst="rect">
                        <a:avLst/>
                      </a:prstGeom>
                    </p:spPr>
                  </p:pic>
                </p:oleObj>
              </mc:Fallback>
            </mc:AlternateContent>
          </a:graphicData>
        </a:graphic>
      </p:graphicFrame>
      <p:sp>
        <p:nvSpPr>
          <p:cNvPr id="6"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United Kingdom; 6 month period ending September 30, 2015</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8" action="ppaction://hlinksldjump"/>
              </a:rPr>
              <a:t>page 61</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UK Department of Health; </a:t>
            </a:r>
            <a:r>
              <a:rPr sz="800">
                <a:solidFill>
                  <a:srgbClr val="555555"/>
                </a:solidFill>
                <a:latin typeface="Arial" pitchFamily="34" charset="0"/>
                <a:hlinkClick r:id="rId9"/>
              </a:rPr>
              <a:t>ID 490365</a:t>
            </a:r>
          </a:p>
        </p:txBody>
      </p:sp>
      <p:sp>
        <p:nvSpPr>
          <p:cNvPr id="7"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27</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pPr>
            <a:r>
              <a:rPr sz="2400">
                <a:solidFill>
                  <a:srgbClr val="0A85E6"/>
                </a:solidFill>
                <a:latin typeface="Arial" pitchFamily="34" charset="0"/>
              </a:rPr>
              <a:t>Operating revenue of clinical activities in the NHS in the United Kingdom (UK) as of 2nd quarter 2015/16 (in million GBP)</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NHS clinical activity operating revenue in the United Kingdom (UK) 2015/16</a:t>
            </a:r>
          </a:p>
        </p:txBody>
      </p:sp>
    </p:spTree>
  </p:cSld>
  <p:clrMapOvr>
    <a:masterClrMapping/>
  </p:clrMapOvr>
  <p:transition/>
  <p:timing/>
</p:sld>
</file>

<file path=ppt/slides/slide28.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NHS Foundation trusts</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United Kingdom; 6 month period ending September 30, 2015</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62</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UK Department of Health; </a:t>
            </a:r>
            <a:r>
              <a:rPr sz="800">
                <a:solidFill>
                  <a:srgbClr val="555555"/>
                </a:solidFill>
                <a:latin typeface="Arial" pitchFamily="34" charset="0"/>
                <a:hlinkClick r:id="rId6"/>
              </a:rPr>
              <a:t>ID 490416</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28</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pPr>
            <a:r>
              <a:rPr sz="2400">
                <a:solidFill>
                  <a:srgbClr val="0A85E6"/>
                </a:solidFill>
                <a:latin typeface="Arial" pitchFamily="34" charset="0"/>
              </a:rPr>
              <a:t>Operating expenses of the NHS in the United Kingdom (UK) as of 2nd quarter 2015/16, by activity (in million GBP)</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NHS operating expenses in the United Kingdom (UK) 2015/16</a:t>
            </a:r>
          </a:p>
        </p:txBody>
      </p:sp>
    </p:spTree>
  </p:cSld>
  <p:clrMapOvr>
    <a:masterClrMapping/>
  </p:clrMapOvr>
  <p:transition/>
  <p:timing/>
</p:sld>
</file>

<file path=ppt/slides/slide29.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NHS Foundation trusts</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United Kingdom; 2016</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63</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National Audit Office UK; UK Department of Health; </a:t>
            </a:r>
            <a:r>
              <a:rPr sz="800">
                <a:solidFill>
                  <a:srgbClr val="555555"/>
                </a:solidFill>
                <a:latin typeface="Arial" pitchFamily="34" charset="0"/>
                <a:hlinkClick r:id="rId6"/>
              </a:rPr>
              <a:t>ID 700892</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29</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pPr>
            <a:r>
              <a:rPr sz="2400">
                <a:solidFill>
                  <a:srgbClr val="0A85E6"/>
                </a:solidFill>
                <a:latin typeface="Arial" pitchFamily="34" charset="0"/>
              </a:rPr>
              <a:t>Number of NHS trusts and foundation trusts in surplus/deficit in the United Kingdom (UK) from 2012/13 to 2015/16</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NHS trusts' in surplus/deficit in the United Kingdom (UK) 2012/13-2015/16</a:t>
            </a:r>
          </a:p>
        </p:txBody>
      </p:sp>
    </p:spTree>
  </p:cSld>
  <p:clrMapOvr>
    <a:masterClrMapping/>
  </p:clrMapOvr>
  <p:transition/>
  <p:timing/>
</p:sld>
</file>

<file path=ppt/slides/slide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2"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Table of Contents</a:t>
            </a:r>
          </a:p>
        </p:txBody>
      </p:sp>
      <p:sp>
        <p:nvSpPr>
          <p:cNvPr id="3" name="New shape"/>
          <p:cNvSpPr/>
          <p:nvPr/>
        </p:nvSpPr>
        <p:spPr>
          <a:xfrm>
            <a:off x="676800" y="1440000"/>
            <a:ext cx="10666656" cy="320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sz="1500">
                <a:solidFill>
                  <a:srgbClr val="0F283E"/>
                </a:solidFill>
                <a:latin typeface="Arial" pitchFamily="34" charset="0"/>
              </a:rPr>
              <a:t>Expenditure</a:t>
            </a:r>
          </a:p>
        </p:txBody>
      </p:sp>
      <p:sp>
        <p:nvSpPr>
          <p:cNvPr id="4" name="New shape"/>
          <p:cNvSpPr/>
          <p:nvPr/>
        </p:nvSpPr>
        <p:spPr>
          <a:xfrm>
            <a:off x="781200" y="182386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2" action="ppaction://hlinksldjump"/>
              </a:rPr>
              <a:t>07</a:t>
            </a:r>
            <a:r>
              <a:rPr sz="900">
                <a:solidFill>
                  <a:srgbClr val="0F283E"/>
                </a:solidFill>
                <a:latin typeface="Arial" pitchFamily="34" charset="0"/>
              </a:rPr>
              <a:t>     Healthcare expenditure in the United Kingdom 1997 to 2016</a:t>
            </a:r>
          </a:p>
        </p:txBody>
      </p:sp>
      <p:sp>
        <p:nvSpPr>
          <p:cNvPr id="5" name="New shape"/>
          <p:cNvSpPr/>
          <p:nvPr/>
        </p:nvSpPr>
        <p:spPr>
          <a:xfrm>
            <a:off x="781200" y="203986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3" action="ppaction://hlinksldjump"/>
              </a:rPr>
              <a:t>08</a:t>
            </a:r>
            <a:r>
              <a:rPr sz="900">
                <a:solidFill>
                  <a:srgbClr val="0F283E"/>
                </a:solidFill>
                <a:latin typeface="Arial" pitchFamily="34" charset="0"/>
              </a:rPr>
              <a:t>     Healthcare expenditure growth rate United Kingdom 1998 to 2016</a:t>
            </a:r>
          </a:p>
        </p:txBody>
      </p:sp>
      <p:sp>
        <p:nvSpPr>
          <p:cNvPr id="6" name="New shape"/>
          <p:cNvSpPr/>
          <p:nvPr/>
        </p:nvSpPr>
        <p:spPr>
          <a:xfrm>
            <a:off x="781200" y="225586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4" action="ppaction://hlinksldjump"/>
              </a:rPr>
              <a:t>09</a:t>
            </a:r>
            <a:r>
              <a:rPr sz="900">
                <a:solidFill>
                  <a:srgbClr val="0F283E"/>
                </a:solidFill>
                <a:latin typeface="Arial" pitchFamily="34" charset="0"/>
              </a:rPr>
              <a:t>     Healthcare expenditure per capita in the United Kingdom 1997 to 2013 (In GBP)</a:t>
            </a:r>
          </a:p>
        </p:txBody>
      </p:sp>
      <p:sp>
        <p:nvSpPr>
          <p:cNvPr id="7" name="New shape"/>
          <p:cNvSpPr/>
          <p:nvPr/>
        </p:nvSpPr>
        <p:spPr>
          <a:xfrm>
            <a:off x="781200" y="247186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5" action="ppaction://hlinksldjump"/>
              </a:rPr>
              <a:t>10</a:t>
            </a:r>
            <a:r>
              <a:rPr sz="900">
                <a:solidFill>
                  <a:srgbClr val="0F283E"/>
                </a:solidFill>
                <a:latin typeface="Arial" pitchFamily="34" charset="0"/>
              </a:rPr>
              <a:t>     Healthcare expenditure as a share of GDP in the United Kingdom 1997 to 2016</a:t>
            </a:r>
          </a:p>
        </p:txBody>
      </p:sp>
      <p:sp>
        <p:nvSpPr>
          <p:cNvPr id="8" name="New shape"/>
          <p:cNvSpPr/>
          <p:nvPr/>
        </p:nvSpPr>
        <p:spPr>
          <a:xfrm>
            <a:off x="781200" y="268786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6" action="ppaction://hlinksldjump"/>
              </a:rPr>
              <a:t>11</a:t>
            </a:r>
            <a:r>
              <a:rPr sz="900">
                <a:solidFill>
                  <a:srgbClr val="0F283E"/>
                </a:solidFill>
                <a:latin typeface="Arial" pitchFamily="34" charset="0"/>
              </a:rPr>
              <a:t>     Budget expenditure on the NHS in the United Kingdom (UK) 2015-2031</a:t>
            </a:r>
          </a:p>
        </p:txBody>
      </p:sp>
      <p:sp>
        <p:nvSpPr>
          <p:cNvPr id="9" name="New shape"/>
          <p:cNvSpPr/>
          <p:nvPr/>
        </p:nvSpPr>
        <p:spPr>
          <a:xfrm>
            <a:off x="781200" y="290386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7" action="ppaction://hlinksldjump"/>
              </a:rPr>
              <a:t>12</a:t>
            </a:r>
            <a:r>
              <a:rPr sz="900">
                <a:solidFill>
                  <a:srgbClr val="0F283E"/>
                </a:solidFill>
                <a:latin typeface="Arial" pitchFamily="34" charset="0"/>
              </a:rPr>
              <a:t>     Percent of GDP spent on the NHS in the United Kingdom (UK) 2015-2031</a:t>
            </a:r>
          </a:p>
        </p:txBody>
      </p:sp>
      <p:sp>
        <p:nvSpPr>
          <p:cNvPr id="10" name="New shape"/>
          <p:cNvSpPr/>
          <p:nvPr/>
        </p:nvSpPr>
        <p:spPr>
          <a:xfrm>
            <a:off x="781200" y="311986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8" action="ppaction://hlinksldjump"/>
              </a:rPr>
              <a:t>13</a:t>
            </a:r>
            <a:r>
              <a:rPr sz="900">
                <a:solidFill>
                  <a:srgbClr val="0F283E"/>
                </a:solidFill>
                <a:latin typeface="Arial" pitchFamily="34" charset="0"/>
              </a:rPr>
              <a:t>     Average cost of hospital treatments on the NHS in the United Kingdom 2016</a:t>
            </a:r>
          </a:p>
        </p:txBody>
      </p:sp>
      <p:sp>
        <p:nvSpPr>
          <p:cNvPr id="11" name="New shape"/>
          <p:cNvSpPr/>
          <p:nvPr/>
        </p:nvSpPr>
        <p:spPr>
          <a:xfrm>
            <a:off x="676800" y="3462861"/>
            <a:ext cx="10666656" cy="320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sz="1500">
                <a:solidFill>
                  <a:srgbClr val="0F283E"/>
                </a:solidFill>
                <a:latin typeface="Arial" pitchFamily="34" charset="0"/>
              </a:rPr>
              <a:t>Employment</a:t>
            </a:r>
          </a:p>
        </p:txBody>
      </p:sp>
      <p:sp>
        <p:nvSpPr>
          <p:cNvPr id="12" name="New shape"/>
          <p:cNvSpPr/>
          <p:nvPr/>
        </p:nvSpPr>
        <p:spPr>
          <a:xfrm>
            <a:off x="781200" y="384672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9" action="ppaction://hlinksldjump"/>
              </a:rPr>
              <a:t>15</a:t>
            </a:r>
            <a:r>
              <a:rPr sz="900">
                <a:solidFill>
                  <a:srgbClr val="0F283E"/>
                </a:solidFill>
                <a:latin typeface="Arial" pitchFamily="34" charset="0"/>
              </a:rPr>
              <a:t>     Number of doctors employed in the NHS in England 2004-2018</a:t>
            </a:r>
          </a:p>
        </p:txBody>
      </p:sp>
      <p:sp>
        <p:nvSpPr>
          <p:cNvPr id="13" name="New shape"/>
          <p:cNvSpPr/>
          <p:nvPr/>
        </p:nvSpPr>
        <p:spPr>
          <a:xfrm>
            <a:off x="781200" y="406272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10" action="ppaction://hlinksldjump"/>
              </a:rPr>
              <a:t>16</a:t>
            </a:r>
            <a:r>
              <a:rPr sz="900">
                <a:solidFill>
                  <a:srgbClr val="0F283E"/>
                </a:solidFill>
                <a:latin typeface="Arial" pitchFamily="34" charset="0"/>
              </a:rPr>
              <a:t>     Number of nurses employed in the NHS in England 2004-2018</a:t>
            </a:r>
          </a:p>
        </p:txBody>
      </p:sp>
      <p:sp>
        <p:nvSpPr>
          <p:cNvPr id="14" name="New shape"/>
          <p:cNvSpPr/>
          <p:nvPr/>
        </p:nvSpPr>
        <p:spPr>
          <a:xfrm>
            <a:off x="781200" y="427872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11" action="ppaction://hlinksldjump"/>
              </a:rPr>
              <a:t>17</a:t>
            </a:r>
            <a:r>
              <a:rPr sz="900">
                <a:solidFill>
                  <a:srgbClr val="0F283E"/>
                </a:solidFill>
                <a:latin typeface="Arial" pitchFamily="34" charset="0"/>
              </a:rPr>
              <a:t>     Number of scientific, therapeutic and technical staff in the NHS in England 2004-2018</a:t>
            </a:r>
          </a:p>
        </p:txBody>
      </p:sp>
      <p:sp>
        <p:nvSpPr>
          <p:cNvPr id="15" name="New shape"/>
          <p:cNvSpPr/>
          <p:nvPr/>
        </p:nvSpPr>
        <p:spPr>
          <a:xfrm>
            <a:off x="781200" y="449472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12" action="ppaction://hlinksldjump"/>
              </a:rPr>
              <a:t>18</a:t>
            </a:r>
            <a:r>
              <a:rPr sz="900">
                <a:solidFill>
                  <a:srgbClr val="0F283E"/>
                </a:solidFill>
                <a:latin typeface="Arial" pitchFamily="34" charset="0"/>
              </a:rPr>
              <a:t>     Number of staff employed to support clinical staff in England 2004-2018</a:t>
            </a:r>
          </a:p>
        </p:txBody>
      </p:sp>
      <p:sp>
        <p:nvSpPr>
          <p:cNvPr id="16" name="New shape"/>
          <p:cNvSpPr/>
          <p:nvPr/>
        </p:nvSpPr>
        <p:spPr>
          <a:xfrm>
            <a:off x="781200" y="471072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13" action="ppaction://hlinksldjump"/>
              </a:rPr>
              <a:t>19</a:t>
            </a:r>
            <a:r>
              <a:rPr sz="900">
                <a:solidFill>
                  <a:srgbClr val="0F283E"/>
                </a:solidFill>
                <a:latin typeface="Arial" pitchFamily="34" charset="0"/>
              </a:rPr>
              <a:t>     Number of central functions staff in the NHS in England 2004-2018</a:t>
            </a:r>
          </a:p>
        </p:txBody>
      </p:sp>
      <p:sp>
        <p:nvSpPr>
          <p:cNvPr id="17" name="New shape"/>
          <p:cNvSpPr/>
          <p:nvPr/>
        </p:nvSpPr>
        <p:spPr>
          <a:xfrm>
            <a:off x="781200" y="492672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14" action="ppaction://hlinksldjump"/>
              </a:rPr>
              <a:t>20</a:t>
            </a:r>
            <a:r>
              <a:rPr sz="900">
                <a:solidFill>
                  <a:srgbClr val="0F283E"/>
                </a:solidFill>
                <a:latin typeface="Arial" pitchFamily="34" charset="0"/>
              </a:rPr>
              <a:t>     Number of qualified ambulance staff in the NHS in England 2004-2018</a:t>
            </a:r>
          </a:p>
        </p:txBody>
      </p:sp>
      <p:sp>
        <p:nvSpPr>
          <p:cNvPr id="18" name="New shape"/>
          <p:cNvSpPr/>
          <p:nvPr/>
        </p:nvSpPr>
        <p:spPr>
          <a:xfrm>
            <a:off x="781200" y="514272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15" action="ppaction://hlinksldjump"/>
              </a:rPr>
              <a:t>21</a:t>
            </a:r>
            <a:r>
              <a:rPr sz="900">
                <a:solidFill>
                  <a:srgbClr val="0F283E"/>
                </a:solidFill>
                <a:latin typeface="Arial" pitchFamily="34" charset="0"/>
              </a:rPr>
              <a:t>     Number of senior managers and managing staff in the NHS in England 2004-2018</a:t>
            </a:r>
          </a:p>
        </p:txBody>
      </p:sp>
      <p:sp>
        <p:nvSpPr>
          <p:cNvPr id="19" name="New shape"/>
          <p:cNvSpPr/>
          <p:nvPr/>
        </p:nvSpPr>
        <p:spPr>
          <a:xfrm>
            <a:off x="781200" y="535872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16" action="ppaction://hlinksldjump"/>
              </a:rPr>
              <a:t>22</a:t>
            </a:r>
            <a:r>
              <a:rPr sz="900">
                <a:solidFill>
                  <a:srgbClr val="0F283E"/>
                </a:solidFill>
                <a:latin typeface="Arial" pitchFamily="34" charset="0"/>
              </a:rPr>
              <a:t>     Number of hotel property and estates staff in the NHS in England 2004-2018</a:t>
            </a:r>
          </a:p>
        </p:txBody>
      </p:sp>
    </p:spTree>
  </p:cSld>
  <p:clrMapOvr>
    <a:masterClrMapping/>
  </p:clrMapOvr>
  <p:transition/>
  <p:timing/>
</p:sld>
</file>

<file path=ppt/slides/slide30.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bg>
      <p:bgPr>
        <a:solidFill>
          <a:srgbClr val="0F283E"/>
        </a:solidFill>
      </p:bgPr>
    </p:bg>
    <p:spTree>
      <p:nvGrpSpPr>
        <p:cNvPr id="1" name=""/>
        <p:cNvGrpSpPr/>
        <p:nvPr/>
      </p:nvGrpSpPr>
      <p:grpSpPr>
        <a:xfrm>
          <a:off x="0" y="0"/>
          <a:ext cx="0" cy="0"/>
        </a:xfrm>
      </p:grpSpPr>
      <p:sp>
        <p:nvSpPr>
          <p:cNvPr id="5" name="New shape"/>
          <p:cNvSpPr/>
          <p:nvPr/>
        </p:nvSpPr>
        <p:spPr>
          <a:xfrm>
            <a:off x="10510200" y="6417000"/>
            <a:ext cx="1368000" cy="28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1202400" y="676800"/>
            <a:ext cx="9788401" cy="5504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1209600" y="2930401"/>
            <a:ext cx="9968400" cy="78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0000" lnSpcReduction="20000"/>
          </a:bodyPr>
          <a:lstStyle/>
          <a:p>
            <a:pPr algn="ctr">
              <a:lnSpc>
                <a:spcPct val="100000"/>
              </a:lnSpc>
            </a:pPr>
            <a:r>
              <a:rPr sz="7000" b="1">
                <a:solidFill>
                  <a:srgbClr val="FFFFFF"/>
                </a:solidFill>
                <a:latin typeface="Arial" pitchFamily="34" charset="0"/>
              </a:rPr>
              <a:t>NHS SERVICES RATINGS</a:t>
            </a:r>
          </a:p>
        </p:txBody>
      </p:sp>
      <p:sp>
        <p:nvSpPr>
          <p:cNvPr id="3" name="New shape"/>
          <p:cNvSpPr/>
          <p:nvPr/>
        </p:nvSpPr>
        <p:spPr>
          <a:xfrm>
            <a:off x="1209600" y="3769200"/>
            <a:ext cx="99684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5000" lnSpcReduction="20000"/>
          </a:bodyPr>
          <a:lstStyle/>
          <a:p>
            <a:pPr algn="ctr">
              <a:lnSpc>
                <a:spcPct val="100000"/>
              </a:lnSpc>
            </a:pPr>
            <a:r>
              <a:rPr sz="2000">
                <a:solidFill>
                  <a:srgbClr val="FFFFFF"/>
                </a:solidFill>
                <a:latin typeface="Arial" pitchFamily="34" charset="0"/>
              </a:rPr>
              <a:t>NHS in the United Kingdom (UK)</a:t>
            </a:r>
          </a:p>
        </p:txBody>
      </p:sp>
    </p:spTree>
  </p:cSld>
  <p:clrMapOvr>
    <a:masterClrMapping/>
  </p:clrMapOvr>
  <p:transition/>
  <p:timing/>
</p:sld>
</file>

<file path=ppt/slides/slide3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NHS Services ratings</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United Kingdom (England); July 31, 2016</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64</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Care Quality Commission ; </a:t>
            </a:r>
            <a:r>
              <a:rPr sz="800">
                <a:solidFill>
                  <a:srgbClr val="555555"/>
                </a:solidFill>
                <a:latin typeface="Arial" pitchFamily="34" charset="0"/>
                <a:hlinkClick r:id="rId6"/>
              </a:rPr>
              <a:t>ID 641771</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31</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97500"/>
          </a:bodyPr>
          <a:lstStyle/>
          <a:p>
            <a:pPr algn="l">
              <a:lnSpc>
                <a:spcPct val="100000"/>
              </a:lnSpc>
            </a:pPr>
            <a:r>
              <a:rPr sz="2400">
                <a:solidFill>
                  <a:srgbClr val="0A85E6"/>
                </a:solidFill>
                <a:latin typeface="Arial" pitchFamily="34" charset="0"/>
              </a:rPr>
              <a:t>Rating of NHS mental health core services in England as of July 2017, by service</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Overall rating of NHS mental health core services in England in 2017, by service</a:t>
            </a:r>
          </a:p>
        </p:txBody>
      </p:sp>
    </p:spTree>
  </p:cSld>
  <p:clrMapOvr>
    <a:masterClrMapping/>
  </p:clrMapOvr>
  <p:transition/>
  <p:timing/>
</p:sld>
</file>

<file path=ppt/slides/slide3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NHS Services ratings</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United Kingdom (England); July 31, 2016</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65</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Care Quality Commission ; </a:t>
            </a:r>
            <a:r>
              <a:rPr sz="800">
                <a:solidFill>
                  <a:srgbClr val="555555"/>
                </a:solidFill>
                <a:latin typeface="Arial" pitchFamily="34" charset="0"/>
                <a:hlinkClick r:id="rId6"/>
              </a:rPr>
              <a:t>ID 641760</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32</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92500" lnSpcReduction="10000"/>
          </a:bodyPr>
          <a:lstStyle/>
          <a:p>
            <a:pPr algn="l">
              <a:lnSpc>
                <a:spcPct val="100000"/>
              </a:lnSpc>
            </a:pPr>
            <a:r>
              <a:rPr sz="2400">
                <a:solidFill>
                  <a:srgbClr val="0A85E6"/>
                </a:solidFill>
                <a:latin typeface="Arial" pitchFamily="34" charset="0"/>
              </a:rPr>
              <a:t>Rating of NHS community health core services in England as of July 2016, by service</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Overall rating of NHS community health core services in England in 2016, by service</a:t>
            </a:r>
          </a:p>
        </p:txBody>
      </p:sp>
    </p:spTree>
  </p:cSld>
  <p:clrMapOvr>
    <a:masterClrMapping/>
  </p:clrMapOvr>
  <p:transition/>
  <p:timing/>
</p:sld>
</file>

<file path=ppt/slides/slide3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NHS Services ratings</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United Kingdom (England); July 31, 2017</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66</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Care Quality Commission ; </a:t>
            </a:r>
            <a:r>
              <a:rPr sz="800">
                <a:solidFill>
                  <a:srgbClr val="555555"/>
                </a:solidFill>
                <a:latin typeface="Arial" pitchFamily="34" charset="0"/>
                <a:hlinkClick r:id="rId6"/>
              </a:rPr>
              <a:t>ID 641728</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33</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92500" lnSpcReduction="10000"/>
          </a:bodyPr>
          <a:lstStyle/>
          <a:p>
            <a:pPr algn="l">
              <a:lnSpc>
                <a:spcPct val="100000"/>
              </a:lnSpc>
            </a:pPr>
            <a:r>
              <a:rPr sz="2400">
                <a:solidFill>
                  <a:srgbClr val="0A85E6"/>
                </a:solidFill>
                <a:latin typeface="Arial" pitchFamily="34" charset="0"/>
              </a:rPr>
              <a:t>Rating of NHS acute hospitals core services in England as of July 2017, by service</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Overall rating of NHS acute hospitals core services in England in 2017, by service</a:t>
            </a:r>
          </a:p>
        </p:txBody>
      </p:sp>
    </p:spTree>
  </p:cSld>
  <p:clrMapOvr>
    <a:masterClrMapping/>
  </p:clrMapOvr>
  <p:transition/>
  <p:timing/>
</p:sld>
</file>

<file path=ppt/slides/slide34.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NHS Services ratings</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United Kingdom (England); July 31, 2017; 1,759</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67</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Care Quality Commission ; </a:t>
            </a:r>
            <a:r>
              <a:rPr sz="800">
                <a:solidFill>
                  <a:srgbClr val="555555"/>
                </a:solidFill>
                <a:latin typeface="Arial" pitchFamily="34" charset="0"/>
                <a:hlinkClick r:id="rId6"/>
              </a:rPr>
              <a:t>ID 641721</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34</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Rating of NHS acute hospitals core services in England as of July 2017</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Overall rating of NHS acute hospitals core services in England in 2017</a:t>
            </a:r>
          </a:p>
        </p:txBody>
      </p:sp>
    </p:spTree>
  </p:cSld>
  <p:clrMapOvr>
    <a:masterClrMapping/>
  </p:clrMapOvr>
  <p:transition/>
  <p:timing/>
</p:sld>
</file>

<file path=ppt/slides/slide35.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bg>
      <p:bgPr>
        <a:solidFill>
          <a:srgbClr val="0F283E"/>
        </a:solidFill>
      </p:bgPr>
    </p:bg>
    <p:spTree>
      <p:nvGrpSpPr>
        <p:cNvPr id="1" name=""/>
        <p:cNvGrpSpPr/>
        <p:nvPr/>
      </p:nvGrpSpPr>
      <p:grpSpPr>
        <a:xfrm>
          <a:off x="0" y="0"/>
          <a:ext cx="0" cy="0"/>
        </a:xfrm>
      </p:grpSpPr>
      <p:sp>
        <p:nvSpPr>
          <p:cNvPr id="5" name="New shape"/>
          <p:cNvSpPr/>
          <p:nvPr/>
        </p:nvSpPr>
        <p:spPr>
          <a:xfrm>
            <a:off x="10510200" y="6417000"/>
            <a:ext cx="1368000" cy="28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1202400" y="676800"/>
            <a:ext cx="9788401" cy="5504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1209600" y="2930401"/>
            <a:ext cx="9968400" cy="78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55000" lnSpcReduction="10000"/>
          </a:bodyPr>
          <a:lstStyle/>
          <a:p>
            <a:pPr algn="ctr">
              <a:lnSpc>
                <a:spcPct val="100000"/>
              </a:lnSpc>
            </a:pPr>
            <a:r>
              <a:rPr sz="7000" b="1">
                <a:solidFill>
                  <a:srgbClr val="FFFFFF"/>
                </a:solidFill>
                <a:latin typeface="Arial" pitchFamily="34" charset="0"/>
              </a:rPr>
              <a:t>PUBLIC ATTITUDES TOWARDS THE NHS</a:t>
            </a:r>
          </a:p>
        </p:txBody>
      </p:sp>
      <p:sp>
        <p:nvSpPr>
          <p:cNvPr id="3" name="New shape"/>
          <p:cNvSpPr/>
          <p:nvPr/>
        </p:nvSpPr>
        <p:spPr>
          <a:xfrm>
            <a:off x="1209600" y="3769200"/>
            <a:ext cx="99684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5000" lnSpcReduction="20000"/>
          </a:bodyPr>
          <a:lstStyle/>
          <a:p>
            <a:pPr algn="ctr">
              <a:lnSpc>
                <a:spcPct val="100000"/>
              </a:lnSpc>
            </a:pPr>
            <a:r>
              <a:rPr sz="2000">
                <a:solidFill>
                  <a:srgbClr val="FFFFFF"/>
                </a:solidFill>
                <a:latin typeface="Arial" pitchFamily="34" charset="0"/>
              </a:rPr>
              <a:t>NHS in the United Kingdom (UK)</a:t>
            </a:r>
          </a:p>
        </p:txBody>
      </p:sp>
    </p:spTree>
  </p:cSld>
  <p:clrMapOvr>
    <a:masterClrMapping/>
  </p:clrMapOvr>
  <p:transition/>
  <p:timing/>
</p:sld>
</file>

<file path=ppt/slides/slide36.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Public attitudes towards the NHS</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United Kingdom; February 10 to 14, 2017; 18 years and older; 1,044; GB adults</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68</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Ipsos MORI; </a:t>
            </a:r>
            <a:r>
              <a:rPr sz="800">
                <a:solidFill>
                  <a:srgbClr val="555555"/>
                </a:solidFill>
                <a:latin typeface="Arial" pitchFamily="34" charset="0"/>
                <a:hlinkClick r:id="rId6"/>
              </a:rPr>
              <a:t>ID 697027</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36</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pPr>
            <a:r>
              <a:rPr sz="2400">
                <a:solidFill>
                  <a:srgbClr val="0A85E6"/>
                </a:solidFill>
                <a:latin typeface="Arial" pitchFamily="34" charset="0"/>
              </a:rPr>
              <a:t>Share of public attitudes towards the NHS over the next few years in the United Kingdom (UK) in 2017</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Public attitudes towards the NHS in the next few years in the United Kingdom 2017</a:t>
            </a:r>
          </a:p>
        </p:txBody>
      </p:sp>
    </p:spTree>
  </p:cSld>
  <p:clrMapOvr>
    <a:masterClrMapping/>
  </p:clrMapOvr>
  <p:transition/>
  <p:timing/>
</p:sld>
</file>

<file path=ppt/slides/slide37.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Public attitudes towards the NHS</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United Kingdom; February 10 to 14, 2017; 18 years and older; 1,044; GB adults</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69</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Ipsos MORI; </a:t>
            </a:r>
            <a:r>
              <a:rPr sz="800">
                <a:solidFill>
                  <a:srgbClr val="555555"/>
                </a:solidFill>
                <a:latin typeface="Arial" pitchFamily="34" charset="0"/>
                <a:hlinkClick r:id="rId6"/>
              </a:rPr>
              <a:t>ID 696950</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37</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pPr>
            <a:r>
              <a:rPr sz="2400">
                <a:solidFill>
                  <a:srgbClr val="0A85E6"/>
                </a:solidFill>
                <a:latin typeface="Arial" pitchFamily="34" charset="0"/>
              </a:rPr>
              <a:t>Do you think the ability for the NHS to deliver the care and services it provides over the last six months has been getting...?*</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Changes in NHS ability to deliver care and services in the United Kingdom (UK) 2017</a:t>
            </a:r>
          </a:p>
        </p:txBody>
      </p:sp>
    </p:spTree>
  </p:cSld>
  <p:clrMapOvr>
    <a:masterClrMapping/>
  </p:clrMapOvr>
  <p:transition/>
  <p:timing/>
</p:sld>
</file>

<file path=ppt/slides/slide38.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Public attitudes towards the NHS</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United Kingdom; 2017</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70</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Health Foundation; NatCen; </a:t>
            </a:r>
            <a:r>
              <a:rPr sz="800">
                <a:solidFill>
                  <a:srgbClr val="555555"/>
                </a:solidFill>
                <a:latin typeface="Arial" pitchFamily="34" charset="0"/>
                <a:hlinkClick r:id="rId6"/>
              </a:rPr>
              <a:t>ID 696599</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38</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0000" lnSpcReduction="10000"/>
          </a:bodyPr>
          <a:lstStyle/>
          <a:p>
            <a:pPr algn="l">
              <a:lnSpc>
                <a:spcPct val="100000"/>
              </a:lnSpc>
            </a:pPr>
            <a:r>
              <a:rPr sz="2400">
                <a:solidFill>
                  <a:srgbClr val="0A85E6"/>
                </a:solidFill>
                <a:latin typeface="Arial" pitchFamily="34" charset="0"/>
              </a:rPr>
              <a:t>Share of reasons for public dissatisfaction with NHS services in the United Kingdom (UK) in 2017</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Reasons for public dissatisfaction with NHS services in the United Kingdom 2017</a:t>
            </a:r>
          </a:p>
        </p:txBody>
      </p:sp>
    </p:spTree>
  </p:cSld>
  <p:clrMapOvr>
    <a:masterClrMapping/>
  </p:clrMapOvr>
  <p:transition/>
  <p:timing/>
</p:sld>
</file>

<file path=ppt/slides/slide39.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Public attitudes towards the NHS</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United Kingdom; 2017</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71</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Health Foundation; NatCen; </a:t>
            </a:r>
            <a:r>
              <a:rPr sz="800">
                <a:solidFill>
                  <a:srgbClr val="555555"/>
                </a:solidFill>
                <a:latin typeface="Arial" pitchFamily="34" charset="0"/>
                <a:hlinkClick r:id="rId6"/>
              </a:rPr>
              <a:t>ID 696571</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39</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a:bodyPr>
          <a:lstStyle/>
          <a:p>
            <a:pPr algn="l">
              <a:lnSpc>
                <a:spcPct val="100000"/>
              </a:lnSpc>
            </a:pPr>
            <a:r>
              <a:rPr sz="2400">
                <a:solidFill>
                  <a:srgbClr val="0A85E6"/>
                </a:solidFill>
                <a:latin typeface="Arial" pitchFamily="34" charset="0"/>
              </a:rPr>
              <a:t>Share of reasons for public satisfaction with NHS services in the United Kingdom (UK) in 2017</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Reasons for public satisfaction with NHS services in the United Kingdom 2017</a:t>
            </a:r>
          </a:p>
        </p:txBody>
      </p:sp>
    </p:spTree>
  </p:cSld>
  <p:clrMapOvr>
    <a:masterClrMapping/>
  </p:clrMapOvr>
  <p:transition/>
  <p:timing/>
</p:sld>
</file>

<file path=ppt/slides/slide4.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2"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Table of Contents</a:t>
            </a:r>
          </a:p>
        </p:txBody>
      </p:sp>
      <p:sp>
        <p:nvSpPr>
          <p:cNvPr id="3" name="New shape"/>
          <p:cNvSpPr/>
          <p:nvPr/>
        </p:nvSpPr>
        <p:spPr>
          <a:xfrm>
            <a:off x="676800" y="1567000"/>
            <a:ext cx="10666656" cy="320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sz="1500">
                <a:solidFill>
                  <a:srgbClr val="0F283E"/>
                </a:solidFill>
                <a:latin typeface="Arial" pitchFamily="34" charset="0"/>
              </a:rPr>
              <a:t>NHS Foundation trusts</a:t>
            </a:r>
          </a:p>
        </p:txBody>
      </p:sp>
      <p:sp>
        <p:nvSpPr>
          <p:cNvPr id="4" name="New shape"/>
          <p:cNvSpPr/>
          <p:nvPr/>
        </p:nvSpPr>
        <p:spPr>
          <a:xfrm>
            <a:off x="781200" y="195086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2" action="ppaction://hlinksldjump"/>
              </a:rPr>
              <a:t>24</a:t>
            </a:r>
            <a:r>
              <a:rPr sz="900">
                <a:solidFill>
                  <a:srgbClr val="0F283E"/>
                </a:solidFill>
                <a:latin typeface="Arial" pitchFamily="34" charset="0"/>
              </a:rPr>
              <a:t>     NHS foundation trusts in the United Kingdom (UK) 2016/17</a:t>
            </a:r>
          </a:p>
        </p:txBody>
      </p:sp>
      <p:sp>
        <p:nvSpPr>
          <p:cNvPr id="5" name="New shape"/>
          <p:cNvSpPr/>
          <p:nvPr/>
        </p:nvSpPr>
        <p:spPr>
          <a:xfrm>
            <a:off x="781200" y="216686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3" action="ppaction://hlinksldjump"/>
              </a:rPr>
              <a:t>25</a:t>
            </a:r>
            <a:r>
              <a:rPr sz="900">
                <a:solidFill>
                  <a:srgbClr val="0F283E"/>
                </a:solidFill>
                <a:latin typeface="Arial" pitchFamily="34" charset="0"/>
              </a:rPr>
              <a:t>     NHS foundation trusts capital expenditure in the United Kingdom (UK) 2015/16</a:t>
            </a:r>
          </a:p>
        </p:txBody>
      </p:sp>
      <p:sp>
        <p:nvSpPr>
          <p:cNvPr id="6" name="New shape"/>
          <p:cNvSpPr/>
          <p:nvPr/>
        </p:nvSpPr>
        <p:spPr>
          <a:xfrm>
            <a:off x="781200" y="238286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4" action="ppaction://hlinksldjump"/>
              </a:rPr>
              <a:t>26</a:t>
            </a:r>
            <a:r>
              <a:rPr sz="900">
                <a:solidFill>
                  <a:srgbClr val="0F283E"/>
                </a:solidFill>
                <a:latin typeface="Arial" pitchFamily="34" charset="0"/>
              </a:rPr>
              <a:t>     NHS foundation trusts operating revenue in the United Kingdom (UK) 2015/16</a:t>
            </a:r>
          </a:p>
        </p:txBody>
      </p:sp>
      <p:sp>
        <p:nvSpPr>
          <p:cNvPr id="7" name="New shape"/>
          <p:cNvSpPr/>
          <p:nvPr/>
        </p:nvSpPr>
        <p:spPr>
          <a:xfrm>
            <a:off x="781200" y="259886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5" action="ppaction://hlinksldjump"/>
              </a:rPr>
              <a:t>27</a:t>
            </a:r>
            <a:r>
              <a:rPr sz="900">
                <a:solidFill>
                  <a:srgbClr val="0F283E"/>
                </a:solidFill>
                <a:latin typeface="Arial" pitchFamily="34" charset="0"/>
              </a:rPr>
              <a:t>     NHS clinical activity operating revenue in the United Kingdom (UK) 2015/16</a:t>
            </a:r>
          </a:p>
        </p:txBody>
      </p:sp>
      <p:sp>
        <p:nvSpPr>
          <p:cNvPr id="8" name="New shape"/>
          <p:cNvSpPr/>
          <p:nvPr/>
        </p:nvSpPr>
        <p:spPr>
          <a:xfrm>
            <a:off x="781200" y="281486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6" action="ppaction://hlinksldjump"/>
              </a:rPr>
              <a:t>28</a:t>
            </a:r>
            <a:r>
              <a:rPr sz="900">
                <a:solidFill>
                  <a:srgbClr val="0F283E"/>
                </a:solidFill>
                <a:latin typeface="Arial" pitchFamily="34" charset="0"/>
              </a:rPr>
              <a:t>     NHS operating expenses in the United Kingdom (UK) 2015/16</a:t>
            </a:r>
          </a:p>
        </p:txBody>
      </p:sp>
      <p:sp>
        <p:nvSpPr>
          <p:cNvPr id="9" name="New shape"/>
          <p:cNvSpPr/>
          <p:nvPr/>
        </p:nvSpPr>
        <p:spPr>
          <a:xfrm>
            <a:off x="781200" y="303086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7" action="ppaction://hlinksldjump"/>
              </a:rPr>
              <a:t>29</a:t>
            </a:r>
            <a:r>
              <a:rPr sz="900">
                <a:solidFill>
                  <a:srgbClr val="0F283E"/>
                </a:solidFill>
                <a:latin typeface="Arial" pitchFamily="34" charset="0"/>
              </a:rPr>
              <a:t>     NHS trusts' in surplus/deficit in the United Kingdom (UK) 2012/13-2015/16</a:t>
            </a:r>
          </a:p>
        </p:txBody>
      </p:sp>
      <p:sp>
        <p:nvSpPr>
          <p:cNvPr id="10" name="New shape"/>
          <p:cNvSpPr/>
          <p:nvPr/>
        </p:nvSpPr>
        <p:spPr>
          <a:xfrm>
            <a:off x="676800" y="3373860"/>
            <a:ext cx="10666656" cy="320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sz="1500">
                <a:solidFill>
                  <a:srgbClr val="0F283E"/>
                </a:solidFill>
                <a:latin typeface="Arial" pitchFamily="34" charset="0"/>
              </a:rPr>
              <a:t>NHS Services ratings</a:t>
            </a:r>
          </a:p>
        </p:txBody>
      </p:sp>
      <p:sp>
        <p:nvSpPr>
          <p:cNvPr id="11" name="New shape"/>
          <p:cNvSpPr/>
          <p:nvPr/>
        </p:nvSpPr>
        <p:spPr>
          <a:xfrm>
            <a:off x="781200" y="375772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8" action="ppaction://hlinksldjump"/>
              </a:rPr>
              <a:t>31</a:t>
            </a:r>
            <a:r>
              <a:rPr sz="900">
                <a:solidFill>
                  <a:srgbClr val="0F283E"/>
                </a:solidFill>
                <a:latin typeface="Arial" pitchFamily="34" charset="0"/>
              </a:rPr>
              <a:t>     Overall rating of NHS mental health core services in England in 2017, by service</a:t>
            </a:r>
          </a:p>
        </p:txBody>
      </p:sp>
      <p:sp>
        <p:nvSpPr>
          <p:cNvPr id="12" name="New shape"/>
          <p:cNvSpPr/>
          <p:nvPr/>
        </p:nvSpPr>
        <p:spPr>
          <a:xfrm>
            <a:off x="781200" y="397372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9" action="ppaction://hlinksldjump"/>
              </a:rPr>
              <a:t>32</a:t>
            </a:r>
            <a:r>
              <a:rPr sz="900">
                <a:solidFill>
                  <a:srgbClr val="0F283E"/>
                </a:solidFill>
                <a:latin typeface="Arial" pitchFamily="34" charset="0"/>
              </a:rPr>
              <a:t>     Overall rating of NHS community health core services in England in 2016, by service</a:t>
            </a:r>
          </a:p>
        </p:txBody>
      </p:sp>
      <p:sp>
        <p:nvSpPr>
          <p:cNvPr id="13" name="New shape"/>
          <p:cNvSpPr/>
          <p:nvPr/>
        </p:nvSpPr>
        <p:spPr>
          <a:xfrm>
            <a:off x="781200" y="418972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10" action="ppaction://hlinksldjump"/>
              </a:rPr>
              <a:t>33</a:t>
            </a:r>
            <a:r>
              <a:rPr sz="900">
                <a:solidFill>
                  <a:srgbClr val="0F283E"/>
                </a:solidFill>
                <a:latin typeface="Arial" pitchFamily="34" charset="0"/>
              </a:rPr>
              <a:t>     Overall rating of NHS acute hospitals core services in England in 2017, by service</a:t>
            </a:r>
          </a:p>
        </p:txBody>
      </p:sp>
      <p:sp>
        <p:nvSpPr>
          <p:cNvPr id="14" name="New shape"/>
          <p:cNvSpPr/>
          <p:nvPr/>
        </p:nvSpPr>
        <p:spPr>
          <a:xfrm>
            <a:off x="781200" y="440572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11" action="ppaction://hlinksldjump"/>
              </a:rPr>
              <a:t>34</a:t>
            </a:r>
            <a:r>
              <a:rPr sz="900">
                <a:solidFill>
                  <a:srgbClr val="0F283E"/>
                </a:solidFill>
                <a:latin typeface="Arial" pitchFamily="34" charset="0"/>
              </a:rPr>
              <a:t>     Overall rating of NHS acute hospitals core services in England in 2017</a:t>
            </a:r>
          </a:p>
        </p:txBody>
      </p:sp>
      <p:sp>
        <p:nvSpPr>
          <p:cNvPr id="15" name="New shape"/>
          <p:cNvSpPr/>
          <p:nvPr/>
        </p:nvSpPr>
        <p:spPr>
          <a:xfrm>
            <a:off x="676800" y="4748720"/>
            <a:ext cx="10666656" cy="320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sz="1500">
                <a:solidFill>
                  <a:srgbClr val="0F283E"/>
                </a:solidFill>
                <a:latin typeface="Arial" pitchFamily="34" charset="0"/>
              </a:rPr>
              <a:t>Public attitudes towards the NHS</a:t>
            </a:r>
          </a:p>
        </p:txBody>
      </p:sp>
      <p:sp>
        <p:nvSpPr>
          <p:cNvPr id="16" name="New shape"/>
          <p:cNvSpPr/>
          <p:nvPr/>
        </p:nvSpPr>
        <p:spPr>
          <a:xfrm>
            <a:off x="781200" y="513258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12" action="ppaction://hlinksldjump"/>
              </a:rPr>
              <a:t>36</a:t>
            </a:r>
            <a:r>
              <a:rPr sz="900">
                <a:solidFill>
                  <a:srgbClr val="0F283E"/>
                </a:solidFill>
                <a:latin typeface="Arial" pitchFamily="34" charset="0"/>
              </a:rPr>
              <a:t>     Public attitudes towards the NHS in the next few years in the United Kingdom 2017</a:t>
            </a:r>
          </a:p>
        </p:txBody>
      </p:sp>
      <p:sp>
        <p:nvSpPr>
          <p:cNvPr id="17" name="New shape"/>
          <p:cNvSpPr/>
          <p:nvPr/>
        </p:nvSpPr>
        <p:spPr>
          <a:xfrm>
            <a:off x="781200" y="534858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13" action="ppaction://hlinksldjump"/>
              </a:rPr>
              <a:t>37</a:t>
            </a:r>
            <a:r>
              <a:rPr sz="900">
                <a:solidFill>
                  <a:srgbClr val="0F283E"/>
                </a:solidFill>
                <a:latin typeface="Arial" pitchFamily="34" charset="0"/>
              </a:rPr>
              <a:t>     Changes in NHS ability to deliver care and services in the United Kingdom (UK) 2017</a:t>
            </a:r>
          </a:p>
        </p:txBody>
      </p:sp>
    </p:spTree>
  </p:cSld>
  <p:clrMapOvr>
    <a:masterClrMapping/>
  </p:clrMapOvr>
  <p:transition/>
  <p:timing/>
</p:sld>
</file>

<file path=ppt/slides/slide40.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Public attitudes towards the NHS</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United Kingdom; 2017</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72</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Health Foundation; NatCen; </a:t>
            </a:r>
            <a:r>
              <a:rPr sz="800">
                <a:solidFill>
                  <a:srgbClr val="555555"/>
                </a:solidFill>
                <a:latin typeface="Arial" pitchFamily="34" charset="0"/>
                <a:hlinkClick r:id="rId6"/>
              </a:rPr>
              <a:t>ID 696555</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40</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0000" lnSpcReduction="10000"/>
          </a:bodyPr>
          <a:lstStyle/>
          <a:p>
            <a:pPr algn="l">
              <a:lnSpc>
                <a:spcPct val="100000"/>
              </a:lnSpc>
            </a:pPr>
            <a:r>
              <a:rPr sz="2400">
                <a:solidFill>
                  <a:srgbClr val="0A85E6"/>
                </a:solidFill>
                <a:latin typeface="Arial" pitchFamily="34" charset="0"/>
              </a:rPr>
              <a:t>Share of public satisfaction with NHS and social care services in the United Kingdom (UK) in 2017</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Public satisfaction with NHS and social care services in the United Kingdom 2017</a:t>
            </a:r>
          </a:p>
        </p:txBody>
      </p:sp>
    </p:spTree>
  </p:cSld>
  <p:clrMapOvr>
    <a:masterClrMapping/>
  </p:clrMapOvr>
  <p:transition/>
  <p:timing/>
</p:sld>
</file>

<file path=ppt/slides/slide4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Public attitudes towards the NHS</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United Kingdom; 2017</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73</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Health Foundation; NatCen; </a:t>
            </a:r>
            <a:r>
              <a:rPr sz="800">
                <a:solidFill>
                  <a:srgbClr val="555555"/>
                </a:solidFill>
                <a:latin typeface="Arial" pitchFamily="34" charset="0"/>
                <a:hlinkClick r:id="rId6"/>
              </a:rPr>
              <a:t>ID 696342</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41</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pPr>
            <a:r>
              <a:rPr sz="2400">
                <a:solidFill>
                  <a:srgbClr val="0A85E6"/>
                </a:solidFill>
                <a:latin typeface="Arial" pitchFamily="34" charset="0"/>
              </a:rPr>
              <a:t>All in all, how satisfied or dissatisfied would you say you are with the way in which the National Health Service runs nowadays?</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Public satisfaction with the NHS in the United Kingdom (UK) 2000-2017</a:t>
            </a:r>
          </a:p>
        </p:txBody>
      </p:sp>
    </p:spTree>
  </p:cSld>
  <p:clrMapOvr>
    <a:masterClrMapping/>
  </p:clrMapOvr>
  <p:transition/>
  <p:timing/>
</p:sld>
</file>

<file path=ppt/slides/slide4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bg>
      <p:bgPr>
        <a:solidFill>
          <a:srgbClr val="0F283E"/>
        </a:solidFill>
      </p:bgPr>
    </p:bg>
    <p:spTree>
      <p:nvGrpSpPr>
        <p:cNvPr id="1" name=""/>
        <p:cNvGrpSpPr/>
        <p:nvPr/>
      </p:nvGrpSpPr>
      <p:grpSpPr>
        <a:xfrm>
          <a:off x="0" y="0"/>
          <a:ext cx="0" cy="0"/>
        </a:xfrm>
      </p:grpSpPr>
      <p:sp>
        <p:nvSpPr>
          <p:cNvPr id="5" name="New shape"/>
          <p:cNvSpPr/>
          <p:nvPr/>
        </p:nvSpPr>
        <p:spPr>
          <a:xfrm>
            <a:off x="10510200" y="6417000"/>
            <a:ext cx="1368000" cy="28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1202400" y="676800"/>
            <a:ext cx="9788401" cy="5504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1209600" y="2930401"/>
            <a:ext cx="9968400" cy="78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0000" lnSpcReduction="20000"/>
          </a:bodyPr>
          <a:lstStyle/>
          <a:p>
            <a:pPr algn="ctr">
              <a:lnSpc>
                <a:spcPct val="100000"/>
              </a:lnSpc>
            </a:pPr>
            <a:r>
              <a:rPr sz="7000" b="1">
                <a:solidFill>
                  <a:srgbClr val="FFFFFF"/>
                </a:solidFill>
                <a:latin typeface="Arial" pitchFamily="34" charset="0"/>
              </a:rPr>
              <a:t>REFERENCES</a:t>
            </a:r>
          </a:p>
        </p:txBody>
      </p:sp>
      <p:sp>
        <p:nvSpPr>
          <p:cNvPr id="3" name="New shape"/>
          <p:cNvSpPr/>
          <p:nvPr/>
        </p:nvSpPr>
        <p:spPr>
          <a:xfrm>
            <a:off x="1209600" y="3769200"/>
            <a:ext cx="99684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5000" lnSpcReduction="20000"/>
          </a:bodyPr>
          <a:lstStyle/>
          <a:p>
            <a:pPr algn="ctr">
              <a:lnSpc>
                <a:spcPct val="100000"/>
              </a:lnSpc>
            </a:pPr>
            <a:r>
              <a:rPr sz="2000">
                <a:solidFill>
                  <a:srgbClr val="FFFFFF"/>
                </a:solidFill>
                <a:latin typeface="Arial" pitchFamily="34" charset="0"/>
              </a:rPr>
              <a:t>NHS in the United Kingdom (UK)</a:t>
            </a:r>
          </a:p>
        </p:txBody>
      </p:sp>
    </p:spTree>
  </p:cSld>
  <p:clrMapOvr>
    <a:masterClrMapping/>
  </p:clrMapOvr>
  <p:transition/>
  <p:timing/>
</p:sld>
</file>

<file path=ppt/slides/slide4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43</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Office for National Statistics (UK)</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Office for National Statistics (UK)</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1997 to 2016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United Kingdom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Office for National Statistics (UK)</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April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UK Health Accounts: 2016, T61</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n.a.</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92500" lnSpcReduction="10000"/>
          </a:bodyPr>
          <a:lstStyle/>
          <a:p>
            <a:pPr algn="l">
              <a:lnSpc>
                <a:spcPct val="100000"/>
              </a:lnSpc>
            </a:pPr>
            <a:r>
              <a:rPr sz="2400">
                <a:solidFill>
                  <a:srgbClr val="0A85E6"/>
                </a:solidFill>
                <a:latin typeface="Arial" pitchFamily="34" charset="0"/>
              </a:rPr>
              <a:t>Total healthcare expenditure in the United Kingdom from 1997 to 2016 (In billion GBP)</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Healthcare expenditure in the United Kingdom 1997 to 2016</a:t>
            </a:r>
          </a:p>
        </p:txBody>
      </p:sp>
    </p:spTree>
  </p:cSld>
  <p:clrMapOvr>
    <a:masterClrMapping/>
  </p:clrMapOvr>
  <p:transition/>
  <p:timing/>
</p:sld>
</file>

<file path=ppt/slides/slide44.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44</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Office for National Statistics (UK)</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Office for National Statistics (UK)</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1998 to 2016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United Kingdom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Office for National Statistics (UK)</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April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UK Health Accounts: 2016, T2</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n.a.</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0000" lnSpcReduction="10000"/>
          </a:bodyPr>
          <a:lstStyle/>
          <a:p>
            <a:pPr algn="l">
              <a:lnSpc>
                <a:spcPct val="100000"/>
              </a:lnSpc>
            </a:pPr>
            <a:r>
              <a:rPr sz="2400">
                <a:solidFill>
                  <a:srgbClr val="0A85E6"/>
                </a:solidFill>
                <a:latin typeface="Arial" pitchFamily="34" charset="0"/>
              </a:rPr>
              <a:t>Total healthcare expenditure annual growth rate in the United Kingdom (UK) from 1998 to 2016</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Healthcare expenditure growth rate United Kingdom 1998 to 2016</a:t>
            </a:r>
          </a:p>
        </p:txBody>
      </p:sp>
    </p:spTree>
  </p:cSld>
  <p:clrMapOvr>
    <a:masterClrMapping/>
  </p:clrMapOvr>
  <p:transition/>
  <p:timing/>
</p:sld>
</file>

<file path=ppt/slides/slide45.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45</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Office for National Statistics (UK)</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Office for National Statistics (UK)</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1997 to 2013</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United Kingdom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Office for National Statistics (UK)</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March 2015</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Expenditure on healthcare in the UK: 2013, page 3</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 Public and private healthcare combined</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0000" lnSpcReduction="10000"/>
          </a:bodyPr>
          <a:lstStyle/>
          <a:p>
            <a:pPr algn="l">
              <a:lnSpc>
                <a:spcPct val="100000"/>
              </a:lnSpc>
            </a:pPr>
            <a:r>
              <a:rPr sz="2400">
                <a:solidFill>
                  <a:srgbClr val="0A85E6"/>
                </a:solidFill>
                <a:latin typeface="Arial" pitchFamily="34" charset="0"/>
              </a:rPr>
              <a:t>Total healthcare expenditure per capita in the United Kingdom (UK) from 1997 to 2013* (In GBP)</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Healthcare expenditure per capita in the United Kingdom 1997 to 2013 (In GBP)</a:t>
            </a:r>
          </a:p>
        </p:txBody>
      </p:sp>
    </p:spTree>
  </p:cSld>
  <p:clrMapOvr>
    <a:masterClrMapping/>
  </p:clrMapOvr>
  <p:transition/>
  <p:timing/>
</p:sld>
</file>

<file path=ppt/slides/slide46.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46</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Office for National Statistics (UK)</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Office for National Statistics (UK)</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1997 to 2016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United Kingdom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Office for National Statistics (UK)</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April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UK Health Accounts 2016, T61</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n.a.</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7500" lnSpcReduction="10000"/>
          </a:bodyPr>
          <a:lstStyle/>
          <a:p>
            <a:pPr algn="l">
              <a:lnSpc>
                <a:spcPct val="100000"/>
              </a:lnSpc>
            </a:pPr>
            <a:r>
              <a:rPr sz="2400">
                <a:solidFill>
                  <a:srgbClr val="0A85E6"/>
                </a:solidFill>
                <a:latin typeface="Arial" pitchFamily="34" charset="0"/>
              </a:rPr>
              <a:t>Total healthcare expenditure as a share of GDP in the United Kingdom from 1997 to 2016</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Healthcare expenditure as a share of GDP in the United Kingdom 1997 to 2016</a:t>
            </a:r>
          </a:p>
        </p:txBody>
      </p:sp>
    </p:spTree>
  </p:cSld>
  <p:clrMapOvr>
    <a:masterClrMapping/>
  </p:clrMapOvr>
  <p:transition/>
  <p:timing/>
</p:sld>
</file>

<file path=ppt/slides/slide47.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47</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Health Foundation</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Health Foundation</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2015/16 to 2030/31</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United Kingdom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Health Foundation</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November 2015</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Filling the Gap, page 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n.a.</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pPr>
            <a:r>
              <a:rPr sz="2400">
                <a:solidFill>
                  <a:srgbClr val="0A85E6"/>
                </a:solidFill>
                <a:latin typeface="Arial" pitchFamily="34" charset="0"/>
              </a:rPr>
              <a:t>Forecast budget expenditure on the National Health Service (NHS) in the United Kingdom (UK) from 2015/16 to 2030/31 (in billion GBP)</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Budget expenditure on the NHS in the United Kingdom (UK) 2015-2031</a:t>
            </a:r>
          </a:p>
        </p:txBody>
      </p:sp>
    </p:spTree>
  </p:cSld>
  <p:clrMapOvr>
    <a:masterClrMapping/>
  </p:clrMapOvr>
  <p:transition/>
  <p:timing/>
</p:sld>
</file>

<file path=ppt/slides/slide48.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48</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Health Foundation</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Health Foundation</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2015/16 to 2030/31</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United Kingdom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Health Foundation</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November 2015</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Filling the Gap, page 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 Forecast</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pPr>
            <a:r>
              <a:rPr sz="2400">
                <a:solidFill>
                  <a:srgbClr val="0A85E6"/>
                </a:solidFill>
                <a:latin typeface="Arial" pitchFamily="34" charset="0"/>
              </a:rPr>
              <a:t>Share of GDP expenditure on the National Health Service (NHS) in the United Kingdom from 2015/16 to 2030/31*</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Percent of GDP spent on the NHS in the United Kingdom (UK) 2015-2031</a:t>
            </a:r>
          </a:p>
        </p:txBody>
      </p:sp>
    </p:spTree>
  </p:cSld>
  <p:clrMapOvr>
    <a:masterClrMapping/>
  </p:clrMapOvr>
  <p:transition/>
  <p:timing/>
</p:sld>
</file>

<file path=ppt/slides/slide49.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49</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NHS</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NHS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United Kingdom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The Guardian</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February 2016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theguardian.com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The source supplies additional information: "These are indicative prices of common NHS procedures for adults, selected from a list of 1,300 with the help of the NHS statistical services, and based on the 2015/16 National Tariff Payment System draft national prices. As NHS tariffs vary according to whether the procedure is elective (scheduled stay in hospital), non-elective (unscheduled stay) or for outpatients (no overnight stay), prices shown here are for the most common tariff applied in practice, or the average of tariffs if there is not a single most common one." * Liver failure disorders cost between 2,440 and 4,320 GBP.</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a:bodyPr>
          <a:lstStyle/>
          <a:p>
            <a:pPr algn="l">
              <a:lnSpc>
                <a:spcPct val="100000"/>
              </a:lnSpc>
            </a:pPr>
            <a:r>
              <a:rPr sz="2400">
                <a:solidFill>
                  <a:srgbClr val="0A85E6"/>
                </a:solidFill>
                <a:latin typeface="Arial" pitchFamily="34" charset="0"/>
              </a:rPr>
              <a:t>Average cost of hospital treatments on the NHS in the United Kingdom (UK) in 2016 (in GBP)</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Average cost of hospital treatments on the NHS in the United Kingdom 2016</a:t>
            </a:r>
          </a:p>
        </p:txBody>
      </p:sp>
    </p:spTree>
  </p:cSld>
  <p:clrMapOvr>
    <a:masterClrMapping/>
  </p:clrMapOvr>
  <p:transition/>
  <p:timing/>
</p:sld>
</file>

<file path=ppt/slides/slide5.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2"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Table of Contents</a:t>
            </a:r>
          </a:p>
        </p:txBody>
      </p:sp>
      <p:sp>
        <p:nvSpPr>
          <p:cNvPr id="3" name="New shape"/>
          <p:cNvSpPr/>
          <p:nvPr/>
        </p:nvSpPr>
        <p:spPr>
          <a:xfrm>
            <a:off x="781200" y="144000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2" action="ppaction://hlinksldjump"/>
              </a:rPr>
              <a:t>38</a:t>
            </a:r>
            <a:r>
              <a:rPr sz="900">
                <a:solidFill>
                  <a:srgbClr val="0F283E"/>
                </a:solidFill>
                <a:latin typeface="Arial" pitchFamily="34" charset="0"/>
              </a:rPr>
              <a:t>     Reasons for public dissatisfaction with NHS services in the United Kingdom 2017</a:t>
            </a:r>
          </a:p>
        </p:txBody>
      </p:sp>
      <p:sp>
        <p:nvSpPr>
          <p:cNvPr id="4" name="New shape"/>
          <p:cNvSpPr/>
          <p:nvPr/>
        </p:nvSpPr>
        <p:spPr>
          <a:xfrm>
            <a:off x="781200" y="165600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3" action="ppaction://hlinksldjump"/>
              </a:rPr>
              <a:t>39</a:t>
            </a:r>
            <a:r>
              <a:rPr sz="900">
                <a:solidFill>
                  <a:srgbClr val="0F283E"/>
                </a:solidFill>
                <a:latin typeface="Arial" pitchFamily="34" charset="0"/>
              </a:rPr>
              <a:t>     Reasons for public satisfaction with NHS services in the United Kingdom 2017</a:t>
            </a:r>
          </a:p>
        </p:txBody>
      </p:sp>
      <p:sp>
        <p:nvSpPr>
          <p:cNvPr id="5" name="New shape"/>
          <p:cNvSpPr/>
          <p:nvPr/>
        </p:nvSpPr>
        <p:spPr>
          <a:xfrm>
            <a:off x="781200" y="187200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4" action="ppaction://hlinksldjump"/>
              </a:rPr>
              <a:t>40</a:t>
            </a:r>
            <a:r>
              <a:rPr sz="900">
                <a:solidFill>
                  <a:srgbClr val="0F283E"/>
                </a:solidFill>
                <a:latin typeface="Arial" pitchFamily="34" charset="0"/>
              </a:rPr>
              <a:t>     Public satisfaction with NHS and social care services in the United Kingdom 2017</a:t>
            </a:r>
          </a:p>
        </p:txBody>
      </p:sp>
      <p:sp>
        <p:nvSpPr>
          <p:cNvPr id="6" name="New shape"/>
          <p:cNvSpPr/>
          <p:nvPr/>
        </p:nvSpPr>
        <p:spPr>
          <a:xfrm>
            <a:off x="781200" y="208800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900">
                <a:solidFill>
                  <a:srgbClr val="0F283E"/>
                </a:solidFill>
                <a:latin typeface="Arial" pitchFamily="34" charset="0"/>
                <a:hlinkClick r:id="rId5" action="ppaction://hlinksldjump"/>
              </a:rPr>
              <a:t>41</a:t>
            </a:r>
            <a:r>
              <a:rPr sz="900">
                <a:solidFill>
                  <a:srgbClr val="0F283E"/>
                </a:solidFill>
                <a:latin typeface="Arial" pitchFamily="34" charset="0"/>
              </a:rPr>
              <a:t>     Public satisfaction with the NHS in the United Kingdom (UK) 2000-2017</a:t>
            </a:r>
          </a:p>
        </p:txBody>
      </p:sp>
    </p:spTree>
  </p:cSld>
  <p:clrMapOvr>
    <a:masterClrMapping/>
  </p:clrMapOvr>
  <p:transition/>
  <p:timing/>
</p:sld>
</file>

<file path=ppt/slides/slide50.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50</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54508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Health and Social Care Information Centre</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Health and Social Care Information Centre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2004 to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United Kingdom (England)</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Nuffield Department of Population Health</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May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NHS Hospital &amp; Community Health Service (HCHS) monthly workforce statistics - England</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 NHS full time equivalent staff</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a:bodyPr>
          <a:lstStyle/>
          <a:p>
            <a:pPr algn="l">
              <a:lnSpc>
                <a:spcPct val="100000"/>
              </a:lnSpc>
            </a:pPr>
            <a:r>
              <a:rPr sz="2400">
                <a:solidFill>
                  <a:srgbClr val="0A85E6"/>
                </a:solidFill>
                <a:latin typeface="Arial" pitchFamily="34" charset="0"/>
              </a:rPr>
              <a:t>Annual number of National Health Service doctors employed* in England from 2004 to 2018</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Number of doctors employed in the NHS in England 2004-2018</a:t>
            </a:r>
          </a:p>
        </p:txBody>
      </p:sp>
    </p:spTree>
  </p:cSld>
  <p:clrMapOvr>
    <a:masterClrMapping/>
  </p:clrMapOvr>
  <p:transition/>
  <p:timing/>
</p:sld>
</file>

<file path=ppt/slides/slide5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51</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54508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Health and Social Care Information Centre</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Health and Social Care Information Centre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2004 to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United Kingdom (England)</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Nuffield Department of Population Health</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May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NHS Hospital &amp; Community Health Service (HCHS) monthly workforce statistics - England</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 NHS full time equivalent staff</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a:bodyPr>
          <a:lstStyle/>
          <a:p>
            <a:pPr algn="l">
              <a:lnSpc>
                <a:spcPct val="100000"/>
              </a:lnSpc>
            </a:pPr>
            <a:r>
              <a:rPr sz="2400">
                <a:solidFill>
                  <a:srgbClr val="0A85E6"/>
                </a:solidFill>
                <a:latin typeface="Arial" pitchFamily="34" charset="0"/>
              </a:rPr>
              <a:t>Annual number of National Health Service nurses employed* in England from 2004 to 2018</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Number of nurses employed in the NHS in England 2004-2018</a:t>
            </a:r>
          </a:p>
        </p:txBody>
      </p:sp>
    </p:spTree>
  </p:cSld>
  <p:clrMapOvr>
    <a:masterClrMapping/>
  </p:clrMapOvr>
  <p:transition/>
  <p:timing/>
</p:sld>
</file>

<file path=ppt/slides/slide5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52</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54508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Health and Social Care Information Centre</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Health and Social Care Information Centre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2004 to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United Kingdom (England)</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Nuffield Department of Population Health</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May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NHS Hospital &amp; Community Health Service (HCHS) monthly workforce statistics - England</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 NHS full time equivalent staff</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pPr>
            <a:r>
              <a:rPr sz="2400">
                <a:solidFill>
                  <a:srgbClr val="0A85E6"/>
                </a:solidFill>
                <a:latin typeface="Arial" pitchFamily="34" charset="0"/>
              </a:rPr>
              <a:t>Annual number of National Health Service scientific, therapeutic and technical staff* in England from 2004 to 2018</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Number of scientific, therapeutic and technical staff in the NHS in England 2004-2018</a:t>
            </a:r>
          </a:p>
        </p:txBody>
      </p:sp>
    </p:spTree>
  </p:cSld>
  <p:clrMapOvr>
    <a:masterClrMapping/>
  </p:clrMapOvr>
  <p:transition/>
  <p:timing/>
</p:sld>
</file>

<file path=ppt/slides/slide5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53</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54508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Health and Social Care Information Centre</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Health and Social Care Information Centre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2004 to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United Kingdom (England)</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Nuffield Department of Population Health</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May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NHS Hospital &amp; Community Health Service (HCHS) monthly workforce statistics - England</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 NHS full time equivalent staff</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pPr>
            <a:r>
              <a:rPr sz="2400">
                <a:solidFill>
                  <a:srgbClr val="0A85E6"/>
                </a:solidFill>
                <a:latin typeface="Arial" pitchFamily="34" charset="0"/>
              </a:rPr>
              <a:t>Annual number of National Health Service support staff to clinical staff* in England from 2004 to 2018</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Number of staff employed to support clinical staff in England 2004-2018</a:t>
            </a:r>
          </a:p>
        </p:txBody>
      </p:sp>
    </p:spTree>
  </p:cSld>
  <p:clrMapOvr>
    <a:masterClrMapping/>
  </p:clrMapOvr>
  <p:transition/>
  <p:timing/>
</p:sld>
</file>

<file path=ppt/slides/slide54.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54</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54508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Health and Social Care Information Centre</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Health and Social Care Information Centre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2004 to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United Kingdom (England)</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Nuffield Department of Population Health</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May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NHS Hospital &amp; Community Health Service (HCHS) monthly workforce statistics - England</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 NHS full time equivalent staff</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pPr>
            <a:r>
              <a:rPr sz="2400">
                <a:solidFill>
                  <a:srgbClr val="0A85E6"/>
                </a:solidFill>
                <a:latin typeface="Arial" pitchFamily="34" charset="0"/>
              </a:rPr>
              <a:t>Annual number of National Health Service central functions staff* employed in England from 2004 to 2018</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Number of central functions staff in the NHS in England 2004-2018</a:t>
            </a:r>
          </a:p>
        </p:txBody>
      </p:sp>
    </p:spTree>
  </p:cSld>
  <p:clrMapOvr>
    <a:masterClrMapping/>
  </p:clrMapOvr>
  <p:transition/>
  <p:timing/>
</p:sld>
</file>

<file path=ppt/slides/slide55.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55</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54508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Health and Social Care Information Centre</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Health and Social Care Information Centre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2004 to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United Kingdom (England)</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Nuffield Department of Population Health</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May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NHS Hospital &amp; Community Health Service (HCHS) monthly workforce statistics - England</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 NHS full time equivalent staff</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0000" lnSpcReduction="10000"/>
          </a:bodyPr>
          <a:lstStyle/>
          <a:p>
            <a:pPr algn="l">
              <a:lnSpc>
                <a:spcPct val="100000"/>
              </a:lnSpc>
            </a:pPr>
            <a:r>
              <a:rPr sz="2400">
                <a:solidFill>
                  <a:srgbClr val="0A85E6"/>
                </a:solidFill>
                <a:latin typeface="Arial" pitchFamily="34" charset="0"/>
              </a:rPr>
              <a:t>Annual number of National Health Service qualified ambulance staff* in England from 2004 to 2018</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Number of qualified ambulance staff in the NHS in England 2004-2018</a:t>
            </a:r>
          </a:p>
        </p:txBody>
      </p:sp>
    </p:spTree>
  </p:cSld>
  <p:clrMapOvr>
    <a:masterClrMapping/>
  </p:clrMapOvr>
  <p:transition/>
  <p:timing/>
</p:sld>
</file>

<file path=ppt/slides/slide56.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56</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54508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Health and Social Care Information Centre</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Health and Social Care Information Centre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2004 to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United Kingdom (England)</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Nuffield Department of Population Health</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May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NHS Hospital &amp; Community Health Service (HCHS) monthly workforce statistics - England</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 NHS full time equivalent staff</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pPr>
            <a:r>
              <a:rPr sz="2400">
                <a:solidFill>
                  <a:srgbClr val="0A85E6"/>
                </a:solidFill>
                <a:latin typeface="Arial" pitchFamily="34" charset="0"/>
              </a:rPr>
              <a:t>Annual number of National Health Service senior managers and managing staff* in England from 2004 to 2018</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Number of senior managers and managing staff in the NHS in England 2004-2018</a:t>
            </a:r>
          </a:p>
        </p:txBody>
      </p:sp>
    </p:spTree>
  </p:cSld>
  <p:clrMapOvr>
    <a:masterClrMapping/>
  </p:clrMapOvr>
  <p:transition/>
  <p:timing/>
</p:sld>
</file>

<file path=ppt/slides/slide57.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57</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54508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Health and Social Care Information Centre</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Health and Social Care Information Centre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2004 to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United Kingdom (England)</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Nuffield Department of Population Health</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May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NHS Hospital &amp; Community Health Service (HCHS) monthly workforce statistics - England</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 NHS full time equivalent staff</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pPr>
            <a:r>
              <a:rPr sz="2400">
                <a:solidFill>
                  <a:srgbClr val="0A85E6"/>
                </a:solidFill>
                <a:latin typeface="Arial" pitchFamily="34" charset="0"/>
              </a:rPr>
              <a:t>Annual number of National Health Service hotel property and estates staff* in England from 2004 to 2018</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Number of hotel property and estates staff in the NHS in England 2004-2018</a:t>
            </a:r>
          </a:p>
        </p:txBody>
      </p:sp>
    </p:spTree>
  </p:cSld>
  <p:clrMapOvr>
    <a:masterClrMapping/>
  </p:clrMapOvr>
  <p:transition/>
  <p:timing/>
</p:sld>
</file>

<file path=ppt/slides/slide58.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58</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UK Department of Health</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UK Department of Health</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Period ending March 31,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United Kingdom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UK Department of Health</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July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NHS Foundation Trusts: Consolidated Accounts, page 10</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This report corresponds to the financial year April 1, 2015 to March 31, 2017.</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pPr>
            <a:r>
              <a:rPr sz="2400">
                <a:solidFill>
                  <a:srgbClr val="0A85E6"/>
                </a:solidFill>
                <a:latin typeface="Arial" pitchFamily="34" charset="0"/>
              </a:rPr>
              <a:t>Number of National Health service (NHS) foundation trusts in the United Kingdom (UK) as of March 31, 2017, by specialty</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NHS foundation trusts in the United Kingdom (UK) 2016/17</a:t>
            </a:r>
          </a:p>
        </p:txBody>
      </p:sp>
    </p:spTree>
  </p:cSld>
  <p:clrMapOvr>
    <a:masterClrMapping/>
  </p:clrMapOvr>
  <p:transition/>
  <p:timing/>
</p:sld>
</file>

<file path=ppt/slides/slide59.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59</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UK Department of Health</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UK Department of Health</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6 month period ending December 31, 2015</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United Kingdom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UK Department of Health</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June 2016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Quarterly Report on the Performance of the NHS Foundation Trust Sector, page 16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n.a.</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pPr>
            <a:r>
              <a:rPr sz="2400">
                <a:solidFill>
                  <a:srgbClr val="0A85E6"/>
                </a:solidFill>
                <a:latin typeface="Arial" pitchFamily="34" charset="0"/>
              </a:rPr>
              <a:t>Capital expenditure of National Health service (NHS) foundation trusts in the United Kingdom (UK) as of 3rd quarter 2015/16, by type (in million GBP)</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NHS foundation trusts capital expenditure in the United Kingdom (UK) 2015/16</a:t>
            </a:r>
          </a:p>
        </p:txBody>
      </p:sp>
    </p:spTree>
  </p:cSld>
  <p:clrMapOvr>
    <a:masterClrMapping/>
  </p:clrMapOvr>
  <p:transition/>
  <p:timing/>
</p:sld>
</file>

<file path=ppt/slides/slide6.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bg>
      <p:bgPr>
        <a:solidFill>
          <a:srgbClr val="0F283E"/>
        </a:solidFill>
      </p:bgPr>
    </p:bg>
    <p:spTree>
      <p:nvGrpSpPr>
        <p:cNvPr id="1" name=""/>
        <p:cNvGrpSpPr/>
        <p:nvPr/>
      </p:nvGrpSpPr>
      <p:grpSpPr>
        <a:xfrm>
          <a:off x="0" y="0"/>
          <a:ext cx="0" cy="0"/>
        </a:xfrm>
      </p:grpSpPr>
      <p:sp>
        <p:nvSpPr>
          <p:cNvPr id="5" name="New shape"/>
          <p:cNvSpPr/>
          <p:nvPr/>
        </p:nvSpPr>
        <p:spPr>
          <a:xfrm>
            <a:off x="10510200" y="6417000"/>
            <a:ext cx="1368000" cy="28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1202400" y="676800"/>
            <a:ext cx="9788401" cy="5504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1209600" y="2930401"/>
            <a:ext cx="9968400" cy="78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0000" lnSpcReduction="20000"/>
          </a:bodyPr>
          <a:lstStyle/>
          <a:p>
            <a:pPr algn="ctr">
              <a:lnSpc>
                <a:spcPct val="100000"/>
              </a:lnSpc>
            </a:pPr>
            <a:r>
              <a:rPr sz="7000" b="1">
                <a:solidFill>
                  <a:srgbClr val="FFFFFF"/>
                </a:solidFill>
                <a:latin typeface="Arial" pitchFamily="34" charset="0"/>
              </a:rPr>
              <a:t>EXPENDITURE</a:t>
            </a:r>
          </a:p>
        </p:txBody>
      </p:sp>
      <p:sp>
        <p:nvSpPr>
          <p:cNvPr id="3" name="New shape"/>
          <p:cNvSpPr/>
          <p:nvPr/>
        </p:nvSpPr>
        <p:spPr>
          <a:xfrm>
            <a:off x="1209600" y="3769200"/>
            <a:ext cx="99684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5000" lnSpcReduction="20000"/>
          </a:bodyPr>
          <a:lstStyle/>
          <a:p>
            <a:pPr algn="ctr">
              <a:lnSpc>
                <a:spcPct val="100000"/>
              </a:lnSpc>
            </a:pPr>
            <a:r>
              <a:rPr sz="2000">
                <a:solidFill>
                  <a:srgbClr val="FFFFFF"/>
                </a:solidFill>
                <a:latin typeface="Arial" pitchFamily="34" charset="0"/>
              </a:rPr>
              <a:t>NHS in the United Kingdom (UK)</a:t>
            </a:r>
          </a:p>
        </p:txBody>
      </p:sp>
    </p:spTree>
  </p:cSld>
  <p:clrMapOvr>
    <a:masterClrMapping/>
  </p:clrMapOvr>
  <p:transition/>
  <p:timing/>
</p:sld>
</file>

<file path=ppt/slides/slide60.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60</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UK Department of Health</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UK Department of Health</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Financial year April 1,2015 to March 31, 2016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United Kingdom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UK Department of Health</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July 2016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NHS Foundation Trusts: Consolidated Accounts 2015/16, page 91</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n.a.</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pPr>
            <a:r>
              <a:rPr sz="2400">
                <a:solidFill>
                  <a:srgbClr val="0A85E6"/>
                </a:solidFill>
                <a:latin typeface="Arial" pitchFamily="34" charset="0"/>
              </a:rPr>
              <a:t>Operating revenue of National Health service (NHS) foundation trusts in the United Kingdom (UK) as of financial year ending March 31, 2016* (in million GBP)</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NHS foundation trusts operating revenue in the United Kingdom (UK) 2015/16</a:t>
            </a:r>
          </a:p>
        </p:txBody>
      </p:sp>
    </p:spTree>
  </p:cSld>
  <p:clrMapOvr>
    <a:masterClrMapping/>
  </p:clrMapOvr>
  <p:transition/>
  <p:timing/>
</p:sld>
</file>

<file path=ppt/slides/slide6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61</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UK Department of Health</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UK Department of Health</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6 month period ending September 30, 2015</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United Kingdom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UK Department of Health</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November 2015</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Quarterly Report on the Performance of the NHS Foundation Trust Sector, page 23</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n.a.</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pPr>
            <a:r>
              <a:rPr sz="2400">
                <a:solidFill>
                  <a:srgbClr val="0A85E6"/>
                </a:solidFill>
                <a:latin typeface="Arial" pitchFamily="34" charset="0"/>
              </a:rPr>
              <a:t>Operating revenue of clinical activities in the NHS in the United Kingdom (UK) as of 2nd quarter 2015/16 (in million GBP)</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NHS clinical activity operating revenue in the United Kingdom (UK) 2015/16</a:t>
            </a:r>
          </a:p>
        </p:txBody>
      </p:sp>
    </p:spTree>
  </p:cSld>
  <p:clrMapOvr>
    <a:masterClrMapping/>
  </p:clrMapOvr>
  <p:transition/>
  <p:timing/>
</p:sld>
</file>

<file path=ppt/slides/slide6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62</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UK Department of Health</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UK Department of Health</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6 month period ending September 30, 2015</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United Kingdom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UK Department of Health</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November 2015</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Quarterly Report on the Performance of the NHS Foundation Trust Sector, page 24</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n.a.</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pPr>
            <a:r>
              <a:rPr sz="2400">
                <a:solidFill>
                  <a:srgbClr val="0A85E6"/>
                </a:solidFill>
                <a:latin typeface="Arial" pitchFamily="34" charset="0"/>
              </a:rPr>
              <a:t>Operating expenses of the NHS in the United Kingdom (UK) as of 2nd quarter 2015/16, by activity (in million GBP)</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NHS operating expenses in the United Kingdom (UK) 2015/16</a:t>
            </a:r>
          </a:p>
        </p:txBody>
      </p:sp>
    </p:spTree>
  </p:cSld>
  <p:clrMapOvr>
    <a:masterClrMapping/>
  </p:clrMapOvr>
  <p:transition/>
  <p:timing/>
</p:sld>
</file>

<file path=ppt/slides/slide6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63</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National Audit Office UK</a:t>
                      </a:r>
                      <a:r>
                        <a:rPr sz="700">
                          <a:solidFill>
                            <a:srgbClr val="0F283E"/>
                          </a:solidFill>
                          <a:latin typeface="Arial" pitchFamily="34" charset="0"/>
                        </a:rPr>
                        <a:t>; </a:t>
                      </a:r>
                      <a:r>
                        <a:rPr sz="700">
                          <a:solidFill>
                            <a:srgbClr val="0F283E"/>
                          </a:solidFill>
                          <a:latin typeface="Arial" pitchFamily="34" charset="0"/>
                        </a:rPr>
                        <a:t>UK Department of Health</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National Audit Office UK</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United Kingdom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National Audit Office UK</a:t>
                      </a:r>
                      <a:r>
                        <a:rPr sz="700">
                          <a:solidFill>
                            <a:srgbClr val="0F283E"/>
                          </a:solidFill>
                          <a:latin typeface="Arial" pitchFamily="34" charset="0"/>
                        </a:rPr>
                        <a:t>; </a:t>
                      </a:r>
                      <a:r>
                        <a:rPr sz="700">
                          <a:solidFill>
                            <a:srgbClr val="0F283E"/>
                          </a:solidFill>
                          <a:latin typeface="Arial" pitchFamily="34" charset="0"/>
                        </a:rPr>
                        <a:t>UK Department of Health</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November 2016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Department of Health: Financial Sustainability of the NHS, page 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n.a.</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pPr>
            <a:r>
              <a:rPr sz="2400">
                <a:solidFill>
                  <a:srgbClr val="0A85E6"/>
                </a:solidFill>
                <a:latin typeface="Arial" pitchFamily="34" charset="0"/>
              </a:rPr>
              <a:t>Number of NHS trusts and foundation trusts in surplus/deficit in the United Kingdom (UK) from 2012/13 to 2015/16</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NHS trusts' in surplus/deficit in the United Kingdom (UK) 2012/13-2015/16</a:t>
            </a:r>
          </a:p>
        </p:txBody>
      </p:sp>
    </p:spTree>
  </p:cSld>
  <p:clrMapOvr>
    <a:masterClrMapping/>
  </p:clrMapOvr>
  <p:transition/>
  <p:timing/>
</p:sld>
</file>

<file path=ppt/slides/slide64.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64</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Care Quality Commission </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Care Quality Commission </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July 31, 2016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United Kingdom (England)</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Care Quality Commission </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October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The State of Health Care and Adult Social Care in England 2016/17, page 81</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n.a.</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97500"/>
          </a:bodyPr>
          <a:lstStyle/>
          <a:p>
            <a:pPr algn="l">
              <a:lnSpc>
                <a:spcPct val="100000"/>
              </a:lnSpc>
            </a:pPr>
            <a:r>
              <a:rPr sz="2400">
                <a:solidFill>
                  <a:srgbClr val="0A85E6"/>
                </a:solidFill>
                <a:latin typeface="Arial" pitchFamily="34" charset="0"/>
              </a:rPr>
              <a:t>Rating of NHS mental health core services in England as of July 2017, by service</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Overall rating of NHS mental health core services in England in 2017, by service</a:t>
            </a:r>
          </a:p>
        </p:txBody>
      </p:sp>
    </p:spTree>
  </p:cSld>
  <p:clrMapOvr>
    <a:masterClrMapping/>
  </p:clrMapOvr>
  <p:transition/>
  <p:timing/>
</p:sld>
</file>

<file path=ppt/slides/slide65.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65</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Care Quality Commission </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Care Quality Commission </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July 31, 2016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United Kingdom (England)</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Care Quality Commission </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October 2016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The State of Health Care and Adult Social Care in England 2015/16, page 25</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n.a.</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92500" lnSpcReduction="10000"/>
          </a:bodyPr>
          <a:lstStyle/>
          <a:p>
            <a:pPr algn="l">
              <a:lnSpc>
                <a:spcPct val="100000"/>
              </a:lnSpc>
            </a:pPr>
            <a:r>
              <a:rPr sz="2400">
                <a:solidFill>
                  <a:srgbClr val="0A85E6"/>
                </a:solidFill>
                <a:latin typeface="Arial" pitchFamily="34" charset="0"/>
              </a:rPr>
              <a:t>Rating of NHS community health core services in England as of July 2016, by service</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Overall rating of NHS community health core services in England in 2016, by service</a:t>
            </a:r>
          </a:p>
        </p:txBody>
      </p:sp>
    </p:spTree>
  </p:cSld>
  <p:clrMapOvr>
    <a:masterClrMapping/>
  </p:clrMapOvr>
  <p:transition/>
  <p:timing/>
</p:sld>
</file>

<file path=ppt/slides/slide66.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66</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Care Quality Commission </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Care Quality Commission </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July 31,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United Kingdom (England)</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Care Quality Commission </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October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The State of Health Care and Adult Social Care in England 2016/17, page 66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n.a.</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92500" lnSpcReduction="10000"/>
          </a:bodyPr>
          <a:lstStyle/>
          <a:p>
            <a:pPr algn="l">
              <a:lnSpc>
                <a:spcPct val="100000"/>
              </a:lnSpc>
            </a:pPr>
            <a:r>
              <a:rPr sz="2400">
                <a:solidFill>
                  <a:srgbClr val="0A85E6"/>
                </a:solidFill>
                <a:latin typeface="Arial" pitchFamily="34" charset="0"/>
              </a:rPr>
              <a:t>Rating of NHS acute hospitals core services in England as of July 2017, by service</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Overall rating of NHS acute hospitals core services in England in 2017, by service</a:t>
            </a:r>
          </a:p>
        </p:txBody>
      </p:sp>
    </p:spTree>
  </p:cSld>
  <p:clrMapOvr>
    <a:masterClrMapping/>
  </p:clrMapOvr>
  <p:transition/>
  <p:timing/>
</p:sld>
</file>

<file path=ppt/slides/slide67.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67</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Care Quality Commission </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Care Quality Commission </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July 31,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United Kingdom (England)</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1,759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Care Quality Commission </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October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The State of Health Care and Adult Social Care in England 2016/17, page 65</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n.a.</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2400">
                <a:solidFill>
                  <a:srgbClr val="0A85E6"/>
                </a:solidFill>
                <a:latin typeface="Arial" pitchFamily="34" charset="0"/>
              </a:rPr>
              <a:t>Rating of NHS acute hospitals core services in England as of July 2017</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Overall rating of NHS acute hospitals core services in England in 2017</a:t>
            </a:r>
          </a:p>
        </p:txBody>
      </p:sp>
    </p:spTree>
  </p:cSld>
  <p:clrMapOvr>
    <a:masterClrMapping/>
  </p:clrMapOvr>
  <p:transition/>
  <p:timing/>
</p:sld>
</file>

<file path=ppt/slides/slide68.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68</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Ipsos MORI</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Ipsos MORI</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February 10 to 14,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United Kingdom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1,044</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18 years and older</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GB adults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Ipsos MORI</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February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Ipsos MORI- Public Attitudes towards the NHS, page 3</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Exact formulation: "And thinking about the NHS over the next few years do you expect it to....?"</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pPr>
            <a:r>
              <a:rPr sz="2400">
                <a:solidFill>
                  <a:srgbClr val="0A85E6"/>
                </a:solidFill>
                <a:latin typeface="Arial" pitchFamily="34" charset="0"/>
              </a:rPr>
              <a:t>Share of public attitudes towards the NHS over the next few years in the United Kingdom (UK) in 2017</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Public attitudes towards the NHS in the next few years in the United Kingdom 2017</a:t>
            </a:r>
          </a:p>
        </p:txBody>
      </p:sp>
    </p:spTree>
  </p:cSld>
  <p:clrMapOvr>
    <a:masterClrMapping/>
  </p:clrMapOvr>
  <p:transition/>
  <p:timing/>
</p:sld>
</file>

<file path=ppt/slides/slide69.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69</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Ipsos MORI</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Ipsos MORI</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February 10 to 14,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United Kingdom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1,044</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18 years and older</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GB adults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Ipsos MORI</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February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Ipsos MORI- Public Attitudes towards the NHS, page 1</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Exact formulation: I'd like you to think about your own experience and everything you have seen, heard or read recently.Do you think the ability for the NHS to deliver the care and services it provides over the last six months has been getting....?"</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pPr>
            <a:r>
              <a:rPr sz="2400">
                <a:solidFill>
                  <a:srgbClr val="0A85E6"/>
                </a:solidFill>
                <a:latin typeface="Arial" pitchFamily="34" charset="0"/>
              </a:rPr>
              <a:t>Do you think the ability for the NHS to deliver the care and services it provides over the last six months has been getting...?*</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Changes in NHS ability to deliver care and services in the United Kingdom (UK) 2017</a:t>
            </a:r>
          </a:p>
        </p:txBody>
      </p:sp>
    </p:spTree>
  </p:cSld>
  <p:clrMapOvr>
    <a:masterClrMapping/>
  </p:clrMapOvr>
  <p:transition/>
  <p:timing/>
</p:sld>
</file>

<file path=ppt/slides/slide7.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Expenditure</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United Kingdom; 1997 to 2016</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43</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Office for National Statistics (UK); </a:t>
            </a:r>
            <a:r>
              <a:rPr sz="800">
                <a:solidFill>
                  <a:srgbClr val="555555"/>
                </a:solidFill>
                <a:latin typeface="Arial" pitchFamily="34" charset="0"/>
                <a:hlinkClick r:id="rId6"/>
              </a:rPr>
              <a:t>ID 317669</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7</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92500" lnSpcReduction="10000"/>
          </a:bodyPr>
          <a:lstStyle/>
          <a:p>
            <a:pPr algn="l">
              <a:lnSpc>
                <a:spcPct val="100000"/>
              </a:lnSpc>
            </a:pPr>
            <a:r>
              <a:rPr sz="2400">
                <a:solidFill>
                  <a:srgbClr val="0A85E6"/>
                </a:solidFill>
                <a:latin typeface="Arial" pitchFamily="34" charset="0"/>
              </a:rPr>
              <a:t>Total healthcare expenditure in the United Kingdom from 1997 to 2016 (In billion GBP)</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Healthcare expenditure in the United Kingdom 1997 to 2016</a:t>
            </a:r>
          </a:p>
        </p:txBody>
      </p:sp>
    </p:spTree>
  </p:cSld>
  <p:clrMapOvr>
    <a:masterClrMapping/>
  </p:clrMapOvr>
  <p:transition/>
  <p:timing/>
</p:sld>
</file>

<file path=ppt/slides/slide70.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70</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Health Foundation</a:t>
                      </a:r>
                      <a:r>
                        <a:rPr sz="700">
                          <a:solidFill>
                            <a:srgbClr val="0F283E"/>
                          </a:solidFill>
                          <a:latin typeface="Arial" pitchFamily="34" charset="0"/>
                        </a:rPr>
                        <a:t>; </a:t>
                      </a:r>
                      <a:r>
                        <a:rPr sz="700">
                          <a:solidFill>
                            <a:srgbClr val="0F283E"/>
                          </a:solidFill>
                          <a:latin typeface="Arial" pitchFamily="34" charset="0"/>
                        </a:rPr>
                        <a:t>NatCen</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Health Foundation</a:t>
                      </a:r>
                      <a:r>
                        <a:rPr sz="700">
                          <a:solidFill>
                            <a:srgbClr val="0F283E"/>
                          </a:solidFill>
                          <a:latin typeface="Arial" pitchFamily="34" charset="0"/>
                        </a:rPr>
                        <a:t>; </a:t>
                      </a:r>
                      <a:r>
                        <a:rPr sz="700">
                          <a:solidFill>
                            <a:srgbClr val="0F283E"/>
                          </a:solidFill>
                          <a:latin typeface="Arial" pitchFamily="34" charset="0"/>
                        </a:rPr>
                        <a:t>NatCen</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United Kingdom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Health Foundation</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February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Public Satisfaction with the NHS in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n.a.</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0000" lnSpcReduction="10000"/>
          </a:bodyPr>
          <a:lstStyle/>
          <a:p>
            <a:pPr algn="l">
              <a:lnSpc>
                <a:spcPct val="100000"/>
              </a:lnSpc>
            </a:pPr>
            <a:r>
              <a:rPr sz="2400">
                <a:solidFill>
                  <a:srgbClr val="0A85E6"/>
                </a:solidFill>
                <a:latin typeface="Arial" pitchFamily="34" charset="0"/>
              </a:rPr>
              <a:t>Share of reasons for public dissatisfaction with NHS services in the United Kingdom (UK) in 2017</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Reasons for public dissatisfaction with NHS services in the United Kingdom 2017</a:t>
            </a:r>
          </a:p>
        </p:txBody>
      </p:sp>
    </p:spTree>
  </p:cSld>
  <p:clrMapOvr>
    <a:masterClrMapping/>
  </p:clrMapOvr>
  <p:transition/>
  <p:timing/>
</p:sld>
</file>

<file path=ppt/slides/slide7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71</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Health Foundation</a:t>
                      </a:r>
                      <a:r>
                        <a:rPr sz="700">
                          <a:solidFill>
                            <a:srgbClr val="0F283E"/>
                          </a:solidFill>
                          <a:latin typeface="Arial" pitchFamily="34" charset="0"/>
                        </a:rPr>
                        <a:t>; </a:t>
                      </a:r>
                      <a:r>
                        <a:rPr sz="700">
                          <a:solidFill>
                            <a:srgbClr val="0F283E"/>
                          </a:solidFill>
                          <a:latin typeface="Arial" pitchFamily="34" charset="0"/>
                        </a:rPr>
                        <a:t>NatCen</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Health Foundation</a:t>
                      </a:r>
                      <a:r>
                        <a:rPr sz="700">
                          <a:solidFill>
                            <a:srgbClr val="0F283E"/>
                          </a:solidFill>
                          <a:latin typeface="Arial" pitchFamily="34" charset="0"/>
                        </a:rPr>
                        <a:t>; </a:t>
                      </a:r>
                      <a:r>
                        <a:rPr sz="700">
                          <a:solidFill>
                            <a:srgbClr val="0F283E"/>
                          </a:solidFill>
                          <a:latin typeface="Arial" pitchFamily="34" charset="0"/>
                        </a:rPr>
                        <a:t>NatCen</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United Kingdom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Health Foundation</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February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Public Satisfaction with the NHS in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n.a.</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a:bodyPr>
          <a:lstStyle/>
          <a:p>
            <a:pPr algn="l">
              <a:lnSpc>
                <a:spcPct val="100000"/>
              </a:lnSpc>
            </a:pPr>
            <a:r>
              <a:rPr sz="2400">
                <a:solidFill>
                  <a:srgbClr val="0A85E6"/>
                </a:solidFill>
                <a:latin typeface="Arial" pitchFamily="34" charset="0"/>
              </a:rPr>
              <a:t>Share of reasons for public satisfaction with NHS services in the United Kingdom (UK) in 2017</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Reasons for public satisfaction with NHS services in the United Kingdom 2017</a:t>
            </a:r>
          </a:p>
        </p:txBody>
      </p:sp>
    </p:spTree>
  </p:cSld>
  <p:clrMapOvr>
    <a:masterClrMapping/>
  </p:clrMapOvr>
  <p:transition/>
  <p:timing/>
</p:sld>
</file>

<file path=ppt/slides/slide7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72</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Health Foundation</a:t>
                      </a:r>
                      <a:r>
                        <a:rPr sz="700">
                          <a:solidFill>
                            <a:srgbClr val="0F283E"/>
                          </a:solidFill>
                          <a:latin typeface="Arial" pitchFamily="34" charset="0"/>
                        </a:rPr>
                        <a:t>; </a:t>
                      </a:r>
                      <a:r>
                        <a:rPr sz="700">
                          <a:solidFill>
                            <a:srgbClr val="0F283E"/>
                          </a:solidFill>
                          <a:latin typeface="Arial" pitchFamily="34" charset="0"/>
                        </a:rPr>
                        <a:t>NatCen</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Health Foundation</a:t>
                      </a:r>
                      <a:r>
                        <a:rPr sz="700">
                          <a:solidFill>
                            <a:srgbClr val="0F283E"/>
                          </a:solidFill>
                          <a:latin typeface="Arial" pitchFamily="34" charset="0"/>
                        </a:rPr>
                        <a:t>; </a:t>
                      </a:r>
                      <a:r>
                        <a:rPr sz="700">
                          <a:solidFill>
                            <a:srgbClr val="0F283E"/>
                          </a:solidFill>
                          <a:latin typeface="Arial" pitchFamily="34" charset="0"/>
                        </a:rPr>
                        <a:t>NatCen</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United Kingdom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Health Foundation</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February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Public Satisfaction with the NHS in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n.a.</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0000" lnSpcReduction="10000"/>
          </a:bodyPr>
          <a:lstStyle/>
          <a:p>
            <a:pPr algn="l">
              <a:lnSpc>
                <a:spcPct val="100000"/>
              </a:lnSpc>
            </a:pPr>
            <a:r>
              <a:rPr sz="2400">
                <a:solidFill>
                  <a:srgbClr val="0A85E6"/>
                </a:solidFill>
                <a:latin typeface="Arial" pitchFamily="34" charset="0"/>
              </a:rPr>
              <a:t>Share of public satisfaction with NHS and social care services in the United Kingdom (UK) in 2017</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Public satisfaction with NHS and social care services in the United Kingdom 2017</a:t>
            </a:r>
          </a:p>
        </p:txBody>
      </p:sp>
    </p:spTree>
  </p:cSld>
  <p:clrMapOvr>
    <a:masterClrMapping/>
  </p:clrMapOvr>
  <p:transition/>
  <p:timing/>
</p:sld>
</file>

<file path=ppt/slides/slide7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73</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Health Foundation</a:t>
                      </a:r>
                      <a:r>
                        <a:rPr sz="700">
                          <a:solidFill>
                            <a:srgbClr val="0F283E"/>
                          </a:solidFill>
                          <a:latin typeface="Arial" pitchFamily="34" charset="0"/>
                        </a:rPr>
                        <a:t>; </a:t>
                      </a:r>
                      <a:r>
                        <a:rPr sz="700">
                          <a:solidFill>
                            <a:srgbClr val="0F283E"/>
                          </a:solidFill>
                          <a:latin typeface="Arial" pitchFamily="34" charset="0"/>
                        </a:rPr>
                        <a:t>NatCen</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Health Foundation</a:t>
                      </a:r>
                      <a:r>
                        <a:rPr sz="700">
                          <a:solidFill>
                            <a:srgbClr val="0F283E"/>
                          </a:solidFill>
                          <a:latin typeface="Arial" pitchFamily="34" charset="0"/>
                        </a:rPr>
                        <a:t>; </a:t>
                      </a:r>
                      <a:r>
                        <a:rPr sz="700">
                          <a:solidFill>
                            <a:srgbClr val="0F283E"/>
                          </a:solidFill>
                          <a:latin typeface="Arial" pitchFamily="34" charset="0"/>
                        </a:rPr>
                        <a:t>NatCen</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United Kingdom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Health Foundation</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February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Public Satisfaction with the NHS in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n.a.</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pPr>
            <a:r>
              <a:rPr sz="2400">
                <a:solidFill>
                  <a:srgbClr val="0A85E6"/>
                </a:solidFill>
                <a:latin typeface="Arial" pitchFamily="34" charset="0"/>
              </a:rPr>
              <a:t>All in all, how satisfied or dissatisfied would you say you are with the way in which the National Health Service runs nowadays?</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Public satisfaction with the NHS in the United Kingdom (UK) 2000-2017</a:t>
            </a:r>
          </a:p>
        </p:txBody>
      </p:sp>
    </p:spTree>
  </p:cSld>
  <p:clrMapOvr>
    <a:masterClrMapping/>
  </p:clrMapOvr>
  <p:transition/>
  <p:timing/>
</p:sld>
</file>

<file path=ppt/slides/slide8.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Expenditure</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United Kingdom; 1998 to 2016</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44</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Office for National Statistics (UK); </a:t>
            </a:r>
            <a:r>
              <a:rPr sz="800">
                <a:solidFill>
                  <a:srgbClr val="555555"/>
                </a:solidFill>
                <a:latin typeface="Arial" pitchFamily="34" charset="0"/>
                <a:hlinkClick r:id="rId6"/>
              </a:rPr>
              <a:t>ID 317704</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8</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0000" lnSpcReduction="10000"/>
          </a:bodyPr>
          <a:lstStyle/>
          <a:p>
            <a:pPr algn="l">
              <a:lnSpc>
                <a:spcPct val="100000"/>
              </a:lnSpc>
            </a:pPr>
            <a:r>
              <a:rPr sz="2400">
                <a:solidFill>
                  <a:srgbClr val="0A85E6"/>
                </a:solidFill>
                <a:latin typeface="Arial" pitchFamily="34" charset="0"/>
              </a:rPr>
              <a:t>Total healthcare expenditure annual growth rate in the United Kingdom (UK) from 1998 to 2016</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Healthcare expenditure growth rate United Kingdom 1998 to 2016</a:t>
            </a:r>
          </a:p>
        </p:txBody>
      </p:sp>
    </p:spTree>
  </p:cSld>
  <p:clrMapOvr>
    <a:masterClrMapping/>
  </p:clrMapOvr>
  <p:transition/>
  <p:timing/>
</p:sld>
</file>

<file path=ppt/slides/slide9.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r">
              <a:lnSpc>
                <a:spcPct val="100000"/>
              </a:lnSpc>
            </a:pPr>
            <a:r>
              <a:rPr sz="800">
                <a:solidFill>
                  <a:srgbClr val="555555"/>
                </a:solidFill>
                <a:latin typeface="Arial" pitchFamily="34" charset="0"/>
                <a:hlinkClick r:id="rId3" action="ppaction://hlinksldjump"/>
              </a:rPr>
              <a:t>Expenditure</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Note: </a:t>
            </a:r>
            <a:r>
              <a:rPr sz="800">
                <a:solidFill>
                  <a:srgbClr val="555555"/>
                </a:solidFill>
                <a:latin typeface="Arial" pitchFamily="34" charset="0"/>
              </a:rPr>
              <a:t> United Kingdom; 1997 to 2013</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45</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Office for National Statistics (UK); </a:t>
            </a:r>
            <a:r>
              <a:rPr sz="800">
                <a:solidFill>
                  <a:srgbClr val="555555"/>
                </a:solidFill>
                <a:latin typeface="Arial" pitchFamily="34" charset="0"/>
                <a:hlinkClick r:id="rId6"/>
              </a:rPr>
              <a:t>ID 317705</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9</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0000" lnSpcReduction="10000"/>
          </a:bodyPr>
          <a:lstStyle/>
          <a:p>
            <a:pPr algn="l">
              <a:lnSpc>
                <a:spcPct val="100000"/>
              </a:lnSpc>
            </a:pPr>
            <a:r>
              <a:rPr sz="2400">
                <a:solidFill>
                  <a:srgbClr val="0A85E6"/>
                </a:solidFill>
                <a:latin typeface="Arial" pitchFamily="34" charset="0"/>
              </a:rPr>
              <a:t>Total healthcare expenditure per capita in the United Kingdom (UK) from 1997 to 2013* (In GBP)</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Healthcare expenditure per capita in the United Kingdom 1997 to 2013 (In GBP)</a:t>
            </a:r>
          </a:p>
        </p:txBody>
      </p:sp>
    </p:spTree>
  </p:cSld>
  <p:clrMapOvr>
    <a:masterClrMapping/>
  </p:clrMapOvr>
  <p:transition/>
  <p:timing/>
</p:sld>
</file>

<file path=ppt/tags/tag1.xml><?xml version="1.0" encoding="utf-8"?>
<p:tagLst xmlns:p="http://schemas.openxmlformats.org/presentationml/2006/main">
  <p:tag name="AS_NET" val="4.0.30319.42000"/>
  <p:tag name="AS_OS" val="Microsoft Windows NT 6.1.7601 Service Pack 1"/>
  <p:tag name="AS_RELEASE_DATE" val="2017.08.21"/>
  <p:tag name="AS_TITLE" val="Aspose.Slides for .NET 4.0 Client Profile"/>
  <p:tag name="AS_VERSION" val="17.8"/>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vt="http://schemas.openxmlformats.org/officeDocument/2006/docPropsVTypes" xmlns="http://schemas.openxmlformats.org/officeDocument/2006/extended-properties">
  <Company/>
  <PresentationFormat>Ýêðàí (4:3)</PresentationFormat>
  <Paragraphs>488</Paragraphs>
  <Slides>73</Slides>
  <Notes>0</Notes>
  <TotalTime>1</TotalTime>
  <HiddenSlides>0</HiddenSlides>
  <MMClips>0</MMClips>
  <ScaleCrop>0</ScaleCrop>
  <HeadingPairs>
    <vt:vector baseType="variant" size="4">
      <vt:variant>
        <vt:lpstr>Theme</vt:lpstr>
      </vt:variant>
      <vt:variant>
        <vt:i4>1</vt:i4>
      </vt:variant>
      <vt:variant>
        <vt:lpstr>Slide Titles</vt:lpstr>
      </vt:variant>
      <vt:variant>
        <vt:i4>73</vt:i4>
      </vt:variant>
    </vt:vector>
  </HeadingPairs>
  <TitlesOfParts>
    <vt:vector baseType="lpstr" size="74">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vector>
  </TitlesOfParts>
  <LinksUpToDate>0</LinksUpToDate>
  <SharedDoc>0</SharedDoc>
  <HyperlinksChanged>0</HyperlinksChanged>
  <Application>Aspose.Slides for .NET</Application>
  <AppVersion>17.0800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2018-09-26T21:00:56.731</cp:lastPrinted>
  <dcterms:created xsi:type="dcterms:W3CDTF">2018-09-26T19:00:56Z</dcterms:created>
  <dcterms:modified xsi:type="dcterms:W3CDTF">2018-09-26T19:00:57Z</dcterms:modified>
</cp:coreProperties>
</file>