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219212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2016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9059</c:v>
                </c:pt>
                <c:pt idx="1">
                  <c:v>10681</c:v>
                </c:pt>
                <c:pt idx="2">
                  <c:v>12864</c:v>
                </c:pt>
                <c:pt idx="3">
                  <c:v>15120</c:v>
                </c:pt>
                <c:pt idx="4">
                  <c:v>17502</c:v>
                </c:pt>
                <c:pt idx="5">
                  <c:v>19538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2016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9059</c:v>
                </c:pt>
                <c:pt idx="1">
                  <c:v>10681</c:v>
                </c:pt>
                <c:pt idx="2">
                  <c:v>12864</c:v>
                </c:pt>
                <c:pt idx="3">
                  <c:v>15120</c:v>
                </c:pt>
                <c:pt idx="4">
                  <c:v>17502</c:v>
                </c:pt>
                <c:pt idx="5">
                  <c:v>19538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2016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9059</c:v>
                </c:pt>
                <c:pt idx="1">
                  <c:v>10681</c:v>
                </c:pt>
                <c:pt idx="2">
                  <c:v>12864</c:v>
                </c:pt>
                <c:pt idx="3">
                  <c:v>15120</c:v>
                </c:pt>
                <c:pt idx="4">
                  <c:v>17502</c:v>
                </c:pt>
                <c:pt idx="5">
                  <c:v>19538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2016</c:v>
                </c:pt>
                <c:pt idx="1">
                  <c:v>2017*</c:v>
                </c:pt>
                <c:pt idx="2">
                  <c:v>2018*</c:v>
                </c:pt>
                <c:pt idx="3">
                  <c:v>2019*</c:v>
                </c:pt>
                <c:pt idx="4">
                  <c:v>2020*</c:v>
                </c:pt>
                <c:pt idx="5">
                  <c:v>2021*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9059</c:v>
                </c:pt>
                <c:pt idx="1">
                  <c:v>10681</c:v>
                </c:pt>
                <c:pt idx="2">
                  <c:v>12864</c:v>
                </c:pt>
                <c:pt idx="3">
                  <c:v>15120</c:v>
                </c:pt>
                <c:pt idx="4">
                  <c:v>17502</c:v>
                </c:pt>
                <c:pt idx="5">
                  <c:v>19538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2021*</c:v>
                </c:pt>
                <c:pt idx="1">
                  <c:v>2020*</c:v>
                </c:pt>
                <c:pt idx="2">
                  <c:v>2019*</c:v>
                </c:pt>
                <c:pt idx="3">
                  <c:v>2018*</c:v>
                </c:pt>
                <c:pt idx="4">
                  <c:v>2017*</c:v>
                </c:pt>
                <c:pt idx="5">
                  <c:v>2016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19538</c:v>
                </c:pt>
                <c:pt idx="1">
                  <c:v>17502</c:v>
                </c:pt>
                <c:pt idx="2">
                  <c:v>15120</c:v>
                </c:pt>
                <c:pt idx="3">
                  <c:v>12864</c:v>
                </c:pt>
                <c:pt idx="4">
                  <c:v>10681</c:v>
                </c:pt>
                <c:pt idx="5">
                  <c:v>9059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Petabytes per month</c:v>
                </c:pt>
              </c:strCache>
            </c:strRef>
          </c:tx>
          <c:spPr>
            <a:solidFill>
              <a:srgbClr val="2875DD"/>
            </a:solidFill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" sourceLinked="0"/>
              <c:txPr>
                <a:bodyPr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2021*</c:v>
                </c:pt>
                <c:pt idx="1">
                  <c:v>2020*</c:v>
                </c:pt>
                <c:pt idx="2">
                  <c:v>2019*</c:v>
                </c:pt>
                <c:pt idx="3">
                  <c:v>2018*</c:v>
                </c:pt>
                <c:pt idx="4">
                  <c:v>2017*</c:v>
                </c:pt>
                <c:pt idx="5">
                  <c:v>2016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19538</c:v>
                </c:pt>
                <c:pt idx="1">
                  <c:v>17502</c:v>
                </c:pt>
                <c:pt idx="2">
                  <c:v>15120</c:v>
                </c:pt>
                <c:pt idx="3">
                  <c:v>12864</c:v>
                </c:pt>
                <c:pt idx="4">
                  <c:v>10681</c:v>
                </c:pt>
                <c:pt idx="5">
                  <c:v>9059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F283E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 b="0">
                    <a:solidFill>
                      <a:srgbClr val="0F283E"/>
                    </a:solidFill>
                    <a:latin typeface="Arial" pitchFamily="34" charset="0"/>
                  </a:rPr>
                  <a:t>Petabytes per month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900" b="0" smtId="4294967295">
                <a:solidFill>
                  <a:srgbClr val="0F283E"/>
                </a:solidFill>
                <a:latin typeface="Arial" pitchFamily="34" charset="0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92AAC-C485-4AB5-AB3F-1C3B4177A0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F6B392-C49E-48FC-8FFD-868BDF95FA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9AE634-4A4B-457D-95C8-1804A85328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E446D2-2EEA-466E-A7A2-604E765339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3E50BF-E9A1-4DCF-BF15-54C10BA9E4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37A1FE-C93A-47E9-B14C-A87C6DEF7A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ED86EC-FFE3-4FB3-990E-839E4E2C42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67C2707-4B37-41E7-BAF4-8A1DC6294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CE4A035-146A-487F-BAD2-23108F6058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B5659A-14FA-4D45-97F2-A7809258F3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E28FCF-2BB3-4A7D-A58B-17E76D75CC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267181/forecast-of-consumer-internet-traffic-through-e-mail-and-web-usage" TargetMode="External" /><Relationship Id="rId5" Type="http://schemas.openxmlformats.org/officeDocument/2006/relationships/chart" Target="../charts/chart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hyperlink" Target="http://www.statista.com/statistics/267181/forecast-of-consumer-internet-traffic-through-e-mail-and-web-usag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0F28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New shape"/>
          <p:cNvSpPr/>
          <p:nvPr/>
        </p:nvSpPr>
        <p:spPr>
          <a:xfrm>
            <a:off x="10510200" y="6417000"/>
            <a:ext cx="1368000" cy="2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New shape"/>
          <p:cNvSpPr/>
          <p:nvPr/>
        </p:nvSpPr>
        <p:spPr>
          <a:xfrm>
            <a:off x="1202400" y="676800"/>
            <a:ext cx="9788401" cy="550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1209600" y="2930401"/>
            <a:ext cx="9968400" cy="78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32500" lnSpcReduction="10000"/>
          </a:bodyPr>
          <a:lstStyle/>
          <a:p>
            <a:pPr algn="ctr">
              <a:lnSpc>
                <a:spcPct val="100000"/>
              </a:lnSpc>
            </a:pPr>
            <a:r>
              <a:rPr sz="7000" b="1">
                <a:solidFill>
                  <a:srgbClr val="FFFFFF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1209600" y="3769200"/>
            <a:ext cx="9968400" cy="3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sz="2000">
                <a:solidFill>
                  <a:srgbClr val="FFFFFF"/>
                </a:solidFill>
                <a:latin typeface="Arial" pitchFamily="34" charset="0"/>
              </a:rPr>
              <a:t>Reach &amp; Traffic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106560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71004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7924799" y="1440000"/>
            <a:ext cx="33966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 b="1">
                <a:solidFill>
                  <a:srgbClr val="0F283E"/>
                </a:solidFill>
                <a:latin typeface="Arial" pitchFamily="34" charset="0"/>
              </a:rPr>
              <a:t>Your Headline</a:t>
            </a:r>
          </a:p>
          <a:p>
            <a:pPr algn="l"/>
            <a:r>
              <a:rPr sz="1000">
                <a:solidFill>
                  <a:srgbClr val="0F283E"/>
                </a:solidFill>
                <a:latin typeface="Arial" pitchFamily="34" charset="0"/>
              </a:rPr>
              <a:t>Your Notes:</a:t>
            </a:r>
          </a:p>
        </p:txBody>
      </p:sp>
      <p:sp>
        <p:nvSpPr>
          <p:cNvPr id="7" name="New shape"/>
          <p:cNvSpPr/>
          <p:nvPr/>
        </p:nvSpPr>
        <p:spPr>
          <a:xfrm flipH="1">
            <a:off x="7870799" y="1440000"/>
            <a:ext cx="0" cy="4572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106560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4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71004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7924799" y="1440000"/>
            <a:ext cx="33966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 b="1">
                <a:solidFill>
                  <a:srgbClr val="0F283E"/>
                </a:solidFill>
                <a:latin typeface="Arial" pitchFamily="34" charset="0"/>
              </a:rPr>
              <a:t>Your Headline</a:t>
            </a:r>
          </a:p>
          <a:p>
            <a:pPr algn="l"/>
            <a:r>
              <a:rPr sz="1000">
                <a:solidFill>
                  <a:srgbClr val="0F283E"/>
                </a:solidFill>
                <a:latin typeface="Arial" pitchFamily="34" charset="0"/>
              </a:rPr>
              <a:t>Your Notes:</a:t>
            </a:r>
          </a:p>
        </p:txBody>
      </p:sp>
      <p:sp>
        <p:nvSpPr>
          <p:cNvPr id="7" name="New shape"/>
          <p:cNvSpPr/>
          <p:nvPr/>
        </p:nvSpPr>
        <p:spPr>
          <a:xfrm flipH="1">
            <a:off x="7870799" y="1440000"/>
            <a:ext cx="0" cy="4572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106560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6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sp>
        <p:nvSpPr>
          <p:cNvPr id="4" name="New shape"/>
          <p:cNvSpPr/>
          <p:nvPr/>
        </p:nvSpPr>
        <p:spPr>
          <a:xfrm>
            <a:off x="1044000" y="5986800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>
                <a:solidFill>
                  <a:srgbClr val="555555"/>
                </a:solidFill>
                <a:latin typeface="Arial" pitchFamily="34" charset="0"/>
              </a:rPr>
              <a:t>Note: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 Worldwide; 2016; fixed and mobile</a:t>
            </a:r>
          </a:p>
          <a:p>
            <a:pPr algn="l"/>
            <a:r>
              <a:rPr sz="800">
                <a:solidFill>
                  <a:srgbClr val="555555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>
                <a:solidFill>
                  <a:srgbClr val="555555"/>
                </a:solidFill>
                <a:latin typeface="Arial" pitchFamily="34" charset="0"/>
              </a:rPr>
              <a:t>Source(s): </a:t>
            </a:r>
            <a:r>
              <a:rPr sz="800">
                <a:solidFill>
                  <a:srgbClr val="555555"/>
                </a:solidFill>
                <a:latin typeface="Arial" pitchFamily="34" charset="0"/>
              </a:rPr>
              <a:t>Cisco Systems; </a:t>
            </a:r>
            <a:r>
              <a:rPr sz="800">
                <a:solidFill>
                  <a:srgbClr val="555555"/>
                </a:solidFill>
                <a:latin typeface="Arial" pitchFamily="34" charset="0"/>
                <a:hlinkClick r:id="rId4"/>
              </a:rPr>
              <a:t>ID 267181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676800" y="1440000"/>
          <a:ext cx="7100400" cy="4572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6" name="New shape"/>
          <p:cNvSpPr/>
          <p:nvPr/>
        </p:nvSpPr>
        <p:spPr>
          <a:xfrm>
            <a:off x="7924799" y="1440000"/>
            <a:ext cx="33966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 b="1">
                <a:solidFill>
                  <a:srgbClr val="0F283E"/>
                </a:solidFill>
                <a:latin typeface="Arial" pitchFamily="34" charset="0"/>
              </a:rPr>
              <a:t>Your Headline</a:t>
            </a:r>
          </a:p>
          <a:p>
            <a:pPr algn="l"/>
            <a:r>
              <a:rPr sz="1000">
                <a:solidFill>
                  <a:srgbClr val="0F283E"/>
                </a:solidFill>
                <a:latin typeface="Arial" pitchFamily="34" charset="0"/>
              </a:rPr>
              <a:t>Your Notes:</a:t>
            </a:r>
          </a:p>
        </p:txBody>
      </p:sp>
      <p:sp>
        <p:nvSpPr>
          <p:cNvPr id="7" name="New shape"/>
          <p:cNvSpPr/>
          <p:nvPr/>
        </p:nvSpPr>
        <p:spPr>
          <a:xfrm flipH="1">
            <a:off x="7870799" y="1440000"/>
            <a:ext cx="0" cy="4572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7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New shape"/>
          <p:cNvSpPr/>
          <p:nvPr/>
        </p:nvSpPr>
        <p:spPr>
          <a:xfrm>
            <a:off x="766800" y="6469199"/>
            <a:ext cx="208800" cy="38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New shape"/>
          <p:cNvSpPr/>
          <p:nvPr/>
        </p:nvSpPr>
        <p:spPr>
          <a:xfrm>
            <a:off x="676800" y="403200"/>
            <a:ext cx="10832400" cy="59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sz="2400">
                <a:solidFill>
                  <a:srgbClr val="0A85E6"/>
                </a:solidFill>
                <a:latin typeface="Arial" pitchFamily="34" charset="0"/>
              </a:rPr>
              <a:t>Data volume of global consumer web usage, e-mails and data traffic from 2016 to 2021 (in petabytes per month)</a:t>
            </a:r>
          </a:p>
        </p:txBody>
      </p:sp>
      <p:sp>
        <p:nvSpPr>
          <p:cNvPr id="3" name="New shape"/>
          <p:cNvSpPr/>
          <p:nvPr/>
        </p:nvSpPr>
        <p:spPr>
          <a:xfrm>
            <a:off x="676800" y="979200"/>
            <a:ext cx="10832400" cy="3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600">
                <a:solidFill>
                  <a:srgbClr val="919191"/>
                </a:solidFill>
                <a:latin typeface="Arial" pitchFamily="34" charset="0"/>
              </a:rPr>
              <a:t>Global consumer web and e-mail data traffic 2016-2021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676800" y="1440000"/>
          <a:ext cx="5334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3556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100" b="1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  <a:alpha val="0"/>
                      </a:prstClr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B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Source(s)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Cisco Systems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Cisco Systems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2016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Region(s)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Worldwide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 i="1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 i="1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fixed and mobile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Cisco Systems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June 2017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Cisco Visual Networking Index 2017, page 10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700">
                          <a:solidFill>
                            <a:srgbClr val="0F283E"/>
                          </a:solidFill>
                          <a:latin typeface="Arial" pitchFamily="34" charset="0"/>
                          <a:hlinkClick r:id="rId3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prstClr val="black">
                          <a:alpha val="0"/>
                          <a:alpha val="0"/>
                        </a:prstClr>
                      </a:solidFill>
                    </a:lnL>
                    <a:lnR>
                      <a:solidFill>
                        <a:prstClr val="black">
                          <a:alpha val="0"/>
                        </a:prstClr>
                      </a:solidFill>
                    </a:lnR>
                    <a:lnT>
                      <a:solidFill>
                        <a:prstClr val="black">
                          <a:alpha val="0"/>
                          <a:alpha val="0"/>
                        </a:prstClr>
                      </a:solidFill>
                    </a:lnT>
                    <a:lnB>
                      <a:solidFill>
                        <a:prstClr val="black">
                          <a:alpha val="0"/>
                        </a:prstClr>
                      </a:solidFill>
                    </a:lnB>
                    <a:solidFill>
                      <a:prstClr val="black">
                        <a:alpha val="0"/>
                      </a:prstClr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6094800" y="1440000"/>
            <a:ext cx="5238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100" b="1">
                <a:solidFill>
                  <a:srgbClr val="0F283E"/>
                </a:solidFill>
                <a:latin typeface="Arial" pitchFamily="34" charset="0"/>
              </a:rPr>
              <a:t>Notes:</a:t>
            </a:r>
          </a:p>
          <a:p>
            <a:pPr algn="l"/>
            <a:endParaRPr sz="700">
              <a:solidFill>
                <a:srgbClr val="0F283E"/>
              </a:solidFill>
              <a:latin typeface="Arial" pitchFamily="34" charset="0"/>
            </a:endParaRPr>
          </a:p>
          <a:p>
            <a:pPr algn="l"/>
            <a:r>
              <a:rPr sz="700">
                <a:solidFill>
                  <a:srgbClr val="0F283E"/>
                </a:solidFill>
                <a:latin typeface="Arial" pitchFamily="34" charset="0"/>
              </a:rPr>
              <a:t>* Forecast Includes web, email, instant messaging, and other data traffic (excludes file sharing).</a:t>
            </a:r>
          </a:p>
        </p:txBody>
      </p:sp>
      <p:sp>
        <p:nvSpPr>
          <p:cNvPr id="6" name="New shape"/>
          <p:cNvSpPr/>
          <p:nvPr/>
        </p:nvSpPr>
        <p:spPr>
          <a:xfrm flipH="1">
            <a:off x="6004800" y="1440000"/>
            <a:ext cx="0" cy="4572000"/>
          </a:xfrm>
          <a:prstGeom prst="rect">
            <a:avLst/>
          </a:prstGeom>
          <a:solidFill>
            <a:srgbClr val="0F283E"/>
          </a:solidFill>
          <a:ln w="6350">
            <a:solidFill>
              <a:srgbClr val="0F28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New shape"/>
          <p:cNvSpPr/>
          <p:nvPr/>
        </p:nvSpPr>
        <p:spPr>
          <a:xfrm>
            <a:off x="637200" y="6494400"/>
            <a:ext cx="457200" cy="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/>
            <a:r>
              <a:rPr sz="1000">
                <a:solidFill>
                  <a:srgbClr val="FFFFFF"/>
                </a:solidFill>
                <a:latin typeface="Arial" pitchFamily="34" charset="0"/>
              </a:rPr>
              <a:t>8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49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2018-10-08T15:10:02.503</cp:lastPrinted>
  <dcterms:created xsi:type="dcterms:W3CDTF">2018-10-08T13:10:02Z</dcterms:created>
  <dcterms:modified xsi:type="dcterms:W3CDTF">2018-10-08T13:10:02Z</dcterms:modified>
</cp:coreProperties>
</file>