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756" y="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409B55CC-BC7B-42F9-895C-77ECBE377AAB}" type="datetimeFigureOut">
              <a:rPr lang="en-IE" smtClean="0"/>
              <a:t>18/09/2018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151476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09B55CC-BC7B-42F9-895C-77ECBE377AAB}" type="datetimeFigureOut">
              <a:rPr lang="en-IE" smtClean="0"/>
              <a:t>18/09/2018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173204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09B55CC-BC7B-42F9-895C-77ECBE377AAB}" type="datetimeFigureOut">
              <a:rPr lang="en-IE" smtClean="0"/>
              <a:t>18/09/2018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81134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09B55CC-BC7B-42F9-895C-77ECBE377AAB}" type="datetimeFigureOut">
              <a:rPr lang="en-IE" smtClean="0"/>
              <a:t>18/09/2018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692652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9B55CC-BC7B-42F9-895C-77ECBE377AAB}" type="datetimeFigureOut">
              <a:rPr lang="en-IE" smtClean="0"/>
              <a:t>18/09/2018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369691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409B55CC-BC7B-42F9-895C-77ECBE377AAB}" type="datetimeFigureOut">
              <a:rPr lang="en-IE" smtClean="0"/>
              <a:t>18/09/2018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3214569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409B55CC-BC7B-42F9-895C-77ECBE377AAB}" type="datetimeFigureOut">
              <a:rPr lang="en-IE" smtClean="0"/>
              <a:t>18/09/2018</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154657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409B55CC-BC7B-42F9-895C-77ECBE377AAB}" type="datetimeFigureOut">
              <a:rPr lang="en-IE" smtClean="0"/>
              <a:t>18/09/2018</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3759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B55CC-BC7B-42F9-895C-77ECBE377AAB}" type="datetimeFigureOut">
              <a:rPr lang="en-IE" smtClean="0"/>
              <a:t>18/09/2018</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3890387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B55CC-BC7B-42F9-895C-77ECBE377AAB}" type="datetimeFigureOut">
              <a:rPr lang="en-IE" smtClean="0"/>
              <a:t>18/09/2018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220142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B55CC-BC7B-42F9-895C-77ECBE377AAB}" type="datetimeFigureOut">
              <a:rPr lang="en-IE" smtClean="0"/>
              <a:t>18/09/2018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68937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B55CC-BC7B-42F9-895C-77ECBE377AAB}" type="datetimeFigureOut">
              <a:rPr lang="en-IE" smtClean="0"/>
              <a:t>18/09/2018</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0BC68-17BA-4550-A90B-D05F7556F356}" type="slidenum">
              <a:rPr lang="en-IE" smtClean="0"/>
              <a:t>‹#›</a:t>
            </a:fld>
            <a:endParaRPr lang="en-IE"/>
          </a:p>
        </p:txBody>
      </p:sp>
    </p:spTree>
    <p:extLst>
      <p:ext uri="{BB962C8B-B14F-4D97-AF65-F5344CB8AC3E}">
        <p14:creationId xmlns:p14="http://schemas.microsoft.com/office/powerpoint/2010/main" val="2491737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solidFill>
                  <a:srgbClr val="0070C0"/>
                </a:solidFill>
              </a:rPr>
              <a:t>Abstract</a:t>
            </a:r>
            <a:endParaRPr lang="en-IE" dirty="0">
              <a:solidFill>
                <a:srgbClr val="0070C0"/>
              </a:solidFill>
            </a:endParaRPr>
          </a:p>
        </p:txBody>
      </p:sp>
      <p:sp>
        <p:nvSpPr>
          <p:cNvPr id="4" name="Title 1"/>
          <p:cNvSpPr txBox="1">
            <a:spLocks/>
          </p:cNvSpPr>
          <p:nvPr/>
        </p:nvSpPr>
        <p:spPr>
          <a:xfrm>
            <a:off x="685800" y="1916832"/>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b="1" dirty="0" smtClean="0">
                <a:solidFill>
                  <a:srgbClr val="0070C0"/>
                </a:solidFill>
              </a:rPr>
              <a:t>MSc Data Analytics</a:t>
            </a:r>
            <a:br>
              <a:rPr lang="en-GB" b="1" dirty="0" smtClean="0">
                <a:solidFill>
                  <a:srgbClr val="0070C0"/>
                </a:solidFill>
              </a:rPr>
            </a:br>
            <a:r>
              <a:rPr lang="en-GB" b="1" dirty="0" smtClean="0">
                <a:solidFill>
                  <a:srgbClr val="0070C0"/>
                </a:solidFill>
              </a:rPr>
              <a:t> Research Project</a:t>
            </a:r>
            <a:endParaRPr lang="en-IE" b="1" dirty="0">
              <a:solidFill>
                <a:srgbClr val="0070C0"/>
              </a:solidFill>
            </a:endParaRPr>
          </a:p>
        </p:txBody>
      </p:sp>
    </p:spTree>
    <p:extLst>
      <p:ext uri="{BB962C8B-B14F-4D97-AF65-F5344CB8AC3E}">
        <p14:creationId xmlns:p14="http://schemas.microsoft.com/office/powerpoint/2010/main" val="747775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IE" altLang="en-US" dirty="0" smtClean="0">
                <a:solidFill>
                  <a:srgbClr val="0070C0"/>
                </a:solidFill>
              </a:rPr>
              <a:t>Abstract</a:t>
            </a:r>
          </a:p>
        </p:txBody>
      </p:sp>
      <p:sp>
        <p:nvSpPr>
          <p:cNvPr id="4099" name="Content Placeholder 2"/>
          <p:cNvSpPr>
            <a:spLocks noGrp="1"/>
          </p:cNvSpPr>
          <p:nvPr>
            <p:ph idx="1"/>
          </p:nvPr>
        </p:nvSpPr>
        <p:spPr>
          <a:xfrm>
            <a:off x="457200" y="1417638"/>
            <a:ext cx="8579296" cy="5107706"/>
          </a:xfrm>
        </p:spPr>
        <p:txBody>
          <a:bodyPr>
            <a:normAutofit/>
          </a:bodyPr>
          <a:lstStyle/>
          <a:p>
            <a:pPr>
              <a:defRPr/>
            </a:pPr>
            <a:r>
              <a:rPr lang="en-IE" altLang="en-US" sz="2400" b="1" dirty="0" smtClean="0">
                <a:solidFill>
                  <a:schemeClr val="tx1">
                    <a:lumMod val="50000"/>
                  </a:schemeClr>
                </a:solidFill>
              </a:rPr>
              <a:t>Brief background </a:t>
            </a:r>
            <a:r>
              <a:rPr lang="en-IE" altLang="en-US" sz="2400" dirty="0" smtClean="0">
                <a:solidFill>
                  <a:schemeClr val="tx1">
                    <a:lumMod val="50000"/>
                  </a:schemeClr>
                </a:solidFill>
              </a:rPr>
              <a:t>(</a:t>
            </a:r>
            <a:r>
              <a:rPr lang="en-IE" altLang="en-US" sz="2400" dirty="0"/>
              <a:t>Say what </a:t>
            </a:r>
            <a:r>
              <a:rPr lang="en-IE" altLang="en-US" sz="2400" dirty="0" smtClean="0"/>
              <a:t>problems are addressing </a:t>
            </a:r>
            <a:r>
              <a:rPr lang="en-IE" altLang="en-US" sz="2400" dirty="0"/>
              <a:t>your research question</a:t>
            </a:r>
            <a:r>
              <a:rPr lang="en-IE" altLang="en-US" sz="2400" dirty="0" smtClean="0"/>
              <a:t>)</a:t>
            </a:r>
            <a:endParaRPr lang="en-IE" altLang="en-US" sz="2400" dirty="0" smtClean="0">
              <a:solidFill>
                <a:schemeClr val="tx1">
                  <a:lumMod val="50000"/>
                </a:schemeClr>
              </a:solidFill>
            </a:endParaRPr>
          </a:p>
          <a:p>
            <a:pPr>
              <a:defRPr/>
            </a:pPr>
            <a:r>
              <a:rPr lang="en-IE" altLang="en-US" sz="2400" b="1" dirty="0" smtClean="0">
                <a:solidFill>
                  <a:schemeClr val="tx1">
                    <a:lumMod val="50000"/>
                  </a:schemeClr>
                </a:solidFill>
              </a:rPr>
              <a:t>Why did you do what you did? - why did it need to be done in the field? </a:t>
            </a:r>
            <a:r>
              <a:rPr lang="en-IE" altLang="en-US" sz="2400" dirty="0" smtClean="0">
                <a:solidFill>
                  <a:schemeClr val="tx1">
                    <a:lumMod val="50000"/>
                  </a:schemeClr>
                </a:solidFill>
              </a:rPr>
              <a:t>(</a:t>
            </a:r>
            <a:r>
              <a:rPr lang="en-IE" altLang="en-US" sz="2400" dirty="0"/>
              <a:t>Why do people care about this problem – why this is </a:t>
            </a:r>
            <a:r>
              <a:rPr lang="en-IE" altLang="en-US" sz="2400" dirty="0" smtClean="0"/>
              <a:t>important)</a:t>
            </a:r>
          </a:p>
          <a:p>
            <a:pPr>
              <a:defRPr/>
            </a:pPr>
            <a:r>
              <a:rPr lang="en-IE" altLang="en-US" sz="2400" b="1" dirty="0">
                <a:solidFill>
                  <a:schemeClr val="tx1">
                    <a:lumMod val="50000"/>
                  </a:schemeClr>
                </a:solidFill>
              </a:rPr>
              <a:t>What did you do? </a:t>
            </a:r>
            <a:r>
              <a:rPr lang="en-IE" altLang="en-US" sz="2400" dirty="0">
                <a:solidFill>
                  <a:schemeClr val="tx1">
                    <a:lumMod val="50000"/>
                  </a:schemeClr>
                </a:solidFill>
              </a:rPr>
              <a:t>(</a:t>
            </a:r>
            <a:r>
              <a:rPr lang="en-IE" altLang="en-US" sz="2400" dirty="0"/>
              <a:t>What is your contribution - highlight your innovation</a:t>
            </a:r>
            <a:r>
              <a:rPr lang="en-IE" altLang="en-US" sz="2400" dirty="0" smtClean="0"/>
              <a:t>)</a:t>
            </a:r>
            <a:endParaRPr lang="en-IE" altLang="en-US" sz="2400" dirty="0" smtClean="0">
              <a:solidFill>
                <a:schemeClr val="tx1">
                  <a:lumMod val="50000"/>
                </a:schemeClr>
              </a:solidFill>
            </a:endParaRPr>
          </a:p>
          <a:p>
            <a:pPr>
              <a:defRPr/>
            </a:pPr>
            <a:r>
              <a:rPr lang="en-IE" altLang="en-US" sz="2400" b="1" dirty="0" smtClean="0">
                <a:solidFill>
                  <a:schemeClr val="tx1">
                    <a:lumMod val="50000"/>
                  </a:schemeClr>
                </a:solidFill>
              </a:rPr>
              <a:t>What happened when you did it? </a:t>
            </a:r>
            <a:r>
              <a:rPr lang="en-IE" altLang="en-US" sz="2400" dirty="0" smtClean="0">
                <a:solidFill>
                  <a:schemeClr val="tx1">
                    <a:lumMod val="50000"/>
                  </a:schemeClr>
                </a:solidFill>
              </a:rPr>
              <a:t>(</a:t>
            </a:r>
            <a:r>
              <a:rPr lang="en-IE" altLang="en-US" sz="2400" dirty="0"/>
              <a:t>Main conclusion of </a:t>
            </a:r>
            <a:r>
              <a:rPr lang="en-IE" altLang="en-US" sz="2400" dirty="0" smtClean="0"/>
              <a:t>results</a:t>
            </a:r>
            <a:r>
              <a:rPr lang="en-IE" altLang="en-US" sz="2400" dirty="0" smtClean="0">
                <a:solidFill>
                  <a:schemeClr val="tx1">
                    <a:lumMod val="50000"/>
                  </a:schemeClr>
                </a:solidFill>
              </a:rPr>
              <a:t>)</a:t>
            </a:r>
          </a:p>
          <a:p>
            <a:pPr>
              <a:defRPr/>
            </a:pPr>
            <a:r>
              <a:rPr lang="en-IE" altLang="en-US" sz="2400" b="1" dirty="0" smtClean="0">
                <a:solidFill>
                  <a:schemeClr val="tx1">
                    <a:lumMod val="50000"/>
                  </a:schemeClr>
                </a:solidFill>
              </a:rPr>
              <a:t>What do the results mean in theory </a:t>
            </a:r>
            <a:r>
              <a:rPr lang="en-IE" altLang="en-US" sz="2400" dirty="0" smtClean="0">
                <a:solidFill>
                  <a:schemeClr val="tx1">
                    <a:lumMod val="50000"/>
                  </a:schemeClr>
                </a:solidFill>
              </a:rPr>
              <a:t>(</a:t>
            </a:r>
            <a:r>
              <a:rPr lang="en-IE" altLang="en-US" sz="2400" dirty="0"/>
              <a:t>Describe how your work fits with the current state of the </a:t>
            </a:r>
            <a:r>
              <a:rPr lang="en-IE" altLang="en-US" sz="2400" dirty="0" smtClean="0"/>
              <a:t>art</a:t>
            </a:r>
            <a:r>
              <a:rPr lang="en-IE" altLang="en-US" sz="2400" dirty="0" smtClean="0"/>
              <a:t>)</a:t>
            </a:r>
            <a:endParaRPr lang="en-IE" altLang="en-US" sz="2400" dirty="0"/>
          </a:p>
          <a:p>
            <a:pPr>
              <a:defRPr/>
            </a:pPr>
            <a:r>
              <a:rPr lang="en-IE" altLang="en-US" sz="2400" b="1" dirty="0" smtClean="0">
                <a:solidFill>
                  <a:schemeClr val="tx1">
                    <a:lumMod val="50000"/>
                  </a:schemeClr>
                </a:solidFill>
              </a:rPr>
              <a:t>What do the results mean in practice </a:t>
            </a:r>
            <a:r>
              <a:rPr lang="en-IE" altLang="en-US" sz="2400" dirty="0" smtClean="0">
                <a:solidFill>
                  <a:schemeClr val="tx1">
                    <a:lumMod val="50000"/>
                  </a:schemeClr>
                </a:solidFill>
              </a:rPr>
              <a:t>(What is the key benefit)?</a:t>
            </a:r>
          </a:p>
          <a:p>
            <a:pPr>
              <a:defRPr/>
            </a:pPr>
            <a:r>
              <a:rPr lang="en-IE" altLang="en-US" sz="2400" b="1" dirty="0" smtClean="0">
                <a:solidFill>
                  <a:schemeClr val="tx1">
                    <a:lumMod val="50000"/>
                  </a:schemeClr>
                </a:solidFill>
              </a:rPr>
              <a:t>What remains unresolved?</a:t>
            </a:r>
          </a:p>
          <a:p>
            <a:pPr>
              <a:defRPr/>
            </a:pPr>
            <a:endParaRPr lang="en-IE" altLang="en-US" sz="2000" dirty="0" smtClean="0"/>
          </a:p>
        </p:txBody>
      </p:sp>
    </p:spTree>
    <p:extLst>
      <p:ext uri="{BB962C8B-B14F-4D97-AF65-F5344CB8AC3E}">
        <p14:creationId xmlns:p14="http://schemas.microsoft.com/office/powerpoint/2010/main" val="3677927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116632"/>
            <a:ext cx="8229600" cy="720080"/>
          </a:xfrm>
        </p:spPr>
        <p:txBody>
          <a:bodyPr>
            <a:normAutofit fontScale="90000"/>
          </a:bodyPr>
          <a:lstStyle/>
          <a:p>
            <a:r>
              <a:rPr lang="en-IE" altLang="en-US" dirty="0" smtClean="0">
                <a:solidFill>
                  <a:srgbClr val="0070C0"/>
                </a:solidFill>
              </a:rPr>
              <a:t>Abstract Example (Data Analytics)</a:t>
            </a:r>
          </a:p>
        </p:txBody>
      </p:sp>
      <p:sp>
        <p:nvSpPr>
          <p:cNvPr id="3" name="Content Placeholder 2"/>
          <p:cNvSpPr>
            <a:spLocks noGrp="1"/>
          </p:cNvSpPr>
          <p:nvPr>
            <p:ph idx="1"/>
          </p:nvPr>
        </p:nvSpPr>
        <p:spPr>
          <a:xfrm>
            <a:off x="323528" y="836712"/>
            <a:ext cx="8712968" cy="5760640"/>
          </a:xfrm>
        </p:spPr>
        <p:txBody>
          <a:bodyPr>
            <a:noAutofit/>
          </a:bodyPr>
          <a:lstStyle/>
          <a:p>
            <a:pPr marL="0" indent="0">
              <a:spcBef>
                <a:spcPts val="1200"/>
              </a:spcBef>
              <a:buFont typeface="Arial" panose="020B0604020202020204" pitchFamily="34" charset="0"/>
              <a:buNone/>
              <a:defRPr/>
            </a:pPr>
            <a:r>
              <a:rPr lang="en-US" sz="1800" dirty="0" smtClean="0">
                <a:solidFill>
                  <a:schemeClr val="tx1">
                    <a:lumMod val="50000"/>
                  </a:schemeClr>
                </a:solidFill>
              </a:rPr>
              <a:t>Current diagnostic systems to identify cardiovascular diseases (CVDs) such as Echocardiography (ECG) require both time and highly skilled physicians to evaluate complex combinations of clinical and pathological data. - </a:t>
            </a:r>
            <a:r>
              <a:rPr lang="en-US" sz="1800" u="sng" dirty="0" smtClean="0">
                <a:solidFill>
                  <a:schemeClr val="tx1">
                    <a:lumMod val="50000"/>
                  </a:schemeClr>
                </a:solidFill>
              </a:rPr>
              <a:t>BACKGROUND</a:t>
            </a:r>
          </a:p>
          <a:p>
            <a:pPr marL="0" indent="0">
              <a:spcBef>
                <a:spcPts val="1200"/>
              </a:spcBef>
              <a:buFont typeface="Arial" panose="020B0604020202020204" pitchFamily="34" charset="0"/>
              <a:buNone/>
              <a:defRPr/>
            </a:pPr>
            <a:r>
              <a:rPr lang="en-US" sz="1800" dirty="0" smtClean="0">
                <a:solidFill>
                  <a:schemeClr val="tx1">
                    <a:lumMod val="50000"/>
                  </a:schemeClr>
                </a:solidFill>
              </a:rPr>
              <a:t>Inaccurate decision making is the challenge in the process and thus can’t be permitted in healthcare industry. -</a:t>
            </a:r>
            <a:r>
              <a:rPr lang="en-US" sz="1800" u="sng" dirty="0" smtClean="0">
                <a:solidFill>
                  <a:schemeClr val="tx1">
                    <a:lumMod val="50000"/>
                  </a:schemeClr>
                </a:solidFill>
              </a:rPr>
              <a:t>PROBLEM/MOTIVATION (WHY)</a:t>
            </a:r>
          </a:p>
          <a:p>
            <a:pPr marL="0" indent="0">
              <a:spcBef>
                <a:spcPts val="1200"/>
              </a:spcBef>
              <a:buNone/>
              <a:defRPr/>
            </a:pPr>
            <a:r>
              <a:rPr lang="en-US" sz="1800" dirty="0" smtClean="0">
                <a:solidFill>
                  <a:schemeClr val="tx1">
                    <a:lumMod val="50000"/>
                  </a:schemeClr>
                </a:solidFill>
              </a:rPr>
              <a:t>Data mining methodologies can be applied to large medical datasets to extract insights that aid healthcare professionals in the diagnosis of cardiovascular diseases. In data mining, feature selection and classification algorithms are considered as a concern of global “combinatorial optimization”. </a:t>
            </a:r>
            <a:r>
              <a:rPr lang="en-US" sz="1800" u="sng" dirty="0">
                <a:solidFill>
                  <a:schemeClr val="tx1">
                    <a:lumMod val="50000"/>
                  </a:schemeClr>
                </a:solidFill>
              </a:rPr>
              <a:t>WHAT </a:t>
            </a:r>
            <a:r>
              <a:rPr lang="en-US" sz="1800" u="sng" dirty="0" smtClean="0">
                <a:solidFill>
                  <a:schemeClr val="tx1">
                    <a:lumMod val="50000"/>
                  </a:schemeClr>
                </a:solidFill>
              </a:rPr>
              <a:t>CAN BE DONE TO ADDRESS THE PROBLEM</a:t>
            </a:r>
            <a:endParaRPr lang="en-US" sz="1800" dirty="0" smtClean="0">
              <a:solidFill>
                <a:schemeClr val="tx1">
                  <a:lumMod val="50000"/>
                </a:schemeClr>
              </a:solidFill>
            </a:endParaRPr>
          </a:p>
          <a:p>
            <a:pPr marL="0" indent="0">
              <a:spcBef>
                <a:spcPts val="1200"/>
              </a:spcBef>
              <a:buFont typeface="Arial" panose="020B0604020202020204" pitchFamily="34" charset="0"/>
              <a:buNone/>
              <a:defRPr/>
            </a:pPr>
            <a:r>
              <a:rPr lang="en-US" sz="1800" dirty="0" smtClean="0">
                <a:solidFill>
                  <a:schemeClr val="tx1">
                    <a:lumMod val="50000"/>
                  </a:schemeClr>
                </a:solidFill>
              </a:rPr>
              <a:t>This paper investigates the optimal hybrid model of feature selection and classification algorithms in the diagnosis of cardiovascular diseases based on three performance metrics namely accuracy, sensitivity and specificity. –</a:t>
            </a:r>
            <a:r>
              <a:rPr lang="en-US" sz="1800" u="sng" dirty="0" smtClean="0">
                <a:solidFill>
                  <a:schemeClr val="tx1">
                    <a:lumMod val="50000"/>
                  </a:schemeClr>
                </a:solidFill>
              </a:rPr>
              <a:t>HOW DID YOU DO IT</a:t>
            </a:r>
          </a:p>
          <a:p>
            <a:pPr marL="0" indent="0">
              <a:spcBef>
                <a:spcPts val="1200"/>
              </a:spcBef>
              <a:buFont typeface="Arial" panose="020B0604020202020204" pitchFamily="34" charset="0"/>
              <a:buNone/>
              <a:defRPr/>
            </a:pPr>
            <a:r>
              <a:rPr lang="en-US" sz="1800" dirty="0" smtClean="0">
                <a:solidFill>
                  <a:schemeClr val="tx1">
                    <a:lumMod val="50000"/>
                  </a:schemeClr>
                </a:solidFill>
              </a:rPr>
              <a:t>The word ’optimal’ refers to the best or most favorable hybrid models actualized in this paper. </a:t>
            </a:r>
          </a:p>
          <a:p>
            <a:pPr marL="0" indent="0">
              <a:spcBef>
                <a:spcPts val="1200"/>
              </a:spcBef>
              <a:buFont typeface="Arial" panose="020B0604020202020204" pitchFamily="34" charset="0"/>
              <a:buNone/>
              <a:defRPr/>
            </a:pPr>
            <a:r>
              <a:rPr lang="en-US" sz="1800" dirty="0" smtClean="0">
                <a:solidFill>
                  <a:schemeClr val="tx1">
                    <a:lumMod val="50000"/>
                  </a:schemeClr>
                </a:solidFill>
              </a:rPr>
              <a:t>This investigation will thus empower physicians to diagnose cardiovascular diseases and initiate timely treatment without the intervention of a trained cardiologist. -</a:t>
            </a:r>
            <a:r>
              <a:rPr lang="en-US" sz="1800" u="sng" dirty="0" smtClean="0">
                <a:solidFill>
                  <a:schemeClr val="tx1">
                    <a:lumMod val="50000"/>
                  </a:schemeClr>
                </a:solidFill>
              </a:rPr>
              <a:t>WHAT THE RESULTS MEAN IN PRACTICE</a:t>
            </a:r>
            <a:endParaRPr lang="en-IE" sz="1800" u="sng" dirty="0">
              <a:solidFill>
                <a:schemeClr val="tx1">
                  <a:lumMod val="50000"/>
                </a:schemeClr>
              </a:solidFill>
            </a:endParaRPr>
          </a:p>
        </p:txBody>
      </p:sp>
    </p:spTree>
    <p:extLst>
      <p:ext uri="{BB962C8B-B14F-4D97-AF65-F5344CB8AC3E}">
        <p14:creationId xmlns:p14="http://schemas.microsoft.com/office/powerpoint/2010/main" val="2137408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solidFill>
                  <a:srgbClr val="0070C0"/>
                </a:solidFill>
              </a:rPr>
              <a:t>Translated to structured abstract….</a:t>
            </a:r>
            <a:endParaRPr lang="en-IE" dirty="0">
              <a:solidFill>
                <a:srgbClr val="0070C0"/>
              </a:solidFill>
            </a:endParaRPr>
          </a:p>
        </p:txBody>
      </p:sp>
      <p:sp>
        <p:nvSpPr>
          <p:cNvPr id="3" name="Content Placeholder 2"/>
          <p:cNvSpPr>
            <a:spLocks noGrp="1"/>
          </p:cNvSpPr>
          <p:nvPr>
            <p:ph idx="1"/>
          </p:nvPr>
        </p:nvSpPr>
        <p:spPr>
          <a:xfrm>
            <a:off x="457200" y="1196752"/>
            <a:ext cx="8435280" cy="5661248"/>
          </a:xfrm>
        </p:spPr>
        <p:txBody>
          <a:bodyPr>
            <a:normAutofit fontScale="62500" lnSpcReduction="20000"/>
          </a:bodyPr>
          <a:lstStyle/>
          <a:p>
            <a:pPr marL="0" indent="0">
              <a:spcBef>
                <a:spcPts val="1200"/>
              </a:spcBef>
              <a:buNone/>
              <a:defRPr/>
            </a:pPr>
            <a:r>
              <a:rPr lang="en-US" sz="3300" b="1" i="1" dirty="0" smtClean="0">
                <a:solidFill>
                  <a:schemeClr val="tx1">
                    <a:lumMod val="50000"/>
                  </a:schemeClr>
                </a:solidFill>
              </a:rPr>
              <a:t>Background</a:t>
            </a:r>
            <a:r>
              <a:rPr lang="en-US" sz="3300" b="1" dirty="0" smtClean="0">
                <a:solidFill>
                  <a:schemeClr val="tx1">
                    <a:lumMod val="50000"/>
                  </a:schemeClr>
                </a:solidFill>
              </a:rPr>
              <a:t>: </a:t>
            </a:r>
            <a:r>
              <a:rPr lang="en-US" sz="3300" dirty="0" smtClean="0">
                <a:solidFill>
                  <a:schemeClr val="tx1">
                    <a:lumMod val="50000"/>
                  </a:schemeClr>
                </a:solidFill>
              </a:rPr>
              <a:t>Current </a:t>
            </a:r>
            <a:r>
              <a:rPr lang="en-US" sz="3300" dirty="0">
                <a:solidFill>
                  <a:schemeClr val="tx1">
                    <a:lumMod val="50000"/>
                  </a:schemeClr>
                </a:solidFill>
              </a:rPr>
              <a:t>diagnostic systems </a:t>
            </a:r>
            <a:r>
              <a:rPr lang="en-US" sz="3300" dirty="0" smtClean="0">
                <a:solidFill>
                  <a:schemeClr val="tx1">
                    <a:lumMod val="50000"/>
                  </a:schemeClr>
                </a:solidFill>
              </a:rPr>
              <a:t>to </a:t>
            </a:r>
            <a:r>
              <a:rPr lang="en-US" sz="3300" dirty="0">
                <a:solidFill>
                  <a:schemeClr val="tx1">
                    <a:lumMod val="50000"/>
                  </a:schemeClr>
                </a:solidFill>
              </a:rPr>
              <a:t>identify cardiovascular diseases (CVDs) such as Echocardiography (ECG) require </a:t>
            </a:r>
            <a:r>
              <a:rPr lang="en-US" sz="3300" dirty="0" smtClean="0">
                <a:solidFill>
                  <a:schemeClr val="tx1">
                    <a:lumMod val="50000"/>
                  </a:schemeClr>
                </a:solidFill>
              </a:rPr>
              <a:t>both time and highly </a:t>
            </a:r>
            <a:r>
              <a:rPr lang="en-US" sz="3300" dirty="0">
                <a:solidFill>
                  <a:schemeClr val="tx1">
                    <a:lumMod val="50000"/>
                  </a:schemeClr>
                </a:solidFill>
              </a:rPr>
              <a:t>skilled physicians to evaluate complex combinations of clinical and pathological data. </a:t>
            </a:r>
            <a:endParaRPr lang="en-US" sz="3300" u="sng" dirty="0">
              <a:solidFill>
                <a:schemeClr val="tx1">
                  <a:lumMod val="50000"/>
                </a:schemeClr>
              </a:solidFill>
            </a:endParaRPr>
          </a:p>
          <a:p>
            <a:pPr marL="0" indent="0">
              <a:spcBef>
                <a:spcPts val="1200"/>
              </a:spcBef>
              <a:buNone/>
              <a:defRPr/>
            </a:pPr>
            <a:r>
              <a:rPr lang="en-US" sz="3300" b="1" i="1" dirty="0" smtClean="0">
                <a:solidFill>
                  <a:schemeClr val="tx1">
                    <a:lumMod val="50000"/>
                  </a:schemeClr>
                </a:solidFill>
              </a:rPr>
              <a:t>Objectives</a:t>
            </a:r>
            <a:r>
              <a:rPr lang="en-US" sz="3300" b="1" dirty="0" smtClean="0">
                <a:solidFill>
                  <a:schemeClr val="tx1">
                    <a:lumMod val="50000"/>
                  </a:schemeClr>
                </a:solidFill>
              </a:rPr>
              <a:t>: </a:t>
            </a:r>
            <a:r>
              <a:rPr lang="en-US" sz="3300" dirty="0" smtClean="0">
                <a:solidFill>
                  <a:schemeClr val="tx1">
                    <a:lumMod val="50000"/>
                  </a:schemeClr>
                </a:solidFill>
              </a:rPr>
              <a:t>The aim of this work is to develop data </a:t>
            </a:r>
            <a:r>
              <a:rPr lang="en-US" sz="3300" dirty="0">
                <a:solidFill>
                  <a:schemeClr val="tx1">
                    <a:lumMod val="50000"/>
                  </a:schemeClr>
                </a:solidFill>
              </a:rPr>
              <a:t>mining methodologies </a:t>
            </a:r>
            <a:r>
              <a:rPr lang="en-US" sz="3300" dirty="0" smtClean="0">
                <a:solidFill>
                  <a:schemeClr val="tx1">
                    <a:lumMod val="50000"/>
                  </a:schemeClr>
                </a:solidFill>
              </a:rPr>
              <a:t>that can </a:t>
            </a:r>
            <a:r>
              <a:rPr lang="en-US" sz="3300" dirty="0">
                <a:solidFill>
                  <a:schemeClr val="tx1">
                    <a:lumMod val="50000"/>
                  </a:schemeClr>
                </a:solidFill>
              </a:rPr>
              <a:t>be applied to large medical datasets to extract insights that aid </a:t>
            </a:r>
            <a:r>
              <a:rPr lang="en-US" sz="3300" dirty="0" smtClean="0">
                <a:solidFill>
                  <a:schemeClr val="tx1">
                    <a:lumMod val="50000"/>
                  </a:schemeClr>
                </a:solidFill>
              </a:rPr>
              <a:t>less skilled healthcare </a:t>
            </a:r>
            <a:r>
              <a:rPr lang="en-US" sz="3300" dirty="0">
                <a:solidFill>
                  <a:schemeClr val="tx1">
                    <a:lumMod val="50000"/>
                  </a:schemeClr>
                </a:solidFill>
              </a:rPr>
              <a:t>professionals </a:t>
            </a:r>
            <a:r>
              <a:rPr lang="en-US" sz="3300" dirty="0" smtClean="0">
                <a:solidFill>
                  <a:schemeClr val="tx1">
                    <a:lumMod val="50000"/>
                  </a:schemeClr>
                </a:solidFill>
              </a:rPr>
              <a:t>with the timely diagnosis </a:t>
            </a:r>
            <a:r>
              <a:rPr lang="en-US" sz="3300" dirty="0">
                <a:solidFill>
                  <a:schemeClr val="tx1">
                    <a:lumMod val="50000"/>
                  </a:schemeClr>
                </a:solidFill>
              </a:rPr>
              <a:t>of cardiovascular diseases. </a:t>
            </a:r>
            <a:r>
              <a:rPr lang="en-US" sz="3300" dirty="0" smtClean="0">
                <a:solidFill>
                  <a:schemeClr val="tx1">
                    <a:lumMod val="50000"/>
                  </a:schemeClr>
                </a:solidFill>
              </a:rPr>
              <a:t>A hybrid </a:t>
            </a:r>
            <a:r>
              <a:rPr lang="en-US" sz="3300" dirty="0">
                <a:solidFill>
                  <a:schemeClr val="tx1">
                    <a:lumMod val="50000"/>
                  </a:schemeClr>
                </a:solidFill>
              </a:rPr>
              <a:t>model of feature selection and classification </a:t>
            </a:r>
            <a:r>
              <a:rPr lang="en-US" sz="3300" dirty="0" smtClean="0">
                <a:solidFill>
                  <a:schemeClr val="tx1">
                    <a:lumMod val="50000"/>
                  </a:schemeClr>
                </a:solidFill>
              </a:rPr>
              <a:t>algorithms will be developed to select pertinent features relevant to CVD diagnose and to classify ECGs into risk categories for CVD. Performance of the model will be measured using accuracy</a:t>
            </a:r>
            <a:r>
              <a:rPr lang="en-US" sz="3300" dirty="0">
                <a:solidFill>
                  <a:schemeClr val="tx1">
                    <a:lumMod val="50000"/>
                  </a:schemeClr>
                </a:solidFill>
              </a:rPr>
              <a:t>, sensitivity and specificity. </a:t>
            </a:r>
            <a:r>
              <a:rPr lang="en-US" sz="3300" dirty="0" smtClean="0">
                <a:solidFill>
                  <a:schemeClr val="tx1">
                    <a:lumMod val="50000"/>
                  </a:schemeClr>
                </a:solidFill>
              </a:rPr>
              <a:t>The </a:t>
            </a:r>
            <a:r>
              <a:rPr lang="en-US" sz="3300" dirty="0">
                <a:solidFill>
                  <a:schemeClr val="tx1">
                    <a:lumMod val="50000"/>
                  </a:schemeClr>
                </a:solidFill>
              </a:rPr>
              <a:t>word ’optimal’ refers to the best or most favorable hybrid models actualized in this paper. </a:t>
            </a:r>
            <a:endParaRPr lang="en-US" sz="3300" dirty="0" smtClean="0">
              <a:solidFill>
                <a:schemeClr val="tx1">
                  <a:lumMod val="50000"/>
                </a:schemeClr>
              </a:solidFill>
            </a:endParaRPr>
          </a:p>
          <a:p>
            <a:pPr marL="0" indent="0">
              <a:spcBef>
                <a:spcPts val="1200"/>
              </a:spcBef>
              <a:buNone/>
              <a:defRPr/>
            </a:pPr>
            <a:r>
              <a:rPr lang="en-US" sz="3300" b="1" i="1" dirty="0" smtClean="0">
                <a:solidFill>
                  <a:schemeClr val="tx1">
                    <a:lumMod val="50000"/>
                  </a:schemeClr>
                </a:solidFill>
              </a:rPr>
              <a:t>Results:</a:t>
            </a:r>
            <a:r>
              <a:rPr lang="en-US" sz="3300" b="1" dirty="0" smtClean="0">
                <a:solidFill>
                  <a:schemeClr val="tx1">
                    <a:lumMod val="50000"/>
                  </a:schemeClr>
                </a:solidFill>
              </a:rPr>
              <a:t> </a:t>
            </a:r>
            <a:r>
              <a:rPr lang="en-US" sz="3300" dirty="0" smtClean="0">
                <a:solidFill>
                  <a:schemeClr val="tx1">
                    <a:lumMod val="50000"/>
                  </a:schemeClr>
                </a:solidFill>
              </a:rPr>
              <a:t>The hybrid model selected 15 features related to CVD from a dataset of 35 and achieved classification accuracy of 71% (sensitivity 90%, specificity 65%).</a:t>
            </a:r>
            <a:endParaRPr lang="en-US" sz="3300" dirty="0">
              <a:solidFill>
                <a:schemeClr val="tx1">
                  <a:lumMod val="50000"/>
                </a:schemeClr>
              </a:solidFill>
            </a:endParaRPr>
          </a:p>
          <a:p>
            <a:pPr marL="0" indent="0">
              <a:spcBef>
                <a:spcPts val="1200"/>
              </a:spcBef>
              <a:buNone/>
              <a:defRPr/>
            </a:pPr>
            <a:r>
              <a:rPr lang="en-US" sz="3300" b="1" i="1" dirty="0" smtClean="0">
                <a:solidFill>
                  <a:schemeClr val="tx1">
                    <a:lumMod val="50000"/>
                  </a:schemeClr>
                </a:solidFill>
              </a:rPr>
              <a:t>Findings</a:t>
            </a:r>
            <a:r>
              <a:rPr lang="en-US" sz="3300" b="1" dirty="0" smtClean="0">
                <a:solidFill>
                  <a:schemeClr val="tx1">
                    <a:lumMod val="50000"/>
                  </a:schemeClr>
                </a:solidFill>
              </a:rPr>
              <a:t>: </a:t>
            </a:r>
            <a:r>
              <a:rPr lang="en-US" sz="3300" dirty="0" smtClean="0">
                <a:solidFill>
                  <a:schemeClr val="tx1">
                    <a:lumMod val="50000"/>
                  </a:schemeClr>
                </a:solidFill>
              </a:rPr>
              <a:t>In terms of accuracy, model compared well with physicians (71% vs 69%) and with previous work in the </a:t>
            </a:r>
            <a:r>
              <a:rPr lang="en-US" sz="3300" dirty="0" smtClean="0">
                <a:solidFill>
                  <a:schemeClr val="tx1">
                    <a:lumMod val="50000"/>
                  </a:schemeClr>
                </a:solidFill>
              </a:rPr>
              <a:t>field, (</a:t>
            </a:r>
            <a:r>
              <a:rPr lang="en-US" sz="3300" dirty="0" err="1" smtClean="0">
                <a:solidFill>
                  <a:schemeClr val="tx1">
                    <a:lumMod val="50000"/>
                  </a:schemeClr>
                </a:solidFill>
              </a:rPr>
              <a:t>Bloggs</a:t>
            </a:r>
            <a:r>
              <a:rPr lang="en-US" sz="3300" dirty="0" smtClean="0">
                <a:solidFill>
                  <a:schemeClr val="tx1">
                    <a:lumMod val="50000"/>
                  </a:schemeClr>
                </a:solidFill>
              </a:rPr>
              <a:t> et al. </a:t>
            </a:r>
            <a:r>
              <a:rPr lang="en-US" sz="3300" dirty="0" smtClean="0">
                <a:solidFill>
                  <a:schemeClr val="tx1">
                    <a:lumMod val="50000"/>
                  </a:schemeClr>
                </a:solidFill>
              </a:rPr>
              <a:t>achieved accuracy of 65%).  </a:t>
            </a:r>
            <a:r>
              <a:rPr lang="en-IE" sz="3300" dirty="0" smtClean="0">
                <a:solidFill>
                  <a:schemeClr val="tx1">
                    <a:lumMod val="50000"/>
                  </a:schemeClr>
                </a:solidFill>
              </a:rPr>
              <a:t>However the </a:t>
            </a:r>
            <a:r>
              <a:rPr lang="en-IE" sz="3300" dirty="0" smtClean="0">
                <a:solidFill>
                  <a:schemeClr val="tx1">
                    <a:lumMod val="50000"/>
                  </a:schemeClr>
                </a:solidFill>
              </a:rPr>
              <a:t>model </a:t>
            </a:r>
            <a:r>
              <a:rPr lang="en-IE" sz="3300" dirty="0" smtClean="0">
                <a:solidFill>
                  <a:schemeClr val="tx1">
                    <a:lumMod val="50000"/>
                  </a:schemeClr>
                </a:solidFill>
              </a:rPr>
              <a:t>is overcautious (low specificity) and future work should address this while maintaining or improving sensitivity.</a:t>
            </a:r>
            <a:endParaRPr lang="en-IE" sz="3300" u="sng" dirty="0">
              <a:solidFill>
                <a:schemeClr val="tx1">
                  <a:lumMod val="50000"/>
                </a:schemeClr>
              </a:solidFill>
            </a:endParaRPr>
          </a:p>
          <a:p>
            <a:endParaRPr lang="en-IE" dirty="0"/>
          </a:p>
        </p:txBody>
      </p:sp>
    </p:spTree>
    <p:extLst>
      <p:ext uri="{BB962C8B-B14F-4D97-AF65-F5344CB8AC3E}">
        <p14:creationId xmlns:p14="http://schemas.microsoft.com/office/powerpoint/2010/main" val="1463791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5571"/>
            <a:ext cx="8784976" cy="778098"/>
          </a:xfrm>
        </p:spPr>
        <p:txBody>
          <a:bodyPr>
            <a:normAutofit fontScale="90000"/>
          </a:bodyPr>
          <a:lstStyle/>
          <a:p>
            <a:r>
              <a:rPr lang="en-IE" dirty="0" smtClean="0">
                <a:solidFill>
                  <a:srgbClr val="0070C0"/>
                </a:solidFill>
              </a:rPr>
              <a:t>A Data Analytics Abstract from last year….</a:t>
            </a:r>
            <a:endParaRPr lang="en-IE" dirty="0">
              <a:solidFill>
                <a:srgbClr val="0070C0"/>
              </a:solidFill>
            </a:endParaRPr>
          </a:p>
        </p:txBody>
      </p:sp>
      <p:sp>
        <p:nvSpPr>
          <p:cNvPr id="3" name="Content Placeholder 2"/>
          <p:cNvSpPr>
            <a:spLocks noGrp="1"/>
          </p:cNvSpPr>
          <p:nvPr>
            <p:ph idx="1"/>
          </p:nvPr>
        </p:nvSpPr>
        <p:spPr>
          <a:xfrm>
            <a:off x="179512" y="823668"/>
            <a:ext cx="8784976" cy="6034331"/>
          </a:xfrm>
        </p:spPr>
        <p:txBody>
          <a:bodyPr>
            <a:normAutofit fontScale="25000" lnSpcReduction="20000"/>
          </a:bodyPr>
          <a:lstStyle/>
          <a:p>
            <a:pPr marL="0" indent="0">
              <a:buNone/>
            </a:pPr>
            <a:r>
              <a:rPr lang="en-IN" sz="7200" b="1" i="1" dirty="0" smtClean="0"/>
              <a:t>Background</a:t>
            </a:r>
            <a:r>
              <a:rPr lang="en-IN" sz="7200" b="1" dirty="0"/>
              <a:t>: </a:t>
            </a:r>
            <a:endParaRPr lang="en-IE" sz="7200" b="1" dirty="0"/>
          </a:p>
          <a:p>
            <a:pPr marL="0" indent="0">
              <a:buNone/>
            </a:pPr>
            <a:r>
              <a:rPr lang="en-IN" sz="7200" dirty="0"/>
              <a:t>Online marketplaces are helping to drive e-commerce sales. Competitive sellers go to great lengths to ensure that their products are noticed. This results in sellers posting the same advertisement several times, using near-duplicate titles or using slightly altered descriptions.</a:t>
            </a:r>
            <a:endParaRPr lang="en-IE" sz="7200" dirty="0"/>
          </a:p>
          <a:p>
            <a:pPr marL="0" indent="0">
              <a:buNone/>
            </a:pPr>
            <a:r>
              <a:rPr lang="en-IN" sz="5500" dirty="0"/>
              <a:t> </a:t>
            </a:r>
            <a:endParaRPr lang="en-IE" sz="5500" dirty="0"/>
          </a:p>
          <a:p>
            <a:pPr marL="0" indent="0">
              <a:buNone/>
            </a:pPr>
            <a:r>
              <a:rPr lang="en-IN" sz="7200" b="1" i="1" dirty="0"/>
              <a:t>Objectives</a:t>
            </a:r>
            <a:r>
              <a:rPr lang="en-IN" sz="7200" b="1" dirty="0"/>
              <a:t>:</a:t>
            </a:r>
            <a:endParaRPr lang="en-IE" sz="7200" b="1" dirty="0"/>
          </a:p>
          <a:p>
            <a:pPr marL="0" indent="0">
              <a:buNone/>
            </a:pPr>
            <a:r>
              <a:rPr lang="en-IN" sz="7200" dirty="0"/>
              <a:t>This study proposes to build a dichotomous classifier that would spot duplicate commercial advertisements that feature the same product in an online marketplace.</a:t>
            </a:r>
            <a:endParaRPr lang="en-IE" sz="7200" dirty="0"/>
          </a:p>
          <a:p>
            <a:pPr marL="0" indent="0">
              <a:buNone/>
            </a:pPr>
            <a:r>
              <a:rPr lang="en-IN" sz="5500" dirty="0"/>
              <a:t> </a:t>
            </a:r>
            <a:endParaRPr lang="en-IE" dirty="0" smtClean="0"/>
          </a:p>
          <a:p>
            <a:pPr marL="0" indent="0">
              <a:buNone/>
            </a:pPr>
            <a:r>
              <a:rPr lang="en-IN" sz="7200" b="1" i="1" dirty="0" smtClean="0"/>
              <a:t>Methodology</a:t>
            </a:r>
            <a:r>
              <a:rPr lang="en-IN" sz="7200" b="1" dirty="0" smtClean="0"/>
              <a:t>:</a:t>
            </a:r>
            <a:endParaRPr lang="en-IE" sz="7200" b="1" dirty="0"/>
          </a:p>
          <a:p>
            <a:pPr marL="0" indent="0">
              <a:buNone/>
            </a:pPr>
            <a:r>
              <a:rPr lang="en-IN" sz="7200" dirty="0"/>
              <a:t>A </a:t>
            </a:r>
            <a:r>
              <a:rPr lang="en-IN" sz="7200" dirty="0" err="1"/>
              <a:t>Kaggle</a:t>
            </a:r>
            <a:r>
              <a:rPr lang="en-IN" sz="7200" dirty="0"/>
              <a:t> dataset of 3 million records used in the research. The dataset was imbalanced; data samples for duplicate class was less as compared to the non-duplicate class. Six oversampling technique were employed to achieve class balance in the dataset - Random oversampling, SMOTE, SMOTE-Borderline 1, SMOTE-Borderline 2, SVM SMOTE and </a:t>
            </a:r>
            <a:r>
              <a:rPr lang="en-IN" sz="7200" dirty="0" smtClean="0"/>
              <a:t>ADASYN. </a:t>
            </a:r>
            <a:r>
              <a:rPr lang="en-IN" sz="7200" dirty="0"/>
              <a:t>Four classification models - Gradient Boosting Tree, Logistic Regression, Naive Bayes and SVM, were built on the sampled data to identify the duplicate advertisements and their results compared.</a:t>
            </a:r>
            <a:endParaRPr lang="en-IE" sz="7200" dirty="0"/>
          </a:p>
          <a:p>
            <a:pPr marL="0" indent="0">
              <a:buNone/>
            </a:pPr>
            <a:r>
              <a:rPr lang="en-IN" sz="800" dirty="0"/>
              <a:t> </a:t>
            </a:r>
            <a:endParaRPr lang="en-IE" sz="800" dirty="0"/>
          </a:p>
          <a:p>
            <a:pPr marL="0" indent="0">
              <a:buNone/>
            </a:pPr>
            <a:r>
              <a:rPr lang="en-IN" sz="7200" b="1" i="1" dirty="0"/>
              <a:t>Results:</a:t>
            </a:r>
            <a:endParaRPr lang="en-IE" sz="7200" b="1" dirty="0"/>
          </a:p>
          <a:p>
            <a:pPr marL="0" indent="0">
              <a:buNone/>
            </a:pPr>
            <a:r>
              <a:rPr lang="en-IN" sz="7200" dirty="0"/>
              <a:t>The performance of classifiers was found to improve with an increase in the sample size of training data. The best performing model was SVM when paired with Borderline-SMOTE 2, with an F1 score of </a:t>
            </a:r>
            <a:r>
              <a:rPr lang="en-IN" sz="7200" dirty="0" smtClean="0"/>
              <a:t>0.9151</a:t>
            </a:r>
          </a:p>
          <a:p>
            <a:pPr marL="0" indent="0">
              <a:buNone/>
            </a:pPr>
            <a:endParaRPr lang="en-IN" dirty="0"/>
          </a:p>
          <a:p>
            <a:pPr marL="0" indent="0">
              <a:buNone/>
            </a:pPr>
            <a:r>
              <a:rPr lang="en-IN" sz="7200" b="1" i="1" dirty="0" smtClean="0"/>
              <a:t>Findings:</a:t>
            </a:r>
            <a:r>
              <a:rPr lang="en-IN" sz="7200" i="1" dirty="0"/>
              <a:t> </a:t>
            </a:r>
            <a:r>
              <a:rPr lang="en-IN" sz="7200" i="1" dirty="0" smtClean="0"/>
              <a:t> </a:t>
            </a:r>
            <a:endParaRPr lang="en-IN" sz="7200" i="1" dirty="0" smtClean="0"/>
          </a:p>
          <a:p>
            <a:pPr marL="0" indent="0">
              <a:buNone/>
            </a:pPr>
            <a:r>
              <a:rPr lang="en-IN" sz="7200" dirty="0" smtClean="0"/>
              <a:t>The </a:t>
            </a:r>
            <a:r>
              <a:rPr lang="en-IN" sz="7200" dirty="0" smtClean="0"/>
              <a:t>approach is successful in detecting a high number of duplicates and compared well with previous work in the field (F1 score of 0.89 was achieved by X</a:t>
            </a:r>
            <a:r>
              <a:rPr lang="en-IN" sz="7200" dirty="0" smtClean="0"/>
              <a:t>).</a:t>
            </a:r>
            <a:endParaRPr lang="en-IE" sz="7200" i="1" dirty="0"/>
          </a:p>
          <a:p>
            <a:endParaRPr lang="en-IE" dirty="0"/>
          </a:p>
        </p:txBody>
      </p:sp>
    </p:spTree>
    <p:extLst>
      <p:ext uri="{BB962C8B-B14F-4D97-AF65-F5344CB8AC3E}">
        <p14:creationId xmlns:p14="http://schemas.microsoft.com/office/powerpoint/2010/main" val="2503900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598</Words>
  <Application>Microsoft Office PowerPoint</Application>
  <PresentationFormat>On-screen Show (4:3)</PresentationFormat>
  <Paragraphs>37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PowerPoint Presentation</vt:lpstr>
      <vt:lpstr>Abstract</vt:lpstr>
      <vt:lpstr>Abstract Example (Data Analytics)</vt:lpstr>
      <vt:lpstr>Translated to structured abstract….</vt:lpstr>
      <vt:lpstr>A Data Analytics Abstract from last year….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Orla Lahart</dc:creator>
  <cp:lastModifiedBy>Cristina Hava Muntean</cp:lastModifiedBy>
  <cp:revision>37</cp:revision>
  <cp:lastPrinted>2011-01-17T13:05:52Z</cp:lastPrinted>
  <dcterms:created xsi:type="dcterms:W3CDTF">2011-01-17T12:51:36Z</dcterms:created>
  <dcterms:modified xsi:type="dcterms:W3CDTF">2018-09-18T01:07:03Z</dcterms:modified>
</cp:coreProperties>
</file>