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313" r:id="rId5"/>
    <p:sldId id="322" r:id="rId6"/>
    <p:sldId id="323" r:id="rId7"/>
    <p:sldId id="324" r:id="rId8"/>
    <p:sldId id="325" r:id="rId9"/>
    <p:sldId id="326" r:id="rId10"/>
    <p:sldId id="32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505E3EF-67EA-436B-97B2-0124C06EBD2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660" autoAdjust="0"/>
  </p:normalViewPr>
  <p:slideViewPr>
    <p:cSldViewPr snapToGrid="0">
      <p:cViewPr>
        <p:scale>
          <a:sx n="105" d="100"/>
          <a:sy n="105" d="100"/>
        </p:scale>
        <p:origin x="164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95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84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885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93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 panose="020F0502020204030204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55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/>
          <p:cNvCxnSpPr/>
          <p:nvPr userDrawn="1"/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>
            <a:grpSpLocks noChangeAspect="1"/>
          </p:cNvGrpSpPr>
          <p:nvPr userDrawn="1"/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/>
            <p:cNvGrpSpPr>
              <a:grpSpLocks noChangeAspect="1"/>
            </p:cNvGrpSpPr>
            <p:nvPr/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/>
              <p:cNvGrpSpPr>
                <a:grpSpLocks noChangeAspect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/>
                <p:cNvCxnSpPr>
                  <a:cxnSpLocks noChangeAspect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cxnSpLocks noChangeAspect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/>
                <p:cNvSpPr>
                  <a:spLocks noChangeAspec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/>
                <p:cNvSpPr>
                  <a:spLocks noChangeAspec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/>
              <p:cNvGrpSpPr>
                <a:grpSpLocks noChangeAspect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/>
                <p:cNvSpPr>
                  <a:spLocks noChangeAspec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/>
                <p:cNvSpPr>
                  <a:spLocks noChangeAspec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/>
            <p:cNvGrpSpPr>
              <a:grpSpLocks noChangeAspect="1"/>
            </p:cNvGrpSpPr>
            <p:nvPr userDrawn="1"/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/>
              <p:cNvGrpSpPr>
                <a:grpSpLocks noChangeAspect="1"/>
              </p:cNvGrpSpPr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/>
                <p:cNvSpPr>
                  <a:spLocks noChangeAspect="1"/>
                </p:cNvSpPr>
                <p:nvPr/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9" name="Freeform 69"/>
                <p:cNvSpPr>
                  <a:spLocks noChangeAspect="1"/>
                </p:cNvSpPr>
                <p:nvPr/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/>
              <p:cNvSpPr>
                <a:spLocks noChangeAspect="1"/>
              </p:cNvSpPr>
              <p:nvPr userDrawn="1"/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/>
            <p:cNvGrpSpPr/>
            <p:nvPr/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/>
              <p:cNvSpPr/>
              <p:nvPr/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6" name="Freeform 77"/>
              <p:cNvSpPr/>
              <p:nvPr/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/>
                <p:cNvSpPr/>
                <p:nvPr/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99" name="Freeform 91"/>
                <p:cNvSpPr/>
                <p:nvPr/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0" name="Freeform 92"/>
                <p:cNvSpPr/>
                <p:nvPr/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1" name="Freeform 93"/>
                <p:cNvSpPr/>
                <p:nvPr/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4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5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6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7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8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9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0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1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2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3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4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5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6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59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0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/>
            <p:cNvGrpSpPr/>
            <p:nvPr/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5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6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7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8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9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0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1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2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3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4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5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6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7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1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1pPr>
            <a:lvl2pPr marL="360045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2pPr>
            <a:lvl3pPr marL="72009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3pPr>
            <a:lvl4pPr marL="1080135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4pPr>
            <a:lvl5pPr marL="144018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ChangeAspec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7" name="Freeform 69"/>
              <p:cNvSpPr>
                <a:spLocks noChangeAspec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8" name="Line 70"/>
              <p:cNvSpPr>
                <a:spLocks noChangeAspec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5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6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7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8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9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0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1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2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3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6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7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7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0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1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2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3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4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5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8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40" name="Group 39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ChangeAspec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7" name="Freeform 69"/>
              <p:cNvSpPr>
                <a:spLocks noChangeAspec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8" name="Line 70"/>
              <p:cNvSpPr>
                <a:spLocks noChangeAspec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5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6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7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8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9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0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1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2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3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6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7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7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0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1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2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3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4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5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8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40" name="Group 39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hyperlink" Target="mailto:BXM64730@UCMO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-66675"/>
            <a:ext cx="11048365" cy="685990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Automated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ace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ecognition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U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sing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eep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eural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etworks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roduces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obust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rimate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ocial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etworks and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ociality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easures</a:t>
            </a:r>
            <a:br>
              <a:rPr lang="en-US" sz="4000" dirty="0">
                <a:latin typeface="Calibri" panose="020F0502020204030204" charset="0"/>
                <a:cs typeface="Calibri" panose="020F0502020204030204" charset="0"/>
              </a:rPr>
            </a:br>
            <a:br>
              <a:rPr lang="en-US" sz="4000" dirty="0">
                <a:latin typeface="Calibri" panose="020F0502020204030204" charset="0"/>
                <a:cs typeface="Calibri" panose="020F0502020204030204" charset="0"/>
              </a:rPr>
            </a:br>
            <a:br>
              <a:rPr lang="en-US" sz="40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                                                        </a:t>
            </a:r>
            <a:b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sz="4000" dirty="0">
                <a:latin typeface="Calibri" panose="020F0502020204030204" charset="0"/>
                <a:cs typeface="Calibri" panose="020F0502020204030204" charset="0"/>
              </a:rPr>
              <a:t>                                                        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BHOOMIKA REDDY MURALIDHAR</a:t>
            </a:r>
            <a:b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</a:b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                                                                         700756473</a:t>
            </a:r>
            <a:endParaRPr lang="en-IN" alt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3498850"/>
            <a:ext cx="5434965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OTIVATION</a:t>
            </a:r>
            <a:endParaRPr lang="en-I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Long-term video archives crucial for studying animal sociality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Manual coding of behavioral data becoming increasingly difficult to scale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Need for automated methods to analyze large-scale video datasets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8163" y="420369"/>
            <a:ext cx="8647721" cy="118504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ROBLEM STATEMENT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Challenges in accurately capturing and analyzing primate social interactions from video data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Difficulty in choosing appropriate temporal windows for defining social associations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Potential biases from human-operated cameras and varying data collection methods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BJECTIVES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Investigate how aggregation rate affects social behavior estimates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Examine stability and repeatability of individual-level measures across years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Model demographic and life-history variables related to social behavior variation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f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8075" y="3804920"/>
            <a:ext cx="661987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ONTRIBUTION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Application of deep learning face recognition to generate chimpanzee association networks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Analysis of 17 years of video archive from </a:t>
            </a:r>
            <a:r>
              <a:rPr lang="en-US" b="0" i="0" dirty="0" err="1">
                <a:effectLst/>
                <a:latin typeface="Calibri" panose="020F0502020204030204" charset="0"/>
                <a:cs typeface="Calibri" panose="020F0502020204030204" charset="0"/>
              </a:rPr>
              <a:t>Bossou</a:t>
            </a: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, Guinea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Examination of trade-offs in using face recognition for social network analysis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f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3910330"/>
            <a:ext cx="502475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ESULTS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Different aggregation rates capture different association patterns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Individual-level network-derived traits highly repeatable over time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No reliable effects of age and sex on social behavior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Stable individual estimates of gregariousness despite population decline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 C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RITICAL ANALYSIS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Automated framework shows potential for large-scale, low-cost, reproducible studies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Method reliability demonstrated through consistent individual-level patterns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Importance of choosing appropriate aggregation rates to balance error types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charset="0"/>
                <a:cs typeface="Calibri" panose="020F0502020204030204" charset="0"/>
              </a:rPr>
              <a:t>Limitations: potential biases from human-operated cameras, challenges in wild settings</a:t>
            </a:r>
            <a:endParaRPr lang="en-US" sz="20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IN" alt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EFERENCES</a:t>
            </a:r>
            <a:endParaRPr lang="en-IN" alt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charset="0"/>
                <a:cs typeface="Calibri" panose="020F0502020204030204" charset="0"/>
              </a:rPr>
              <a:t>Schofield, D. P., et al. (2023). Automated face recognition using deep neural networks produces robust primate social networks and sociality measures. Methods in Ecology and Evolution.</a:t>
            </a:r>
            <a:endParaRPr lang="en-US" sz="2400" b="0" i="0" dirty="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HANK YOU</a:t>
            </a:r>
            <a:endParaRPr lang="en-I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7254240" y="3219450"/>
            <a:ext cx="4504690" cy="30930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Bhoomika Reddy M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uralidhar</a:t>
            </a:r>
            <a:endParaRPr lang="en-IN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700756473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  <a:hlinkClick r:id="rId1"/>
              </a:rPr>
              <a:t>BXM64730@UCMO.EDU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C8AE25C0-66E9-4E74-9814-75E5D2A6CABE}">
  <ds:schemaRefs/>
</ds:datastoreItem>
</file>

<file path=customXml/itemProps2.xml><?xml version="1.0" encoding="utf-8"?>
<ds:datastoreItem xmlns:ds="http://schemas.openxmlformats.org/officeDocument/2006/customXml" ds:itemID="{B8954E08-A2C8-44D4-BABF-5531D0DF1FAB}">
  <ds:schemaRefs/>
</ds:datastoreItem>
</file>

<file path=customXml/itemProps3.xml><?xml version="1.0" encoding="utf-8"?>
<ds:datastoreItem xmlns:ds="http://schemas.openxmlformats.org/officeDocument/2006/customXml" ds:itemID="{8FEDA63D-DE73-4ED5-BDF0-D3D9FD35E1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{AE50BF57-5031-45DF-B6A2-3FB1CF250515}tf11158769_win32</Template>
  <TotalTime>0</TotalTime>
  <Words>2151</Words>
  <Application>WPS Presentation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__fkGroteskNeue_598ab8</vt:lpstr>
      <vt:lpstr>Liberation Mono</vt:lpstr>
      <vt:lpstr>Goudy Old Style</vt:lpstr>
      <vt:lpstr>Microsoft YaHei</vt:lpstr>
      <vt:lpstr>Arial Unicode MS</vt:lpstr>
      <vt:lpstr>Avenir Next LT Pro</vt:lpstr>
      <vt:lpstr>Amiri Quran</vt:lpstr>
      <vt:lpstr>Calibri</vt:lpstr>
      <vt:lpstr>Calibri Light</vt:lpstr>
      <vt:lpstr>Times New Roman</vt:lpstr>
      <vt:lpstr>FrostyVTI</vt:lpstr>
      <vt:lpstr>Automated face recognition using deep neural networks  produces robust primate social networks and sociality  measures</vt:lpstr>
      <vt:lpstr>Motivation</vt:lpstr>
      <vt:lpstr>Problem Statement</vt:lpstr>
      <vt:lpstr>Objectives</vt:lpstr>
      <vt:lpstr>Contributions</vt:lpstr>
      <vt:lpstr>Results</vt:lpstr>
      <vt:lpstr> Critical Analysis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Lohith Reddy Buthalapalli</dc:creator>
  <cp:lastModifiedBy>Bhoomika Reddy M</cp:lastModifiedBy>
  <cp:revision>3</cp:revision>
  <dcterms:created xsi:type="dcterms:W3CDTF">2024-07-23T14:17:00Z</dcterms:created>
  <dcterms:modified xsi:type="dcterms:W3CDTF">2024-07-23T19:13:31Z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96F57E53050042EB99EA13F40241A0CC_12</vt:lpwstr>
  </property>
  <property fmtid="{D5CDD505-2E9C-101B-9397-08002B2CF9AE}" pid="4" name="KSOProductBuildVer">
    <vt:lpwstr>1033-12.2.0.17153</vt:lpwstr>
  </property>
</Properties>
</file>