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sldIdLst>
    <p:sldId id="266" r:id="rId5"/>
    <p:sldId id="309" r:id="rId6"/>
    <p:sldId id="310" r:id="rId7"/>
    <p:sldId id="327" r:id="rId8"/>
    <p:sldId id="312" r:id="rId9"/>
    <p:sldId id="313" r:id="rId10"/>
    <p:sldId id="314" r:id="rId11"/>
    <p:sldId id="326" r:id="rId12"/>
    <p:sldId id="315" r:id="rId13"/>
    <p:sldId id="316" r:id="rId14"/>
    <p:sldId id="317" r:id="rId15"/>
    <p:sldId id="318" r:id="rId16"/>
    <p:sldId id="319" r:id="rId17"/>
    <p:sldId id="320" r:id="rId18"/>
    <p:sldId id="322" r:id="rId19"/>
    <p:sldId id="323" r:id="rId20"/>
    <p:sldId id="32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an Mohan Reddy Kamasani" userId="584a8a8e9e525b43" providerId="LiveId" clId="{AF4691AB-9CBE-43F1-87A6-31A3CBB4B3F4}"/>
    <pc:docChg chg="modSld">
      <pc:chgData name="Madhan Mohan Reddy Kamasani" userId="584a8a8e9e525b43" providerId="LiveId" clId="{AF4691AB-9CBE-43F1-87A6-31A3CBB4B3F4}" dt="2024-02-26T04:04:53.799" v="371" actId="20577"/>
      <pc:docMkLst>
        <pc:docMk/>
      </pc:docMkLst>
      <pc:sldChg chg="modSp mod">
        <pc:chgData name="Madhan Mohan Reddy Kamasani" userId="584a8a8e9e525b43" providerId="LiveId" clId="{AF4691AB-9CBE-43F1-87A6-31A3CBB4B3F4}" dt="2024-02-26T04:04:53.799" v="371" actId="20577"/>
        <pc:sldMkLst>
          <pc:docMk/>
          <pc:sldMk cId="895915843" sldId="266"/>
        </pc:sldMkLst>
        <pc:spChg chg="mod">
          <ac:chgData name="Madhan Mohan Reddy Kamasani" userId="584a8a8e9e525b43" providerId="LiveId" clId="{AF4691AB-9CBE-43F1-87A6-31A3CBB4B3F4}" dt="2024-02-26T04:04:53.799" v="371" actId="20577"/>
          <ac:spMkLst>
            <pc:docMk/>
            <pc:sldMk cId="895915843" sldId="266"/>
            <ac:spMk id="8" creationId="{7FE9FF44-204A-4FF2-BF01-F173146CF954}"/>
          </ac:spMkLst>
        </pc:spChg>
      </pc:sldChg>
    </pc:docChg>
  </pc:docChgLst>
  <pc:docChgLst>
    <pc:chgData name="Madhan Mohan Reddy Kamasani" userId="584a8a8e9e525b43" providerId="LiveId" clId="{FC43BA22-DF0B-4A3D-B0CE-939996E112D8}"/>
    <pc:docChg chg="modSld">
      <pc:chgData name="Madhan Mohan Reddy Kamasani" userId="584a8a8e9e525b43" providerId="LiveId" clId="{FC43BA22-DF0B-4A3D-B0CE-939996E112D8}" dt="2024-02-01T05:39:59.880" v="5" actId="1076"/>
      <pc:docMkLst>
        <pc:docMk/>
      </pc:docMkLst>
      <pc:sldChg chg="modSp">
        <pc:chgData name="Madhan Mohan Reddy Kamasani" userId="584a8a8e9e525b43" providerId="LiveId" clId="{FC43BA22-DF0B-4A3D-B0CE-939996E112D8}" dt="2024-02-01T03:40:59.600" v="4" actId="1035"/>
        <pc:sldMkLst>
          <pc:docMk/>
          <pc:sldMk cId="3401487022" sldId="325"/>
        </pc:sldMkLst>
        <pc:picChg chg="mod">
          <ac:chgData name="Madhan Mohan Reddy Kamasani" userId="584a8a8e9e525b43" providerId="LiveId" clId="{FC43BA22-DF0B-4A3D-B0CE-939996E112D8}" dt="2024-02-01T03:40:59.600" v="4" actId="1035"/>
          <ac:picMkLst>
            <pc:docMk/>
            <pc:sldMk cId="3401487022" sldId="325"/>
            <ac:picMk id="1026" creationId="{66F5C623-C3D1-4740-AF67-1E814E8CD626}"/>
          </ac:picMkLst>
        </pc:picChg>
      </pc:sldChg>
      <pc:sldChg chg="modSp mod">
        <pc:chgData name="Madhan Mohan Reddy Kamasani" userId="584a8a8e9e525b43" providerId="LiveId" clId="{FC43BA22-DF0B-4A3D-B0CE-939996E112D8}" dt="2024-02-01T05:39:59.880" v="5" actId="1076"/>
        <pc:sldMkLst>
          <pc:docMk/>
          <pc:sldMk cId="1032608470" sldId="326"/>
        </pc:sldMkLst>
        <pc:picChg chg="mod">
          <ac:chgData name="Madhan Mohan Reddy Kamasani" userId="584a8a8e9e525b43" providerId="LiveId" clId="{FC43BA22-DF0B-4A3D-B0CE-939996E112D8}" dt="2024-02-01T05:39:59.880" v="5" actId="1076"/>
          <ac:picMkLst>
            <pc:docMk/>
            <pc:sldMk cId="1032608470" sldId="326"/>
            <ac:picMk id="5" creationId="{BC36B7F2-5018-47B4-829D-69AD52EE5C5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558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9673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70308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7646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23973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6377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5063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2288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31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754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38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09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0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00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979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974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56514" y="197500"/>
            <a:ext cx="8407806" cy="1348577"/>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Times New Roman" panose="02020603050405020304" pitchFamily="18" charset="0"/>
                <a:cs typeface="Times New Roman" panose="02020603050405020304" pitchFamily="18" charset="0"/>
              </a:rPr>
              <a:t>SMS BASED NOTICE BOARD</a:t>
            </a:r>
          </a:p>
        </p:txBody>
      </p:sp>
      <p:sp>
        <p:nvSpPr>
          <p:cNvPr id="5" name="Subtitle 4">
            <a:extLst>
              <a:ext uri="{FF2B5EF4-FFF2-40B4-BE49-F238E27FC236}">
                <a16:creationId xmlns:a16="http://schemas.microsoft.com/office/drawing/2014/main" id="{E8F6D3D7-BAC1-4B9D-AD59-E488470CC57A}"/>
              </a:ext>
            </a:extLst>
          </p:cNvPr>
          <p:cNvSpPr>
            <a:spLocks noGrp="1"/>
          </p:cNvSpPr>
          <p:nvPr>
            <p:ph type="subTitle" idx="1"/>
          </p:nvPr>
        </p:nvSpPr>
        <p:spPr>
          <a:xfrm>
            <a:off x="-196772" y="5285426"/>
            <a:ext cx="9781063" cy="1143000"/>
          </a:xfrm>
        </p:spPr>
        <p:txBody>
          <a:bodyPr>
            <a:noAutofit/>
          </a:bodyPr>
          <a:lstStyle/>
          <a:p>
            <a:r>
              <a:rPr lang="en-US" sz="2000" dirty="0"/>
              <a:t>                                                           </a:t>
            </a:r>
          </a:p>
          <a:p>
            <a:r>
              <a:rPr lang="en-US" sz="2000" dirty="0"/>
              <a:t>                                     </a:t>
            </a:r>
            <a:endParaRPr lang="en-IN" sz="2000" dirty="0"/>
          </a:p>
        </p:txBody>
      </p:sp>
      <p:sp>
        <p:nvSpPr>
          <p:cNvPr id="8" name="TextBox 7">
            <a:extLst>
              <a:ext uri="{FF2B5EF4-FFF2-40B4-BE49-F238E27FC236}">
                <a16:creationId xmlns:a16="http://schemas.microsoft.com/office/drawing/2014/main" id="{7FE9FF44-204A-4FF2-BF01-F173146CF954}"/>
              </a:ext>
            </a:extLst>
          </p:cNvPr>
          <p:cNvSpPr txBox="1"/>
          <p:nvPr/>
        </p:nvSpPr>
        <p:spPr>
          <a:xfrm>
            <a:off x="966300" y="4232196"/>
            <a:ext cx="9108475" cy="233910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SUPERVISED  BY :                         PREPARED BY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THINAKARAN      		B.VISHNUVARDHANREDDY     (192211820)</a:t>
            </a:r>
          </a:p>
          <a:p>
            <a:r>
              <a:rPr lang="en-US" dirty="0">
                <a:latin typeface="Times New Roman" panose="02020603050405020304" pitchFamily="18" charset="0"/>
                <a:cs typeface="Times New Roman" panose="02020603050405020304" pitchFamily="18" charset="0"/>
              </a:rPr>
              <a:t>                                                A.MANI BHUMIKA                      (192211494)</a:t>
            </a:r>
          </a:p>
          <a:p>
            <a:r>
              <a:rPr lang="en-US" dirty="0">
                <a:latin typeface="Times New Roman" panose="02020603050405020304" pitchFamily="18" charset="0"/>
                <a:cs typeface="Times New Roman" panose="02020603050405020304" pitchFamily="18" charset="0"/>
              </a:rPr>
              <a:t>                                                E.KAVERI                                       (192211493)</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3884-A2D6-4077-A170-3098EB046FD7}"/>
              </a:ext>
            </a:extLst>
          </p:cNvPr>
          <p:cNvSpPr>
            <a:spLocks noGrp="1"/>
          </p:cNvSpPr>
          <p:nvPr>
            <p:ph type="title"/>
          </p:nvPr>
        </p:nvSpPr>
        <p:spPr>
          <a:xfrm>
            <a:off x="406746" y="67464"/>
            <a:ext cx="3854528" cy="1278466"/>
          </a:xfrm>
        </p:spPr>
        <p:txBody>
          <a:bodyPr>
            <a:normAutofit fontScale="90000"/>
          </a:bodyPr>
          <a:lstStyle/>
          <a:p>
            <a:r>
              <a:rPr lang="en-US" sz="2800" dirty="0">
                <a:latin typeface="Times New Roman" panose="02020603050405020304" pitchFamily="18" charset="0"/>
                <a:cs typeface="Times New Roman" panose="02020603050405020304" pitchFamily="18" charset="0"/>
              </a:rPr>
              <a:t>LCD INTERFACE WITH MICRO CONTROLLER</a:t>
            </a:r>
            <a:endParaRPr lang="en-IN" sz="2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77B1512-63A2-493E-A8E7-C31AF87F5D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60913" y="1345930"/>
            <a:ext cx="4513262" cy="3864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12F6187-23E6-4036-9616-55A384113462}"/>
              </a:ext>
            </a:extLst>
          </p:cNvPr>
          <p:cNvSpPr>
            <a:spLocks noGrp="1"/>
          </p:cNvSpPr>
          <p:nvPr>
            <p:ph type="body" sz="half" idx="2"/>
          </p:nvPr>
        </p:nvSpPr>
        <p:spPr>
          <a:xfrm>
            <a:off x="406746" y="2055056"/>
            <a:ext cx="3854528" cy="2584449"/>
          </a:xfrm>
        </p:spPr>
        <p:txBody>
          <a:bodyPr>
            <a:normAutofit fontScale="25000" lnSpcReduction="20000"/>
          </a:bodyPr>
          <a:lstStyle/>
          <a:p>
            <a:pPr marL="342900" lvl="0" indent="-342900" algn="just">
              <a:lnSpc>
                <a:spcPct val="150000"/>
              </a:lnSpc>
              <a:buFont typeface="Symbol" panose="05050102010706020507" pitchFamily="18" charset="2"/>
              <a:buChar char=""/>
              <a:tabLst>
                <a:tab pos="304800" algn="l"/>
                <a:tab pos="2486025" algn="l"/>
              </a:tabLst>
            </a:pPr>
            <a:r>
              <a:rPr lang="en-US" sz="7400" dirty="0">
                <a:effectLst/>
                <a:latin typeface="Times New Roman" panose="02020603050405020304" pitchFamily="18" charset="0"/>
                <a:ea typeface="Times New Roman" panose="02020603050405020304" pitchFamily="18" charset="0"/>
                <a:cs typeface="Times New Roman" panose="02020603050405020304" pitchFamily="18" charset="0"/>
              </a:rPr>
              <a:t>Input voltage: 5v</a:t>
            </a:r>
            <a:endParaRPr lang="en-IN" sz="7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304800" algn="l"/>
                <a:tab pos="2486025" algn="l"/>
              </a:tabLst>
            </a:pPr>
            <a:r>
              <a:rPr lang="en-US" sz="7400" dirty="0">
                <a:effectLst/>
                <a:latin typeface="Times New Roman" panose="02020603050405020304" pitchFamily="18" charset="0"/>
                <a:ea typeface="Times New Roman" panose="02020603050405020304" pitchFamily="18" charset="0"/>
                <a:cs typeface="Times New Roman" panose="02020603050405020304" pitchFamily="18" charset="0"/>
              </a:rPr>
              <a:t>E-blocks compatible</a:t>
            </a:r>
            <a:endParaRPr lang="en-IN" sz="7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304800" algn="l"/>
                <a:tab pos="2486025" algn="l"/>
              </a:tabLst>
            </a:pPr>
            <a:r>
              <a:rPr lang="en-US" sz="7400" dirty="0">
                <a:effectLst/>
                <a:latin typeface="Times New Roman" panose="02020603050405020304" pitchFamily="18" charset="0"/>
                <a:ea typeface="Times New Roman" panose="02020603050405020304" pitchFamily="18" charset="0"/>
                <a:cs typeface="Times New Roman" panose="02020603050405020304" pitchFamily="18" charset="0"/>
              </a:rPr>
              <a:t>Low cost</a:t>
            </a:r>
            <a:endParaRPr lang="en-IN" sz="7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304800" algn="l"/>
                <a:tab pos="2486025" algn="l"/>
              </a:tabLst>
            </a:pPr>
            <a:r>
              <a:rPr lang="en-US" sz="7400" dirty="0">
                <a:effectLst/>
                <a:latin typeface="Times New Roman" panose="02020603050405020304" pitchFamily="18" charset="0"/>
                <a:ea typeface="Times New Roman" panose="02020603050405020304" pitchFamily="18" charset="0"/>
                <a:cs typeface="Times New Roman" panose="02020603050405020304" pitchFamily="18" charset="0"/>
              </a:rPr>
              <a:t>Compatible with most I/O ports in the E-Block range</a:t>
            </a:r>
            <a:endParaRPr lang="en-IN" sz="7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304800" algn="l"/>
                <a:tab pos="2486025" algn="l"/>
              </a:tabLst>
            </a:pPr>
            <a:r>
              <a:rPr lang="en-US" sz="7400" dirty="0">
                <a:effectLst/>
                <a:latin typeface="Times New Roman" panose="02020603050405020304" pitchFamily="18" charset="0"/>
                <a:ea typeface="Times New Roman" panose="02020603050405020304" pitchFamily="18" charset="0"/>
                <a:cs typeface="Times New Roman" panose="02020603050405020304" pitchFamily="18" charset="0"/>
              </a:rPr>
              <a:t>Ease to develop programming code using Flow code icons</a:t>
            </a:r>
            <a:endParaRPr lang="en-IN" sz="7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115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5E9B1-6010-41B5-A254-95B85E23EEAC}"/>
              </a:ext>
            </a:extLst>
          </p:cNvPr>
          <p:cNvSpPr>
            <a:spLocks noGrp="1"/>
          </p:cNvSpPr>
          <p:nvPr>
            <p:ph type="title"/>
          </p:nvPr>
        </p:nvSpPr>
        <p:spPr>
          <a:xfrm>
            <a:off x="677334" y="127004"/>
            <a:ext cx="3854528" cy="1278466"/>
          </a:xfrm>
        </p:spPr>
        <p:txBody>
          <a:bodyPr>
            <a:normAutofit/>
          </a:bodyPr>
          <a:lstStyle/>
          <a:p>
            <a:r>
              <a:rPr lang="en-US" sz="2800" dirty="0"/>
              <a:t>MAX232 PIN DIAGRAM</a:t>
            </a:r>
            <a:endParaRPr lang="en-IN" sz="2800" dirty="0"/>
          </a:p>
        </p:txBody>
      </p:sp>
      <p:pic>
        <p:nvPicPr>
          <p:cNvPr id="4" name="Content Placeholder 3" descr="Image result for max232 ic">
            <a:extLst>
              <a:ext uri="{FF2B5EF4-FFF2-40B4-BE49-F238E27FC236}">
                <a16:creationId xmlns:a16="http://schemas.microsoft.com/office/drawing/2014/main" id="{7AC47F9E-4A97-4106-B136-B75BF0EDAA9F}"/>
              </a:ext>
            </a:extLst>
          </p:cNvPr>
          <p:cNvPicPr>
            <a:picLocks noGrp="1" noChangeAspect="1"/>
          </p:cNvPicPr>
          <p:nvPr>
            <p:ph idx="1"/>
          </p:nvPr>
        </p:nvPicPr>
        <p:blipFill>
          <a:blip r:embed="rId2"/>
          <a:stretch>
            <a:fillRect/>
          </a:stretch>
        </p:blipFill>
        <p:spPr bwMode="auto">
          <a:xfrm>
            <a:off x="4760913" y="1585714"/>
            <a:ext cx="4513262" cy="3384946"/>
          </a:xfrm>
          <a:prstGeom prst="rect">
            <a:avLst/>
          </a:prstGeom>
          <a:noFill/>
          <a:ln w="9525">
            <a:noFill/>
            <a:miter lim="800000"/>
            <a:headEnd/>
            <a:tailEnd/>
          </a:ln>
        </p:spPr>
      </p:pic>
      <p:sp>
        <p:nvSpPr>
          <p:cNvPr id="6" name="Text Placeholder 5">
            <a:extLst>
              <a:ext uri="{FF2B5EF4-FFF2-40B4-BE49-F238E27FC236}">
                <a16:creationId xmlns:a16="http://schemas.microsoft.com/office/drawing/2014/main" id="{8AC308D7-D305-48A9-B9A2-344DB0C14EF1}"/>
              </a:ext>
            </a:extLst>
          </p:cNvPr>
          <p:cNvSpPr>
            <a:spLocks noGrp="1"/>
          </p:cNvSpPr>
          <p:nvPr>
            <p:ph type="body" sz="half" idx="2"/>
          </p:nvPr>
        </p:nvSpPr>
        <p:spPr>
          <a:xfrm>
            <a:off x="612019" y="1750702"/>
            <a:ext cx="3854528" cy="2584449"/>
          </a:xfrm>
        </p:spPr>
        <p:txBody>
          <a:bodyPr>
            <a:normAutofit fontScale="25000" lnSpcReduction="20000"/>
          </a:bodyPr>
          <a:lstStyle/>
          <a:p>
            <a:r>
              <a:rPr lang="en-US" sz="8000" dirty="0"/>
              <a:t>FEATURES :</a:t>
            </a:r>
          </a:p>
          <a:p>
            <a:pPr marL="342900" lvl="0" indent="-342900" algn="just">
              <a:lnSpc>
                <a:spcPct val="150000"/>
              </a:lnSpc>
              <a:buFont typeface="Symbol" panose="05050102010706020507" pitchFamily="18" charset="2"/>
              <a:buChar char=""/>
              <a:tabLst>
                <a:tab pos="2000250" algn="l"/>
              </a:tabLst>
            </a:pPr>
            <a:r>
              <a:rPr lang="en-US" sz="6400" dirty="0">
                <a:effectLst/>
                <a:latin typeface="Times New Roman" panose="02020603050405020304" pitchFamily="18" charset="0"/>
                <a:ea typeface="Times New Roman" panose="02020603050405020304" pitchFamily="18" charset="0"/>
                <a:cs typeface="Latha" panose="020B0604020202020204" pitchFamily="34" charset="0"/>
              </a:rPr>
              <a:t>Saves Board Space</a:t>
            </a:r>
            <a:endParaRPr lang="en-IN" sz="6400" dirty="0">
              <a:effectLst/>
              <a:latin typeface="Calibri" panose="020F0502020204030204" pitchFamily="34" charset="0"/>
              <a:ea typeface="Times New Roman" panose="02020603050405020304" pitchFamily="18" charset="0"/>
              <a:cs typeface="Latha" panose="020B0604020202020204" pitchFamily="34" charset="0"/>
            </a:endParaRPr>
          </a:p>
          <a:p>
            <a:pPr marL="342900" lvl="0" indent="-342900" algn="just">
              <a:lnSpc>
                <a:spcPct val="150000"/>
              </a:lnSpc>
              <a:buFont typeface="Symbol" panose="05050102010706020507" pitchFamily="18" charset="2"/>
              <a:buChar char=""/>
              <a:tabLst>
                <a:tab pos="2000250" algn="l"/>
              </a:tabLst>
            </a:pPr>
            <a:r>
              <a:rPr lang="en-US" sz="6400" dirty="0">
                <a:effectLst/>
                <a:latin typeface="Times New Roman" panose="02020603050405020304" pitchFamily="18" charset="0"/>
                <a:ea typeface="Times New Roman" panose="02020603050405020304" pitchFamily="18" charset="0"/>
                <a:cs typeface="Latha" panose="020B0604020202020204" pitchFamily="34" charset="0"/>
              </a:rPr>
              <a:t>Integrated Charge Pump Circuitry</a:t>
            </a:r>
            <a:endParaRPr lang="en-IN" sz="6400" dirty="0">
              <a:effectLst/>
              <a:latin typeface="Calibri" panose="020F0502020204030204" pitchFamily="34" charset="0"/>
              <a:ea typeface="Times New Roman" panose="02020603050405020304" pitchFamily="18" charset="0"/>
              <a:cs typeface="Latha" panose="020B0604020202020204" pitchFamily="34" charset="0"/>
            </a:endParaRPr>
          </a:p>
          <a:p>
            <a:pPr marL="342900" lvl="0" indent="-342900" algn="just">
              <a:lnSpc>
                <a:spcPct val="150000"/>
              </a:lnSpc>
              <a:buFont typeface="Symbol" panose="05050102010706020507" pitchFamily="18" charset="2"/>
              <a:buChar char=""/>
              <a:tabLst>
                <a:tab pos="2000250" algn="l"/>
              </a:tabLst>
            </a:pPr>
            <a:r>
              <a:rPr lang="en-US" sz="6400" dirty="0">
                <a:effectLst/>
                <a:latin typeface="Times New Roman" panose="02020603050405020304" pitchFamily="18" charset="0"/>
                <a:ea typeface="Times New Roman" panose="02020603050405020304" pitchFamily="18" charset="0"/>
                <a:cs typeface="Latha" panose="020B0604020202020204" pitchFamily="34" charset="0"/>
              </a:rPr>
              <a:t>Eliminates the Need for a Bipolar ±12V Supply</a:t>
            </a:r>
            <a:endParaRPr lang="en-IN" sz="6400" dirty="0">
              <a:effectLst/>
              <a:latin typeface="Calibri" panose="020F0502020204030204" pitchFamily="34" charset="0"/>
              <a:ea typeface="Times New Roman" panose="02020603050405020304" pitchFamily="18" charset="0"/>
              <a:cs typeface="Latha" panose="020B0604020202020204" pitchFamily="34" charset="0"/>
            </a:endParaRPr>
          </a:p>
          <a:p>
            <a:pPr marL="342900" lvl="0" indent="-342900" algn="just">
              <a:lnSpc>
                <a:spcPct val="150000"/>
              </a:lnSpc>
              <a:buFont typeface="Symbol" panose="05050102010706020507" pitchFamily="18" charset="2"/>
              <a:buChar char=""/>
              <a:tabLst>
                <a:tab pos="2000250" algn="l"/>
              </a:tabLst>
            </a:pPr>
            <a:r>
              <a:rPr lang="en-US" sz="6400" dirty="0">
                <a:effectLst/>
                <a:latin typeface="Times New Roman" panose="02020603050405020304" pitchFamily="18" charset="0"/>
                <a:ea typeface="Times New Roman" panose="02020603050405020304" pitchFamily="18" charset="0"/>
                <a:cs typeface="Latha" panose="020B0604020202020204" pitchFamily="34" charset="0"/>
              </a:rPr>
              <a:t>Enables Single Supply Operation from +5V Supply</a:t>
            </a:r>
            <a:endParaRPr lang="en-IN" sz="6400" dirty="0">
              <a:effectLst/>
              <a:latin typeface="Calibri" panose="020F0502020204030204" pitchFamily="34" charset="0"/>
              <a:ea typeface="Times New Roman" panose="02020603050405020304" pitchFamily="18" charset="0"/>
              <a:cs typeface="Latha" panose="020B0604020202020204" pitchFamily="34" charset="0"/>
            </a:endParaRPr>
          </a:p>
          <a:p>
            <a:pPr marL="342900" lvl="0" indent="-342900" algn="just">
              <a:lnSpc>
                <a:spcPct val="150000"/>
              </a:lnSpc>
              <a:buFont typeface="Symbol" panose="05050102010706020507" pitchFamily="18" charset="2"/>
              <a:buChar char=""/>
              <a:tabLst>
                <a:tab pos="2000250" algn="l"/>
              </a:tabLst>
            </a:pPr>
            <a:r>
              <a:rPr lang="en-US" sz="6400" dirty="0">
                <a:effectLst/>
                <a:latin typeface="Times New Roman" panose="02020603050405020304" pitchFamily="18" charset="0"/>
                <a:ea typeface="Times New Roman" panose="02020603050405020304" pitchFamily="18" charset="0"/>
                <a:cs typeface="Latha" panose="020B0604020202020204" pitchFamily="34" charset="0"/>
              </a:rPr>
              <a:t>Integrated Capacitors (MAX223, MAX233, MAX235, MAX245-MAX247)</a:t>
            </a:r>
            <a:endParaRPr lang="en-IN" sz="6400" dirty="0">
              <a:effectLst/>
              <a:latin typeface="Calibri" panose="020F0502020204030204" pitchFamily="34" charset="0"/>
              <a:ea typeface="Times New Roman" panose="02020603050405020304" pitchFamily="18" charset="0"/>
              <a:cs typeface="Latha" panose="020B0604020202020204" pitchFamily="34" charset="0"/>
            </a:endParaRPr>
          </a:p>
          <a:p>
            <a:pPr marL="342900" lvl="0" indent="-342900" algn="just">
              <a:lnSpc>
                <a:spcPct val="150000"/>
              </a:lnSpc>
              <a:spcAft>
                <a:spcPts val="1000"/>
              </a:spcAft>
              <a:buFont typeface="Symbol" panose="05050102010706020507" pitchFamily="18" charset="2"/>
              <a:buChar char=""/>
              <a:tabLst>
                <a:tab pos="2000250" algn="l"/>
              </a:tabLst>
            </a:pPr>
            <a:r>
              <a:rPr lang="en-US" sz="6400" dirty="0">
                <a:effectLst/>
                <a:latin typeface="Times New Roman" panose="02020603050405020304" pitchFamily="18" charset="0"/>
                <a:ea typeface="Times New Roman" panose="02020603050405020304" pitchFamily="18" charset="0"/>
                <a:cs typeface="Latha" panose="020B0604020202020204" pitchFamily="34" charset="0"/>
              </a:rPr>
              <a:t>Saves Power for Reduced Power Requirements  5µW Shutdown Mode</a:t>
            </a:r>
            <a:endParaRPr lang="en-IN" sz="6400" dirty="0">
              <a:effectLst/>
              <a:latin typeface="Calibri" panose="020F0502020204030204" pitchFamily="34" charset="0"/>
              <a:ea typeface="Times New Roman" panose="02020603050405020304" pitchFamily="18" charset="0"/>
              <a:cs typeface="Latha" panose="020B0604020202020204" pitchFamily="34" charset="0"/>
            </a:endParaRPr>
          </a:p>
          <a:p>
            <a:endParaRPr lang="en-IN" sz="2800" dirty="0"/>
          </a:p>
        </p:txBody>
      </p:sp>
    </p:spTree>
    <p:extLst>
      <p:ext uri="{BB962C8B-B14F-4D97-AF65-F5344CB8AC3E}">
        <p14:creationId xmlns:p14="http://schemas.microsoft.com/office/powerpoint/2010/main" val="242053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052-4E18-4DA9-9F2D-BA2F81582A19}"/>
              </a:ext>
            </a:extLst>
          </p:cNvPr>
          <p:cNvSpPr>
            <a:spLocks noGrp="1"/>
          </p:cNvSpPr>
          <p:nvPr>
            <p:ph type="title"/>
          </p:nvPr>
        </p:nvSpPr>
        <p:spPr>
          <a:xfrm>
            <a:off x="416077" y="160801"/>
            <a:ext cx="3854528" cy="1278466"/>
          </a:xfrm>
        </p:spPr>
        <p:txBody>
          <a:bodyPr>
            <a:normAutofit/>
          </a:bodyPr>
          <a:lstStyle/>
          <a:p>
            <a:r>
              <a:rPr lang="en-US" sz="2800" dirty="0">
                <a:latin typeface="Times New Roman" panose="02020603050405020304" pitchFamily="18" charset="0"/>
                <a:cs typeface="Times New Roman" panose="02020603050405020304" pitchFamily="18" charset="0"/>
              </a:rPr>
              <a:t>GSM MODEM</a:t>
            </a:r>
            <a:endParaRPr lang="en-IN" sz="2800" dirty="0">
              <a:latin typeface="Times New Roman" panose="02020603050405020304" pitchFamily="18" charset="0"/>
              <a:cs typeface="Times New Roman" panose="02020603050405020304" pitchFamily="18" charset="0"/>
            </a:endParaRPr>
          </a:p>
        </p:txBody>
      </p:sp>
      <p:pic>
        <p:nvPicPr>
          <p:cNvPr id="5" name="Content Placeholder 4" descr="Image result for gsm modem">
            <a:extLst>
              <a:ext uri="{FF2B5EF4-FFF2-40B4-BE49-F238E27FC236}">
                <a16:creationId xmlns:a16="http://schemas.microsoft.com/office/drawing/2014/main" id="{8500F532-4499-4B60-A6D9-59B9C8775896}"/>
              </a:ext>
            </a:extLst>
          </p:cNvPr>
          <p:cNvPicPr>
            <a:picLocks noGrp="1" noChangeAspect="1"/>
          </p:cNvPicPr>
          <p:nvPr>
            <p:ph idx="1"/>
          </p:nvPr>
        </p:nvPicPr>
        <p:blipFill>
          <a:blip r:embed="rId2" cstate="print"/>
          <a:srcRect/>
          <a:stretch>
            <a:fillRect/>
          </a:stretch>
        </p:blipFill>
        <p:spPr bwMode="auto">
          <a:xfrm>
            <a:off x="4814587" y="1368147"/>
            <a:ext cx="4480560" cy="2880360"/>
          </a:xfrm>
          <a:prstGeom prst="rect">
            <a:avLst/>
          </a:prstGeom>
          <a:noFill/>
          <a:ln w="9525">
            <a:noFill/>
            <a:miter lim="800000"/>
            <a:headEnd/>
            <a:tailEnd/>
          </a:ln>
        </p:spPr>
      </p:pic>
      <p:sp>
        <p:nvSpPr>
          <p:cNvPr id="4" name="Text Placeholder 3">
            <a:extLst>
              <a:ext uri="{FF2B5EF4-FFF2-40B4-BE49-F238E27FC236}">
                <a16:creationId xmlns:a16="http://schemas.microsoft.com/office/drawing/2014/main" id="{B3AA1098-D307-47B2-B03C-1A00A21EC479}"/>
              </a:ext>
            </a:extLst>
          </p:cNvPr>
          <p:cNvSpPr>
            <a:spLocks noGrp="1"/>
          </p:cNvSpPr>
          <p:nvPr>
            <p:ph type="body" sz="half" idx="2"/>
          </p:nvPr>
        </p:nvSpPr>
        <p:spPr>
          <a:xfrm>
            <a:off x="416077" y="1664058"/>
            <a:ext cx="3854528" cy="2584449"/>
          </a:xfrm>
        </p:spPr>
        <p:txBody>
          <a:bodyPr>
            <a:normAutofit fontScale="77500" lnSpcReduction="20000"/>
          </a:bodyPr>
          <a:lstStyle/>
          <a:p>
            <a:pPr algn="just"/>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GSM modem is a specialized type of modem which accepts a SIM card, and operates over a subscription to a mobile operator, just like a mobile phone. This tutorial will explain how to interface a GSM modem with Toradex modules.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957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2360-BE5A-4F98-AF7D-22A100A7687A}"/>
              </a:ext>
            </a:extLst>
          </p:cNvPr>
          <p:cNvSpPr>
            <a:spLocks noGrp="1"/>
          </p:cNvSpPr>
          <p:nvPr>
            <p:ph type="title"/>
          </p:nvPr>
        </p:nvSpPr>
        <p:spPr>
          <a:xfrm>
            <a:off x="677334" y="218016"/>
            <a:ext cx="4817219" cy="1278466"/>
          </a:xfrm>
        </p:spPr>
        <p:txBody>
          <a:bodyPr>
            <a:normAutofit/>
          </a:bodyPr>
          <a:lstStyle/>
          <a:p>
            <a:r>
              <a:rPr lang="en-US" sz="2800" dirty="0">
                <a:latin typeface="Times New Roman" panose="02020603050405020304" pitchFamily="18" charset="0"/>
                <a:cs typeface="Times New Roman" panose="02020603050405020304" pitchFamily="18" charset="0"/>
              </a:rPr>
              <a:t>SINGLE CHANNEL RELAY</a:t>
            </a:r>
            <a:endParaRPr lang="en-IN" sz="2800" dirty="0">
              <a:latin typeface="Times New Roman" panose="02020603050405020304" pitchFamily="18" charset="0"/>
              <a:cs typeface="Times New Roman" panose="02020603050405020304" pitchFamily="18" charset="0"/>
            </a:endParaRPr>
          </a:p>
        </p:txBody>
      </p:sp>
      <p:pic>
        <p:nvPicPr>
          <p:cNvPr id="5" name="Content Placeholder 4" descr="Related image">
            <a:extLst>
              <a:ext uri="{FF2B5EF4-FFF2-40B4-BE49-F238E27FC236}">
                <a16:creationId xmlns:a16="http://schemas.microsoft.com/office/drawing/2014/main" id="{2685A438-2844-4C90-A0E5-682B73451F01}"/>
              </a:ext>
            </a:extLst>
          </p:cNvPr>
          <p:cNvPicPr>
            <a:picLocks noGrp="1" noChangeAspect="1"/>
          </p:cNvPicPr>
          <p:nvPr>
            <p:ph idx="1"/>
          </p:nvPr>
        </p:nvPicPr>
        <p:blipFill>
          <a:blip r:embed="rId2" cstate="print"/>
          <a:stretch>
            <a:fillRect/>
          </a:stretch>
        </p:blipFill>
        <p:spPr bwMode="auto">
          <a:xfrm>
            <a:off x="5660491" y="1921135"/>
            <a:ext cx="2714105" cy="2714105"/>
          </a:xfrm>
          <a:prstGeom prst="rect">
            <a:avLst/>
          </a:prstGeom>
          <a:noFill/>
          <a:ln w="9525">
            <a:noFill/>
            <a:miter lim="800000"/>
            <a:headEnd/>
            <a:tailEnd/>
          </a:ln>
        </p:spPr>
      </p:pic>
      <p:sp>
        <p:nvSpPr>
          <p:cNvPr id="4" name="Text Placeholder 3">
            <a:extLst>
              <a:ext uri="{FF2B5EF4-FFF2-40B4-BE49-F238E27FC236}">
                <a16:creationId xmlns:a16="http://schemas.microsoft.com/office/drawing/2014/main" id="{8B98A391-1FEF-4E7E-BD57-5A3E57093D89}"/>
              </a:ext>
            </a:extLst>
          </p:cNvPr>
          <p:cNvSpPr>
            <a:spLocks noGrp="1"/>
          </p:cNvSpPr>
          <p:nvPr>
            <p:ph type="body" sz="half" idx="2"/>
          </p:nvPr>
        </p:nvSpPr>
        <p:spPr>
          <a:xfrm>
            <a:off x="677334" y="2118049"/>
            <a:ext cx="3854528" cy="3243469"/>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relay is an electrically operated device. It has a control system and (also called input circuit or input contactor) and controlled system (also called output circuit or output contactor). It is frequently used in automatic control circuit.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00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DEB4-E64B-43F6-B03A-186134E11C9A}"/>
              </a:ext>
            </a:extLst>
          </p:cNvPr>
          <p:cNvSpPr>
            <a:spLocks noGrp="1"/>
          </p:cNvSpPr>
          <p:nvPr>
            <p:ph type="title"/>
          </p:nvPr>
        </p:nvSpPr>
        <p:spPr>
          <a:xfrm>
            <a:off x="481391" y="351768"/>
            <a:ext cx="3854528" cy="1278466"/>
          </a:xfrm>
        </p:spPr>
        <p:txBody>
          <a:bodyPr>
            <a:normAutofit/>
          </a:bodyPr>
          <a:lstStyle/>
          <a:p>
            <a:r>
              <a:rPr lang="en-US" sz="2800" dirty="0">
                <a:latin typeface="Times New Roman" panose="02020603050405020304" pitchFamily="18" charset="0"/>
                <a:cs typeface="Times New Roman" panose="02020603050405020304" pitchFamily="18" charset="0"/>
              </a:rPr>
              <a:t>TRANSFORMER</a:t>
            </a:r>
            <a:endParaRPr lang="en-IN" sz="2800" dirty="0">
              <a:latin typeface="Times New Roman" panose="02020603050405020304" pitchFamily="18" charset="0"/>
              <a:cs typeface="Times New Roman" panose="02020603050405020304" pitchFamily="18" charset="0"/>
            </a:endParaRPr>
          </a:p>
        </p:txBody>
      </p:sp>
      <p:pic>
        <p:nvPicPr>
          <p:cNvPr id="5" name="Content Placeholder 4" descr="Image result for transformer in lumisense">
            <a:extLst>
              <a:ext uri="{FF2B5EF4-FFF2-40B4-BE49-F238E27FC236}">
                <a16:creationId xmlns:a16="http://schemas.microsoft.com/office/drawing/2014/main" id="{93985675-B188-41F9-99B7-896BEBE558CB}"/>
              </a:ext>
            </a:extLst>
          </p:cNvPr>
          <p:cNvPicPr>
            <a:picLocks noGrp="1" noChangeAspect="1"/>
          </p:cNvPicPr>
          <p:nvPr>
            <p:ph idx="1"/>
          </p:nvPr>
        </p:nvPicPr>
        <p:blipFill>
          <a:blip r:embed="rId2"/>
          <a:srcRect/>
          <a:stretch>
            <a:fillRect/>
          </a:stretch>
        </p:blipFill>
        <p:spPr bwMode="auto">
          <a:xfrm>
            <a:off x="5159829" y="2136775"/>
            <a:ext cx="3937518" cy="2171700"/>
          </a:xfrm>
          <a:prstGeom prst="rect">
            <a:avLst/>
          </a:prstGeom>
          <a:noFill/>
          <a:ln w="9525">
            <a:noFill/>
            <a:miter lim="800000"/>
            <a:headEnd/>
            <a:tailEnd/>
          </a:ln>
        </p:spPr>
      </p:pic>
      <p:sp>
        <p:nvSpPr>
          <p:cNvPr id="4" name="Text Placeholder 3">
            <a:extLst>
              <a:ext uri="{FF2B5EF4-FFF2-40B4-BE49-F238E27FC236}">
                <a16:creationId xmlns:a16="http://schemas.microsoft.com/office/drawing/2014/main" id="{31A336C2-F205-485F-BBD6-0B696A6B44DF}"/>
              </a:ext>
            </a:extLst>
          </p:cNvPr>
          <p:cNvSpPr>
            <a:spLocks noGrp="1"/>
          </p:cNvSpPr>
          <p:nvPr>
            <p:ph type="body" sz="half" idx="2"/>
          </p:nvPr>
        </p:nvSpPr>
        <p:spPr>
          <a:xfrm>
            <a:off x="481391" y="2136775"/>
            <a:ext cx="3854528" cy="2584449"/>
          </a:xfrm>
        </p:spPr>
        <p:txBody>
          <a:bodyPr/>
          <a:lstStyle/>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Transformer is a device which transfers electric current from one circuit to another, usually by the principal of mutual induction. During this process, the frequency remains constant whereas the voltage can be increased or decreased according to the need.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915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5913-56AF-46A2-AE32-CC669B2FBFEE}"/>
              </a:ext>
            </a:extLst>
          </p:cNvPr>
          <p:cNvSpPr>
            <a:spLocks noGrp="1"/>
          </p:cNvSpPr>
          <p:nvPr>
            <p:ph type="title"/>
          </p:nvPr>
        </p:nvSpPr>
        <p:spPr>
          <a:xfrm>
            <a:off x="668004" y="1014963"/>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17118A-EEF0-4C54-A051-2514698C954A}"/>
              </a:ext>
            </a:extLst>
          </p:cNvPr>
          <p:cNvSpPr>
            <a:spLocks noGrp="1"/>
          </p:cNvSpPr>
          <p:nvPr>
            <p:ph idx="1"/>
          </p:nvPr>
        </p:nvSpPr>
        <p:spPr>
          <a:xfrm>
            <a:off x="668004" y="1852679"/>
            <a:ext cx="8596668" cy="3880773"/>
          </a:xfrm>
        </p:spPr>
        <p:txBody>
          <a:bodyPr/>
          <a:lstStyle/>
          <a:p>
            <a:r>
              <a:rPr lang="en-US" sz="2000" b="0" i="0" dirty="0">
                <a:solidFill>
                  <a:srgbClr val="555555"/>
                </a:solidFill>
                <a:effectLst/>
                <a:latin typeface="Times New Roman" panose="02020603050405020304" pitchFamily="18" charset="0"/>
                <a:cs typeface="Times New Roman" panose="02020603050405020304" pitchFamily="18" charset="0"/>
              </a:rPr>
              <a:t>Less time is needed to communicate. Hence it is the fastest way to reach anyone.</a:t>
            </a:r>
          </a:p>
          <a:p>
            <a:r>
              <a:rPr lang="en-US" sz="2000" b="0" i="0" dirty="0">
                <a:solidFill>
                  <a:srgbClr val="555555"/>
                </a:solidFill>
                <a:effectLst/>
                <a:latin typeface="Times New Roman" panose="02020603050405020304" pitchFamily="18" charset="0"/>
                <a:cs typeface="Times New Roman" panose="02020603050405020304" pitchFamily="18" charset="0"/>
              </a:rPr>
              <a:t>Communication history is logged automatically to view old messages.</a:t>
            </a:r>
          </a:p>
          <a:p>
            <a:r>
              <a:rPr lang="en-US" sz="2000" b="0" i="0" dirty="0">
                <a:solidFill>
                  <a:srgbClr val="555555"/>
                </a:solidFill>
                <a:effectLst/>
                <a:latin typeface="Times New Roman" panose="02020603050405020304" pitchFamily="18" charset="0"/>
                <a:cs typeface="Times New Roman" panose="02020603050405020304" pitchFamily="18" charset="0"/>
              </a:rPr>
              <a:t>It is very polite and cost effective way for sending information.</a:t>
            </a:r>
          </a:p>
          <a:p>
            <a:r>
              <a:rPr lang="en-US" sz="2000" b="0" i="0" dirty="0">
                <a:solidFill>
                  <a:srgbClr val="555555"/>
                </a:solidFill>
                <a:effectLst/>
                <a:latin typeface="Times New Roman" panose="02020603050405020304" pitchFamily="18" charset="0"/>
                <a:cs typeface="Times New Roman" panose="02020603050405020304" pitchFamily="18" charset="0"/>
              </a:rPr>
              <a:t>It is easier to type SMS as default words are provided for comfortable typing.</a:t>
            </a:r>
            <a:endParaRPr lang="en-US" sz="2000" dirty="0">
              <a:solidFill>
                <a:srgbClr val="555555"/>
              </a:solidFill>
              <a:latin typeface="Times New Roman" panose="02020603050405020304" pitchFamily="18" charset="0"/>
              <a:cs typeface="Times New Roman" panose="02020603050405020304" pitchFamily="18" charset="0"/>
            </a:endParaRPr>
          </a:p>
          <a:p>
            <a:r>
              <a:rPr lang="en-US" sz="2000" b="0" i="0" dirty="0">
                <a:solidFill>
                  <a:srgbClr val="555555"/>
                </a:solidFill>
                <a:effectLst/>
                <a:latin typeface="Times New Roman" panose="02020603050405020304" pitchFamily="18" charset="0"/>
                <a:cs typeface="Times New Roman" panose="02020603050405020304" pitchFamily="18" charset="0"/>
              </a:rPr>
              <a:t>Using SMS communication, anyone can leave a message to the person even if he/she is available or not. This helps in providing message to the recipient, so that once he/she notices the same, recipient can reply back.</a:t>
            </a:r>
          </a:p>
          <a:p>
            <a:pPr marL="0" indent="0">
              <a:buNone/>
            </a:pPr>
            <a:endParaRPr lang="en-IN" dirty="0"/>
          </a:p>
        </p:txBody>
      </p:sp>
    </p:spTree>
    <p:extLst>
      <p:ext uri="{BB962C8B-B14F-4D97-AF65-F5344CB8AC3E}">
        <p14:creationId xmlns:p14="http://schemas.microsoft.com/office/powerpoint/2010/main" val="61885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0E4F-0F47-4FA6-A737-EEA23FA87163}"/>
              </a:ext>
            </a:extLst>
          </p:cNvPr>
          <p:cNvSpPr>
            <a:spLocks noGrp="1"/>
          </p:cNvSpPr>
          <p:nvPr>
            <p:ph type="title"/>
          </p:nvPr>
        </p:nvSpPr>
        <p:spPr>
          <a:xfrm>
            <a:off x="677334" y="1117195"/>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98EB6B-1B85-4DF0-9BAE-CE15982D8839}"/>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display boards are one of the major communications medium for mass media. Local language can be added as a variation in this project. This can be achieved by using graphics and other decoding techniques. Also we realize that this project saves time, energy and hence environment. Cost of printing and photocopying is also reduced as information can be given to a large number of people from our fingertips. Thus we can conclude that this project is just a start, an idea to make use of GSM in communications to a next level.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177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F5C623-C3D1-4740-AF67-1E814E8CD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45"/>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48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9417-485E-40A5-B756-B07AC2CFCA1C}"/>
              </a:ext>
            </a:extLst>
          </p:cNvPr>
          <p:cNvSpPr>
            <a:spLocks noGrp="1"/>
          </p:cNvSpPr>
          <p:nvPr>
            <p:ph type="title"/>
          </p:nvPr>
        </p:nvSpPr>
        <p:spPr>
          <a:xfrm>
            <a:off x="650701" y="1500189"/>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5F7274-E8B3-4021-AF11-901FF9C5F6A1}"/>
              </a:ext>
            </a:extLst>
          </p:cNvPr>
          <p:cNvSpPr>
            <a:spLocks noGrp="1"/>
          </p:cNvSpPr>
          <p:nvPr>
            <p:ph idx="1"/>
          </p:nvPr>
        </p:nvSpPr>
        <p:spPr>
          <a:xfrm>
            <a:off x="650701" y="2160589"/>
            <a:ext cx="8596668" cy="3880773"/>
          </a:xfrm>
        </p:spPr>
        <p:txBody>
          <a:bodyPr>
            <a:normAutofit/>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this proposed system the idea of wireless Digital Notice Board Using GSM Technology has been presented. So our main aim is to reduce paper work and time. In this project we are trying to implement our system in such a way that it can display message from authorized user sends to GSM module which is located on the notice board. So in short, the GSM module which is located at Digital notice board receives the message from authorized user and displayed on notice board which is situated at remote location.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82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1CB9-C569-4CFE-8337-8AFAEBF0D3B6}"/>
              </a:ext>
            </a:extLst>
          </p:cNvPr>
          <p:cNvSpPr>
            <a:spLocks noGrp="1"/>
          </p:cNvSpPr>
          <p:nvPr>
            <p:ph type="title"/>
          </p:nvPr>
        </p:nvSpPr>
        <p:spPr>
          <a:xfrm>
            <a:off x="758357" y="910693"/>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41461F-80E3-48AA-BE15-FF21B32E7EA5}"/>
              </a:ext>
            </a:extLst>
          </p:cNvPr>
          <p:cNvSpPr>
            <a:spLocks noGrp="1"/>
          </p:cNvSpPr>
          <p:nvPr>
            <p:ph idx="1"/>
          </p:nvPr>
        </p:nvSpPr>
        <p:spPr>
          <a:xfrm>
            <a:off x="758357" y="1912939"/>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To design system that displays the digital information</a:t>
            </a:r>
          </a:p>
          <a:p>
            <a:r>
              <a:rPr lang="en-US" sz="2400" dirty="0">
                <a:latin typeface="Times New Roman" panose="02020603050405020304" pitchFamily="18" charset="0"/>
                <a:cs typeface="Times New Roman" panose="02020603050405020304" pitchFamily="18" charset="0"/>
              </a:rPr>
              <a:t>To develop  the notice board featuring wireless technique</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81C702F-60FA-4BE5-9703-BF903E72AE51}"/>
              </a:ext>
            </a:extLst>
          </p:cNvPr>
          <p:cNvSpPr>
            <a:spLocks noChangeArrowheads="1"/>
          </p:cNvSpPr>
          <p:nvPr/>
        </p:nvSpPr>
        <p:spPr bwMode="auto">
          <a:xfrm>
            <a:off x="81023" y="-247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91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1545-5B04-B664-A48A-F2E22C082C59}"/>
              </a:ext>
            </a:extLst>
          </p:cNvPr>
          <p:cNvSpPr>
            <a:spLocks noGrp="1"/>
          </p:cNvSpPr>
          <p:nvPr>
            <p:ph type="title"/>
          </p:nvPr>
        </p:nvSpPr>
        <p:spPr>
          <a:xfrm>
            <a:off x="677507" y="1168894"/>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33A324-61BB-50C9-7850-AB5FEFF85651}"/>
              </a:ext>
            </a:extLst>
          </p:cNvPr>
          <p:cNvSpPr>
            <a:spLocks noGrp="1"/>
          </p:cNvSpPr>
          <p:nvPr>
            <p:ph sz="half" idx="1"/>
          </p:nvPr>
        </p:nvSpPr>
        <p:spPr/>
        <p:txBody>
          <a:bodyPr/>
          <a:lstStyle/>
          <a:p>
            <a:pPr algn="just"/>
            <a:r>
              <a:rPr lang="en-US" dirty="0">
                <a:latin typeface="Times New Roman" panose="02020603050405020304" pitchFamily="18" charset="0"/>
                <a:cs typeface="Times New Roman" panose="02020603050405020304" pitchFamily="18" charset="0"/>
              </a:rPr>
              <a:t>Existing system of this project is, we use manual notice boards in which we need to type/write the content in paper and should place at notice board manually by using pins. If we need to change the content, we need to again retype the matter and should replace manually.</a:t>
            </a:r>
            <a:endParaRPr lang="en-IN"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A12D3088-56AA-BAA9-24F1-8A00E4E497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089525" y="2263806"/>
            <a:ext cx="4184650" cy="329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0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E248-E884-4F54-BDE5-847567DA8BD4}"/>
              </a:ext>
            </a:extLst>
          </p:cNvPr>
          <p:cNvSpPr>
            <a:spLocks noGrp="1"/>
          </p:cNvSpPr>
          <p:nvPr>
            <p:ph type="title"/>
          </p:nvPr>
        </p:nvSpPr>
        <p:spPr>
          <a:xfrm>
            <a:off x="677334" y="1265820"/>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PROPOSED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1D0EEE-C905-4B2E-AE04-76F6A06B9F44}"/>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this proposed system the message send from authorized user to GSM module which is located on the notice board. So this GSM module receives the message and displayed on notice board. Max232 shift the level of signal which converts the signal between the microcontroller and GSM module. After the conversion of signal this message will be displayed on notice board.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532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EB4A-1750-47AC-8B13-311176589347}"/>
              </a:ext>
            </a:extLst>
          </p:cNvPr>
          <p:cNvSpPr>
            <a:spLocks noGrp="1"/>
          </p:cNvSpPr>
          <p:nvPr>
            <p:ph type="title"/>
          </p:nvPr>
        </p:nvSpPr>
        <p:spPr>
          <a:xfrm>
            <a:off x="677334" y="1330627"/>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HARDWARE SPECIFICATIONS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04084-EA96-4A6A-8543-D885C585113B}"/>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PIC MICRO CONTROLLER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GSM MODEM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LCD (16X4)</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LED SCROLLING DISPLAY BOARD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POWER SUPPLY UNIT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83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6589-E923-4CCA-89F6-7D35E26F178A}"/>
              </a:ext>
            </a:extLst>
          </p:cNvPr>
          <p:cNvSpPr>
            <a:spLocks noGrp="1"/>
          </p:cNvSpPr>
          <p:nvPr>
            <p:ph type="title"/>
          </p:nvPr>
        </p:nvSpPr>
        <p:spPr>
          <a:xfrm>
            <a:off x="677334" y="1500189"/>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SOFTWARE 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549A1-5AE2-4677-A86D-DFEDF4365B6F}"/>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PIC CCS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52197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EMBEDDED C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0248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0C9E-9A6C-48E4-B006-F394E2F65A9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C36B7F2-5018-47B4-829D-69AD52EE5C59}"/>
              </a:ext>
            </a:extLst>
          </p:cNvPr>
          <p:cNvPicPr>
            <a:picLocks noGrp="1" noChangeAspect="1"/>
          </p:cNvPicPr>
          <p:nvPr>
            <p:ph idx="1"/>
          </p:nvPr>
        </p:nvPicPr>
        <p:blipFill>
          <a:blip r:embed="rId2"/>
          <a:stretch>
            <a:fillRect/>
          </a:stretch>
        </p:blipFill>
        <p:spPr>
          <a:xfrm>
            <a:off x="1614510" y="1405510"/>
            <a:ext cx="6413753" cy="4616388"/>
          </a:xfrm>
        </p:spPr>
      </p:pic>
    </p:spTree>
    <p:extLst>
      <p:ext uri="{BB962C8B-B14F-4D97-AF65-F5344CB8AC3E}">
        <p14:creationId xmlns:p14="http://schemas.microsoft.com/office/powerpoint/2010/main" val="1032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F991-8E35-47C2-8A6D-4D7C717439F1}"/>
              </a:ext>
            </a:extLst>
          </p:cNvPr>
          <p:cNvSpPr>
            <a:spLocks noGrp="1"/>
          </p:cNvSpPr>
          <p:nvPr>
            <p:ph type="title"/>
          </p:nvPr>
        </p:nvSpPr>
        <p:spPr>
          <a:xfrm>
            <a:off x="2476153" y="654154"/>
            <a:ext cx="8596668" cy="1320800"/>
          </a:xfrm>
        </p:spPr>
        <p:txBody>
          <a:bodyPr>
            <a:normAutofit/>
          </a:bodyPr>
          <a:lstStyle/>
          <a:p>
            <a:r>
              <a:rPr lang="en-US" sz="2800" dirty="0">
                <a:latin typeface="Times New Roman" panose="02020603050405020304" pitchFamily="18" charset="0"/>
                <a:cs typeface="Times New Roman" panose="02020603050405020304" pitchFamily="18" charset="0"/>
              </a:rPr>
              <a:t>ARCHITECTURE DIAGRAM</a:t>
            </a:r>
            <a:endParaRPr lang="en-IN" sz="28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FE54A87-C071-4B61-8225-85CABD58FD77}"/>
              </a:ext>
            </a:extLst>
          </p:cNvPr>
          <p:cNvSpPr>
            <a:spLocks noChangeArrowheads="1"/>
          </p:cNvSpPr>
          <p:nvPr/>
        </p:nvSpPr>
        <p:spPr bwMode="auto">
          <a:xfrm>
            <a:off x="1963711" y="22035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EF6010-CAF1-46E0-8A79-840809023C67}"/>
              </a:ext>
            </a:extLst>
          </p:cNvPr>
          <p:cNvSpPr>
            <a:spLocks noChangeArrowheads="1"/>
          </p:cNvSpPr>
          <p:nvPr/>
        </p:nvSpPr>
        <p:spPr bwMode="auto">
          <a:xfrm>
            <a:off x="1963711" y="66453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a:extLst>
              <a:ext uri="{FF2B5EF4-FFF2-40B4-BE49-F238E27FC236}">
                <a16:creationId xmlns:a16="http://schemas.microsoft.com/office/drawing/2014/main" id="{14AE0C75-D03D-48D7-B4B9-EF3EB9543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36" y="1429236"/>
            <a:ext cx="855345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400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464</TotalTime>
  <Words>744</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Symbol</vt:lpstr>
      <vt:lpstr>Times New Roman</vt:lpstr>
      <vt:lpstr>Trebuchet MS</vt:lpstr>
      <vt:lpstr>Wingdings 3</vt:lpstr>
      <vt:lpstr>Facet</vt:lpstr>
      <vt:lpstr>          SMS BASED NOTICE BOARD</vt:lpstr>
      <vt:lpstr>ABSTRACT</vt:lpstr>
      <vt:lpstr>OBJECTIVE</vt:lpstr>
      <vt:lpstr>EXISTING SYSTEM</vt:lpstr>
      <vt:lpstr>PROPOSED SYSTEM</vt:lpstr>
      <vt:lpstr>HARDWARE SPECIFICATIONS</vt:lpstr>
      <vt:lpstr>SOFTWARE REQUIREMENTS</vt:lpstr>
      <vt:lpstr>BLOCK DIAGRAM</vt:lpstr>
      <vt:lpstr>ARCHITECTURE DIAGRAM</vt:lpstr>
      <vt:lpstr>LCD INTERFACE WITH MICRO CONTROLLER</vt:lpstr>
      <vt:lpstr>MAX232 PIN DIAGRAM</vt:lpstr>
      <vt:lpstr>GSM MODEM</vt:lpstr>
      <vt:lpstr>SINGLE CHANNEL RELAY</vt:lpstr>
      <vt:lpstr>TRANSFORMER</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BASED NOTICE BOARD</dc:title>
  <dc:creator>Madhan Mohan Reddy Kamasani</dc:creator>
  <cp:lastModifiedBy>MANIBHUMIKA AMARA</cp:lastModifiedBy>
  <cp:revision>19</cp:revision>
  <dcterms:created xsi:type="dcterms:W3CDTF">2022-04-30T19:08:39Z</dcterms:created>
  <dcterms:modified xsi:type="dcterms:W3CDTF">2024-02-26T04:39:53Z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