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08" r:id="rId7"/>
    <p:sldId id="321" r:id="rId8"/>
    <p:sldId id="309" r:id="rId9"/>
    <p:sldId id="263" r:id="rId10"/>
    <p:sldId id="310" r:id="rId11"/>
    <p:sldId id="318" r:id="rId12"/>
    <p:sldId id="312" r:id="rId13"/>
    <p:sldId id="319" r:id="rId14"/>
    <p:sldId id="320"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405" autoAdjust="0"/>
  </p:normalViewPr>
  <p:slideViewPr>
    <p:cSldViewPr snapToGrid="0">
      <p:cViewPr varScale="1">
        <p:scale>
          <a:sx n="78" d="100"/>
          <a:sy n="78" d="100"/>
        </p:scale>
        <p:origin x="835"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6/27/2024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6/27/2024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192947" y="1845578"/>
            <a:ext cx="11459361" cy="1266738"/>
          </a:xfrm>
        </p:spPr>
        <p:txBody>
          <a:bodyPr anchor="ct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CAPSTONE PROJECT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solidFill>
                  <a:schemeClr val="accent5"/>
                </a:solidFill>
                <a:latin typeface="Times New Roman" panose="02020603050405020304" pitchFamily="18" charset="0"/>
                <a:cs typeface="Times New Roman" panose="02020603050405020304" pitchFamily="18" charset="0"/>
              </a:rPr>
              <a:t>Energy Aware Cloud Resource Allocation by using a Novel Negotiation Model</a:t>
            </a:r>
            <a:br>
              <a:rPr lang="en-US" dirty="0">
                <a:solidFill>
                  <a:srgbClr val="FF0000"/>
                </a:solidFill>
                <a:latin typeface="Times New Roman" panose="02020603050405020304" pitchFamily="18" charset="0"/>
                <a:cs typeface="Times New Roman" panose="02020603050405020304" pitchFamily="18" charset="0"/>
              </a:rPr>
            </a:br>
            <a:br>
              <a:rPr lang="en-US" dirty="0">
                <a:solidFill>
                  <a:srgbClr val="FF0000"/>
                </a:solidFill>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NAME:A.MANI BHUMIKA</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REGNO:192211494</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COURSECODE:CSA1585</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COURSE:CLOUD COMPUTING AND BIG ANALYTICS FOR BUSINESS</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167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03EDF-CFD0-1825-4541-D873664B166A}"/>
              </a:ext>
            </a:extLst>
          </p:cNvPr>
          <p:cNvSpPr>
            <a:spLocks noGrp="1"/>
          </p:cNvSpPr>
          <p:nvPr>
            <p:ph type="title"/>
          </p:nvPr>
        </p:nvSpPr>
        <p:spPr>
          <a:xfrm>
            <a:off x="914400" y="914400"/>
            <a:ext cx="5721292" cy="838899"/>
          </a:xfrm>
        </p:spPr>
        <p:txBody>
          <a:bodyPr/>
          <a:lstStyle/>
          <a:p>
            <a:r>
              <a:rPr lang="en-IN" dirty="0">
                <a:latin typeface="Bauhaus 93" panose="04030905020B02020C02" pitchFamily="82" charset="0"/>
              </a:rPr>
              <a:t>Future scope: </a:t>
            </a:r>
          </a:p>
        </p:txBody>
      </p:sp>
      <p:sp>
        <p:nvSpPr>
          <p:cNvPr id="3" name="Text Placeholder 2">
            <a:extLst>
              <a:ext uri="{FF2B5EF4-FFF2-40B4-BE49-F238E27FC236}">
                <a16:creationId xmlns:a16="http://schemas.microsoft.com/office/drawing/2014/main" id="{03625F47-6E93-43E5-A914-0479F0A8D203}"/>
              </a:ext>
            </a:extLst>
          </p:cNvPr>
          <p:cNvSpPr>
            <a:spLocks noGrp="1"/>
          </p:cNvSpPr>
          <p:nvPr>
            <p:ph type="body" sz="quarter" idx="13"/>
          </p:nvPr>
        </p:nvSpPr>
        <p:spPr>
          <a:xfrm>
            <a:off x="914399" y="2013358"/>
            <a:ext cx="10763075" cy="4457293"/>
          </a:xfrm>
        </p:spPr>
        <p:txBody>
          <a:bodyPr>
            <a:normAutofit/>
          </a:bodyPr>
          <a:lstStyle/>
          <a:p>
            <a:pPr marL="342900" indent="-34290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future scope for energy-aware cloud resource allocation using a novel negotiation model is both vast and promising, encompassing several key areas for development and improvement.</a:t>
            </a:r>
          </a:p>
          <a:p>
            <a:pPr marL="342900" indent="-34290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Integration of advanced machine learning and AI techniques stands out as a crucial direction, where predictive analytics and autonomous negotiation agents can significantly enhance decision-making accuracy and efficiency.</a:t>
            </a:r>
          </a:p>
          <a:p>
            <a:pPr marL="342900" indent="-34290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This includes developing comprehensive metrics that account for environmental impacts such as carbon footprints.</a:t>
            </a:r>
          </a:p>
          <a:p>
            <a:pPr marL="342900" indent="-342900" algn="just">
              <a:lnSpc>
                <a:spcPct val="150000"/>
              </a:lnSpc>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857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ADFE-6812-02C3-9C5E-5E891C7535DD}"/>
              </a:ext>
            </a:extLst>
          </p:cNvPr>
          <p:cNvSpPr>
            <a:spLocks noGrp="1"/>
          </p:cNvSpPr>
          <p:nvPr>
            <p:ph type="title"/>
          </p:nvPr>
        </p:nvSpPr>
        <p:spPr>
          <a:xfrm>
            <a:off x="914400" y="914400"/>
            <a:ext cx="4890782" cy="805343"/>
          </a:xfrm>
        </p:spPr>
        <p:txBody>
          <a:bodyPr/>
          <a:lstStyle/>
          <a:p>
            <a:r>
              <a:rPr lang="en-IN" dirty="0">
                <a:latin typeface="Bauhaus 93" panose="04030905020B02020C02" pitchFamily="82" charset="0"/>
              </a:rPr>
              <a:t>Conclusion:</a:t>
            </a:r>
          </a:p>
        </p:txBody>
      </p:sp>
      <p:sp>
        <p:nvSpPr>
          <p:cNvPr id="3" name="Text Placeholder 2">
            <a:extLst>
              <a:ext uri="{FF2B5EF4-FFF2-40B4-BE49-F238E27FC236}">
                <a16:creationId xmlns:a16="http://schemas.microsoft.com/office/drawing/2014/main" id="{57877180-1CC0-C408-8622-97F9762ED0FF}"/>
              </a:ext>
            </a:extLst>
          </p:cNvPr>
          <p:cNvSpPr>
            <a:spLocks noGrp="1"/>
          </p:cNvSpPr>
          <p:nvPr>
            <p:ph type="body" sz="quarter" idx="13"/>
          </p:nvPr>
        </p:nvSpPr>
        <p:spPr>
          <a:xfrm>
            <a:off x="1124125" y="2030137"/>
            <a:ext cx="10217791" cy="4440514"/>
          </a:xfrm>
        </p:spPr>
        <p:txBody>
          <a:bodyPr/>
          <a:lstStyle/>
          <a:p>
            <a:pPr marL="285750" indent="-285750" algn="l">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implementation of a novel negotiation model for energy-aware cloud resource allocation represents a significant advancement in cloud computing. </a:t>
            </a:r>
          </a:p>
          <a:p>
            <a:pPr marL="285750" indent="-285750" algn="l">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The future scope of this research includes the incorporation of AI and machine learning for predictive analytics, the use of renewable energy sources, and the expansion into edge and fog computing. </a:t>
            </a:r>
          </a:p>
          <a:p>
            <a:pPr marL="285750" indent="-285750" algn="l">
              <a:lnSpc>
                <a:spcPct val="150000"/>
              </a:lnSpc>
              <a:buFont typeface="Wingdings" panose="05000000000000000000" pitchFamily="2" charset="2"/>
              <a:buChar char="Ø"/>
            </a:pPr>
            <a:r>
              <a:rPr lang="en-US" sz="1800" dirty="0">
                <a:effectLst/>
                <a:latin typeface="Times New Roman" panose="02020603050405020304" pitchFamily="18" charset="0"/>
                <a:ea typeface="Calibri" panose="020F0502020204030204" pitchFamily="34" charset="0"/>
              </a:rPr>
              <a:t>Ensuring security, reliability, and regulatory compliance further enhances the model's robustness and applicability</a:t>
            </a:r>
            <a:endParaRPr lang="en-IN" dirty="0"/>
          </a:p>
        </p:txBody>
      </p:sp>
    </p:spTree>
    <p:extLst>
      <p:ext uri="{BB962C8B-B14F-4D97-AF65-F5344CB8AC3E}">
        <p14:creationId xmlns:p14="http://schemas.microsoft.com/office/powerpoint/2010/main" val="37741385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MANI BHUMIKA</a:t>
            </a:r>
          </a:p>
          <a:p>
            <a:r>
              <a:rPr lang="en-US" dirty="0"/>
              <a:t>1234-098-777</a:t>
            </a:r>
          </a:p>
          <a:p>
            <a:pPr lvl="1"/>
            <a:r>
              <a:rPr lang="en-US" dirty="0"/>
              <a:t>Cloud computing@energyaware.com</a:t>
            </a:r>
          </a:p>
          <a:p>
            <a:pPr lvl="1"/>
            <a:r>
              <a:rPr lang="en-US" dirty="0"/>
              <a:t>www.energyaware.com</a:t>
            </a:r>
          </a:p>
          <a:p>
            <a:endParaRPr lang="en-US" dirty="0"/>
          </a:p>
        </p:txBody>
      </p:sp>
    </p:spTree>
    <p:extLst>
      <p:ext uri="{BB962C8B-B14F-4D97-AF65-F5344CB8AC3E}">
        <p14:creationId xmlns:p14="http://schemas.microsoft.com/office/powerpoint/2010/main" val="21888285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4800" dirty="0">
                <a:latin typeface="Bauhaus 93" panose="04030905020B02020C02" pitchFamily="82" charset="0"/>
              </a:rPr>
              <a:t>TOPICS</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12955043"/>
              </p:ext>
            </p:extLst>
          </p:nvPr>
        </p:nvGraphicFramePr>
        <p:xfrm>
          <a:off x="6869113" y="1143000"/>
          <a:ext cx="4190999" cy="5138436"/>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Algerian" panose="04020705040A02060702" pitchFamily="82" charset="0"/>
                          <a:cs typeface="Gill Sans Light" panose="020B0302020104020203" pitchFamily="34" charset="-79"/>
                        </a:rPr>
                        <a:t>ABSTRACT</a:t>
                      </a:r>
                    </a:p>
                    <a:p>
                      <a:pPr algn="r"/>
                      <a:endParaRPr lang="en-US" sz="2400" b="0" dirty="0">
                        <a:latin typeface="Algerian" panose="04020705040A02060702" pitchFamily="82" charset="0"/>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latin typeface="Algerian" panose="04020705040A02060702" pitchFamily="82" charset="0"/>
                        </a:rPr>
                        <a:t>INTRODUCTION</a:t>
                      </a:r>
                    </a:p>
                    <a:p>
                      <a:pPr marL="0" algn="r" defTabSz="914400" rtl="0" eaLnBrk="1" latinLnBrk="0" hangingPunct="1"/>
                      <a:r>
                        <a:rPr lang="en-US" sz="2400" b="0" kern="1200" dirty="0">
                          <a:solidFill>
                            <a:schemeClr val="tx1"/>
                          </a:solidFill>
                          <a:latin typeface="Algerian" panose="04020705040A02060702" pitchFamily="82" charset="0"/>
                          <a:ea typeface="+mn-ea"/>
                          <a:cs typeface="+mn-cs"/>
                        </a:rPr>
                        <a:t>1</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latin typeface="Algerian" panose="04020705040A02060702" pitchFamily="82" charset="0"/>
                        </a:rPr>
                        <a:t>EXISTING &amp; PROPOSED  SYSTEM</a:t>
                      </a:r>
                    </a:p>
                    <a:p>
                      <a:pPr marL="0" algn="r" defTabSz="914400" rtl="0" eaLnBrk="1" latinLnBrk="0" hangingPunct="1"/>
                      <a:r>
                        <a:rPr lang="en-US" sz="2400" b="0" kern="1200" dirty="0">
                          <a:solidFill>
                            <a:schemeClr val="tx1"/>
                          </a:solidFill>
                          <a:latin typeface="Algerian" panose="04020705040A02060702" pitchFamily="82" charset="0"/>
                          <a:ea typeface="+mn-ea"/>
                          <a:cs typeface="+mn-cs"/>
                        </a:rPr>
                        <a:t>2</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Algerian" panose="04020705040A02060702" pitchFamily="82" charset="0"/>
                          <a:cs typeface="Gill Sans Light" panose="020B0302020104020203" pitchFamily="34" charset="-79"/>
                        </a:rPr>
                        <a:t>IMPLEMENTATION</a:t>
                      </a:r>
                    </a:p>
                    <a:p>
                      <a:pPr marL="0" algn="r" defTabSz="914400" rtl="0" eaLnBrk="1" latinLnBrk="0" hangingPunct="1"/>
                      <a:r>
                        <a:rPr lang="en-US" sz="2400" b="0" kern="1200" dirty="0">
                          <a:solidFill>
                            <a:schemeClr val="tx1"/>
                          </a:solidFill>
                          <a:latin typeface="Algerian" panose="04020705040A02060702" pitchFamily="82" charset="0"/>
                          <a:ea typeface="+mn-ea"/>
                          <a:cs typeface="+mn-cs"/>
                        </a:rPr>
                        <a:t> 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Algerian" panose="04020705040A02060702" pitchFamily="82" charset="0"/>
                          <a:cs typeface="Gill Sans Light" panose="020B0302020104020203" pitchFamily="34" charset="-79"/>
                        </a:rPr>
                        <a:t> FUTURE SCOPE &amp;CONCLUSION</a:t>
                      </a:r>
                    </a:p>
                    <a:p>
                      <a:pPr marL="0" algn="r" defTabSz="914400" rtl="0" eaLnBrk="1" latinLnBrk="0" hangingPunct="1"/>
                      <a:r>
                        <a:rPr lang="en-US" sz="2400" b="0" kern="1200" dirty="0">
                          <a:solidFill>
                            <a:schemeClr val="tx1"/>
                          </a:solidFill>
                          <a:latin typeface="Algerian" panose="04020705040A02060702" pitchFamily="82" charset="0"/>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411061" y="914400"/>
            <a:ext cx="7256477" cy="5029200"/>
          </a:xfrm>
        </p:spPr>
        <p:txBody>
          <a:bodyPr/>
          <a:lstStyle/>
          <a:p>
            <a:pPr algn="ctr"/>
            <a:r>
              <a:rPr lang="en-US" sz="3200" dirty="0">
                <a:latin typeface="Times New Roman" panose="02020603050405020304" pitchFamily="18" charset="0"/>
                <a:cs typeface="Times New Roman" panose="02020603050405020304" pitchFamily="18" charset="0"/>
              </a:rPr>
              <a:t>Energy-efficient solutions are required to minimize this energy consumption. </a:t>
            </a:r>
          </a:p>
        </p:txBody>
      </p:sp>
      <p:sp>
        <p:nvSpPr>
          <p:cNvPr id="6" name="Picture Placeholder 5">
            <a:extLst>
              <a:ext uri="{FF2B5EF4-FFF2-40B4-BE49-F238E27FC236}">
                <a16:creationId xmlns:a16="http://schemas.microsoft.com/office/drawing/2014/main" id="{954BDD34-4109-2B57-A076-96D985D97A94}"/>
              </a:ext>
            </a:extLst>
          </p:cNvPr>
          <p:cNvSpPr>
            <a:spLocks noGrp="1"/>
          </p:cNvSpPr>
          <p:nvPr>
            <p:ph type="pic" idx="1"/>
          </p:nvPr>
        </p:nvSpPr>
        <p:spPr/>
      </p:sp>
      <p:sp>
        <p:nvSpPr>
          <p:cNvPr id="10" name="AutoShape 4" descr="Cloud computing &amp; energy efficiency using cloud to decrease the energy use  in large companies. | PPT">
            <a:extLst>
              <a:ext uri="{FF2B5EF4-FFF2-40B4-BE49-F238E27FC236}">
                <a16:creationId xmlns:a16="http://schemas.microsoft.com/office/drawing/2014/main" id="{09FB8C28-F49E-F339-3E38-8EE3282D71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6B05C347-9BA4-4628-E7A8-827F67285580}"/>
              </a:ext>
            </a:extLst>
          </p:cNvPr>
          <p:cNvPicPr>
            <a:picLocks noChangeAspect="1"/>
          </p:cNvPicPr>
          <p:nvPr/>
        </p:nvPicPr>
        <p:blipFill>
          <a:blip r:embed="rId3">
            <a:clrChange>
              <a:clrFrom>
                <a:srgbClr val="2C5623"/>
              </a:clrFrom>
              <a:clrTo>
                <a:srgbClr val="2C5623">
                  <a:alpha val="0"/>
                </a:srgbClr>
              </a:clrTo>
            </a:clrChange>
          </a:blip>
          <a:stretch>
            <a:fillRect/>
          </a:stretch>
        </p:blipFill>
        <p:spPr>
          <a:xfrm>
            <a:off x="8128932" y="763397"/>
            <a:ext cx="3825380" cy="4496499"/>
          </a:xfrm>
          <a:prstGeom prst="rect">
            <a:avLst/>
          </a:prstGeom>
        </p:spPr>
      </p:pic>
    </p:spTree>
    <p:extLst>
      <p:ext uri="{BB962C8B-B14F-4D97-AF65-F5344CB8AC3E}">
        <p14:creationId xmlns:p14="http://schemas.microsoft.com/office/powerpoint/2010/main" val="22223244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5A15-AD4B-12AA-9CF0-C07267EA449D}"/>
              </a:ext>
            </a:extLst>
          </p:cNvPr>
          <p:cNvSpPr>
            <a:spLocks noGrp="1"/>
          </p:cNvSpPr>
          <p:nvPr>
            <p:ph type="ctrTitle"/>
          </p:nvPr>
        </p:nvSpPr>
        <p:spPr/>
        <p:txBody>
          <a:bodyPr/>
          <a:lstStyle/>
          <a:p>
            <a:pPr algn="just"/>
            <a:r>
              <a:rPr lang="en-US" sz="2800" dirty="0"/>
              <a:t>"novel negotiation model" refers to a new or innovative approach to how entities in cloud computing, such as service providers and users, interact and make agreements regarding resource allocation. It signifies a fresh and creative way of negotiating and reaching decisions related to optimizing resource utilization and energy efficiency within the cloud environment. This novel model likely introduces unique strategies or techniques that differ from traditional negotiation methods to enhance the efficiency and effectiveness of resource allocation in cloud computing</a:t>
            </a:r>
            <a:endParaRPr lang="en-IN" sz="2800" dirty="0"/>
          </a:p>
        </p:txBody>
      </p:sp>
    </p:spTree>
    <p:extLst>
      <p:ext uri="{BB962C8B-B14F-4D97-AF65-F5344CB8AC3E}">
        <p14:creationId xmlns:p14="http://schemas.microsoft.com/office/powerpoint/2010/main" val="1534501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3600" dirty="0">
                <a:latin typeface="Bauhaus 93" panose="04030905020B02020C02" pitchFamily="82" charset="0"/>
                <a:cs typeface="Arial" panose="020B0604020202020204" pitchFamily="34" charset="0"/>
              </a:rPr>
              <a:t>ABSTRACT:</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10439400" cy="3356576"/>
          </a:xfrm>
        </p:spPr>
        <p:txBody>
          <a:bodyPr/>
          <a:lstStyle/>
          <a:p>
            <a:pPr algn="just"/>
            <a:r>
              <a:rPr lang="en-US" sz="2000" dirty="0">
                <a:effectLst/>
                <a:latin typeface="Times New Roman" panose="02020603050405020304" pitchFamily="18" charset="0"/>
                <a:ea typeface="Times New Roman" panose="02020603050405020304" pitchFamily="18" charset="0"/>
              </a:rPr>
              <a:t>In the modern era of cloud computing, efficient resource allocation is paramount to enhance performance while minimizing energy consumption</a:t>
            </a:r>
          </a:p>
          <a:p>
            <a:pPr algn="just"/>
            <a:r>
              <a:rPr lang="en-US" sz="2000" dirty="0">
                <a:effectLst/>
                <a:latin typeface="Times New Roman" panose="02020603050405020304" pitchFamily="18" charset="0"/>
                <a:ea typeface="Times New Roman" panose="02020603050405020304" pitchFamily="18" charset="0"/>
              </a:rPr>
              <a:t>This paper presents a novel negotiation model aimed at achieving energy-aware resource allocation in cloud environments.</a:t>
            </a:r>
          </a:p>
          <a:p>
            <a:pPr algn="just"/>
            <a:r>
              <a:rPr lang="en-US" sz="2000" dirty="0">
                <a:effectLst/>
                <a:latin typeface="Times New Roman" panose="02020603050405020304" pitchFamily="18" charset="0"/>
                <a:ea typeface="Times New Roman" panose="02020603050405020304" pitchFamily="18" charset="0"/>
              </a:rPr>
              <a:t>The model achieves an optimal balance between resource utilization and energy efficiency, ensuring that service level agreements (SLAs) are met without compromising performance.</a:t>
            </a:r>
          </a:p>
          <a:p>
            <a:pPr algn="just"/>
            <a:r>
              <a:rPr lang="en-US" dirty="0">
                <a:latin typeface="Times New Roman" panose="02020603050405020304" pitchFamily="18" charset="0"/>
                <a:ea typeface="Times New Roman" panose="02020603050405020304" pitchFamily="18" charset="0"/>
              </a:rPr>
              <a:t>We introduce a multi-agent system where agents represent both CSPs and users. </a:t>
            </a:r>
          </a:p>
          <a:p>
            <a:pPr algn="just"/>
            <a:r>
              <a:rPr lang="en-US" dirty="0">
                <a:latin typeface="Times New Roman" panose="02020603050405020304" pitchFamily="18" charset="0"/>
                <a:ea typeface="Times New Roman" panose="02020603050405020304" pitchFamily="18" charset="0"/>
              </a:rPr>
              <a:t>These agents engage in a continuous negotiation process, utilizing machine learning algorithms to predict resource demands and energy consumption patterns</a:t>
            </a:r>
            <a:endParaRPr lang="en-US" sz="2000" dirty="0">
              <a:effectLst/>
              <a:latin typeface="Times New Roman" panose="02020603050405020304" pitchFamily="18" charset="0"/>
              <a:ea typeface="Times New Roman" panose="02020603050405020304" pitchFamily="18" charset="0"/>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9"/>
                                        </p:tgtEl>
                                        <p:attrNameLst>
                                          <p:attrName>r</p:attrName>
                                        </p:attrNameLst>
                                      </p:cBhvr>
                                    </p:animRot>
                                    <p:animRot by="-240000">
                                      <p:cBhvr>
                                        <p:cTn id="7" dur="200" fill="hold">
                                          <p:stCondLst>
                                            <p:cond delay="200"/>
                                          </p:stCondLst>
                                        </p:cTn>
                                        <p:tgtEl>
                                          <p:spTgt spid="19"/>
                                        </p:tgtEl>
                                        <p:attrNameLst>
                                          <p:attrName>r</p:attrName>
                                        </p:attrNameLst>
                                      </p:cBhvr>
                                    </p:animRot>
                                    <p:animRot by="240000">
                                      <p:cBhvr>
                                        <p:cTn id="8" dur="200" fill="hold">
                                          <p:stCondLst>
                                            <p:cond delay="400"/>
                                          </p:stCondLst>
                                        </p:cTn>
                                        <p:tgtEl>
                                          <p:spTgt spid="19"/>
                                        </p:tgtEl>
                                        <p:attrNameLst>
                                          <p:attrName>r</p:attrName>
                                        </p:attrNameLst>
                                      </p:cBhvr>
                                    </p:animRot>
                                    <p:animRot by="-240000">
                                      <p:cBhvr>
                                        <p:cTn id="9" dur="200" fill="hold">
                                          <p:stCondLst>
                                            <p:cond delay="600"/>
                                          </p:stCondLst>
                                        </p:cTn>
                                        <p:tgtEl>
                                          <p:spTgt spid="19"/>
                                        </p:tgtEl>
                                        <p:attrNameLst>
                                          <p:attrName>r</p:attrName>
                                        </p:attrNameLst>
                                      </p:cBhvr>
                                    </p:animRot>
                                    <p:animRot by="120000">
                                      <p:cBhvr>
                                        <p:cTn id="10" dur="200" fill="hold">
                                          <p:stCondLst>
                                            <p:cond delay="800"/>
                                          </p:stCondLst>
                                        </p:cTn>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780176" y="1384182"/>
            <a:ext cx="5251508" cy="729843"/>
          </a:xfrm>
        </p:spPr>
        <p:txBody>
          <a:bodyPr anchor="b"/>
          <a:lstStyle/>
          <a:p>
            <a:r>
              <a:rPr lang="en-US" sz="3600" dirty="0">
                <a:latin typeface="Bauhaus 93" panose="04030905020B02020C02" pitchFamily="82" charset="0"/>
              </a:rPr>
              <a:t>INTRODUCTION:</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570451" y="2441196"/>
            <a:ext cx="10385571" cy="3607266"/>
          </a:xfrm>
        </p:spPr>
        <p:txBody>
          <a:bodyPr>
            <a:normAutofit/>
          </a:bodyPr>
          <a:lstStyle/>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ENERGY-aware cloud resource allocation has emerged as a critical area of research aimed at addressing. these challenges.</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Traditional resource allocation models primarily focus on performance metrics such as response time and throughput, often neglecting the energy efficiency aspect.</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 In contrast, energy-aware models seek to balance performance requirements with energy savings, thereby reducing the carbon footprint of cloud operations and contributing to sustainability goals</a:t>
            </a:r>
            <a:r>
              <a:rPr lang="en-US" sz="1800" b="1" dirty="0">
                <a:effectLst/>
                <a:latin typeface="Times New Roman" panose="02020603050405020304" pitchFamily="18" charset="0"/>
                <a:ea typeface="Times New Roman" panose="02020603050405020304" pitchFamily="18" charset="0"/>
              </a:rPr>
              <a:t>.</a:t>
            </a:r>
            <a:endParaRPr lang="en-IN" sz="1800" dirty="0">
              <a:effectLst/>
              <a:latin typeface="Calibri" panose="020F0502020204030204" pitchFamily="34" charset="0"/>
              <a:ea typeface="Calibri" panose="020F0502020204030204" pitchFamily="34" charset="0"/>
            </a:endParaRPr>
          </a:p>
          <a:p>
            <a:pPr marL="285750" indent="-285750" algn="just">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109671749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latin typeface="Bauhaus 93" panose="04030905020B02020C02" pitchFamily="82" charset="0"/>
              </a:rPr>
              <a:t>EXISTING &amp; PROPOSED SYSTEM:</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r>
              <a:rPr lang="en-US" dirty="0"/>
              <a:t>Existing systems and approaches in this domain can be broadly classified into several categories, each with distinct methodologies and optimization techniques:</a:t>
            </a:r>
          </a:p>
          <a:p>
            <a:pPr marL="342900" indent="-342900">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Static Resource Allocation Models:</a:t>
            </a:r>
            <a:endParaRPr lang="en-IN" sz="1800" dirty="0">
              <a:effectLst/>
              <a:latin typeface="Calibri" panose="020F0502020204030204" pitchFamily="34" charset="0"/>
              <a:ea typeface="Calibri" panose="020F0502020204030204" pitchFamily="34" charset="0"/>
            </a:endParaRPr>
          </a:p>
          <a:p>
            <a:pPr marL="342900" indent="-342900">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Dynamic Resource Allocation Models:</a:t>
            </a:r>
            <a:endParaRPr lang="en-IN" sz="1800" dirty="0">
              <a:effectLst/>
              <a:latin typeface="Calibri" panose="020F0502020204030204" pitchFamily="34" charset="0"/>
              <a:ea typeface="Calibri" panose="020F0502020204030204" pitchFamily="34" charset="0"/>
            </a:endParaRPr>
          </a:p>
          <a:p>
            <a:pPr marL="342900" indent="-342900">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rPr>
              <a:t>Energy-Aware Scheduling Algorithms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Calibri" panose="020F0502020204030204" pitchFamily="34" charset="0"/>
              <a:ea typeface="Calibri" panose="020F0502020204030204" pitchFamily="34" charset="0"/>
            </a:endParaRPr>
          </a:p>
          <a:p>
            <a:pPr marL="342900" indent="-342900">
              <a:buFont typeface="Wingdings" panose="05000000000000000000" pitchFamily="2" charset="2"/>
              <a:buChar char="§"/>
            </a:pPr>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5855517" y="2039112"/>
            <a:ext cx="5828992" cy="3666743"/>
          </a:xfrm>
        </p:spPr>
        <p:txBody>
          <a:bodyPr>
            <a:normAutofit/>
          </a:bodyPr>
          <a:lstStyle/>
          <a:p>
            <a:r>
              <a:rPr lang="en-US" sz="1800" dirty="0"/>
              <a:t>This model leverages advanced negotiation techniques to facilitate dynamic, real-time interactions between cloud entities, ensuring that resource allocation decisions account for both performance requirements and energy consumption:</a:t>
            </a:r>
          </a:p>
          <a:p>
            <a:pPr marL="285750" indent="-285750">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rPr>
              <a:t>Negotiation Agents</a:t>
            </a:r>
            <a:endParaRPr lang="en-US" sz="1800" b="1" dirty="0">
              <a:effectLst/>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rPr>
              <a:t>Energy-Aware Metrics</a:t>
            </a:r>
            <a:endParaRPr lang="en-US" sz="1800" b="1" dirty="0">
              <a:latin typeface="Times New Roman" panose="02020603050405020304" pitchFamily="18" charset="0"/>
              <a:ea typeface="Calibri" panose="020F0502020204030204" pitchFamily="34" charset="0"/>
            </a:endParaRPr>
          </a:p>
          <a:p>
            <a:pPr marL="285750" indent="-285750">
              <a:buFont typeface="Wingdings" panose="05000000000000000000" pitchFamily="2" charset="2"/>
              <a:buChar char="§"/>
            </a:pPr>
            <a:r>
              <a:rPr lang="en-IN" sz="1800" b="1" dirty="0">
                <a:effectLst/>
                <a:latin typeface="Times New Roman" panose="02020603050405020304" pitchFamily="18" charset="0"/>
                <a:ea typeface="Calibri" panose="020F0502020204030204" pitchFamily="34" charset="0"/>
              </a:rPr>
              <a:t>Adaptive Algorithms</a:t>
            </a:r>
            <a:endParaRPr lang="en-US" sz="1800" dirty="0"/>
          </a:p>
          <a:p>
            <a:pPr marL="342900" indent="-342900">
              <a:buFont typeface="Wingdings" panose="05000000000000000000" pitchFamily="2" charset="2"/>
              <a:buChar char="§"/>
            </a:pPr>
            <a:endParaRPr lang="en-US" sz="1800"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4A8E-7713-C727-C966-5A83151E36AE}"/>
              </a:ext>
            </a:extLst>
          </p:cNvPr>
          <p:cNvSpPr>
            <a:spLocks noGrp="1"/>
          </p:cNvSpPr>
          <p:nvPr>
            <p:ph type="title"/>
          </p:nvPr>
        </p:nvSpPr>
        <p:spPr>
          <a:xfrm>
            <a:off x="276838" y="478172"/>
            <a:ext cx="5645790" cy="1006679"/>
          </a:xfrm>
        </p:spPr>
        <p:txBody>
          <a:bodyPr/>
          <a:lstStyle/>
          <a:p>
            <a:r>
              <a:rPr lang="en-IN" sz="3600" dirty="0">
                <a:latin typeface="Bauhaus 93" panose="04030905020B02020C02" pitchFamily="82" charset="0"/>
              </a:rPr>
              <a:t>IMPLEMENTATION:</a:t>
            </a:r>
          </a:p>
        </p:txBody>
      </p:sp>
      <p:sp>
        <p:nvSpPr>
          <p:cNvPr id="3" name="Text Placeholder 2">
            <a:extLst>
              <a:ext uri="{FF2B5EF4-FFF2-40B4-BE49-F238E27FC236}">
                <a16:creationId xmlns:a16="http://schemas.microsoft.com/office/drawing/2014/main" id="{84546EE6-B810-965C-27E2-A851D54DADD7}"/>
              </a:ext>
            </a:extLst>
          </p:cNvPr>
          <p:cNvSpPr>
            <a:spLocks noGrp="1"/>
          </p:cNvSpPr>
          <p:nvPr>
            <p:ph type="body" sz="quarter" idx="13"/>
          </p:nvPr>
        </p:nvSpPr>
        <p:spPr>
          <a:xfrm>
            <a:off x="880844" y="2155971"/>
            <a:ext cx="9270042" cy="4314679"/>
          </a:xfrm>
        </p:spPr>
        <p:txBody>
          <a:bodyPr/>
          <a:lstStyle/>
          <a:p>
            <a:endParaRPr lang="en-IN" dirty="0"/>
          </a:p>
        </p:txBody>
      </p:sp>
      <p:pic>
        <p:nvPicPr>
          <p:cNvPr id="7" name="Picture 6">
            <a:extLst>
              <a:ext uri="{FF2B5EF4-FFF2-40B4-BE49-F238E27FC236}">
                <a16:creationId xmlns:a16="http://schemas.microsoft.com/office/drawing/2014/main" id="{AAE0FA5E-1347-EA51-7821-19442A467FE8}"/>
              </a:ext>
            </a:extLst>
          </p:cNvPr>
          <p:cNvPicPr>
            <a:picLocks noChangeAspect="1"/>
          </p:cNvPicPr>
          <p:nvPr/>
        </p:nvPicPr>
        <p:blipFill>
          <a:blip r:embed="rId2"/>
          <a:stretch>
            <a:fillRect/>
          </a:stretch>
        </p:blipFill>
        <p:spPr>
          <a:xfrm>
            <a:off x="1434517" y="2057627"/>
            <a:ext cx="8917497" cy="4667308"/>
          </a:xfrm>
          <a:prstGeom prst="rect">
            <a:avLst/>
          </a:prstGeom>
        </p:spPr>
      </p:pic>
    </p:spTree>
    <p:extLst>
      <p:ext uri="{BB962C8B-B14F-4D97-AF65-F5344CB8AC3E}">
        <p14:creationId xmlns:p14="http://schemas.microsoft.com/office/powerpoint/2010/main" val="212908631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sz="4800" dirty="0">
                <a:latin typeface="Bauhaus 93" panose="04030905020B02020C02" pitchFamily="82" charset="0"/>
              </a:rPr>
              <a:t>Output:</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5650992" cy="3904488"/>
          </a:xfrm>
        </p:spPr>
        <p:txBody>
          <a:bodyPr/>
          <a:lstStyle/>
          <a:p>
            <a:pPr marL="342900" indent="-342900">
              <a:buFont typeface="Wingdings" panose="05000000000000000000" pitchFamily="2" charset="2"/>
              <a:buChar char="ü"/>
            </a:pPr>
            <a:r>
              <a:rPr lang="it-IT" dirty="0"/>
              <a:t>{1: 3, 2: 3, 3: None}</a:t>
            </a:r>
          </a:p>
          <a:p>
            <a:endParaRPr lang="en-US" dirty="0"/>
          </a:p>
        </p:txBody>
      </p:sp>
      <p:sp>
        <p:nvSpPr>
          <p:cNvPr id="13" name="Picture Placeholder 12">
            <a:extLst>
              <a:ext uri="{FF2B5EF4-FFF2-40B4-BE49-F238E27FC236}">
                <a16:creationId xmlns:a16="http://schemas.microsoft.com/office/drawing/2014/main" id="{CC150F1E-E278-6ACD-ABB6-565091C252D2}"/>
              </a:ext>
            </a:extLst>
          </p:cNvPr>
          <p:cNvSpPr>
            <a:spLocks noGrp="1"/>
          </p:cNvSpPr>
          <p:nvPr>
            <p:ph type="pic" sz="quarter" idx="10"/>
          </p:nvPr>
        </p:nvSpPr>
        <p:spPr/>
      </p:sp>
      <p:pic>
        <p:nvPicPr>
          <p:cNvPr id="3076" name="Picture 4" descr="Output Black Stamp Text On White Stock Photo, Picture and ...">
            <a:extLst>
              <a:ext uri="{FF2B5EF4-FFF2-40B4-BE49-F238E27FC236}">
                <a16:creationId xmlns:a16="http://schemas.microsoft.com/office/drawing/2014/main" id="{ED786951-FB1E-3E63-45B6-7005D88BE59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80058" y="1132514"/>
            <a:ext cx="4093827" cy="4093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90980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230e9df3-be65-4c73-a93b-d1236ebd677e"/>
    <ds:schemaRef ds:uri="http://schemas.microsoft.com/office/2006/metadata/properties"/>
    <ds:schemaRef ds:uri="16c05727-aa75-4e4a-9b5f-8a80a1165891"/>
    <ds:schemaRef ds:uri="71af3243-3dd4-4a8d-8c0d-dd76da1f02a5"/>
    <ds:schemaRef ds:uri="http://purl.org/dc/terms/"/>
    <ds:schemaRef ds:uri="http://purl.org/dc/elements/1.1/"/>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sharepoint/v3"/>
    <ds:schemaRef ds:uri="http://purl.org/dc/dcmityp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{0DFF7233-5CA2-4111-A05C-A056C595231E}tf11964407_win32</Template>
  <TotalTime>207</TotalTime>
  <Words>602</Words>
  <Application>Microsoft Office PowerPoint</Application>
  <PresentationFormat>Widescreen</PresentationFormat>
  <Paragraphs>58</Paragraphs>
  <Slides>12</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Bauhaus 93</vt:lpstr>
      <vt:lpstr>Calibri</vt:lpstr>
      <vt:lpstr>Courier New</vt:lpstr>
      <vt:lpstr>Gill Sans Nova Light</vt:lpstr>
      <vt:lpstr>Sagona Book</vt:lpstr>
      <vt:lpstr>Times New Roman</vt:lpstr>
      <vt:lpstr>Wingdings</vt:lpstr>
      <vt:lpstr>Custom</vt:lpstr>
      <vt:lpstr>  CAPSTONE PROJECT  Energy Aware Cloud Resource Allocation by using a Novel Negotiation Model  NAME:A.MANI BHUMIKA REGNO:192211494 COURSECODE:CSA1585 COURSE:CLOUD COMPUTING AND BIG ANALYTICS FOR BUSINESS  </vt:lpstr>
      <vt:lpstr>TOPICS</vt:lpstr>
      <vt:lpstr>Energy-efficient solutions are required to minimize this energy consumption. </vt:lpstr>
      <vt:lpstr>"novel negotiation model" refers to a new or innovative approach to how entities in cloud computing, such as service providers and users, interact and make agreements regarding resource allocation. It signifies a fresh and creative way of negotiating and reaching decisions related to optimizing resource utilization and energy efficiency within the cloud environment. This novel model likely introduces unique strategies or techniques that differ from traditional negotiation methods to enhance the efficiency and effectiveness of resource allocation in cloud computing</vt:lpstr>
      <vt:lpstr>ABSTRACT:</vt:lpstr>
      <vt:lpstr>INTRODUCTION:</vt:lpstr>
      <vt:lpstr>EXISTING &amp; PROPOSED SYSTEM:</vt:lpstr>
      <vt:lpstr>IMPLEMENTATION:</vt:lpstr>
      <vt:lpstr>Output:</vt:lpstr>
      <vt:lpstr>Future scope: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Energy Aware Cloud Resource Allocation by using a Novel Negotiation Model  NAME:A.MANI BHUMIKA REGNO:192211494 COURSECODE:CSA1585 COURSE:CLOUD COMPUTING AND BIG ANALYTICS FOR BUSINESS</dc:title>
  <dc:creator>MANIBHUMIKA AMARA</dc:creator>
  <cp:lastModifiedBy>MANIBHUMIKA AMARA</cp:lastModifiedBy>
  <cp:revision>2</cp:revision>
  <dcterms:created xsi:type="dcterms:W3CDTF">2024-06-26T15:28:32Z</dcterms:created>
  <dcterms:modified xsi:type="dcterms:W3CDTF">2024-06-27T04:30:41Z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