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Helvetica Neue"/>
      <p:regular r:id="rId29"/>
      <p:bold r:id="rId30"/>
      <p:italic r:id="rId31"/>
      <p:boldItalic r:id="rId32"/>
    </p:embeddedFont>
    <p:embeddedFont>
      <p:font typeface="Helvetica Neue Light"/>
      <p:regular r:id="rId33"/>
      <p:bold r:id="rId34"/>
      <p:italic r:id="rId35"/>
      <p:boldItalic r:id="rId36"/>
    </p:embeddedFont>
    <p:embeddedFont>
      <p:font typeface="Gill Sans"/>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6.xml"/><Relationship Id="rId33" Type="http://schemas.openxmlformats.org/officeDocument/2006/relationships/font" Target="fonts/HelveticaNeueLight-regular.fntdata"/><Relationship Id="rId10" Type="http://schemas.openxmlformats.org/officeDocument/2006/relationships/slide" Target="slides/slide5.xml"/><Relationship Id="rId32" Type="http://schemas.openxmlformats.org/officeDocument/2006/relationships/font" Target="fonts/HelveticaNeue-boldItalic.fntdata"/><Relationship Id="rId13" Type="http://schemas.openxmlformats.org/officeDocument/2006/relationships/slide" Target="slides/slide8.xml"/><Relationship Id="rId35" Type="http://schemas.openxmlformats.org/officeDocument/2006/relationships/font" Target="fonts/HelveticaNeueLight-italic.fntdata"/><Relationship Id="rId12" Type="http://schemas.openxmlformats.org/officeDocument/2006/relationships/slide" Target="slides/slide7.xml"/><Relationship Id="rId34" Type="http://schemas.openxmlformats.org/officeDocument/2006/relationships/font" Target="fonts/HelveticaNeueLight-bold.fntdata"/><Relationship Id="rId15" Type="http://schemas.openxmlformats.org/officeDocument/2006/relationships/slide" Target="slides/slide10.xml"/><Relationship Id="rId37" Type="http://schemas.openxmlformats.org/officeDocument/2006/relationships/font" Target="fonts/GillSans-regular.fntdata"/><Relationship Id="rId14" Type="http://schemas.openxmlformats.org/officeDocument/2006/relationships/slide" Target="slides/slide9.xml"/><Relationship Id="rId36" Type="http://schemas.openxmlformats.org/officeDocument/2006/relationships/font" Target="fonts/HelveticaNeueLight-bold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Gill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31dd8301b_0_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2a31dd8301b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31dd8301b_0_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2a31dd8301b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31dd8301b_0_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g2a31dd8301b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31dd8301b_0_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2a31dd8301b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31dd8301b_0_1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2a31dd8301b_0_1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3f303b4a2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2a3f303b4a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3f303b4a2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2a3f303b4a2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3f303b4a2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2a3f303b4a2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3f303b4a2_0_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2a3f303b4a2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3f303b4a2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2a3f303b4a2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3f303b4a2_0_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2a3f303b4a2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a31dd8301b_0_1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2a31dd8301b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3f303b4a2_0_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g2a3f303b4a2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31dd8301b_0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2a31dd8301b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31dd8301b_0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a31dd8301b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31dd8301b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a31dd8301b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31dd8301b_0_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2a31dd8301b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a31dd8301b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2a31dd8301b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444633" y="2112820"/>
            <a:ext cx="8534401" cy="404783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1"/>
              </a:buClr>
              <a:buSzPts val="8800"/>
              <a:buFont typeface="Helvetica Neue Light"/>
              <a:buNone/>
              <a:defRPr b="1" i="0" sz="8800" u="none" cap="none" strike="noStrike">
                <a:solidFill>
                  <a:schemeClr val="lt1"/>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
          <p:cNvSpPr txBox="1"/>
          <p:nvPr>
            <p:ph idx="10" type="dt"/>
          </p:nvPr>
        </p:nvSpPr>
        <p:spPr>
          <a:xfrm>
            <a:off x="9482667" y="6356354"/>
            <a:ext cx="2503968" cy="365125"/>
          </a:xfrm>
          <a:prstGeom prst="rect">
            <a:avLst/>
          </a:prstGeom>
          <a:noFill/>
          <a:ln cap="flat"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2"/>
          <p:cNvSpPr txBox="1"/>
          <p:nvPr>
            <p:ph idx="11" type="ftr"/>
          </p:nvPr>
        </p:nvSpPr>
        <p:spPr>
          <a:xfrm>
            <a:off x="167649" y="6356354"/>
            <a:ext cx="9315023" cy="365125"/>
          </a:xfrm>
          <a:prstGeom prst="rect">
            <a:avLst/>
          </a:prstGeom>
          <a:noFill/>
          <a:ln cap="flat"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2"/>
          <p:cNvSpPr/>
          <p:nvPr/>
        </p:nvSpPr>
        <p:spPr>
          <a:xfrm>
            <a:off x="167646" y="163473"/>
            <a:ext cx="11818991" cy="6558002"/>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15" name="Google Shape;15;p2"/>
          <p:cNvSpPr/>
          <p:nvPr/>
        </p:nvSpPr>
        <p:spPr>
          <a:xfrm>
            <a:off x="167646" y="136521"/>
            <a:ext cx="11818991" cy="879741"/>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16" name="Google Shape;16;p2"/>
          <p:cNvSpPr/>
          <p:nvPr/>
        </p:nvSpPr>
        <p:spPr>
          <a:xfrm>
            <a:off x="10861529" y="163474"/>
            <a:ext cx="1125111" cy="852788"/>
          </a:xfrm>
          <a:prstGeom prst="rect">
            <a:avLst/>
          </a:prstGeom>
          <a:solidFill>
            <a:srgbClr val="FFFFFF"/>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pic>
        <p:nvPicPr>
          <p:cNvPr descr="Formal_Viterbi_GoldOntrans.eps" id="17" name="Google Shape;17;p2"/>
          <p:cNvPicPr preferRelativeResize="0"/>
          <p:nvPr/>
        </p:nvPicPr>
        <p:blipFill rotWithShape="1">
          <a:blip r:embed="rId2">
            <a:alphaModFix/>
          </a:blip>
          <a:srcRect b="0" l="0" r="0" t="0"/>
          <a:stretch/>
        </p:blipFill>
        <p:spPr>
          <a:xfrm>
            <a:off x="444631" y="292986"/>
            <a:ext cx="2440083" cy="657179"/>
          </a:xfrm>
          <a:prstGeom prst="rect">
            <a:avLst/>
          </a:prstGeom>
          <a:noFill/>
          <a:ln>
            <a:noFill/>
          </a:ln>
        </p:spPr>
      </p:pic>
      <p:pic>
        <p:nvPicPr>
          <p:cNvPr descr="Small Use Shield_CardOnTrans.eps" id="18" name="Google Shape;18;p2"/>
          <p:cNvPicPr preferRelativeResize="0"/>
          <p:nvPr/>
        </p:nvPicPr>
        <p:blipFill rotWithShape="1">
          <a:blip r:embed="rId3">
            <a:alphaModFix/>
          </a:blip>
          <a:srcRect b="0" l="0" r="0" t="0"/>
          <a:stretch/>
        </p:blipFill>
        <p:spPr>
          <a:xfrm>
            <a:off x="10981164" y="146948"/>
            <a:ext cx="885840" cy="88584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Faculty/ Thumbnails">
  <p:cSld name="New Faculty/ Thumbnails">
    <p:spTree>
      <p:nvGrpSpPr>
        <p:cNvPr id="82" name="Shape 82"/>
        <p:cNvGrpSpPr/>
        <p:nvPr/>
      </p:nvGrpSpPr>
      <p:grpSpPr>
        <a:xfrm>
          <a:off x="0" y="0"/>
          <a:ext cx="0" cy="0"/>
          <a:chOff x="0" y="0"/>
          <a:chExt cx="0" cy="0"/>
        </a:xfrm>
      </p:grpSpPr>
      <p:sp>
        <p:nvSpPr>
          <p:cNvPr id="83" name="Google Shape;83;p11"/>
          <p:cNvSpPr txBox="1"/>
          <p:nvPr>
            <p:ph type="title"/>
          </p:nvPr>
        </p:nvSpPr>
        <p:spPr>
          <a:xfrm>
            <a:off x="350692" y="851932"/>
            <a:ext cx="10972800" cy="52137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990000"/>
              </a:buClr>
              <a:buSzPts val="2400"/>
              <a:buFont typeface="Helvetica Neue"/>
              <a:buNone/>
              <a:defRPr b="1" i="0" sz="2400" u="none" cap="none" strike="noStrike">
                <a:solidFill>
                  <a:srgbClr val="99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4" name="Google Shape;84;p11"/>
          <p:cNvSpPr/>
          <p:nvPr/>
        </p:nvSpPr>
        <p:spPr>
          <a:xfrm>
            <a:off x="167646" y="163473"/>
            <a:ext cx="11818991" cy="6558002"/>
          </a:xfrm>
          <a:prstGeom prst="rect">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85" name="Google Shape;85;p11"/>
          <p:cNvSpPr/>
          <p:nvPr/>
        </p:nvSpPr>
        <p:spPr>
          <a:xfrm>
            <a:off x="167646" y="163474"/>
            <a:ext cx="11818991" cy="634814"/>
          </a:xfrm>
          <a:prstGeom prst="rect">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86" name="Google Shape;86;p11"/>
          <p:cNvSpPr/>
          <p:nvPr/>
        </p:nvSpPr>
        <p:spPr>
          <a:xfrm>
            <a:off x="11174767" y="163477"/>
            <a:ext cx="811871" cy="634813"/>
          </a:xfrm>
          <a:prstGeom prst="rect">
            <a:avLst/>
          </a:prstGeom>
          <a:solidFill>
            <a:schemeClr val="lt2"/>
          </a:solidFill>
          <a:ln cap="flat" cmpd="sng" w="12700">
            <a:solidFill>
              <a:srgbClr val="99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pic>
        <p:nvPicPr>
          <p:cNvPr descr="Small Use Shield_WhiteOnTrans.eps" id="87" name="Google Shape;87;p11"/>
          <p:cNvPicPr preferRelativeResize="0"/>
          <p:nvPr/>
        </p:nvPicPr>
        <p:blipFill rotWithShape="1">
          <a:blip r:embed="rId2">
            <a:alphaModFix/>
          </a:blip>
          <a:srcRect b="0" l="0" r="0" t="0"/>
          <a:stretch/>
        </p:blipFill>
        <p:spPr>
          <a:xfrm>
            <a:off x="11353208" y="186403"/>
            <a:ext cx="454988" cy="588956"/>
          </a:xfrm>
          <a:prstGeom prst="rect">
            <a:avLst/>
          </a:prstGeom>
          <a:noFill/>
          <a:ln>
            <a:noFill/>
          </a:ln>
        </p:spPr>
      </p:pic>
      <p:pic>
        <p:nvPicPr>
          <p:cNvPr descr="Formal_Viterbi_CardOnTrans.eps" id="88" name="Google Shape;88;p11"/>
          <p:cNvPicPr preferRelativeResize="0"/>
          <p:nvPr/>
        </p:nvPicPr>
        <p:blipFill rotWithShape="1">
          <a:blip r:embed="rId3">
            <a:alphaModFix/>
          </a:blip>
          <a:srcRect b="0" l="0" r="0" t="0"/>
          <a:stretch/>
        </p:blipFill>
        <p:spPr>
          <a:xfrm>
            <a:off x="4" y="91987"/>
            <a:ext cx="2287957" cy="800785"/>
          </a:xfrm>
          <a:prstGeom prst="rect">
            <a:avLst/>
          </a:prstGeom>
          <a:noFill/>
          <a:ln>
            <a:noFill/>
          </a:ln>
        </p:spPr>
      </p:pic>
      <p:sp>
        <p:nvSpPr>
          <p:cNvPr id="89" name="Google Shape;89;p11"/>
          <p:cNvSpPr txBox="1"/>
          <p:nvPr>
            <p:ph idx="1" type="body"/>
          </p:nvPr>
        </p:nvSpPr>
        <p:spPr>
          <a:xfrm>
            <a:off x="328863" y="3072527"/>
            <a:ext cx="1720964" cy="49408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90" name="Google Shape;90;p11"/>
          <p:cNvSpPr/>
          <p:nvPr>
            <p:ph idx="2" type="pic"/>
          </p:nvPr>
        </p:nvSpPr>
        <p:spPr>
          <a:xfrm>
            <a:off x="342232" y="1625136"/>
            <a:ext cx="1707595" cy="1447388"/>
          </a:xfrm>
          <a:prstGeom prst="rect">
            <a:avLst/>
          </a:prstGeom>
          <a:noFill/>
          <a:ln>
            <a:noFill/>
          </a:ln>
        </p:spPr>
      </p:sp>
      <p:sp>
        <p:nvSpPr>
          <p:cNvPr id="91" name="Google Shape;91;p11"/>
          <p:cNvSpPr txBox="1"/>
          <p:nvPr>
            <p:ph idx="3" type="body"/>
          </p:nvPr>
        </p:nvSpPr>
        <p:spPr>
          <a:xfrm>
            <a:off x="2274595" y="3074241"/>
            <a:ext cx="1720964" cy="49408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92" name="Google Shape;92;p11"/>
          <p:cNvSpPr/>
          <p:nvPr>
            <p:ph idx="4" type="pic"/>
          </p:nvPr>
        </p:nvSpPr>
        <p:spPr>
          <a:xfrm>
            <a:off x="2287961" y="1626850"/>
            <a:ext cx="1707595" cy="1447388"/>
          </a:xfrm>
          <a:prstGeom prst="rect">
            <a:avLst/>
          </a:prstGeom>
          <a:noFill/>
          <a:ln>
            <a:noFill/>
          </a:ln>
        </p:spPr>
      </p:sp>
      <p:sp>
        <p:nvSpPr>
          <p:cNvPr id="93" name="Google Shape;93;p11"/>
          <p:cNvSpPr txBox="1"/>
          <p:nvPr>
            <p:ph idx="5" type="body"/>
          </p:nvPr>
        </p:nvSpPr>
        <p:spPr>
          <a:xfrm>
            <a:off x="4220326" y="3076915"/>
            <a:ext cx="1720964" cy="49408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94" name="Google Shape;94;p11"/>
          <p:cNvSpPr/>
          <p:nvPr>
            <p:ph idx="6" type="pic"/>
          </p:nvPr>
        </p:nvSpPr>
        <p:spPr>
          <a:xfrm>
            <a:off x="4233693" y="1629523"/>
            <a:ext cx="1707595" cy="1447388"/>
          </a:xfrm>
          <a:prstGeom prst="rect">
            <a:avLst/>
          </a:prstGeom>
          <a:noFill/>
          <a:ln>
            <a:noFill/>
          </a:ln>
        </p:spPr>
      </p:sp>
      <p:sp>
        <p:nvSpPr>
          <p:cNvPr id="95" name="Google Shape;95;p11"/>
          <p:cNvSpPr txBox="1"/>
          <p:nvPr>
            <p:ph idx="7" type="body"/>
          </p:nvPr>
        </p:nvSpPr>
        <p:spPr>
          <a:xfrm>
            <a:off x="6166055" y="3070813"/>
            <a:ext cx="1720964" cy="49408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96" name="Google Shape;96;p11"/>
          <p:cNvSpPr/>
          <p:nvPr>
            <p:ph idx="8" type="pic"/>
          </p:nvPr>
        </p:nvSpPr>
        <p:spPr>
          <a:xfrm>
            <a:off x="6179422" y="1623421"/>
            <a:ext cx="1707595" cy="1447388"/>
          </a:xfrm>
          <a:prstGeom prst="rect">
            <a:avLst/>
          </a:prstGeom>
          <a:noFill/>
          <a:ln>
            <a:noFill/>
          </a:ln>
        </p:spPr>
      </p:sp>
      <p:sp>
        <p:nvSpPr>
          <p:cNvPr id="97" name="Google Shape;97;p11"/>
          <p:cNvSpPr txBox="1"/>
          <p:nvPr>
            <p:ph idx="9" type="body"/>
          </p:nvPr>
        </p:nvSpPr>
        <p:spPr>
          <a:xfrm>
            <a:off x="8111787" y="3072527"/>
            <a:ext cx="1720964" cy="49408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98" name="Google Shape;98;p11"/>
          <p:cNvSpPr/>
          <p:nvPr>
            <p:ph idx="13" type="pic"/>
          </p:nvPr>
        </p:nvSpPr>
        <p:spPr>
          <a:xfrm>
            <a:off x="8125153" y="1625136"/>
            <a:ext cx="1707595" cy="1447388"/>
          </a:xfrm>
          <a:prstGeom prst="rect">
            <a:avLst/>
          </a:prstGeom>
          <a:noFill/>
          <a:ln>
            <a:noFill/>
          </a:ln>
        </p:spPr>
      </p:sp>
      <p:sp>
        <p:nvSpPr>
          <p:cNvPr id="99" name="Google Shape;99;p11"/>
          <p:cNvSpPr txBox="1"/>
          <p:nvPr>
            <p:ph idx="14" type="body"/>
          </p:nvPr>
        </p:nvSpPr>
        <p:spPr>
          <a:xfrm>
            <a:off x="10057515" y="3075201"/>
            <a:ext cx="1720964" cy="49408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100" name="Google Shape;100;p11"/>
          <p:cNvSpPr/>
          <p:nvPr>
            <p:ph idx="15" type="pic"/>
          </p:nvPr>
        </p:nvSpPr>
        <p:spPr>
          <a:xfrm>
            <a:off x="10070885" y="1627810"/>
            <a:ext cx="1707595" cy="1447388"/>
          </a:xfrm>
          <a:prstGeom prst="rect">
            <a:avLst/>
          </a:prstGeom>
          <a:noFill/>
          <a:ln>
            <a:noFill/>
          </a:ln>
        </p:spPr>
      </p:sp>
      <p:sp>
        <p:nvSpPr>
          <p:cNvPr id="101" name="Google Shape;101;p11"/>
          <p:cNvSpPr txBox="1"/>
          <p:nvPr>
            <p:ph idx="16" type="body"/>
          </p:nvPr>
        </p:nvSpPr>
        <p:spPr>
          <a:xfrm>
            <a:off x="303910" y="5541309"/>
            <a:ext cx="1720964" cy="49408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102" name="Google Shape;102;p11"/>
          <p:cNvSpPr/>
          <p:nvPr>
            <p:ph idx="17" type="pic"/>
          </p:nvPr>
        </p:nvSpPr>
        <p:spPr>
          <a:xfrm>
            <a:off x="317276" y="4093918"/>
            <a:ext cx="1707595" cy="1447388"/>
          </a:xfrm>
          <a:prstGeom prst="rect">
            <a:avLst/>
          </a:prstGeom>
          <a:noFill/>
          <a:ln>
            <a:noFill/>
          </a:ln>
        </p:spPr>
      </p:sp>
      <p:sp>
        <p:nvSpPr>
          <p:cNvPr id="103" name="Google Shape;103;p11"/>
          <p:cNvSpPr txBox="1"/>
          <p:nvPr>
            <p:ph idx="18" type="body"/>
          </p:nvPr>
        </p:nvSpPr>
        <p:spPr>
          <a:xfrm>
            <a:off x="2249639" y="5543023"/>
            <a:ext cx="1720964" cy="49408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104" name="Google Shape;104;p11"/>
          <p:cNvSpPr/>
          <p:nvPr>
            <p:ph idx="19" type="pic"/>
          </p:nvPr>
        </p:nvSpPr>
        <p:spPr>
          <a:xfrm>
            <a:off x="2263008" y="4095631"/>
            <a:ext cx="1707595" cy="1447388"/>
          </a:xfrm>
          <a:prstGeom prst="rect">
            <a:avLst/>
          </a:prstGeom>
          <a:noFill/>
          <a:ln>
            <a:noFill/>
          </a:ln>
        </p:spPr>
      </p:sp>
      <p:sp>
        <p:nvSpPr>
          <p:cNvPr id="105" name="Google Shape;105;p11"/>
          <p:cNvSpPr txBox="1"/>
          <p:nvPr>
            <p:ph idx="20" type="body"/>
          </p:nvPr>
        </p:nvSpPr>
        <p:spPr>
          <a:xfrm>
            <a:off x="4195371" y="5545697"/>
            <a:ext cx="1720964" cy="49408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106" name="Google Shape;106;p11"/>
          <p:cNvSpPr/>
          <p:nvPr>
            <p:ph idx="21" type="pic"/>
          </p:nvPr>
        </p:nvSpPr>
        <p:spPr>
          <a:xfrm>
            <a:off x="4208737" y="4098306"/>
            <a:ext cx="1707595" cy="1447388"/>
          </a:xfrm>
          <a:prstGeom prst="rect">
            <a:avLst/>
          </a:prstGeom>
          <a:noFill/>
          <a:ln>
            <a:noFill/>
          </a:ln>
        </p:spPr>
      </p:sp>
      <p:sp>
        <p:nvSpPr>
          <p:cNvPr id="107" name="Google Shape;107;p11"/>
          <p:cNvSpPr txBox="1"/>
          <p:nvPr>
            <p:ph idx="22" type="body"/>
          </p:nvPr>
        </p:nvSpPr>
        <p:spPr>
          <a:xfrm>
            <a:off x="6141102" y="5539595"/>
            <a:ext cx="1720964" cy="49408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108" name="Google Shape;108;p11"/>
          <p:cNvSpPr/>
          <p:nvPr>
            <p:ph idx="23" type="pic"/>
          </p:nvPr>
        </p:nvSpPr>
        <p:spPr>
          <a:xfrm>
            <a:off x="6154469" y="4092204"/>
            <a:ext cx="1707595" cy="1447388"/>
          </a:xfrm>
          <a:prstGeom prst="rect">
            <a:avLst/>
          </a:prstGeom>
          <a:noFill/>
          <a:ln>
            <a:noFill/>
          </a:ln>
        </p:spPr>
      </p:sp>
      <p:sp>
        <p:nvSpPr>
          <p:cNvPr id="109" name="Google Shape;109;p11"/>
          <p:cNvSpPr txBox="1"/>
          <p:nvPr>
            <p:ph idx="24" type="body"/>
          </p:nvPr>
        </p:nvSpPr>
        <p:spPr>
          <a:xfrm>
            <a:off x="8086831" y="5541309"/>
            <a:ext cx="1720964" cy="49408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110" name="Google Shape;110;p11"/>
          <p:cNvSpPr/>
          <p:nvPr>
            <p:ph idx="25" type="pic"/>
          </p:nvPr>
        </p:nvSpPr>
        <p:spPr>
          <a:xfrm>
            <a:off x="8100200" y="4093918"/>
            <a:ext cx="1707595" cy="1447388"/>
          </a:xfrm>
          <a:prstGeom prst="rect">
            <a:avLst/>
          </a:prstGeom>
          <a:noFill/>
          <a:ln>
            <a:noFill/>
          </a:ln>
        </p:spPr>
      </p:sp>
      <p:sp>
        <p:nvSpPr>
          <p:cNvPr id="111" name="Google Shape;111;p11"/>
          <p:cNvSpPr txBox="1"/>
          <p:nvPr>
            <p:ph idx="26" type="body"/>
          </p:nvPr>
        </p:nvSpPr>
        <p:spPr>
          <a:xfrm>
            <a:off x="10032562" y="5543983"/>
            <a:ext cx="1720964" cy="494089"/>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112" name="Google Shape;112;p11"/>
          <p:cNvSpPr/>
          <p:nvPr>
            <p:ph idx="27" type="pic"/>
          </p:nvPr>
        </p:nvSpPr>
        <p:spPr>
          <a:xfrm>
            <a:off x="10045929" y="4096591"/>
            <a:ext cx="1707595" cy="1447388"/>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13" name="Shape 113"/>
        <p:cNvGrpSpPr/>
        <p:nvPr/>
      </p:nvGrpSpPr>
      <p:grpSpPr>
        <a:xfrm>
          <a:off x="0" y="0"/>
          <a:ext cx="0" cy="0"/>
          <a:chOff x="0" y="0"/>
          <a:chExt cx="0" cy="0"/>
        </a:xfrm>
      </p:grpSpPr>
      <p:sp>
        <p:nvSpPr>
          <p:cNvPr id="114" name="Google Shape;114;p12"/>
          <p:cNvSpPr txBox="1"/>
          <p:nvPr>
            <p:ph type="title"/>
          </p:nvPr>
        </p:nvSpPr>
        <p:spPr>
          <a:xfrm>
            <a:off x="609600" y="904494"/>
            <a:ext cx="10972800" cy="52137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990000"/>
              </a:buClr>
              <a:buSzPts val="2400"/>
              <a:buFont typeface="Helvetica Neue"/>
              <a:buNone/>
              <a:defRPr b="1" i="0" sz="2400" u="none" cap="none" strike="noStrike">
                <a:solidFill>
                  <a:srgbClr val="99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5" name="Google Shape;115;p12"/>
          <p:cNvSpPr/>
          <p:nvPr/>
        </p:nvSpPr>
        <p:spPr>
          <a:xfrm>
            <a:off x="167646" y="163473"/>
            <a:ext cx="11818991" cy="6558002"/>
          </a:xfrm>
          <a:prstGeom prst="rect">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116" name="Google Shape;116;p12"/>
          <p:cNvSpPr/>
          <p:nvPr/>
        </p:nvSpPr>
        <p:spPr>
          <a:xfrm>
            <a:off x="167646" y="163474"/>
            <a:ext cx="11818991" cy="634814"/>
          </a:xfrm>
          <a:prstGeom prst="rect">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117" name="Google Shape;117;p12"/>
          <p:cNvSpPr/>
          <p:nvPr/>
        </p:nvSpPr>
        <p:spPr>
          <a:xfrm>
            <a:off x="11174767" y="163477"/>
            <a:ext cx="811871" cy="634813"/>
          </a:xfrm>
          <a:prstGeom prst="rect">
            <a:avLst/>
          </a:prstGeom>
          <a:solidFill>
            <a:schemeClr val="lt2"/>
          </a:solidFill>
          <a:ln cap="flat" cmpd="sng" w="12700">
            <a:solidFill>
              <a:srgbClr val="99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pic>
        <p:nvPicPr>
          <p:cNvPr descr="Small Use Shield_WhiteOnTrans.eps" id="118" name="Google Shape;118;p12"/>
          <p:cNvPicPr preferRelativeResize="0"/>
          <p:nvPr/>
        </p:nvPicPr>
        <p:blipFill rotWithShape="1">
          <a:blip r:embed="rId2">
            <a:alphaModFix/>
          </a:blip>
          <a:srcRect b="0" l="0" r="0" t="0"/>
          <a:stretch/>
        </p:blipFill>
        <p:spPr>
          <a:xfrm>
            <a:off x="11349531" y="179446"/>
            <a:ext cx="465737" cy="602870"/>
          </a:xfrm>
          <a:prstGeom prst="rect">
            <a:avLst/>
          </a:prstGeom>
          <a:noFill/>
          <a:ln>
            <a:noFill/>
          </a:ln>
        </p:spPr>
      </p:pic>
      <p:pic>
        <p:nvPicPr>
          <p:cNvPr descr="Formal_Viterbi_CardOnTrans.eps" id="119" name="Google Shape;119;p12"/>
          <p:cNvPicPr preferRelativeResize="0"/>
          <p:nvPr/>
        </p:nvPicPr>
        <p:blipFill rotWithShape="1">
          <a:blip r:embed="rId3">
            <a:alphaModFix/>
          </a:blip>
          <a:srcRect b="0" l="0" r="0" t="0"/>
          <a:stretch/>
        </p:blipFill>
        <p:spPr>
          <a:xfrm>
            <a:off x="4" y="91988"/>
            <a:ext cx="2321445" cy="812506"/>
          </a:xfrm>
          <a:prstGeom prst="rect">
            <a:avLst/>
          </a:prstGeom>
          <a:noFill/>
          <a:ln>
            <a:noFill/>
          </a:ln>
        </p:spPr>
      </p:pic>
      <p:sp>
        <p:nvSpPr>
          <p:cNvPr id="120" name="Google Shape;120;p12"/>
          <p:cNvSpPr/>
          <p:nvPr>
            <p:ph idx="2" type="chart"/>
          </p:nvPr>
        </p:nvSpPr>
        <p:spPr>
          <a:xfrm>
            <a:off x="609600" y="1581150"/>
            <a:ext cx="10972800" cy="48734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lvl="1"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lvl="2"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lvl="3"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4pPr>
            <a:lvl5pPr lvl="4"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5pPr>
            <a:lvl6pPr lvl="5"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lvl="6"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lvl="7"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lvl="8"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121" name="Shape 12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2" name="Shape 122"/>
        <p:cNvGrpSpPr/>
        <p:nvPr/>
      </p:nvGrpSpPr>
      <p:grpSpPr>
        <a:xfrm>
          <a:off x="0" y="0"/>
          <a:ext cx="0" cy="0"/>
          <a:chOff x="0" y="0"/>
          <a:chExt cx="0" cy="0"/>
        </a:xfrm>
      </p:grpSpPr>
      <p:sp>
        <p:nvSpPr>
          <p:cNvPr id="123" name="Google Shape;123;p14"/>
          <p:cNvSpPr txBox="1"/>
          <p:nvPr>
            <p:ph type="title"/>
          </p:nvPr>
        </p:nvSpPr>
        <p:spPr>
          <a:xfrm>
            <a:off x="3048000" y="304800"/>
            <a:ext cx="8331200" cy="990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2800"/>
              <a:buFont typeface="Helvetica Neue"/>
              <a:buNone/>
              <a:defRPr b="1" i="0" sz="2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4" name="Google Shape;124;p14"/>
          <p:cNvSpPr txBox="1"/>
          <p:nvPr>
            <p:ph idx="1" type="body"/>
          </p:nvPr>
        </p:nvSpPr>
        <p:spPr>
          <a:xfrm>
            <a:off x="3048000" y="1981200"/>
            <a:ext cx="4064000" cy="4114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Merriweather Sans"/>
              <a:buChar char="›"/>
              <a:defRPr b="0" i="0" sz="2800" u="none" cap="none" strike="noStrike">
                <a:solidFill>
                  <a:schemeClr val="dk1"/>
                </a:solidFill>
                <a:latin typeface="Helvetica Neue Light"/>
                <a:ea typeface="Helvetica Neue Light"/>
                <a:cs typeface="Helvetica Neue Light"/>
                <a:sym typeface="Helvetica Neue Light"/>
              </a:defRPr>
            </a:lvl1pPr>
            <a:lvl2pPr indent="-381000" lvl="1" marL="914400" marR="0" rtl="0" algn="l">
              <a:lnSpc>
                <a:spcPct val="100000"/>
              </a:lnSpc>
              <a:spcBef>
                <a:spcPts val="480"/>
              </a:spcBef>
              <a:spcAft>
                <a:spcPts val="0"/>
              </a:spcAft>
              <a:buClr>
                <a:schemeClr val="dk1"/>
              </a:buClr>
              <a:buSzPts val="2400"/>
              <a:buFont typeface="Merriweather Sans"/>
              <a:buChar char="»"/>
              <a:defRPr b="0" i="0" sz="24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342900" lvl="3" marL="1828800" marR="0" rtl="0" algn="l">
              <a:lnSpc>
                <a:spcPct val="100000"/>
              </a:lnSpc>
              <a:spcBef>
                <a:spcPts val="360"/>
              </a:spcBef>
              <a:spcAft>
                <a:spcPts val="0"/>
              </a:spcAft>
              <a:buClr>
                <a:schemeClr val="dk1"/>
              </a:buClr>
              <a:buSzPts val="1800"/>
              <a:buFont typeface="Merriweather Sans"/>
              <a:buChar char="»"/>
              <a:defRPr b="0" i="0" sz="1800" u="none" cap="none" strike="noStrike">
                <a:solidFill>
                  <a:schemeClr val="dk1"/>
                </a:solidFill>
                <a:latin typeface="Helvetica Neue Light"/>
                <a:ea typeface="Helvetica Neue Light"/>
                <a:cs typeface="Helvetica Neue Light"/>
                <a:sym typeface="Helvetica Neue Light"/>
              </a:defRPr>
            </a:lvl4pPr>
            <a:lvl5pPr indent="-342900" lvl="4" marL="2286000" marR="0" rtl="0" algn="l">
              <a:lnSpc>
                <a:spcPct val="100000"/>
              </a:lnSpc>
              <a:spcBef>
                <a:spcPts val="360"/>
              </a:spcBef>
              <a:spcAft>
                <a:spcPts val="0"/>
              </a:spcAft>
              <a:buClr>
                <a:schemeClr val="dk1"/>
              </a:buClr>
              <a:buSzPts val="1800"/>
              <a:buFont typeface="Merriweather Sans"/>
              <a:buChar char="»"/>
              <a:defRPr b="0" i="0" sz="1800" u="none" cap="none" strike="noStrike">
                <a:solidFill>
                  <a:schemeClr val="dk1"/>
                </a:solidFill>
                <a:latin typeface="Helvetica Neue Light"/>
                <a:ea typeface="Helvetica Neue Light"/>
                <a:cs typeface="Helvetica Neue Light"/>
                <a:sym typeface="Helvetica Neue Light"/>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125" name="Google Shape;125;p14"/>
          <p:cNvSpPr txBox="1"/>
          <p:nvPr>
            <p:ph idx="2" type="body"/>
          </p:nvPr>
        </p:nvSpPr>
        <p:spPr>
          <a:xfrm>
            <a:off x="7315200" y="1981200"/>
            <a:ext cx="4064000" cy="4114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Merriweather Sans"/>
              <a:buChar char="›"/>
              <a:defRPr b="0" i="0" sz="2800" u="none" cap="none" strike="noStrike">
                <a:solidFill>
                  <a:schemeClr val="dk1"/>
                </a:solidFill>
                <a:latin typeface="Helvetica Neue Light"/>
                <a:ea typeface="Helvetica Neue Light"/>
                <a:cs typeface="Helvetica Neue Light"/>
                <a:sym typeface="Helvetica Neue Light"/>
              </a:defRPr>
            </a:lvl1pPr>
            <a:lvl2pPr indent="-381000" lvl="1" marL="914400" marR="0" rtl="0" algn="l">
              <a:lnSpc>
                <a:spcPct val="100000"/>
              </a:lnSpc>
              <a:spcBef>
                <a:spcPts val="480"/>
              </a:spcBef>
              <a:spcAft>
                <a:spcPts val="0"/>
              </a:spcAft>
              <a:buClr>
                <a:schemeClr val="dk1"/>
              </a:buClr>
              <a:buSzPts val="2400"/>
              <a:buFont typeface="Merriweather Sans"/>
              <a:buChar char="»"/>
              <a:defRPr b="0" i="0" sz="24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342900" lvl="3" marL="1828800" marR="0" rtl="0" algn="l">
              <a:lnSpc>
                <a:spcPct val="100000"/>
              </a:lnSpc>
              <a:spcBef>
                <a:spcPts val="360"/>
              </a:spcBef>
              <a:spcAft>
                <a:spcPts val="0"/>
              </a:spcAft>
              <a:buClr>
                <a:schemeClr val="dk1"/>
              </a:buClr>
              <a:buSzPts val="1800"/>
              <a:buFont typeface="Merriweather Sans"/>
              <a:buChar char="»"/>
              <a:defRPr b="0" i="0" sz="1800" u="none" cap="none" strike="noStrike">
                <a:solidFill>
                  <a:schemeClr val="dk1"/>
                </a:solidFill>
                <a:latin typeface="Helvetica Neue Light"/>
                <a:ea typeface="Helvetica Neue Light"/>
                <a:cs typeface="Helvetica Neue Light"/>
                <a:sym typeface="Helvetica Neue Light"/>
              </a:defRPr>
            </a:lvl4pPr>
            <a:lvl5pPr indent="-342900" lvl="4" marL="2286000" marR="0" rtl="0" algn="l">
              <a:lnSpc>
                <a:spcPct val="100000"/>
              </a:lnSpc>
              <a:spcBef>
                <a:spcPts val="360"/>
              </a:spcBef>
              <a:spcAft>
                <a:spcPts val="0"/>
              </a:spcAft>
              <a:buClr>
                <a:schemeClr val="dk1"/>
              </a:buClr>
              <a:buSzPts val="1800"/>
              <a:buFont typeface="Merriweather Sans"/>
              <a:buChar char="»"/>
              <a:defRPr b="0" i="0" sz="1800" u="none" cap="none" strike="noStrike">
                <a:solidFill>
                  <a:schemeClr val="dk1"/>
                </a:solidFill>
                <a:latin typeface="Helvetica Neue Light"/>
                <a:ea typeface="Helvetica Neue Light"/>
                <a:cs typeface="Helvetica Neue Light"/>
                <a:sym typeface="Helvetica Neue Light"/>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9" name="Shape 19"/>
        <p:cNvGrpSpPr/>
        <p:nvPr/>
      </p:nvGrpSpPr>
      <p:grpSpPr>
        <a:xfrm>
          <a:off x="0" y="0"/>
          <a:ext cx="0" cy="0"/>
          <a:chOff x="0" y="0"/>
          <a:chExt cx="0" cy="0"/>
        </a:xfrm>
      </p:grpSpPr>
      <p:sp>
        <p:nvSpPr>
          <p:cNvPr id="20" name="Google Shape;20;p3"/>
          <p:cNvSpPr txBox="1"/>
          <p:nvPr>
            <p:ph type="title"/>
          </p:nvPr>
        </p:nvSpPr>
        <p:spPr>
          <a:xfrm>
            <a:off x="609600" y="904494"/>
            <a:ext cx="10972800" cy="52137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990000"/>
              </a:buClr>
              <a:buSzPts val="2400"/>
              <a:buFont typeface="Helvetica Neue"/>
              <a:buNone/>
              <a:defRPr b="1" i="0" sz="2400" u="none" cap="none" strike="noStrike">
                <a:solidFill>
                  <a:srgbClr val="99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3"/>
          <p:cNvSpPr/>
          <p:nvPr/>
        </p:nvSpPr>
        <p:spPr>
          <a:xfrm>
            <a:off x="167646" y="163473"/>
            <a:ext cx="11818991" cy="6558002"/>
          </a:xfrm>
          <a:prstGeom prst="rect">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22" name="Google Shape;22;p3"/>
          <p:cNvSpPr/>
          <p:nvPr/>
        </p:nvSpPr>
        <p:spPr>
          <a:xfrm>
            <a:off x="167646" y="163474"/>
            <a:ext cx="11818991" cy="634814"/>
          </a:xfrm>
          <a:prstGeom prst="rect">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23" name="Google Shape;23;p3"/>
          <p:cNvSpPr/>
          <p:nvPr/>
        </p:nvSpPr>
        <p:spPr>
          <a:xfrm>
            <a:off x="11174767" y="163477"/>
            <a:ext cx="811871" cy="634813"/>
          </a:xfrm>
          <a:prstGeom prst="rect">
            <a:avLst/>
          </a:prstGeom>
          <a:solidFill>
            <a:schemeClr val="lt2"/>
          </a:solidFill>
          <a:ln cap="flat" cmpd="sng" w="12700">
            <a:solidFill>
              <a:srgbClr val="99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pic>
        <p:nvPicPr>
          <p:cNvPr descr="Small Use Shield_WhiteOnTrans.eps" id="24" name="Google Shape;24;p3"/>
          <p:cNvPicPr preferRelativeResize="0"/>
          <p:nvPr/>
        </p:nvPicPr>
        <p:blipFill rotWithShape="1">
          <a:blip r:embed="rId2">
            <a:alphaModFix/>
          </a:blip>
          <a:srcRect b="0" l="0" r="0" t="0"/>
          <a:stretch/>
        </p:blipFill>
        <p:spPr>
          <a:xfrm>
            <a:off x="11363502" y="197529"/>
            <a:ext cx="437796" cy="566703"/>
          </a:xfrm>
          <a:prstGeom prst="rect">
            <a:avLst/>
          </a:prstGeom>
          <a:noFill/>
          <a:ln>
            <a:noFill/>
          </a:ln>
        </p:spPr>
      </p:pic>
      <p:pic>
        <p:nvPicPr>
          <p:cNvPr descr="Formal_Viterbi_CardOnTrans.eps" id="25" name="Google Shape;25;p3"/>
          <p:cNvPicPr preferRelativeResize="0"/>
          <p:nvPr/>
        </p:nvPicPr>
        <p:blipFill rotWithShape="1">
          <a:blip r:embed="rId3">
            <a:alphaModFix/>
          </a:blip>
          <a:srcRect b="0" l="0" r="0" t="0"/>
          <a:stretch/>
        </p:blipFill>
        <p:spPr>
          <a:xfrm>
            <a:off x="4" y="91988"/>
            <a:ext cx="2321445" cy="812506"/>
          </a:xfrm>
          <a:prstGeom prst="rect">
            <a:avLst/>
          </a:prstGeom>
          <a:noFill/>
          <a:ln>
            <a:noFill/>
          </a:ln>
        </p:spPr>
      </p:pic>
      <p:sp>
        <p:nvSpPr>
          <p:cNvPr id="26" name="Google Shape;26;p3"/>
          <p:cNvSpPr txBox="1"/>
          <p:nvPr>
            <p:ph idx="1" type="body"/>
          </p:nvPr>
        </p:nvSpPr>
        <p:spPr>
          <a:xfrm>
            <a:off x="609600" y="1497013"/>
            <a:ext cx="10972800" cy="4924844"/>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355600" lvl="3" marL="18288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4pPr>
            <a:lvl5pPr indent="-355600" lvl="4" marL="22860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Images + Bullets">
  <p:cSld name="2 Images + Bullets">
    <p:spTree>
      <p:nvGrpSpPr>
        <p:cNvPr id="27" name="Shape 27"/>
        <p:cNvGrpSpPr/>
        <p:nvPr/>
      </p:nvGrpSpPr>
      <p:grpSpPr>
        <a:xfrm>
          <a:off x="0" y="0"/>
          <a:ext cx="0" cy="0"/>
          <a:chOff x="0" y="0"/>
          <a:chExt cx="0" cy="0"/>
        </a:xfrm>
      </p:grpSpPr>
      <p:sp>
        <p:nvSpPr>
          <p:cNvPr id="28" name="Google Shape;28;p4"/>
          <p:cNvSpPr txBox="1"/>
          <p:nvPr>
            <p:ph type="title"/>
          </p:nvPr>
        </p:nvSpPr>
        <p:spPr>
          <a:xfrm>
            <a:off x="609600" y="904494"/>
            <a:ext cx="10972800" cy="52137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990000"/>
              </a:buClr>
              <a:buSzPts val="2400"/>
              <a:buFont typeface="Helvetica Neue"/>
              <a:buNone/>
              <a:defRPr b="1" i="0" sz="2400" u="none" cap="none" strike="noStrike">
                <a:solidFill>
                  <a:srgbClr val="99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4"/>
          <p:cNvSpPr/>
          <p:nvPr/>
        </p:nvSpPr>
        <p:spPr>
          <a:xfrm>
            <a:off x="167646" y="163473"/>
            <a:ext cx="11818991" cy="6558002"/>
          </a:xfrm>
          <a:prstGeom prst="rect">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30" name="Google Shape;30;p4"/>
          <p:cNvSpPr/>
          <p:nvPr/>
        </p:nvSpPr>
        <p:spPr>
          <a:xfrm>
            <a:off x="167646" y="163474"/>
            <a:ext cx="11818991" cy="634814"/>
          </a:xfrm>
          <a:prstGeom prst="rect">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31" name="Google Shape;31;p4"/>
          <p:cNvSpPr/>
          <p:nvPr/>
        </p:nvSpPr>
        <p:spPr>
          <a:xfrm>
            <a:off x="11174767" y="163477"/>
            <a:ext cx="811871" cy="634813"/>
          </a:xfrm>
          <a:prstGeom prst="rect">
            <a:avLst/>
          </a:prstGeom>
          <a:solidFill>
            <a:schemeClr val="lt2"/>
          </a:solidFill>
          <a:ln cap="flat" cmpd="sng" w="12700">
            <a:solidFill>
              <a:srgbClr val="99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pic>
        <p:nvPicPr>
          <p:cNvPr descr="Formal_Viterbi_CardOnTrans.eps" id="32" name="Google Shape;32;p4"/>
          <p:cNvPicPr preferRelativeResize="0"/>
          <p:nvPr/>
        </p:nvPicPr>
        <p:blipFill rotWithShape="1">
          <a:blip r:embed="rId2">
            <a:alphaModFix/>
          </a:blip>
          <a:srcRect b="0" l="0" r="0" t="0"/>
          <a:stretch/>
        </p:blipFill>
        <p:spPr>
          <a:xfrm>
            <a:off x="4" y="91988"/>
            <a:ext cx="2321444" cy="812506"/>
          </a:xfrm>
          <a:prstGeom prst="rect">
            <a:avLst/>
          </a:prstGeom>
          <a:noFill/>
          <a:ln>
            <a:noFill/>
          </a:ln>
        </p:spPr>
      </p:pic>
      <p:sp>
        <p:nvSpPr>
          <p:cNvPr id="33" name="Google Shape;33;p4"/>
          <p:cNvSpPr txBox="1"/>
          <p:nvPr>
            <p:ph idx="1" type="body"/>
          </p:nvPr>
        </p:nvSpPr>
        <p:spPr>
          <a:xfrm>
            <a:off x="5393847" y="1538899"/>
            <a:ext cx="6188556" cy="2301875"/>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355600" lvl="4" marL="22860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34" name="Google Shape;34;p4"/>
          <p:cNvSpPr txBox="1"/>
          <p:nvPr>
            <p:ph idx="2" type="body"/>
          </p:nvPr>
        </p:nvSpPr>
        <p:spPr>
          <a:xfrm>
            <a:off x="5393847" y="3939120"/>
            <a:ext cx="6188556" cy="2436226"/>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355600" lvl="4" marL="22860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35" name="Google Shape;35;p4"/>
          <p:cNvSpPr/>
          <p:nvPr>
            <p:ph idx="3" type="pic"/>
          </p:nvPr>
        </p:nvSpPr>
        <p:spPr>
          <a:xfrm>
            <a:off x="609600" y="1538899"/>
            <a:ext cx="4639733" cy="2301875"/>
          </a:xfrm>
          <a:prstGeom prst="rect">
            <a:avLst/>
          </a:prstGeom>
          <a:noFill/>
          <a:ln>
            <a:noFill/>
          </a:ln>
        </p:spPr>
      </p:sp>
      <p:sp>
        <p:nvSpPr>
          <p:cNvPr id="36" name="Google Shape;36;p4"/>
          <p:cNvSpPr/>
          <p:nvPr>
            <p:ph idx="4" type="pic"/>
          </p:nvPr>
        </p:nvSpPr>
        <p:spPr>
          <a:xfrm>
            <a:off x="609600" y="3939122"/>
            <a:ext cx="4639733" cy="2436813"/>
          </a:xfrm>
          <a:prstGeom prst="rect">
            <a:avLst/>
          </a:prstGeom>
          <a:noFill/>
          <a:ln>
            <a:noFill/>
          </a:ln>
        </p:spPr>
      </p:sp>
      <p:pic>
        <p:nvPicPr>
          <p:cNvPr descr="Small Use Shield_WhiteOnTrans.eps" id="37" name="Google Shape;37;p4"/>
          <p:cNvPicPr preferRelativeResize="0"/>
          <p:nvPr/>
        </p:nvPicPr>
        <p:blipFill rotWithShape="1">
          <a:blip r:embed="rId3">
            <a:alphaModFix/>
          </a:blip>
          <a:srcRect b="0" l="0" r="0" t="0"/>
          <a:stretch/>
        </p:blipFill>
        <p:spPr>
          <a:xfrm>
            <a:off x="11363505" y="197238"/>
            <a:ext cx="437796" cy="56670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8" name="Shape 38"/>
        <p:cNvGrpSpPr/>
        <p:nvPr/>
      </p:nvGrpSpPr>
      <p:grpSpPr>
        <a:xfrm>
          <a:off x="0" y="0"/>
          <a:ext cx="0" cy="0"/>
          <a:chOff x="0" y="0"/>
          <a:chExt cx="0" cy="0"/>
        </a:xfrm>
      </p:grpSpPr>
      <p:sp>
        <p:nvSpPr>
          <p:cNvPr id="39" name="Google Shape;39;p5"/>
          <p:cNvSpPr txBox="1"/>
          <p:nvPr>
            <p:ph type="title"/>
          </p:nvPr>
        </p:nvSpPr>
        <p:spPr>
          <a:xfrm>
            <a:off x="609600" y="904494"/>
            <a:ext cx="10972800" cy="52137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990000"/>
              </a:buClr>
              <a:buSzPts val="2400"/>
              <a:buFont typeface="Helvetica Neue"/>
              <a:buNone/>
              <a:defRPr b="1" i="0" sz="2400" u="none" cap="none" strike="noStrike">
                <a:solidFill>
                  <a:srgbClr val="99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0" name="Google Shape;40;p5"/>
          <p:cNvSpPr/>
          <p:nvPr/>
        </p:nvSpPr>
        <p:spPr>
          <a:xfrm>
            <a:off x="167646" y="163473"/>
            <a:ext cx="11818991" cy="6558002"/>
          </a:xfrm>
          <a:prstGeom prst="rect">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41" name="Google Shape;41;p5"/>
          <p:cNvSpPr/>
          <p:nvPr/>
        </p:nvSpPr>
        <p:spPr>
          <a:xfrm>
            <a:off x="167646" y="163474"/>
            <a:ext cx="11818991" cy="634814"/>
          </a:xfrm>
          <a:prstGeom prst="rect">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42" name="Google Shape;42;p5"/>
          <p:cNvSpPr/>
          <p:nvPr/>
        </p:nvSpPr>
        <p:spPr>
          <a:xfrm>
            <a:off x="11174767" y="163477"/>
            <a:ext cx="811871" cy="634813"/>
          </a:xfrm>
          <a:prstGeom prst="rect">
            <a:avLst/>
          </a:prstGeom>
          <a:solidFill>
            <a:schemeClr val="lt2"/>
          </a:solidFill>
          <a:ln cap="flat" cmpd="sng" w="12700">
            <a:solidFill>
              <a:srgbClr val="99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pic>
        <p:nvPicPr>
          <p:cNvPr descr="Small Use Shield_WhiteOnTrans.eps" id="43" name="Google Shape;43;p5"/>
          <p:cNvPicPr preferRelativeResize="0"/>
          <p:nvPr/>
        </p:nvPicPr>
        <p:blipFill rotWithShape="1">
          <a:blip r:embed="rId2">
            <a:alphaModFix/>
          </a:blip>
          <a:srcRect b="0" l="0" r="0" t="0"/>
          <a:stretch/>
        </p:blipFill>
        <p:spPr>
          <a:xfrm>
            <a:off x="11361804" y="197529"/>
            <a:ext cx="437796" cy="566703"/>
          </a:xfrm>
          <a:prstGeom prst="rect">
            <a:avLst/>
          </a:prstGeom>
          <a:noFill/>
          <a:ln>
            <a:noFill/>
          </a:ln>
        </p:spPr>
      </p:pic>
      <p:pic>
        <p:nvPicPr>
          <p:cNvPr descr="Formal_Viterbi_CardOnTrans.eps" id="44" name="Google Shape;44;p5"/>
          <p:cNvPicPr preferRelativeResize="0"/>
          <p:nvPr/>
        </p:nvPicPr>
        <p:blipFill rotWithShape="1">
          <a:blip r:embed="rId3">
            <a:alphaModFix/>
          </a:blip>
          <a:srcRect b="0" l="0" r="0" t="0"/>
          <a:stretch/>
        </p:blipFill>
        <p:spPr>
          <a:xfrm>
            <a:off x="4" y="91988"/>
            <a:ext cx="2321445" cy="81250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solidFill>
          <a:schemeClr val="lt2"/>
        </a:solidFill>
      </p:bgPr>
    </p:bg>
    <p:spTree>
      <p:nvGrpSpPr>
        <p:cNvPr id="45" name="Shape 45"/>
        <p:cNvGrpSpPr/>
        <p:nvPr/>
      </p:nvGrpSpPr>
      <p:grpSpPr>
        <a:xfrm>
          <a:off x="0" y="0"/>
          <a:ext cx="0" cy="0"/>
          <a:chOff x="0" y="0"/>
          <a:chExt cx="0" cy="0"/>
        </a:xfrm>
      </p:grpSpPr>
      <p:sp>
        <p:nvSpPr>
          <p:cNvPr id="46" name="Google Shape;46;p6"/>
          <p:cNvSpPr/>
          <p:nvPr/>
        </p:nvSpPr>
        <p:spPr>
          <a:xfrm>
            <a:off x="167646" y="163473"/>
            <a:ext cx="11818991" cy="6558002"/>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47" name="Google Shape;47;p6"/>
          <p:cNvSpPr/>
          <p:nvPr/>
        </p:nvSpPr>
        <p:spPr>
          <a:xfrm>
            <a:off x="167646" y="163474"/>
            <a:ext cx="11818991" cy="634814"/>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48" name="Google Shape;48;p6"/>
          <p:cNvSpPr/>
          <p:nvPr/>
        </p:nvSpPr>
        <p:spPr>
          <a:xfrm>
            <a:off x="11174767" y="163477"/>
            <a:ext cx="811871" cy="634813"/>
          </a:xfrm>
          <a:prstGeom prst="rect">
            <a:avLst/>
          </a:prstGeom>
          <a:solidFill>
            <a:schemeClr val="lt1"/>
          </a:solid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pic>
        <p:nvPicPr>
          <p:cNvPr descr="Small Use Shield_CardOnTrans.eps" id="49" name="Google Shape;49;p6"/>
          <p:cNvPicPr preferRelativeResize="0"/>
          <p:nvPr/>
        </p:nvPicPr>
        <p:blipFill rotWithShape="1">
          <a:blip r:embed="rId2">
            <a:alphaModFix/>
          </a:blip>
          <a:srcRect b="0" l="0" r="0" t="0"/>
          <a:stretch/>
        </p:blipFill>
        <p:spPr>
          <a:xfrm>
            <a:off x="11217505" y="117684"/>
            <a:ext cx="726393" cy="726393"/>
          </a:xfrm>
          <a:prstGeom prst="rect">
            <a:avLst/>
          </a:prstGeom>
          <a:noFill/>
          <a:ln>
            <a:noFill/>
          </a:ln>
        </p:spPr>
      </p:pic>
      <p:pic>
        <p:nvPicPr>
          <p:cNvPr descr="Formal_Viterbi_GoldOntrans.eps" id="50" name="Google Shape;50;p6"/>
          <p:cNvPicPr preferRelativeResize="0"/>
          <p:nvPr/>
        </p:nvPicPr>
        <p:blipFill rotWithShape="1">
          <a:blip r:embed="rId3">
            <a:alphaModFix/>
          </a:blip>
          <a:srcRect b="0" l="0" r="0" t="0"/>
          <a:stretch/>
        </p:blipFill>
        <p:spPr>
          <a:xfrm>
            <a:off x="308743" y="233652"/>
            <a:ext cx="2096473" cy="564636"/>
          </a:xfrm>
          <a:prstGeom prst="rect">
            <a:avLst/>
          </a:prstGeom>
          <a:noFill/>
          <a:ln>
            <a:noFill/>
          </a:ln>
        </p:spPr>
      </p:pic>
      <p:sp>
        <p:nvSpPr>
          <p:cNvPr id="51" name="Google Shape;51;p6"/>
          <p:cNvSpPr txBox="1"/>
          <p:nvPr>
            <p:ph type="title"/>
          </p:nvPr>
        </p:nvSpPr>
        <p:spPr>
          <a:xfrm>
            <a:off x="609600" y="2327961"/>
            <a:ext cx="10972800" cy="1126348"/>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FFFFFF"/>
              </a:buClr>
              <a:buSzPts val="7200"/>
              <a:buFont typeface="Helvetica Neue"/>
              <a:buNone/>
              <a:defRPr b="1" i="0" sz="72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bg>
      <p:bgPr>
        <a:solidFill>
          <a:schemeClr val="lt2"/>
        </a:solidFill>
      </p:bgPr>
    </p:bg>
    <p:spTree>
      <p:nvGrpSpPr>
        <p:cNvPr id="52" name="Shape 52"/>
        <p:cNvGrpSpPr/>
        <p:nvPr/>
      </p:nvGrpSpPr>
      <p:grpSpPr>
        <a:xfrm>
          <a:off x="0" y="0"/>
          <a:ext cx="0" cy="0"/>
          <a:chOff x="0" y="0"/>
          <a:chExt cx="0" cy="0"/>
        </a:xfrm>
      </p:grpSpPr>
      <p:sp>
        <p:nvSpPr>
          <p:cNvPr id="53" name="Google Shape;53;p7"/>
          <p:cNvSpPr/>
          <p:nvPr/>
        </p:nvSpPr>
        <p:spPr>
          <a:xfrm>
            <a:off x="167646" y="163473"/>
            <a:ext cx="11818991" cy="6558002"/>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54" name="Google Shape;54;p7"/>
          <p:cNvSpPr/>
          <p:nvPr/>
        </p:nvSpPr>
        <p:spPr>
          <a:xfrm>
            <a:off x="167646" y="163474"/>
            <a:ext cx="11818991" cy="634814"/>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55" name="Google Shape;55;p7"/>
          <p:cNvSpPr/>
          <p:nvPr/>
        </p:nvSpPr>
        <p:spPr>
          <a:xfrm>
            <a:off x="11174767" y="163477"/>
            <a:ext cx="811871" cy="634813"/>
          </a:xfrm>
          <a:prstGeom prst="rect">
            <a:avLst/>
          </a:prstGeom>
          <a:solidFill>
            <a:schemeClr val="lt1"/>
          </a:solid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pic>
        <p:nvPicPr>
          <p:cNvPr descr="Small Use Shield_CardOnTrans.eps" id="56" name="Google Shape;56;p7"/>
          <p:cNvPicPr preferRelativeResize="0"/>
          <p:nvPr/>
        </p:nvPicPr>
        <p:blipFill rotWithShape="1">
          <a:blip r:embed="rId2">
            <a:alphaModFix/>
          </a:blip>
          <a:srcRect b="0" l="0" r="0" t="0"/>
          <a:stretch/>
        </p:blipFill>
        <p:spPr>
          <a:xfrm>
            <a:off x="11216035" y="116214"/>
            <a:ext cx="729334" cy="729334"/>
          </a:xfrm>
          <a:prstGeom prst="rect">
            <a:avLst/>
          </a:prstGeom>
          <a:noFill/>
          <a:ln>
            <a:noFill/>
          </a:ln>
        </p:spPr>
      </p:pic>
      <p:pic>
        <p:nvPicPr>
          <p:cNvPr descr="Formal_Viterbi_GoldOntrans.eps" id="57" name="Google Shape;57;p7"/>
          <p:cNvPicPr preferRelativeResize="0"/>
          <p:nvPr/>
        </p:nvPicPr>
        <p:blipFill rotWithShape="1">
          <a:blip r:embed="rId3">
            <a:alphaModFix/>
          </a:blip>
          <a:srcRect b="0" l="0" r="0" t="0"/>
          <a:stretch/>
        </p:blipFill>
        <p:spPr>
          <a:xfrm>
            <a:off x="308743" y="233652"/>
            <a:ext cx="2086114" cy="561846"/>
          </a:xfrm>
          <a:prstGeom prst="rect">
            <a:avLst/>
          </a:prstGeom>
          <a:noFill/>
          <a:ln>
            <a:noFill/>
          </a:ln>
        </p:spPr>
      </p:pic>
      <p:sp>
        <p:nvSpPr>
          <p:cNvPr id="58" name="Google Shape;58;p7"/>
          <p:cNvSpPr txBox="1"/>
          <p:nvPr>
            <p:ph type="title"/>
          </p:nvPr>
        </p:nvSpPr>
        <p:spPr>
          <a:xfrm>
            <a:off x="609600" y="904494"/>
            <a:ext cx="10972800" cy="52137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FFFFFF"/>
              </a:buClr>
              <a:buSzPts val="2400"/>
              <a:buFont typeface="Helvetica Neue"/>
              <a:buNone/>
              <a:defRPr b="1" i="0" sz="2400" u="none" cap="none" strike="noStrike">
                <a:solidFill>
                  <a:srgbClr val="FFFFFF"/>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9" name="Google Shape;59;p7"/>
          <p:cNvSpPr txBox="1"/>
          <p:nvPr>
            <p:ph idx="1" type="body"/>
          </p:nvPr>
        </p:nvSpPr>
        <p:spPr>
          <a:xfrm>
            <a:off x="609600" y="1497013"/>
            <a:ext cx="10972800" cy="4924844"/>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rgbClr val="FFFFFF"/>
              </a:buClr>
              <a:buSzPts val="2000"/>
              <a:buFont typeface="Merriweather Sans"/>
              <a:buChar char="›"/>
              <a:defRPr b="0" i="0" sz="2000" u="none" cap="none" strike="noStrike">
                <a:solidFill>
                  <a:srgbClr val="FFFFFF"/>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rgbClr val="FFFFFF"/>
              </a:buClr>
              <a:buSzPts val="2000"/>
              <a:buFont typeface="Merriweather Sans"/>
              <a:buChar char="»"/>
              <a:defRPr b="0" i="0" sz="2000" u="none" cap="none" strike="noStrike">
                <a:solidFill>
                  <a:srgbClr val="FFFFFF"/>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rgbClr val="FFFFFF"/>
              </a:buClr>
              <a:buSzPts val="2000"/>
              <a:buFont typeface="Merriweather Sans"/>
              <a:buChar char="»"/>
              <a:defRPr b="0" i="0" sz="2000" u="none" cap="none" strike="noStrike">
                <a:solidFill>
                  <a:srgbClr val="FFFFFF"/>
                </a:solidFill>
                <a:latin typeface="Helvetica Neue Light"/>
                <a:ea typeface="Helvetica Neue Light"/>
                <a:cs typeface="Helvetica Neue Light"/>
                <a:sym typeface="Helvetica Neue Light"/>
              </a:defRPr>
            </a:lvl3pPr>
            <a:lvl4pPr indent="-355600" lvl="3" marL="1828800" marR="0" rtl="0" algn="l">
              <a:lnSpc>
                <a:spcPct val="100000"/>
              </a:lnSpc>
              <a:spcBef>
                <a:spcPts val="400"/>
              </a:spcBef>
              <a:spcAft>
                <a:spcPts val="0"/>
              </a:spcAft>
              <a:buClr>
                <a:srgbClr val="FFFFFF"/>
              </a:buClr>
              <a:buSzPts val="2000"/>
              <a:buFont typeface="Merriweather Sans"/>
              <a:buChar char="»"/>
              <a:defRPr b="0" i="0" sz="2000" u="none" cap="none" strike="noStrike">
                <a:solidFill>
                  <a:srgbClr val="FFFFFF"/>
                </a:solidFill>
                <a:latin typeface="Helvetica Neue Light"/>
                <a:ea typeface="Helvetica Neue Light"/>
                <a:cs typeface="Helvetica Neue Light"/>
                <a:sym typeface="Helvetica Neue Light"/>
              </a:defRPr>
            </a:lvl4pPr>
            <a:lvl5pPr indent="-355600" lvl="4" marL="2286000" marR="0" rtl="0" algn="l">
              <a:lnSpc>
                <a:spcPct val="100000"/>
              </a:lnSpc>
              <a:spcBef>
                <a:spcPts val="400"/>
              </a:spcBef>
              <a:spcAft>
                <a:spcPts val="0"/>
              </a:spcAft>
              <a:buClr>
                <a:srgbClr val="FFFFFF"/>
              </a:buClr>
              <a:buSzPts val="2000"/>
              <a:buFont typeface="Merriweather Sans"/>
              <a:buChar char="»"/>
              <a:defRPr b="0" i="0" sz="2000" u="none" cap="none" strike="noStrike">
                <a:solidFill>
                  <a:srgbClr val="FFFFFF"/>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bg>
      <p:bgPr>
        <a:solidFill>
          <a:schemeClr val="lt2"/>
        </a:solidFill>
      </p:bgPr>
    </p:bg>
    <p:spTree>
      <p:nvGrpSpPr>
        <p:cNvPr id="60" name="Shape 60"/>
        <p:cNvGrpSpPr/>
        <p:nvPr/>
      </p:nvGrpSpPr>
      <p:grpSpPr>
        <a:xfrm>
          <a:off x="0" y="0"/>
          <a:ext cx="0" cy="0"/>
          <a:chOff x="0" y="0"/>
          <a:chExt cx="0" cy="0"/>
        </a:xfrm>
      </p:grpSpPr>
      <p:sp>
        <p:nvSpPr>
          <p:cNvPr id="61" name="Google Shape;61;p8"/>
          <p:cNvSpPr/>
          <p:nvPr/>
        </p:nvSpPr>
        <p:spPr>
          <a:xfrm>
            <a:off x="167646" y="163473"/>
            <a:ext cx="11818991" cy="6558002"/>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62" name="Google Shape;62;p8"/>
          <p:cNvSpPr/>
          <p:nvPr/>
        </p:nvSpPr>
        <p:spPr>
          <a:xfrm>
            <a:off x="167646" y="163474"/>
            <a:ext cx="11818991" cy="634814"/>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63" name="Google Shape;63;p8"/>
          <p:cNvSpPr/>
          <p:nvPr/>
        </p:nvSpPr>
        <p:spPr>
          <a:xfrm>
            <a:off x="11174767" y="163477"/>
            <a:ext cx="811871" cy="634813"/>
          </a:xfrm>
          <a:prstGeom prst="rect">
            <a:avLst/>
          </a:prstGeom>
          <a:solidFill>
            <a:schemeClr val="lt1"/>
          </a:solid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64" name="Google Shape;64;p8"/>
          <p:cNvSpPr txBox="1"/>
          <p:nvPr>
            <p:ph idx="1" type="body"/>
          </p:nvPr>
        </p:nvSpPr>
        <p:spPr>
          <a:xfrm>
            <a:off x="1839711" y="1810616"/>
            <a:ext cx="8466848" cy="2736561"/>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00000"/>
              </a:lnSpc>
              <a:spcBef>
                <a:spcPts val="800"/>
              </a:spcBef>
              <a:spcAft>
                <a:spcPts val="0"/>
              </a:spcAft>
              <a:buClr>
                <a:schemeClr val="lt1"/>
              </a:buClr>
              <a:buSzPts val="4000"/>
              <a:buFont typeface="Merriweather Sans"/>
              <a:buNone/>
              <a:defRPr b="1" i="0" sz="4000" u="none" cap="none" strike="noStrike">
                <a:solidFill>
                  <a:schemeClr val="lt1"/>
                </a:solidFill>
                <a:latin typeface="Helvetica Neue"/>
                <a:ea typeface="Helvetica Neue"/>
                <a:cs typeface="Helvetica Neue"/>
                <a:sym typeface="Helvetica Neue"/>
              </a:defRPr>
            </a:lvl1pPr>
            <a:lvl2pPr indent="-355600" lvl="1" marL="914400" marR="0" rtl="0" algn="l">
              <a:lnSpc>
                <a:spcPct val="100000"/>
              </a:lnSpc>
              <a:spcBef>
                <a:spcPts val="400"/>
              </a:spcBef>
              <a:spcAft>
                <a:spcPts val="0"/>
              </a:spcAft>
              <a:buClr>
                <a:schemeClr val="lt1"/>
              </a:buClr>
              <a:buSzPts val="2000"/>
              <a:buFont typeface="Merriweather Sans"/>
              <a:buChar char="»"/>
              <a:defRPr b="0" i="0" sz="2000" u="none" cap="none" strike="noStrike">
                <a:solidFill>
                  <a:schemeClr val="lt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lt1"/>
              </a:buClr>
              <a:buSzPts val="2000"/>
              <a:buFont typeface="Merriweather Sans"/>
              <a:buChar char="»"/>
              <a:defRPr b="0" i="0" sz="2000" u="none" cap="none" strike="noStrike">
                <a:solidFill>
                  <a:schemeClr val="lt1"/>
                </a:solidFill>
                <a:latin typeface="Helvetica Neue Light"/>
                <a:ea typeface="Helvetica Neue Light"/>
                <a:cs typeface="Helvetica Neue Light"/>
                <a:sym typeface="Helvetica Neue Light"/>
              </a:defRPr>
            </a:lvl3pPr>
            <a:lvl4pPr indent="-355600" lvl="3" marL="1828800" marR="0" rtl="0" algn="l">
              <a:lnSpc>
                <a:spcPct val="100000"/>
              </a:lnSpc>
              <a:spcBef>
                <a:spcPts val="400"/>
              </a:spcBef>
              <a:spcAft>
                <a:spcPts val="0"/>
              </a:spcAft>
              <a:buClr>
                <a:schemeClr val="lt1"/>
              </a:buClr>
              <a:buSzPts val="2000"/>
              <a:buFont typeface="Merriweather Sans"/>
              <a:buChar char="»"/>
              <a:defRPr b="0" i="0" sz="2000" u="none" cap="none" strike="noStrike">
                <a:solidFill>
                  <a:schemeClr val="lt1"/>
                </a:solidFill>
                <a:latin typeface="Helvetica Neue Light"/>
                <a:ea typeface="Helvetica Neue Light"/>
                <a:cs typeface="Helvetica Neue Light"/>
                <a:sym typeface="Helvetica Neue Light"/>
              </a:defRPr>
            </a:lvl4pPr>
            <a:lvl5pPr indent="-355600" lvl="4" marL="2286000" marR="0" rtl="0" algn="l">
              <a:lnSpc>
                <a:spcPct val="100000"/>
              </a:lnSpc>
              <a:spcBef>
                <a:spcPts val="400"/>
              </a:spcBef>
              <a:spcAft>
                <a:spcPts val="0"/>
              </a:spcAft>
              <a:buClr>
                <a:schemeClr val="lt1"/>
              </a:buClr>
              <a:buSzPts val="2000"/>
              <a:buFont typeface="Merriweather Sans"/>
              <a:buChar char="»"/>
              <a:defRPr b="0" i="0" sz="2000" u="none" cap="none" strike="noStrike">
                <a:solidFill>
                  <a:schemeClr val="lt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pic>
        <p:nvPicPr>
          <p:cNvPr descr="Small Use Shield_CardOnTrans.eps" id="65" name="Google Shape;65;p8"/>
          <p:cNvPicPr preferRelativeResize="0"/>
          <p:nvPr/>
        </p:nvPicPr>
        <p:blipFill rotWithShape="1">
          <a:blip r:embed="rId2">
            <a:alphaModFix/>
          </a:blip>
          <a:srcRect b="0" l="0" r="0" t="0"/>
          <a:stretch/>
        </p:blipFill>
        <p:spPr>
          <a:xfrm>
            <a:off x="11204047" y="104226"/>
            <a:ext cx="753310" cy="753310"/>
          </a:xfrm>
          <a:prstGeom prst="rect">
            <a:avLst/>
          </a:prstGeom>
          <a:noFill/>
          <a:ln>
            <a:noFill/>
          </a:ln>
        </p:spPr>
      </p:pic>
      <p:pic>
        <p:nvPicPr>
          <p:cNvPr descr="Formal_Viterbi_GoldOntrans.eps" id="66" name="Google Shape;66;p8"/>
          <p:cNvPicPr preferRelativeResize="0"/>
          <p:nvPr/>
        </p:nvPicPr>
        <p:blipFill rotWithShape="1">
          <a:blip r:embed="rId3">
            <a:alphaModFix/>
          </a:blip>
          <a:srcRect b="0" l="0" r="0" t="0"/>
          <a:stretch/>
        </p:blipFill>
        <p:spPr>
          <a:xfrm>
            <a:off x="308743" y="233652"/>
            <a:ext cx="2097000" cy="564778"/>
          </a:xfrm>
          <a:prstGeom prst="rect">
            <a:avLst/>
          </a:prstGeom>
          <a:noFill/>
          <a:ln>
            <a:noFill/>
          </a:ln>
        </p:spPr>
      </p:pic>
      <p:sp>
        <p:nvSpPr>
          <p:cNvPr id="67" name="Google Shape;67;p8"/>
          <p:cNvSpPr txBox="1"/>
          <p:nvPr>
            <p:ph idx="2" type="body"/>
          </p:nvPr>
        </p:nvSpPr>
        <p:spPr>
          <a:xfrm>
            <a:off x="1839388" y="4645026"/>
            <a:ext cx="3248881" cy="4714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355600" lvl="3" marL="18288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4pPr>
            <a:lvl5pPr indent="-355600" lvl="4" marL="22860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 Text">
  <p:cSld name="Chart + Text">
    <p:spTree>
      <p:nvGrpSpPr>
        <p:cNvPr id="68" name="Shape 68"/>
        <p:cNvGrpSpPr/>
        <p:nvPr/>
      </p:nvGrpSpPr>
      <p:grpSpPr>
        <a:xfrm>
          <a:off x="0" y="0"/>
          <a:ext cx="0" cy="0"/>
          <a:chOff x="0" y="0"/>
          <a:chExt cx="0" cy="0"/>
        </a:xfrm>
      </p:grpSpPr>
      <p:sp>
        <p:nvSpPr>
          <p:cNvPr id="69" name="Google Shape;69;p9"/>
          <p:cNvSpPr txBox="1"/>
          <p:nvPr>
            <p:ph type="title"/>
          </p:nvPr>
        </p:nvSpPr>
        <p:spPr>
          <a:xfrm>
            <a:off x="391587" y="831926"/>
            <a:ext cx="11446324" cy="52137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990000"/>
              </a:buClr>
              <a:buSzPts val="2400"/>
              <a:buFont typeface="Helvetica Neue"/>
              <a:buNone/>
              <a:defRPr b="1" i="0" sz="2400" u="none" cap="none" strike="noStrike">
                <a:solidFill>
                  <a:srgbClr val="99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9"/>
          <p:cNvSpPr/>
          <p:nvPr/>
        </p:nvSpPr>
        <p:spPr>
          <a:xfrm>
            <a:off x="167646" y="163473"/>
            <a:ext cx="11818991" cy="6558002"/>
          </a:xfrm>
          <a:prstGeom prst="rect">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71" name="Google Shape;71;p9"/>
          <p:cNvSpPr/>
          <p:nvPr/>
        </p:nvSpPr>
        <p:spPr>
          <a:xfrm>
            <a:off x="167646" y="163474"/>
            <a:ext cx="11818991" cy="634814"/>
          </a:xfrm>
          <a:prstGeom prst="rect">
            <a:avLst/>
          </a:prstGeom>
          <a:noFill/>
          <a:ln cap="flat" cmpd="sng" w="127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72" name="Google Shape;72;p9"/>
          <p:cNvSpPr/>
          <p:nvPr/>
        </p:nvSpPr>
        <p:spPr>
          <a:xfrm>
            <a:off x="11174767" y="163477"/>
            <a:ext cx="811871" cy="634813"/>
          </a:xfrm>
          <a:prstGeom prst="rect">
            <a:avLst/>
          </a:prstGeom>
          <a:solidFill>
            <a:schemeClr val="lt2"/>
          </a:solidFill>
          <a:ln cap="flat" cmpd="sng" w="12700">
            <a:solidFill>
              <a:srgbClr val="99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pic>
        <p:nvPicPr>
          <p:cNvPr descr="Small Use Shield_WhiteOnTrans.eps" id="73" name="Google Shape;73;p9"/>
          <p:cNvPicPr preferRelativeResize="0"/>
          <p:nvPr/>
        </p:nvPicPr>
        <p:blipFill rotWithShape="1">
          <a:blip r:embed="rId2">
            <a:alphaModFix/>
          </a:blip>
          <a:srcRect b="0" l="0" r="0" t="0"/>
          <a:stretch/>
        </p:blipFill>
        <p:spPr>
          <a:xfrm>
            <a:off x="11361804" y="222020"/>
            <a:ext cx="437796" cy="566703"/>
          </a:xfrm>
          <a:prstGeom prst="rect">
            <a:avLst/>
          </a:prstGeom>
          <a:noFill/>
          <a:ln>
            <a:noFill/>
          </a:ln>
        </p:spPr>
      </p:pic>
      <p:pic>
        <p:nvPicPr>
          <p:cNvPr descr="Formal_Viterbi_CardOnTrans.eps" id="74" name="Google Shape;74;p9"/>
          <p:cNvPicPr preferRelativeResize="0"/>
          <p:nvPr/>
        </p:nvPicPr>
        <p:blipFill rotWithShape="1">
          <a:blip r:embed="rId3">
            <a:alphaModFix/>
          </a:blip>
          <a:srcRect b="0" l="0" r="0" t="0"/>
          <a:stretch/>
        </p:blipFill>
        <p:spPr>
          <a:xfrm>
            <a:off x="5" y="91988"/>
            <a:ext cx="2362195" cy="826769"/>
          </a:xfrm>
          <a:prstGeom prst="rect">
            <a:avLst/>
          </a:prstGeom>
          <a:noFill/>
          <a:ln>
            <a:noFill/>
          </a:ln>
        </p:spPr>
      </p:pic>
      <p:sp>
        <p:nvSpPr>
          <p:cNvPr id="75" name="Google Shape;75;p9"/>
          <p:cNvSpPr txBox="1"/>
          <p:nvPr>
            <p:ph idx="1" type="body"/>
          </p:nvPr>
        </p:nvSpPr>
        <p:spPr>
          <a:xfrm>
            <a:off x="392143" y="5577039"/>
            <a:ext cx="11445767" cy="915904"/>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228600" lvl="3" marL="18288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4pPr>
            <a:lvl5pPr indent="-228600" lvl="4" marL="22860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76" name="Google Shape;76;p9"/>
          <p:cNvSpPr txBox="1"/>
          <p:nvPr>
            <p:ph idx="2" type="body"/>
          </p:nvPr>
        </p:nvSpPr>
        <p:spPr>
          <a:xfrm>
            <a:off x="391584" y="1519944"/>
            <a:ext cx="11446933" cy="390813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dk1"/>
              </a:buClr>
              <a:buSzPts val="2000"/>
              <a:buFont typeface="Merriweather Sans"/>
              <a:buNone/>
              <a:defRPr b="0" i="0" sz="2000" u="none" cap="none" strike="noStrike">
                <a:solidFill>
                  <a:schemeClr val="dk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3pPr>
            <a:lvl4pPr indent="-355600" lvl="3" marL="18288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4pPr>
            <a:lvl5pPr indent="-355600" lvl="4" marL="2286000" marR="0" rtl="0" algn="l">
              <a:lnSpc>
                <a:spcPct val="100000"/>
              </a:lnSpc>
              <a:spcBef>
                <a:spcPts val="400"/>
              </a:spcBef>
              <a:spcAft>
                <a:spcPts val="0"/>
              </a:spcAft>
              <a:buClr>
                <a:schemeClr val="dk1"/>
              </a:buClr>
              <a:buSzPts val="2000"/>
              <a:buFont typeface="Merriweather Sans"/>
              <a:buChar char="»"/>
              <a:defRPr b="0" i="0" sz="2000" u="none" cap="none" strike="noStrike">
                <a:solidFill>
                  <a:schemeClr val="dk1"/>
                </a:solidFill>
                <a:latin typeface="Helvetica Neue Light"/>
                <a:ea typeface="Helvetica Neue Light"/>
                <a:cs typeface="Helvetica Neue Light"/>
                <a:sym typeface="Helvetica Neue Light"/>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imary image">
  <p:cSld name="Primary image">
    <p:bg>
      <p:bgPr>
        <a:solidFill>
          <a:schemeClr val="lt1"/>
        </a:solidFill>
      </p:bgPr>
    </p:bg>
    <p:spTree>
      <p:nvGrpSpPr>
        <p:cNvPr id="77" name="Shape 77"/>
        <p:cNvGrpSpPr/>
        <p:nvPr/>
      </p:nvGrpSpPr>
      <p:grpSpPr>
        <a:xfrm>
          <a:off x="0" y="0"/>
          <a:ext cx="0" cy="0"/>
          <a:chOff x="0" y="0"/>
          <a:chExt cx="0" cy="0"/>
        </a:xfrm>
      </p:grpSpPr>
      <p:sp>
        <p:nvSpPr>
          <p:cNvPr id="78" name="Google Shape;78;p10"/>
          <p:cNvSpPr/>
          <p:nvPr>
            <p:ph idx="2" type="pic"/>
          </p:nvPr>
        </p:nvSpPr>
        <p:spPr>
          <a:xfrm>
            <a:off x="1" y="-1"/>
            <a:ext cx="12192000" cy="6858001"/>
          </a:xfrm>
          <a:prstGeom prst="rect">
            <a:avLst/>
          </a:prstGeom>
          <a:noFill/>
          <a:ln>
            <a:noFill/>
          </a:ln>
        </p:spPr>
      </p:sp>
      <p:sp>
        <p:nvSpPr>
          <p:cNvPr id="79" name="Google Shape;79;p10"/>
          <p:cNvSpPr/>
          <p:nvPr/>
        </p:nvSpPr>
        <p:spPr>
          <a:xfrm>
            <a:off x="737178" y="4973057"/>
            <a:ext cx="3612020" cy="1884947"/>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Helvetica Neue"/>
              <a:ea typeface="Helvetica Neue"/>
              <a:cs typeface="Helvetica Neue"/>
              <a:sym typeface="Helvetica Neue"/>
            </a:endParaRPr>
          </a:p>
        </p:txBody>
      </p:sp>
      <p:sp>
        <p:nvSpPr>
          <p:cNvPr id="80" name="Google Shape;80;p10"/>
          <p:cNvSpPr txBox="1"/>
          <p:nvPr>
            <p:ph idx="1" type="body"/>
          </p:nvPr>
        </p:nvSpPr>
        <p:spPr>
          <a:xfrm>
            <a:off x="737177" y="4973639"/>
            <a:ext cx="3612577" cy="462538"/>
          </a:xfrm>
          <a:prstGeom prst="rect">
            <a:avLst/>
          </a:prstGeom>
          <a:solidFill>
            <a:schemeClr val="lt2"/>
          </a:solid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lt1"/>
              </a:buClr>
              <a:buSzPts val="2000"/>
              <a:buFont typeface="Merriweather Sans"/>
              <a:buNone/>
              <a:defRPr b="0" i="0" sz="2000" u="none" cap="none" strike="noStrike">
                <a:solidFill>
                  <a:schemeClr val="lt1"/>
                </a:solidFill>
                <a:latin typeface="Helvetica Neue"/>
                <a:ea typeface="Helvetica Neue"/>
                <a:cs typeface="Helvetica Neue"/>
                <a:sym typeface="Helvetica Neue"/>
              </a:defRPr>
            </a:lvl1pPr>
            <a:lvl2pPr indent="-355600" lvl="1" marL="914400" marR="0" rtl="0" algn="l">
              <a:lnSpc>
                <a:spcPct val="100000"/>
              </a:lnSpc>
              <a:spcBef>
                <a:spcPts val="400"/>
              </a:spcBef>
              <a:spcAft>
                <a:spcPts val="0"/>
              </a:spcAft>
              <a:buClr>
                <a:schemeClr val="lt1"/>
              </a:buClr>
              <a:buSzPts val="2000"/>
              <a:buFont typeface="Merriweather Sans"/>
              <a:buChar char="»"/>
              <a:defRPr b="0" i="0" sz="2000" u="none" cap="none" strike="noStrike">
                <a:solidFill>
                  <a:schemeClr val="lt1"/>
                </a:solidFill>
                <a:latin typeface="Arial"/>
                <a:ea typeface="Arial"/>
                <a:cs typeface="Arial"/>
                <a:sym typeface="Arial"/>
              </a:defRPr>
            </a:lvl2pPr>
            <a:lvl3pPr indent="-355600" lvl="2" marL="1371600" marR="0" rtl="0" algn="l">
              <a:lnSpc>
                <a:spcPct val="100000"/>
              </a:lnSpc>
              <a:spcBef>
                <a:spcPts val="400"/>
              </a:spcBef>
              <a:spcAft>
                <a:spcPts val="0"/>
              </a:spcAft>
              <a:buClr>
                <a:schemeClr val="lt1"/>
              </a:buClr>
              <a:buSzPts val="2000"/>
              <a:buFont typeface="Merriweather Sans"/>
              <a:buChar char="»"/>
              <a:defRPr b="0" i="0" sz="2000" u="none" cap="none" strike="noStrike">
                <a:solidFill>
                  <a:schemeClr val="lt1"/>
                </a:solidFill>
                <a:latin typeface="Arial"/>
                <a:ea typeface="Arial"/>
                <a:cs typeface="Arial"/>
                <a:sym typeface="Arial"/>
              </a:defRPr>
            </a:lvl3pPr>
            <a:lvl4pPr indent="-355600" lvl="3" marL="1828800" marR="0" rtl="0" algn="l">
              <a:lnSpc>
                <a:spcPct val="100000"/>
              </a:lnSpc>
              <a:spcBef>
                <a:spcPts val="400"/>
              </a:spcBef>
              <a:spcAft>
                <a:spcPts val="0"/>
              </a:spcAft>
              <a:buClr>
                <a:schemeClr val="lt1"/>
              </a:buClr>
              <a:buSzPts val="2000"/>
              <a:buFont typeface="Merriweather San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chemeClr val="lt1"/>
              </a:buClr>
              <a:buSzPts val="2000"/>
              <a:buFont typeface="Merriweather Sans"/>
              <a:buChar char="»"/>
              <a:defRPr b="0" i="0" sz="2000" u="none" cap="none" strike="noStrike">
                <a:solidFill>
                  <a:schemeClr val="lt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
        <p:nvSpPr>
          <p:cNvPr id="81" name="Google Shape;81;p10"/>
          <p:cNvSpPr txBox="1"/>
          <p:nvPr>
            <p:ph idx="3" type="body"/>
          </p:nvPr>
        </p:nvSpPr>
        <p:spPr>
          <a:xfrm>
            <a:off x="737178" y="5436177"/>
            <a:ext cx="3612020" cy="1421824"/>
          </a:xfrm>
          <a:prstGeom prst="rect">
            <a:avLst/>
          </a:prstGeom>
          <a:solidFill>
            <a:schemeClr val="lt2"/>
          </a:solid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chemeClr val="lt1"/>
              </a:buClr>
              <a:buSzPts val="2000"/>
              <a:buFont typeface="Merriweather Sans"/>
              <a:buNone/>
              <a:defRPr b="0" i="0" sz="2000" u="none" cap="none" strike="noStrike">
                <a:solidFill>
                  <a:schemeClr val="lt1"/>
                </a:solidFill>
                <a:latin typeface="Helvetica Neue Light"/>
                <a:ea typeface="Helvetica Neue Light"/>
                <a:cs typeface="Helvetica Neue Light"/>
                <a:sym typeface="Helvetica Neue Light"/>
              </a:defRPr>
            </a:lvl1pPr>
            <a:lvl2pPr indent="-355600" lvl="1" marL="914400" marR="0" rtl="0" algn="l">
              <a:lnSpc>
                <a:spcPct val="100000"/>
              </a:lnSpc>
              <a:spcBef>
                <a:spcPts val="400"/>
              </a:spcBef>
              <a:spcAft>
                <a:spcPts val="0"/>
              </a:spcAft>
              <a:buClr>
                <a:schemeClr val="lt1"/>
              </a:buClr>
              <a:buSzPts val="2000"/>
              <a:buFont typeface="Merriweather Sans"/>
              <a:buChar char="»"/>
              <a:defRPr b="0" i="0" sz="2000" u="none" cap="none" strike="noStrike">
                <a:solidFill>
                  <a:schemeClr val="lt1"/>
                </a:solidFill>
                <a:latin typeface="Arial"/>
                <a:ea typeface="Arial"/>
                <a:cs typeface="Arial"/>
                <a:sym typeface="Arial"/>
              </a:defRPr>
            </a:lvl2pPr>
            <a:lvl3pPr indent="-355600" lvl="2" marL="1371600" marR="0" rtl="0" algn="l">
              <a:lnSpc>
                <a:spcPct val="100000"/>
              </a:lnSpc>
              <a:spcBef>
                <a:spcPts val="400"/>
              </a:spcBef>
              <a:spcAft>
                <a:spcPts val="0"/>
              </a:spcAft>
              <a:buClr>
                <a:schemeClr val="lt1"/>
              </a:buClr>
              <a:buSzPts val="2000"/>
              <a:buFont typeface="Merriweather Sans"/>
              <a:buChar char="»"/>
              <a:defRPr b="0" i="0" sz="2000" u="none" cap="none" strike="noStrike">
                <a:solidFill>
                  <a:schemeClr val="lt1"/>
                </a:solidFill>
                <a:latin typeface="Arial"/>
                <a:ea typeface="Arial"/>
                <a:cs typeface="Arial"/>
                <a:sym typeface="Arial"/>
              </a:defRPr>
            </a:lvl3pPr>
            <a:lvl4pPr indent="-355600" lvl="3" marL="1828800" marR="0" rtl="0" algn="l">
              <a:lnSpc>
                <a:spcPct val="100000"/>
              </a:lnSpc>
              <a:spcBef>
                <a:spcPts val="400"/>
              </a:spcBef>
              <a:spcAft>
                <a:spcPts val="0"/>
              </a:spcAft>
              <a:buClr>
                <a:schemeClr val="lt1"/>
              </a:buClr>
              <a:buSzPts val="2000"/>
              <a:buFont typeface="Merriweather Sans"/>
              <a:buChar char="»"/>
              <a:defRPr b="0" i="0" sz="2000" u="none" cap="none" strike="noStrike">
                <a:solidFill>
                  <a:schemeClr val="lt1"/>
                </a:solidFill>
                <a:latin typeface="Arial"/>
                <a:ea typeface="Arial"/>
                <a:cs typeface="Arial"/>
                <a:sym typeface="Arial"/>
              </a:defRPr>
            </a:lvl4pPr>
            <a:lvl5pPr indent="-355600" lvl="4" marL="2286000" marR="0" rtl="0" algn="l">
              <a:lnSpc>
                <a:spcPct val="100000"/>
              </a:lnSpc>
              <a:spcBef>
                <a:spcPts val="400"/>
              </a:spcBef>
              <a:spcAft>
                <a:spcPts val="0"/>
              </a:spcAft>
              <a:buClr>
                <a:schemeClr val="lt1"/>
              </a:buClr>
              <a:buSzPts val="2000"/>
              <a:buFont typeface="Merriweather Sans"/>
              <a:buChar char="»"/>
              <a:defRPr b="0" i="0" sz="2000" u="none" cap="none" strike="noStrike">
                <a:solidFill>
                  <a:schemeClr val="lt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9.png"/><Relationship Id="rId4" Type="http://schemas.openxmlformats.org/officeDocument/2006/relationships/image" Target="../media/image44.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5.png"/><Relationship Id="rId6"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3.png"/><Relationship Id="rId4" Type="http://schemas.openxmlformats.org/officeDocument/2006/relationships/image" Target="../media/image52.png"/><Relationship Id="rId5"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35.png"/><Relationship Id="rId6"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8.png"/><Relationship Id="rId4" Type="http://schemas.openxmlformats.org/officeDocument/2006/relationships/image" Target="../media/image55.png"/><Relationship Id="rId5" Type="http://schemas.openxmlformats.org/officeDocument/2006/relationships/image" Target="../media/image4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41.png"/><Relationship Id="rId5" Type="http://schemas.openxmlformats.org/officeDocument/2006/relationships/image" Target="../media/image32.png"/><Relationship Id="rId6" Type="http://schemas.openxmlformats.org/officeDocument/2006/relationships/image" Target="../media/image40.png"/><Relationship Id="rId7" Type="http://schemas.openxmlformats.org/officeDocument/2006/relationships/image" Target="../media/image38.png"/><Relationship Id="rId8"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7.png"/><Relationship Id="rId4" Type="http://schemas.openxmlformats.org/officeDocument/2006/relationships/image" Target="../media/image39.png"/><Relationship Id="rId5" Type="http://schemas.openxmlformats.org/officeDocument/2006/relationships/image" Target="../media/image51.png"/><Relationship Id="rId6" Type="http://schemas.openxmlformats.org/officeDocument/2006/relationships/image" Target="../media/image47.png"/><Relationship Id="rId7" Type="http://schemas.openxmlformats.org/officeDocument/2006/relationships/image" Target="../media/image42.png"/><Relationship Id="rId8"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3.png"/><Relationship Id="rId4" Type="http://schemas.openxmlformats.org/officeDocument/2006/relationships/image" Target="../media/image56.png"/><Relationship Id="rId5" Type="http://schemas.openxmlformats.org/officeDocument/2006/relationships/image" Target="../media/image49.png"/><Relationship Id="rId6" Type="http://schemas.openxmlformats.org/officeDocument/2006/relationships/image" Target="../media/image48.png"/><Relationship Id="rId7" Type="http://schemas.openxmlformats.org/officeDocument/2006/relationships/image" Target="../media/image54.png"/><Relationship Id="rId8" Type="http://schemas.openxmlformats.org/officeDocument/2006/relationships/image" Target="../media/image5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arxiv.org/search/cs?searchtype=author&amp;query=Fernando,+B" TargetMode="External"/><Relationship Id="rId4" Type="http://schemas.openxmlformats.org/officeDocument/2006/relationships/hyperlink" Target="https://arxiv.org/search/cs?searchtype=author&amp;query=Habrard,+A" TargetMode="External"/><Relationship Id="rId5" Type="http://schemas.openxmlformats.org/officeDocument/2006/relationships/hyperlink" Target="https://arxiv.org/search/cs?searchtype=author&amp;query=Sebban,+M" TargetMode="External"/><Relationship Id="rId6" Type="http://schemas.openxmlformats.org/officeDocument/2006/relationships/hyperlink" Target="https://arxiv.org/search/cs?searchtype=author&amp;query=Tuytelaars,+T" TargetMode="External"/><Relationship Id="rId7" Type="http://schemas.openxmlformats.org/officeDocument/2006/relationships/hyperlink" Target="https://gist.github.com/atabakd/ed0f7581f8510c8587bc2f41a094b51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Independent_and_identically_distributed_random_variabl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5"/>
          <p:cNvSpPr txBox="1"/>
          <p:nvPr>
            <p:ph type="ctrTitle"/>
          </p:nvPr>
        </p:nvSpPr>
        <p:spPr>
          <a:xfrm>
            <a:off x="611850" y="2568675"/>
            <a:ext cx="10860600" cy="21558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rgbClr val="FABE15"/>
              </a:buClr>
              <a:buSzPts val="2800"/>
              <a:buFont typeface="Arial"/>
              <a:buNone/>
            </a:pPr>
            <a:br>
              <a:rPr lang="en-US" sz="2800">
                <a:solidFill>
                  <a:srgbClr val="FABE15"/>
                </a:solidFill>
                <a:latin typeface="Arial"/>
                <a:ea typeface="Arial"/>
                <a:cs typeface="Arial"/>
                <a:sym typeface="Arial"/>
              </a:rPr>
            </a:br>
            <a:br>
              <a:rPr lang="en-US" sz="2800">
                <a:solidFill>
                  <a:srgbClr val="FABE15"/>
                </a:solidFill>
                <a:latin typeface="Gill Sans"/>
                <a:ea typeface="Gill Sans"/>
                <a:cs typeface="Gill Sans"/>
                <a:sym typeface="Gill Sans"/>
              </a:rPr>
            </a:br>
            <a:br>
              <a:rPr lang="en-US" sz="2800">
                <a:solidFill>
                  <a:srgbClr val="FABE15"/>
                </a:solidFill>
                <a:latin typeface="Gill Sans"/>
                <a:ea typeface="Gill Sans"/>
                <a:cs typeface="Gill Sans"/>
                <a:sym typeface="Gill Sans"/>
              </a:rPr>
            </a:br>
            <a:r>
              <a:rPr lang="en-US" sz="2800">
                <a:solidFill>
                  <a:srgbClr val="FABE15"/>
                </a:solidFill>
                <a:latin typeface="Gill Sans"/>
                <a:ea typeface="Gill Sans"/>
                <a:cs typeface="Gill Sans"/>
                <a:sym typeface="Gill Sans"/>
              </a:rPr>
              <a:t>ANALYSIS OF SUBSPACE ALIGNMENT ALGORITHM </a:t>
            </a:r>
            <a:endParaRPr sz="2800">
              <a:solidFill>
                <a:srgbClr val="FABE15"/>
              </a:solidFill>
              <a:latin typeface="Gill Sans"/>
              <a:ea typeface="Gill Sans"/>
              <a:cs typeface="Gill Sans"/>
              <a:sym typeface="Gill Sans"/>
            </a:endParaRPr>
          </a:p>
          <a:p>
            <a:pPr indent="0" lvl="0" marL="0" rtl="0" algn="ctr">
              <a:lnSpc>
                <a:spcPct val="80000"/>
              </a:lnSpc>
              <a:spcBef>
                <a:spcPts val="0"/>
              </a:spcBef>
              <a:spcAft>
                <a:spcPts val="0"/>
              </a:spcAft>
              <a:buClr>
                <a:srgbClr val="FABE15"/>
              </a:buClr>
              <a:buSzPts val="2800"/>
              <a:buFont typeface="Arial"/>
              <a:buNone/>
            </a:pPr>
            <a:r>
              <a:rPr lang="en-US" sz="2800">
                <a:solidFill>
                  <a:srgbClr val="FABE15"/>
                </a:solidFill>
                <a:latin typeface="Gill Sans"/>
                <a:ea typeface="Gill Sans"/>
                <a:cs typeface="Gill Sans"/>
                <a:sym typeface="Gill Sans"/>
              </a:rPr>
              <a:t>FOR DOMAIN ADAPTATION</a:t>
            </a:r>
            <a:br>
              <a:rPr lang="en-US" sz="2800">
                <a:solidFill>
                  <a:srgbClr val="FABE15"/>
                </a:solidFill>
                <a:latin typeface="Gill Sans"/>
                <a:ea typeface="Gill Sans"/>
                <a:cs typeface="Gill Sans"/>
                <a:sym typeface="Gill Sans"/>
              </a:rPr>
            </a:br>
            <a:br>
              <a:rPr lang="en-US" sz="2800">
                <a:solidFill>
                  <a:srgbClr val="FABE15"/>
                </a:solidFill>
                <a:latin typeface="Gill Sans"/>
                <a:ea typeface="Gill Sans"/>
                <a:cs typeface="Gill Sans"/>
                <a:sym typeface="Gill Sans"/>
              </a:rPr>
            </a:br>
            <a:br>
              <a:rPr lang="en-US" sz="2800">
                <a:solidFill>
                  <a:srgbClr val="FABE15"/>
                </a:solidFill>
                <a:latin typeface="Gill Sans"/>
                <a:ea typeface="Gill Sans"/>
                <a:cs typeface="Gill Sans"/>
                <a:sym typeface="Gill Sans"/>
              </a:rPr>
            </a:br>
            <a:r>
              <a:rPr lang="en-US" sz="1600">
                <a:solidFill>
                  <a:srgbClr val="FABE15"/>
                </a:solidFill>
                <a:latin typeface="Gill Sans"/>
                <a:ea typeface="Gill Sans"/>
                <a:cs typeface="Gill Sans"/>
                <a:sym typeface="Gill Sans"/>
              </a:rPr>
              <a:t>BHUMI GODIWALA</a:t>
            </a:r>
            <a:br>
              <a:rPr lang="en-US" sz="800">
                <a:solidFill>
                  <a:srgbClr val="FABE15"/>
                </a:solidFill>
                <a:latin typeface="Gill Sans"/>
                <a:ea typeface="Gill Sans"/>
                <a:cs typeface="Gill Sans"/>
                <a:sym typeface="Gill Sans"/>
              </a:rPr>
            </a:br>
            <a:endParaRPr sz="2800">
              <a:solidFill>
                <a:srgbClr val="FABE15"/>
              </a:solidFill>
              <a:latin typeface="Gill Sans"/>
              <a:ea typeface="Gill Sans"/>
              <a:cs typeface="Gill Sans"/>
              <a:sym typeface="Gill Sans"/>
            </a:endParaRPr>
          </a:p>
        </p:txBody>
      </p:sp>
      <p:sp>
        <p:nvSpPr>
          <p:cNvPr id="132" name="Google Shape;132;p15"/>
          <p:cNvSpPr txBox="1"/>
          <p:nvPr>
            <p:ph idx="10" type="dt"/>
          </p:nvPr>
        </p:nvSpPr>
        <p:spPr>
          <a:xfrm>
            <a:off x="9482667" y="6356354"/>
            <a:ext cx="2503968" cy="365125"/>
          </a:xfrm>
          <a:prstGeom prst="rect">
            <a:avLst/>
          </a:prstGeom>
          <a:noFill/>
          <a:ln cap="flat"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solidFill>
                  <a:srgbClr val="FABE15"/>
                </a:solidFill>
                <a:latin typeface="Gill Sans"/>
                <a:ea typeface="Gill Sans"/>
                <a:cs typeface="Gill Sans"/>
                <a:sym typeface="Gill Sans"/>
              </a:rPr>
              <a:t>November </a:t>
            </a:r>
            <a:r>
              <a:rPr lang="en-US">
                <a:solidFill>
                  <a:srgbClr val="FABE15"/>
                </a:solidFill>
                <a:latin typeface="Gill Sans"/>
                <a:ea typeface="Gill Sans"/>
                <a:cs typeface="Gill Sans"/>
                <a:sym typeface="Gill Sans"/>
              </a:rPr>
              <a:t>2022</a:t>
            </a:r>
            <a:endParaRPr/>
          </a:p>
        </p:txBody>
      </p:sp>
      <p:sp>
        <p:nvSpPr>
          <p:cNvPr id="133" name="Google Shape;133;p15"/>
          <p:cNvSpPr txBox="1"/>
          <p:nvPr>
            <p:ph idx="11" type="ftr"/>
          </p:nvPr>
        </p:nvSpPr>
        <p:spPr>
          <a:xfrm>
            <a:off x="167649" y="6356354"/>
            <a:ext cx="9315023" cy="365125"/>
          </a:xfrm>
          <a:prstGeom prst="rect">
            <a:avLst/>
          </a:prstGeom>
          <a:noFill/>
          <a:ln cap="flat"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FABE15"/>
                </a:solidFill>
                <a:latin typeface="Gill Sans"/>
                <a:ea typeface="Gill Sans"/>
                <a:cs typeface="Gill Sans"/>
                <a:sym typeface="Gill Sans"/>
              </a:rPr>
              <a:t>USC Ming Hsieh Institute - Department of Electrical and Computer Engineering</a:t>
            </a:r>
            <a:endParaRPr>
              <a:solidFill>
                <a:srgbClr val="FABE15"/>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990000"/>
              </a:buClr>
              <a:buSzPts val="2400"/>
              <a:buFont typeface="Helvetica Neue"/>
              <a:buNone/>
            </a:pPr>
            <a:r>
              <a:rPr lang="en-US"/>
              <a:t>Approach 1: Results and Observations</a:t>
            </a:r>
            <a:endParaRPr/>
          </a:p>
        </p:txBody>
      </p:sp>
      <p:sp>
        <p:nvSpPr>
          <p:cNvPr id="200" name="Google Shape;200;p24"/>
          <p:cNvSpPr txBox="1"/>
          <p:nvPr>
            <p:ph idx="1" type="body"/>
          </p:nvPr>
        </p:nvSpPr>
        <p:spPr>
          <a:xfrm>
            <a:off x="609600" y="1497029"/>
            <a:ext cx="10972800" cy="48195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000"/>
              <a:buChar char="›"/>
            </a:pPr>
            <a:r>
              <a:rPr lang="en-US"/>
              <a:t>Experimented using different classifiers like k-Nearest Neighbors, Random Forest, Support Vector Machine(SVM), Gaussian Naive Bayes, and Ridge Classifier </a:t>
            </a:r>
            <a:endParaRPr/>
          </a:p>
          <a:p>
            <a:pPr indent="-342900" lvl="0" marL="342900" rtl="0" algn="just">
              <a:lnSpc>
                <a:spcPct val="100000"/>
              </a:lnSpc>
              <a:spcBef>
                <a:spcPts val="0"/>
              </a:spcBef>
              <a:spcAft>
                <a:spcPts val="0"/>
              </a:spcAft>
              <a:buClr>
                <a:schemeClr val="dk1"/>
              </a:buClr>
              <a:buSzPts val="2000"/>
              <a:buChar char="›"/>
            </a:pPr>
            <a:r>
              <a:rPr lang="en-US"/>
              <a:t>Compared the results using Accuracy as the performance metric to verify the binary </a:t>
            </a:r>
            <a:r>
              <a:rPr lang="en-US"/>
              <a:t>classification</a:t>
            </a:r>
            <a:r>
              <a:rPr lang="en-US"/>
              <a:t> accuracy results</a:t>
            </a:r>
            <a:endParaRPr/>
          </a:p>
          <a:p>
            <a:pPr indent="-342900" lvl="0" marL="342900" rtl="0" algn="just">
              <a:lnSpc>
                <a:spcPct val="100000"/>
              </a:lnSpc>
              <a:spcBef>
                <a:spcPts val="0"/>
              </a:spcBef>
              <a:spcAft>
                <a:spcPts val="0"/>
              </a:spcAft>
              <a:buSzPts val="2000"/>
              <a:buChar char="›"/>
            </a:pPr>
            <a:r>
              <a:rPr lang="en-US"/>
              <a:t>We observed that the results varied for different combinations of source and target.</a:t>
            </a:r>
            <a:endParaRPr/>
          </a:p>
          <a:p>
            <a:pPr indent="-342900" lvl="0" marL="342900" rtl="0" algn="just">
              <a:lnSpc>
                <a:spcPct val="100000"/>
              </a:lnSpc>
              <a:spcBef>
                <a:spcPts val="0"/>
              </a:spcBef>
              <a:spcAft>
                <a:spcPts val="0"/>
              </a:spcAft>
              <a:buSzPts val="2000"/>
              <a:buChar char="›"/>
            </a:pPr>
            <a:r>
              <a:rPr lang="en-US"/>
              <a:t>Overall the </a:t>
            </a:r>
            <a:r>
              <a:rPr lang="en-US"/>
              <a:t>performance</a:t>
            </a:r>
            <a:r>
              <a:rPr lang="en-US"/>
              <a:t> accuracy for subspace was less than that without subspace in case of all classifiers which contradicted the results from the research paper.</a:t>
            </a:r>
            <a:endParaRPr/>
          </a:p>
          <a:p>
            <a:pPr indent="-158750" lvl="1" marL="285750" rtl="0" algn="l">
              <a:lnSpc>
                <a:spcPct val="100000"/>
              </a:lnSpc>
              <a:spcBef>
                <a:spcPts val="400"/>
              </a:spcBef>
              <a:spcAft>
                <a:spcPts val="0"/>
              </a:spcAft>
              <a:buClr>
                <a:schemeClr val="dk1"/>
              </a:buClr>
              <a:buSzPts val="2000"/>
              <a:buNone/>
            </a:pPr>
            <a:r>
              <a:t/>
            </a:r>
            <a:endParaRPr/>
          </a:p>
        </p:txBody>
      </p:sp>
      <p:grpSp>
        <p:nvGrpSpPr>
          <p:cNvPr id="201" name="Google Shape;201;p24"/>
          <p:cNvGrpSpPr/>
          <p:nvPr/>
        </p:nvGrpSpPr>
        <p:grpSpPr>
          <a:xfrm>
            <a:off x="1436275" y="3846050"/>
            <a:ext cx="9319450" cy="2320100"/>
            <a:chOff x="1096750" y="3846050"/>
            <a:chExt cx="9319450" cy="2320100"/>
          </a:xfrm>
        </p:grpSpPr>
        <p:pic>
          <p:nvPicPr>
            <p:cNvPr id="202" name="Google Shape;202;p24"/>
            <p:cNvPicPr preferRelativeResize="0"/>
            <p:nvPr/>
          </p:nvPicPr>
          <p:blipFill>
            <a:blip r:embed="rId3">
              <a:alphaModFix/>
            </a:blip>
            <a:stretch>
              <a:fillRect/>
            </a:stretch>
          </p:blipFill>
          <p:spPr>
            <a:xfrm>
              <a:off x="1096750" y="3846050"/>
              <a:ext cx="2956975" cy="2320100"/>
            </a:xfrm>
            <a:prstGeom prst="rect">
              <a:avLst/>
            </a:prstGeom>
            <a:noFill/>
            <a:ln>
              <a:noFill/>
            </a:ln>
          </p:spPr>
        </p:pic>
        <p:pic>
          <p:nvPicPr>
            <p:cNvPr id="203" name="Google Shape;203;p24"/>
            <p:cNvPicPr preferRelativeResize="0"/>
            <p:nvPr/>
          </p:nvPicPr>
          <p:blipFill>
            <a:blip r:embed="rId4">
              <a:alphaModFix/>
            </a:blip>
            <a:stretch>
              <a:fillRect/>
            </a:stretch>
          </p:blipFill>
          <p:spPr>
            <a:xfrm>
              <a:off x="4527427" y="3846050"/>
              <a:ext cx="2719249" cy="2320100"/>
            </a:xfrm>
            <a:prstGeom prst="rect">
              <a:avLst/>
            </a:prstGeom>
            <a:noFill/>
            <a:ln>
              <a:noFill/>
            </a:ln>
          </p:spPr>
        </p:pic>
        <p:pic>
          <p:nvPicPr>
            <p:cNvPr id="204" name="Google Shape;204;p24"/>
            <p:cNvPicPr preferRelativeResize="0"/>
            <p:nvPr/>
          </p:nvPicPr>
          <p:blipFill>
            <a:blip r:embed="rId5">
              <a:alphaModFix/>
            </a:blip>
            <a:stretch>
              <a:fillRect/>
            </a:stretch>
          </p:blipFill>
          <p:spPr>
            <a:xfrm>
              <a:off x="7720377" y="3846050"/>
              <a:ext cx="2695823" cy="2320099"/>
            </a:xfrm>
            <a:prstGeom prst="rect">
              <a:avLst/>
            </a:prstGeom>
            <a:noFill/>
            <a:ln>
              <a:noFill/>
            </a:ln>
          </p:spPr>
        </p:pic>
      </p:grpSp>
      <p:sp>
        <p:nvSpPr>
          <p:cNvPr id="205" name="Google Shape;205;p24"/>
          <p:cNvSpPr txBox="1"/>
          <p:nvPr/>
        </p:nvSpPr>
        <p:spPr>
          <a:xfrm>
            <a:off x="1436275" y="6166150"/>
            <a:ext cx="93195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Gill Sans"/>
                <a:ea typeface="Gill Sans"/>
                <a:cs typeface="Gill Sans"/>
                <a:sym typeface="Gill Sans"/>
              </a:rPr>
              <a:t>Accuracies for SVM, Gaussian Naive Bayes, k-Nearest Neighbours respectively</a:t>
            </a:r>
            <a:r>
              <a:rPr i="1" lang="en-US" sz="1800">
                <a:solidFill>
                  <a:schemeClr val="dk1"/>
                </a:solidFill>
                <a:latin typeface="Gill Sans"/>
                <a:ea typeface="Gill Sans"/>
                <a:cs typeface="Gill Sans"/>
                <a:sym typeface="Gill Sans"/>
              </a:rPr>
              <a:t>(from left to right)</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lt2"/>
              </a:buClr>
              <a:buSzPct val="100000"/>
              <a:buFont typeface="Helvetica Neue"/>
              <a:buNone/>
            </a:pPr>
            <a:r>
              <a:rPr lang="en-US">
                <a:solidFill>
                  <a:schemeClr val="lt2"/>
                </a:solidFill>
              </a:rPr>
              <a:t>Approach 1: Results and Observations</a:t>
            </a:r>
            <a:endParaRPr>
              <a:solidFill>
                <a:schemeClr val="lt2"/>
              </a:solidFill>
            </a:endParaRPr>
          </a:p>
          <a:p>
            <a:pPr indent="0" lvl="0" marL="0" rtl="0" algn="l">
              <a:lnSpc>
                <a:spcPct val="100000"/>
              </a:lnSpc>
              <a:spcBef>
                <a:spcPts val="0"/>
              </a:spcBef>
              <a:spcAft>
                <a:spcPts val="0"/>
              </a:spcAft>
              <a:buClr>
                <a:srgbClr val="990000"/>
              </a:buClr>
              <a:buSzPct val="100000"/>
              <a:buFont typeface="Helvetica Neue"/>
              <a:buNone/>
            </a:pPr>
            <a:r>
              <a:t/>
            </a:r>
            <a:endParaRPr/>
          </a:p>
        </p:txBody>
      </p:sp>
      <p:grpSp>
        <p:nvGrpSpPr>
          <p:cNvPr id="211" name="Google Shape;211;p25"/>
          <p:cNvGrpSpPr/>
          <p:nvPr/>
        </p:nvGrpSpPr>
        <p:grpSpPr>
          <a:xfrm>
            <a:off x="379175" y="1645828"/>
            <a:ext cx="11286300" cy="3566322"/>
            <a:chOff x="379175" y="1645828"/>
            <a:chExt cx="11286300" cy="3566322"/>
          </a:xfrm>
        </p:grpSpPr>
        <p:sp>
          <p:nvSpPr>
            <p:cNvPr id="212" name="Google Shape;212;p25"/>
            <p:cNvSpPr txBox="1"/>
            <p:nvPr/>
          </p:nvSpPr>
          <p:spPr>
            <a:xfrm>
              <a:off x="379175" y="4842850"/>
              <a:ext cx="112863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a:t>
              </a:r>
              <a:r>
                <a:rPr lang="en-US" sz="1800">
                  <a:solidFill>
                    <a:schemeClr val="dk1"/>
                  </a:solidFill>
                  <a:latin typeface="Gill Sans"/>
                  <a:ea typeface="Gill Sans"/>
                  <a:cs typeface="Gill Sans"/>
                  <a:sym typeface="Gill Sans"/>
                </a:rPr>
                <a:t>VI</a:t>
              </a:r>
              <a:r>
                <a:rPr b="0" i="0" lang="en-US" sz="1800" u="none" cap="none" strike="noStrike">
                  <a:solidFill>
                    <a:schemeClr val="dk1"/>
                  </a:solidFill>
                  <a:latin typeface="Gill Sans"/>
                  <a:ea typeface="Gill Sans"/>
                  <a:cs typeface="Gill Sans"/>
                  <a:sym typeface="Gill Sans"/>
                </a:rPr>
                <a:t>. </a:t>
              </a:r>
              <a:r>
                <a:rPr lang="en-US" sz="1800">
                  <a:solidFill>
                    <a:schemeClr val="dk1"/>
                  </a:solidFill>
                  <a:latin typeface="Gill Sans"/>
                  <a:ea typeface="Gill Sans"/>
                  <a:cs typeface="Gill Sans"/>
                  <a:sym typeface="Gill Sans"/>
                </a:rPr>
                <a:t>Subspace Alignment from</a:t>
              </a:r>
              <a:r>
                <a:rPr lang="en-US" sz="1800">
                  <a:solidFill>
                    <a:schemeClr val="dk1"/>
                  </a:solidFill>
                  <a:latin typeface="Gill Sans"/>
                  <a:ea typeface="Gill Sans"/>
                  <a:cs typeface="Gill Sans"/>
                  <a:sym typeface="Gill Sans"/>
                </a:rPr>
                <a:t> Source Data -&gt; Target Data</a:t>
              </a:r>
              <a:endParaRPr b="0" i="0" sz="1400" u="none" cap="none" strike="noStrike">
                <a:solidFill>
                  <a:srgbClr val="000000"/>
                </a:solidFill>
                <a:latin typeface="Arial"/>
                <a:ea typeface="Arial"/>
                <a:cs typeface="Arial"/>
                <a:sym typeface="Arial"/>
              </a:endParaRPr>
            </a:p>
          </p:txBody>
        </p:sp>
        <p:pic>
          <p:nvPicPr>
            <p:cNvPr id="213" name="Google Shape;213;p25"/>
            <p:cNvPicPr preferRelativeResize="0"/>
            <p:nvPr/>
          </p:nvPicPr>
          <p:blipFill>
            <a:blip r:embed="rId3">
              <a:alphaModFix/>
            </a:blip>
            <a:stretch>
              <a:fillRect/>
            </a:stretch>
          </p:blipFill>
          <p:spPr>
            <a:xfrm>
              <a:off x="8001650" y="1645828"/>
              <a:ext cx="3663726" cy="2905471"/>
            </a:xfrm>
            <a:prstGeom prst="rect">
              <a:avLst/>
            </a:prstGeom>
            <a:noFill/>
            <a:ln>
              <a:noFill/>
            </a:ln>
          </p:spPr>
        </p:pic>
        <p:pic>
          <p:nvPicPr>
            <p:cNvPr id="214" name="Google Shape;214;p25"/>
            <p:cNvPicPr preferRelativeResize="0"/>
            <p:nvPr/>
          </p:nvPicPr>
          <p:blipFill>
            <a:blip r:embed="rId4">
              <a:alphaModFix/>
            </a:blip>
            <a:stretch>
              <a:fillRect/>
            </a:stretch>
          </p:blipFill>
          <p:spPr>
            <a:xfrm>
              <a:off x="526625" y="1681638"/>
              <a:ext cx="3618575" cy="2869650"/>
            </a:xfrm>
            <a:prstGeom prst="rect">
              <a:avLst/>
            </a:prstGeom>
            <a:noFill/>
            <a:ln>
              <a:noFill/>
            </a:ln>
          </p:spPr>
        </p:pic>
        <p:pic>
          <p:nvPicPr>
            <p:cNvPr id="215" name="Google Shape;215;p25"/>
            <p:cNvPicPr preferRelativeResize="0"/>
            <p:nvPr/>
          </p:nvPicPr>
          <p:blipFill>
            <a:blip r:embed="rId5">
              <a:alphaModFix/>
            </a:blip>
            <a:stretch>
              <a:fillRect/>
            </a:stretch>
          </p:blipFill>
          <p:spPr>
            <a:xfrm>
              <a:off x="4271875" y="1645834"/>
              <a:ext cx="3663726" cy="2905482"/>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990000"/>
              </a:buClr>
              <a:buSzPts val="2400"/>
              <a:buFont typeface="Helvetica Neue"/>
              <a:buNone/>
            </a:pPr>
            <a:r>
              <a:rPr lang="en-US"/>
              <a:t>Approach 2: </a:t>
            </a:r>
            <a:r>
              <a:rPr lang="en-US"/>
              <a:t>Working with CaffeNet, GoogleNet, Surf Datasets</a:t>
            </a:r>
            <a:endParaRPr/>
          </a:p>
        </p:txBody>
      </p:sp>
      <p:sp>
        <p:nvSpPr>
          <p:cNvPr id="221" name="Google Shape;221;p26"/>
          <p:cNvSpPr txBox="1"/>
          <p:nvPr>
            <p:ph idx="1" type="body"/>
          </p:nvPr>
        </p:nvSpPr>
        <p:spPr>
          <a:xfrm>
            <a:off x="609600" y="1497029"/>
            <a:ext cx="10972800" cy="48195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000"/>
              <a:buChar char="›"/>
            </a:pPr>
            <a:r>
              <a:rPr lang="en-US"/>
              <a:t>Implemented the SA Algorithm on the datasets used in the research paper[1].</a:t>
            </a:r>
            <a:endParaRPr/>
          </a:p>
          <a:p>
            <a:pPr indent="-342900" lvl="0" marL="342900" rtl="0" algn="just">
              <a:lnSpc>
                <a:spcPct val="100000"/>
              </a:lnSpc>
              <a:spcBef>
                <a:spcPts val="0"/>
              </a:spcBef>
              <a:spcAft>
                <a:spcPts val="0"/>
              </a:spcAft>
              <a:buSzPts val="2000"/>
              <a:buChar char="›"/>
            </a:pPr>
            <a:r>
              <a:rPr lang="en-US"/>
              <a:t>Worked with CaffeNet, GoogleNet and Surf datasets</a:t>
            </a:r>
            <a:endParaRPr/>
          </a:p>
          <a:p>
            <a:pPr indent="-342900" lvl="0" marL="342900" rtl="0" algn="just">
              <a:lnSpc>
                <a:spcPct val="100000"/>
              </a:lnSpc>
              <a:spcBef>
                <a:spcPts val="0"/>
              </a:spcBef>
              <a:spcAft>
                <a:spcPts val="0"/>
              </a:spcAft>
              <a:buSzPts val="2000"/>
              <a:buChar char="›"/>
            </a:pPr>
            <a:r>
              <a:rPr lang="en-US"/>
              <a:t>The key characteristics of these datasets are: </a:t>
            </a:r>
            <a:endParaRPr/>
          </a:p>
          <a:p>
            <a:pPr indent="-342900" lvl="1" marL="914400" rtl="0" algn="just">
              <a:spcBef>
                <a:spcPts val="400"/>
              </a:spcBef>
              <a:spcAft>
                <a:spcPts val="0"/>
              </a:spcAft>
              <a:buSzPts val="1800"/>
              <a:buChar char="»"/>
            </a:pPr>
            <a:r>
              <a:rPr lang="en-US" sz="1800"/>
              <a:t>Every dataset had 10 classes for classification task</a:t>
            </a:r>
            <a:endParaRPr sz="1800"/>
          </a:p>
          <a:p>
            <a:pPr indent="-342900" lvl="1" marL="914400" rtl="0" algn="just">
              <a:spcBef>
                <a:spcPts val="400"/>
              </a:spcBef>
              <a:spcAft>
                <a:spcPts val="0"/>
              </a:spcAft>
              <a:buSzPts val="1800"/>
              <a:buChar char="»"/>
            </a:pPr>
            <a:r>
              <a:rPr lang="en-US" sz="1800"/>
              <a:t>All the datasets consisted of data collected from different sources namely dslr, webcam and Amazon</a:t>
            </a:r>
            <a:endParaRPr sz="1800"/>
          </a:p>
          <a:p>
            <a:pPr indent="-342900" lvl="1" marL="914400" rtl="0" algn="just">
              <a:spcBef>
                <a:spcPts val="400"/>
              </a:spcBef>
              <a:spcAft>
                <a:spcPts val="0"/>
              </a:spcAft>
              <a:buSzPts val="1800"/>
              <a:buChar char="»"/>
            </a:pPr>
            <a:r>
              <a:rPr lang="en-US" sz="1800"/>
              <a:t>For a single caffeNet dataset subspace alignment was applied considering dslr as source and webcam as target or vice versa</a:t>
            </a:r>
            <a:endParaRPr sz="1800"/>
          </a:p>
          <a:p>
            <a:pPr indent="-342900" lvl="1" marL="914400" rtl="0" algn="just">
              <a:spcBef>
                <a:spcPts val="400"/>
              </a:spcBef>
              <a:spcAft>
                <a:spcPts val="0"/>
              </a:spcAft>
              <a:buSzPts val="1800"/>
              <a:buChar char="»"/>
            </a:pPr>
            <a:r>
              <a:rPr lang="en-US" sz="1800"/>
              <a:t>Similarly the SA Algorithm was tested for GoogleNet and Surf datasets</a:t>
            </a:r>
            <a:endParaRPr sz="1800"/>
          </a:p>
          <a:p>
            <a:pPr indent="-342900" lvl="1" marL="914400" rtl="0" algn="just">
              <a:spcBef>
                <a:spcPts val="400"/>
              </a:spcBef>
              <a:spcAft>
                <a:spcPts val="0"/>
              </a:spcAft>
              <a:buSzPts val="1800"/>
              <a:buChar char="»"/>
            </a:pPr>
            <a:r>
              <a:rPr lang="en-US" sz="1800"/>
              <a:t>Caffenet comprised of 4096 features, GoogleNet comprised of 1024 features and Surf dataset comprised of 800 features</a:t>
            </a:r>
            <a:endParaRPr/>
          </a:p>
          <a:p>
            <a:pPr indent="-342900" lvl="0" marL="342900" rtl="0" algn="just">
              <a:lnSpc>
                <a:spcPct val="100000"/>
              </a:lnSpc>
              <a:spcBef>
                <a:spcPts val="0"/>
              </a:spcBef>
              <a:spcAft>
                <a:spcPts val="0"/>
              </a:spcAft>
              <a:buSzPts val="2000"/>
              <a:buChar char="›"/>
            </a:pPr>
            <a:r>
              <a:rPr lang="en-US"/>
              <a:t>The SA algorithm was implemented using PCA with 13 components and for visualization the results were plotted using PCA with 2 components</a:t>
            </a:r>
            <a:endParaRPr/>
          </a:p>
          <a:p>
            <a:pPr indent="0" lvl="0" marL="0" rtl="0" algn="just">
              <a:lnSpc>
                <a:spcPct val="100000"/>
              </a:lnSpc>
              <a:spcBef>
                <a:spcPts val="400"/>
              </a:spcBef>
              <a:spcAft>
                <a:spcPts val="0"/>
              </a:spcAft>
              <a:buNone/>
            </a:pPr>
            <a:r>
              <a:t/>
            </a:r>
            <a:endParaRPr sz="1800"/>
          </a:p>
          <a:p>
            <a:pPr indent="0" lvl="0" marL="0" rtl="0" algn="just">
              <a:lnSpc>
                <a:spcPct val="100000"/>
              </a:lnSpc>
              <a:spcBef>
                <a:spcPts val="400"/>
              </a:spcBef>
              <a:spcAft>
                <a:spcPts val="0"/>
              </a:spcAft>
              <a:buNone/>
            </a:pPr>
            <a:r>
              <a:t/>
            </a:r>
            <a:endParaRPr sz="1800"/>
          </a:p>
          <a:p>
            <a:pPr indent="-158750" lvl="1" marL="285750" rtl="0" algn="l">
              <a:lnSpc>
                <a:spcPct val="100000"/>
              </a:lnSpc>
              <a:spcBef>
                <a:spcPts val="400"/>
              </a:spcBef>
              <a:spcAft>
                <a:spcPts val="0"/>
              </a:spcAft>
              <a:buClr>
                <a:schemeClr val="dk1"/>
              </a:buClr>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2400"/>
              <a:buFont typeface="Helvetica Neue"/>
              <a:buNone/>
            </a:pPr>
            <a:r>
              <a:rPr lang="en-US">
                <a:solidFill>
                  <a:schemeClr val="lt2"/>
                </a:solidFill>
              </a:rPr>
              <a:t>Approach 2: Working with CaffeNet, GoogleNet, Surf Datasets</a:t>
            </a:r>
            <a:endParaRPr/>
          </a:p>
        </p:txBody>
      </p:sp>
      <p:grpSp>
        <p:nvGrpSpPr>
          <p:cNvPr id="227" name="Google Shape;227;p27"/>
          <p:cNvGrpSpPr/>
          <p:nvPr/>
        </p:nvGrpSpPr>
        <p:grpSpPr>
          <a:xfrm>
            <a:off x="363425" y="1695363"/>
            <a:ext cx="11465151" cy="3467275"/>
            <a:chOff x="291225" y="1622400"/>
            <a:chExt cx="11465151" cy="3467275"/>
          </a:xfrm>
        </p:grpSpPr>
        <p:sp>
          <p:nvSpPr>
            <p:cNvPr id="228" name="Google Shape;228;p27"/>
            <p:cNvSpPr txBox="1"/>
            <p:nvPr/>
          </p:nvSpPr>
          <p:spPr>
            <a:xfrm>
              <a:off x="522588" y="4720375"/>
              <a:ext cx="11146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a:t>
              </a:r>
              <a:r>
                <a:rPr lang="en-US" sz="1800">
                  <a:solidFill>
                    <a:schemeClr val="dk1"/>
                  </a:solidFill>
                  <a:latin typeface="Gill Sans"/>
                  <a:ea typeface="Gill Sans"/>
                  <a:cs typeface="Gill Sans"/>
                  <a:sym typeface="Gill Sans"/>
                </a:rPr>
                <a:t>V</a:t>
              </a:r>
              <a:r>
                <a:rPr b="0" i="0" lang="en-US" sz="1800" u="none" cap="none" strike="noStrike">
                  <a:solidFill>
                    <a:schemeClr val="dk1"/>
                  </a:solidFill>
                  <a:latin typeface="Gill Sans"/>
                  <a:ea typeface="Gill Sans"/>
                  <a:cs typeface="Gill Sans"/>
                  <a:sym typeface="Gill Sans"/>
                </a:rPr>
                <a:t>II. Caffe Dataset - </a:t>
              </a:r>
              <a:r>
                <a:rPr lang="en-US" sz="1800">
                  <a:solidFill>
                    <a:schemeClr val="dk1"/>
                  </a:solidFill>
                  <a:latin typeface="Gill Sans"/>
                  <a:ea typeface="Gill Sans"/>
                  <a:cs typeface="Gill Sans"/>
                  <a:sym typeface="Gill Sans"/>
                </a:rPr>
                <a:t>Scatter Plots with PCA(n=2), 50% random sampling of source data</a:t>
              </a:r>
              <a:endParaRPr b="0" i="0" sz="1400" u="none" cap="none" strike="noStrike">
                <a:solidFill>
                  <a:srgbClr val="000000"/>
                </a:solidFill>
                <a:latin typeface="Arial"/>
                <a:ea typeface="Arial"/>
                <a:cs typeface="Arial"/>
                <a:sym typeface="Arial"/>
              </a:endParaRPr>
            </a:p>
          </p:txBody>
        </p:sp>
        <p:pic>
          <p:nvPicPr>
            <p:cNvPr id="229" name="Google Shape;229;p27"/>
            <p:cNvPicPr preferRelativeResize="0"/>
            <p:nvPr/>
          </p:nvPicPr>
          <p:blipFill>
            <a:blip r:embed="rId3">
              <a:alphaModFix/>
            </a:blip>
            <a:stretch>
              <a:fillRect/>
            </a:stretch>
          </p:blipFill>
          <p:spPr>
            <a:xfrm>
              <a:off x="291225" y="1622402"/>
              <a:ext cx="3868626" cy="2901463"/>
            </a:xfrm>
            <a:prstGeom prst="rect">
              <a:avLst/>
            </a:prstGeom>
            <a:noFill/>
            <a:ln>
              <a:noFill/>
            </a:ln>
          </p:spPr>
        </p:pic>
        <p:pic>
          <p:nvPicPr>
            <p:cNvPr id="230" name="Google Shape;230;p27"/>
            <p:cNvPicPr preferRelativeResize="0"/>
            <p:nvPr/>
          </p:nvPicPr>
          <p:blipFill>
            <a:blip r:embed="rId4">
              <a:alphaModFix/>
            </a:blip>
            <a:stretch>
              <a:fillRect/>
            </a:stretch>
          </p:blipFill>
          <p:spPr>
            <a:xfrm>
              <a:off x="4161677" y="1622403"/>
              <a:ext cx="3868626" cy="2901474"/>
            </a:xfrm>
            <a:prstGeom prst="rect">
              <a:avLst/>
            </a:prstGeom>
            <a:noFill/>
            <a:ln>
              <a:noFill/>
            </a:ln>
          </p:spPr>
        </p:pic>
        <p:pic>
          <p:nvPicPr>
            <p:cNvPr id="231" name="Google Shape;231;p27"/>
            <p:cNvPicPr preferRelativeResize="0"/>
            <p:nvPr/>
          </p:nvPicPr>
          <p:blipFill>
            <a:blip r:embed="rId5">
              <a:alphaModFix/>
            </a:blip>
            <a:stretch>
              <a:fillRect/>
            </a:stretch>
          </p:blipFill>
          <p:spPr>
            <a:xfrm>
              <a:off x="7887750" y="1622400"/>
              <a:ext cx="3868626" cy="2901475"/>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2400"/>
              <a:buFont typeface="Helvetica Neue"/>
              <a:buNone/>
            </a:pPr>
            <a:r>
              <a:rPr lang="en-US">
                <a:solidFill>
                  <a:schemeClr val="lt2"/>
                </a:solidFill>
              </a:rPr>
              <a:t>Approach 2: Working with CaffeNet, GoogleNet, Surf Datasets</a:t>
            </a:r>
            <a:endParaRPr/>
          </a:p>
        </p:txBody>
      </p:sp>
      <p:sp>
        <p:nvSpPr>
          <p:cNvPr id="237" name="Google Shape;237;p28"/>
          <p:cNvSpPr txBox="1"/>
          <p:nvPr/>
        </p:nvSpPr>
        <p:spPr>
          <a:xfrm>
            <a:off x="609600" y="5043675"/>
            <a:ext cx="111468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IX. Caffe Dataset </a:t>
            </a:r>
            <a:r>
              <a:rPr lang="en-US" sz="1800">
                <a:solidFill>
                  <a:schemeClr val="dk1"/>
                </a:solidFill>
                <a:latin typeface="Gill Sans"/>
                <a:ea typeface="Gill Sans"/>
                <a:cs typeface="Gill Sans"/>
                <a:sym typeface="Gill Sans"/>
              </a:rPr>
              <a:t>- </a:t>
            </a:r>
            <a:r>
              <a:rPr lang="en-US" sz="1800">
                <a:solidFill>
                  <a:schemeClr val="dk1"/>
                </a:solidFill>
                <a:latin typeface="Gill Sans"/>
                <a:ea typeface="Gill Sans"/>
                <a:cs typeface="Gill Sans"/>
                <a:sym typeface="Gill Sans"/>
              </a:rPr>
              <a:t>PCA(n=2) - 50% random sampling of source data,</a:t>
            </a:r>
            <a:endParaRPr sz="1800">
              <a:solidFill>
                <a:schemeClr val="dk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Gill Sans"/>
                <a:ea typeface="Gill Sans"/>
                <a:cs typeface="Gill Sans"/>
                <a:sym typeface="Gill Sans"/>
              </a:rPr>
              <a:t>Accuracy = [Mean Accuracy, Std Deviation Accuracy, Minimum Accuracy, Maximum Accuracy],</a:t>
            </a:r>
            <a:endParaRPr sz="1800">
              <a:solidFill>
                <a:schemeClr val="dk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Gill Sans"/>
                <a:ea typeface="Gill Sans"/>
                <a:cs typeface="Gill Sans"/>
                <a:sym typeface="Gill Sans"/>
              </a:rPr>
              <a:t>KL Divergence between original source and target data, subspace aligned data with target data </a:t>
            </a:r>
            <a:endParaRPr sz="1800">
              <a:solidFill>
                <a:schemeClr val="dk1"/>
              </a:solidFill>
              <a:latin typeface="Gill Sans"/>
              <a:ea typeface="Gill Sans"/>
              <a:cs typeface="Gill Sans"/>
              <a:sym typeface="Gill Sans"/>
            </a:endParaRPr>
          </a:p>
        </p:txBody>
      </p:sp>
      <p:grpSp>
        <p:nvGrpSpPr>
          <p:cNvPr id="238" name="Google Shape;238;p28"/>
          <p:cNvGrpSpPr/>
          <p:nvPr/>
        </p:nvGrpSpPr>
        <p:grpSpPr>
          <a:xfrm>
            <a:off x="609600" y="1483375"/>
            <a:ext cx="11146802" cy="3287250"/>
            <a:chOff x="609600" y="1483375"/>
            <a:chExt cx="11146802" cy="3287250"/>
          </a:xfrm>
        </p:grpSpPr>
        <p:pic>
          <p:nvPicPr>
            <p:cNvPr id="239" name="Google Shape;239;p28"/>
            <p:cNvPicPr preferRelativeResize="0"/>
            <p:nvPr/>
          </p:nvPicPr>
          <p:blipFill>
            <a:blip r:embed="rId3">
              <a:alphaModFix/>
            </a:blip>
            <a:stretch>
              <a:fillRect/>
            </a:stretch>
          </p:blipFill>
          <p:spPr>
            <a:xfrm>
              <a:off x="609600" y="1483375"/>
              <a:ext cx="5290500" cy="1570775"/>
            </a:xfrm>
            <a:prstGeom prst="rect">
              <a:avLst/>
            </a:prstGeom>
            <a:noFill/>
            <a:ln>
              <a:noFill/>
            </a:ln>
          </p:spPr>
        </p:pic>
        <p:pic>
          <p:nvPicPr>
            <p:cNvPr id="240" name="Google Shape;240;p28"/>
            <p:cNvPicPr preferRelativeResize="0"/>
            <p:nvPr/>
          </p:nvPicPr>
          <p:blipFill>
            <a:blip r:embed="rId4">
              <a:alphaModFix/>
            </a:blip>
            <a:stretch>
              <a:fillRect/>
            </a:stretch>
          </p:blipFill>
          <p:spPr>
            <a:xfrm>
              <a:off x="609600" y="3314125"/>
              <a:ext cx="5290500" cy="1456500"/>
            </a:xfrm>
            <a:prstGeom prst="rect">
              <a:avLst/>
            </a:prstGeom>
            <a:noFill/>
            <a:ln>
              <a:noFill/>
            </a:ln>
          </p:spPr>
        </p:pic>
        <p:pic>
          <p:nvPicPr>
            <p:cNvPr id="241" name="Google Shape;241;p28"/>
            <p:cNvPicPr preferRelativeResize="0"/>
            <p:nvPr/>
          </p:nvPicPr>
          <p:blipFill>
            <a:blip r:embed="rId5">
              <a:alphaModFix/>
            </a:blip>
            <a:stretch>
              <a:fillRect/>
            </a:stretch>
          </p:blipFill>
          <p:spPr>
            <a:xfrm>
              <a:off x="6095999" y="1483375"/>
              <a:ext cx="5660402" cy="1570775"/>
            </a:xfrm>
            <a:prstGeom prst="rect">
              <a:avLst/>
            </a:prstGeom>
            <a:noFill/>
            <a:ln>
              <a:noFill/>
            </a:ln>
          </p:spPr>
        </p:pic>
        <p:pic>
          <p:nvPicPr>
            <p:cNvPr id="242" name="Google Shape;242;p28"/>
            <p:cNvPicPr preferRelativeResize="0"/>
            <p:nvPr/>
          </p:nvPicPr>
          <p:blipFill>
            <a:blip r:embed="rId6">
              <a:alphaModFix/>
            </a:blip>
            <a:stretch>
              <a:fillRect/>
            </a:stretch>
          </p:blipFill>
          <p:spPr>
            <a:xfrm>
              <a:off x="6096002" y="3314125"/>
              <a:ext cx="5660400" cy="145650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2400"/>
              <a:buFont typeface="Helvetica Neue"/>
              <a:buNone/>
            </a:pPr>
            <a:r>
              <a:rPr lang="en-US">
                <a:solidFill>
                  <a:schemeClr val="lt2"/>
                </a:solidFill>
              </a:rPr>
              <a:t>Approach 2: Working with CaffeNet, GoogleNet, Surf Datasets</a:t>
            </a:r>
            <a:endParaRPr/>
          </a:p>
        </p:txBody>
      </p:sp>
      <p:grpSp>
        <p:nvGrpSpPr>
          <p:cNvPr id="248" name="Google Shape;248;p29"/>
          <p:cNvGrpSpPr/>
          <p:nvPr/>
        </p:nvGrpSpPr>
        <p:grpSpPr>
          <a:xfrm>
            <a:off x="594788" y="1701775"/>
            <a:ext cx="11146800" cy="3460863"/>
            <a:chOff x="594788" y="1701775"/>
            <a:chExt cx="11146800" cy="3460863"/>
          </a:xfrm>
        </p:grpSpPr>
        <p:sp>
          <p:nvSpPr>
            <p:cNvPr id="249" name="Google Shape;249;p29"/>
            <p:cNvSpPr txBox="1"/>
            <p:nvPr/>
          </p:nvSpPr>
          <p:spPr>
            <a:xfrm>
              <a:off x="594788" y="4793338"/>
              <a:ext cx="11146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a:t>
              </a:r>
              <a:r>
                <a:rPr lang="en-US" sz="1800">
                  <a:solidFill>
                    <a:schemeClr val="dk1"/>
                  </a:solidFill>
                  <a:latin typeface="Gill Sans"/>
                  <a:ea typeface="Gill Sans"/>
                  <a:cs typeface="Gill Sans"/>
                  <a:sym typeface="Gill Sans"/>
                </a:rPr>
                <a:t>V</a:t>
              </a:r>
              <a:r>
                <a:rPr b="0" i="0" lang="en-US" sz="1800" u="none" cap="none" strike="noStrike">
                  <a:solidFill>
                    <a:schemeClr val="dk1"/>
                  </a:solidFill>
                  <a:latin typeface="Gill Sans"/>
                  <a:ea typeface="Gill Sans"/>
                  <a:cs typeface="Gill Sans"/>
                  <a:sym typeface="Gill Sans"/>
                </a:rPr>
                <a:t>II. GoogleNet Dataset - </a:t>
              </a:r>
              <a:r>
                <a:rPr lang="en-US" sz="1800">
                  <a:solidFill>
                    <a:schemeClr val="dk1"/>
                  </a:solidFill>
                  <a:latin typeface="Gill Sans"/>
                  <a:ea typeface="Gill Sans"/>
                  <a:cs typeface="Gill Sans"/>
                  <a:sym typeface="Gill Sans"/>
                </a:rPr>
                <a:t>Scatter Plots with PCA(n=2), 80% random sampling of source data</a:t>
              </a:r>
              <a:endParaRPr b="0" i="0" sz="1400" u="none" cap="none" strike="noStrike">
                <a:solidFill>
                  <a:srgbClr val="000000"/>
                </a:solidFill>
                <a:latin typeface="Arial"/>
                <a:ea typeface="Arial"/>
                <a:cs typeface="Arial"/>
                <a:sym typeface="Arial"/>
              </a:endParaRPr>
            </a:p>
          </p:txBody>
        </p:sp>
        <p:pic>
          <p:nvPicPr>
            <p:cNvPr id="250" name="Google Shape;250;p29"/>
            <p:cNvPicPr preferRelativeResize="0"/>
            <p:nvPr/>
          </p:nvPicPr>
          <p:blipFill rotWithShape="1">
            <a:blip r:embed="rId3">
              <a:alphaModFix/>
            </a:blip>
            <a:srcRect b="0" l="1929" r="2531" t="0"/>
            <a:stretch/>
          </p:blipFill>
          <p:spPr>
            <a:xfrm>
              <a:off x="663675" y="1701775"/>
              <a:ext cx="3404424" cy="2659675"/>
            </a:xfrm>
            <a:prstGeom prst="rect">
              <a:avLst/>
            </a:prstGeom>
            <a:noFill/>
            <a:ln>
              <a:noFill/>
            </a:ln>
          </p:spPr>
        </p:pic>
        <p:pic>
          <p:nvPicPr>
            <p:cNvPr id="251" name="Google Shape;251;p29"/>
            <p:cNvPicPr preferRelativeResize="0"/>
            <p:nvPr/>
          </p:nvPicPr>
          <p:blipFill>
            <a:blip r:embed="rId4">
              <a:alphaModFix/>
            </a:blip>
            <a:stretch>
              <a:fillRect/>
            </a:stretch>
          </p:blipFill>
          <p:spPr>
            <a:xfrm>
              <a:off x="4238157" y="1708375"/>
              <a:ext cx="3559292" cy="2659674"/>
            </a:xfrm>
            <a:prstGeom prst="rect">
              <a:avLst/>
            </a:prstGeom>
            <a:noFill/>
            <a:ln>
              <a:noFill/>
            </a:ln>
          </p:spPr>
        </p:pic>
        <p:pic>
          <p:nvPicPr>
            <p:cNvPr id="252" name="Google Shape;252;p29"/>
            <p:cNvPicPr preferRelativeResize="0"/>
            <p:nvPr/>
          </p:nvPicPr>
          <p:blipFill>
            <a:blip r:embed="rId5">
              <a:alphaModFix/>
            </a:blip>
            <a:stretch>
              <a:fillRect/>
            </a:stretch>
          </p:blipFill>
          <p:spPr>
            <a:xfrm>
              <a:off x="7967501" y="1708375"/>
              <a:ext cx="3591851" cy="2659674"/>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2400"/>
              <a:buFont typeface="Helvetica Neue"/>
              <a:buNone/>
            </a:pPr>
            <a:r>
              <a:rPr lang="en-US">
                <a:solidFill>
                  <a:schemeClr val="lt2"/>
                </a:solidFill>
              </a:rPr>
              <a:t>Approach 2: Working with CaffeNet, GoogleNet, Surf Datasets</a:t>
            </a:r>
            <a:endParaRPr/>
          </a:p>
        </p:txBody>
      </p:sp>
      <p:sp>
        <p:nvSpPr>
          <p:cNvPr id="258" name="Google Shape;258;p30"/>
          <p:cNvSpPr txBox="1"/>
          <p:nvPr/>
        </p:nvSpPr>
        <p:spPr>
          <a:xfrm>
            <a:off x="609600" y="5043675"/>
            <a:ext cx="111468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IX. </a:t>
            </a:r>
            <a:r>
              <a:rPr lang="en-US" sz="1800">
                <a:solidFill>
                  <a:schemeClr val="dk1"/>
                </a:solidFill>
                <a:latin typeface="Gill Sans"/>
                <a:ea typeface="Gill Sans"/>
                <a:cs typeface="Gill Sans"/>
                <a:sym typeface="Gill Sans"/>
              </a:rPr>
              <a:t>GoogleNet</a:t>
            </a:r>
            <a:r>
              <a:rPr b="0" i="0" lang="en-US" sz="1800" u="none" cap="none" strike="noStrike">
                <a:solidFill>
                  <a:schemeClr val="dk1"/>
                </a:solidFill>
                <a:latin typeface="Gill Sans"/>
                <a:ea typeface="Gill Sans"/>
                <a:cs typeface="Gill Sans"/>
                <a:sym typeface="Gill Sans"/>
              </a:rPr>
              <a:t> Dataset </a:t>
            </a:r>
            <a:r>
              <a:rPr lang="en-US" sz="1800">
                <a:solidFill>
                  <a:schemeClr val="dk1"/>
                </a:solidFill>
                <a:latin typeface="Gill Sans"/>
                <a:ea typeface="Gill Sans"/>
                <a:cs typeface="Gill Sans"/>
                <a:sym typeface="Gill Sans"/>
              </a:rPr>
              <a:t>- PCA(n=2) - 80% random sampling of source data,</a:t>
            </a:r>
            <a:endParaRPr sz="1800">
              <a:solidFill>
                <a:schemeClr val="dk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Gill Sans"/>
                <a:ea typeface="Gill Sans"/>
                <a:cs typeface="Gill Sans"/>
                <a:sym typeface="Gill Sans"/>
              </a:rPr>
              <a:t>Accuracy = [Mean Accuracy, Std Deviation Accuracy, Minimum Accuracy, Maximum Accuracy],</a:t>
            </a:r>
            <a:endParaRPr sz="1800">
              <a:solidFill>
                <a:schemeClr val="dk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Gill Sans"/>
                <a:ea typeface="Gill Sans"/>
                <a:cs typeface="Gill Sans"/>
                <a:sym typeface="Gill Sans"/>
              </a:rPr>
              <a:t>KL Divergence between original source and target data, subspace aligned data with target data </a:t>
            </a:r>
            <a:endParaRPr sz="1800">
              <a:solidFill>
                <a:schemeClr val="dk1"/>
              </a:solidFill>
              <a:latin typeface="Gill Sans"/>
              <a:ea typeface="Gill Sans"/>
              <a:cs typeface="Gill Sans"/>
              <a:sym typeface="Gill Sans"/>
            </a:endParaRPr>
          </a:p>
        </p:txBody>
      </p:sp>
      <p:pic>
        <p:nvPicPr>
          <p:cNvPr id="259" name="Google Shape;259;p30"/>
          <p:cNvPicPr preferRelativeResize="0"/>
          <p:nvPr/>
        </p:nvPicPr>
        <p:blipFill>
          <a:blip r:embed="rId3">
            <a:alphaModFix/>
          </a:blip>
          <a:stretch>
            <a:fillRect/>
          </a:stretch>
        </p:blipFill>
        <p:spPr>
          <a:xfrm>
            <a:off x="609600" y="1483375"/>
            <a:ext cx="5290499" cy="1570775"/>
          </a:xfrm>
          <a:prstGeom prst="rect">
            <a:avLst/>
          </a:prstGeom>
          <a:noFill/>
          <a:ln>
            <a:noFill/>
          </a:ln>
        </p:spPr>
      </p:pic>
      <p:pic>
        <p:nvPicPr>
          <p:cNvPr id="260" name="Google Shape;260;p30"/>
          <p:cNvPicPr preferRelativeResize="0"/>
          <p:nvPr/>
        </p:nvPicPr>
        <p:blipFill>
          <a:blip r:embed="rId4">
            <a:alphaModFix/>
          </a:blip>
          <a:stretch>
            <a:fillRect/>
          </a:stretch>
        </p:blipFill>
        <p:spPr>
          <a:xfrm>
            <a:off x="609600" y="3314125"/>
            <a:ext cx="5290499" cy="1456500"/>
          </a:xfrm>
          <a:prstGeom prst="rect">
            <a:avLst/>
          </a:prstGeom>
          <a:noFill/>
          <a:ln>
            <a:noFill/>
          </a:ln>
        </p:spPr>
      </p:pic>
      <p:pic>
        <p:nvPicPr>
          <p:cNvPr id="261" name="Google Shape;261;p30"/>
          <p:cNvPicPr preferRelativeResize="0"/>
          <p:nvPr/>
        </p:nvPicPr>
        <p:blipFill>
          <a:blip r:embed="rId5">
            <a:alphaModFix/>
          </a:blip>
          <a:stretch>
            <a:fillRect/>
          </a:stretch>
        </p:blipFill>
        <p:spPr>
          <a:xfrm>
            <a:off x="6095999" y="1483375"/>
            <a:ext cx="5660401" cy="1570775"/>
          </a:xfrm>
          <a:prstGeom prst="rect">
            <a:avLst/>
          </a:prstGeom>
          <a:noFill/>
          <a:ln>
            <a:noFill/>
          </a:ln>
        </p:spPr>
      </p:pic>
      <p:pic>
        <p:nvPicPr>
          <p:cNvPr id="262" name="Google Shape;262;p30"/>
          <p:cNvPicPr preferRelativeResize="0"/>
          <p:nvPr/>
        </p:nvPicPr>
        <p:blipFill>
          <a:blip r:embed="rId6">
            <a:alphaModFix/>
          </a:blip>
          <a:stretch>
            <a:fillRect/>
          </a:stretch>
        </p:blipFill>
        <p:spPr>
          <a:xfrm>
            <a:off x="6096000" y="3320675"/>
            <a:ext cx="5660399" cy="1456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2400"/>
              <a:buFont typeface="Helvetica Neue"/>
              <a:buNone/>
            </a:pPr>
            <a:r>
              <a:rPr lang="en-US">
                <a:solidFill>
                  <a:schemeClr val="lt2"/>
                </a:solidFill>
              </a:rPr>
              <a:t>Approach 2: Working with CaffeNet, GoogleNet, Surf Datasets</a:t>
            </a:r>
            <a:endParaRPr/>
          </a:p>
        </p:txBody>
      </p:sp>
      <p:sp>
        <p:nvSpPr>
          <p:cNvPr id="268" name="Google Shape;268;p31"/>
          <p:cNvSpPr txBox="1"/>
          <p:nvPr/>
        </p:nvSpPr>
        <p:spPr>
          <a:xfrm>
            <a:off x="609725" y="6292775"/>
            <a:ext cx="10972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a:t>
            </a:r>
            <a:r>
              <a:rPr lang="en-US" sz="1800">
                <a:solidFill>
                  <a:schemeClr val="dk1"/>
                </a:solidFill>
                <a:latin typeface="Gill Sans"/>
                <a:ea typeface="Gill Sans"/>
                <a:cs typeface="Gill Sans"/>
                <a:sym typeface="Gill Sans"/>
              </a:rPr>
              <a:t>V</a:t>
            </a:r>
            <a:r>
              <a:rPr b="0" i="0" lang="en-US" sz="1800" u="none" cap="none" strike="noStrike">
                <a:solidFill>
                  <a:schemeClr val="dk1"/>
                </a:solidFill>
                <a:latin typeface="Gill Sans"/>
                <a:ea typeface="Gill Sans"/>
                <a:cs typeface="Gill Sans"/>
                <a:sym typeface="Gill Sans"/>
              </a:rPr>
              <a:t>II. </a:t>
            </a:r>
            <a:r>
              <a:rPr lang="en-US" sz="1800">
                <a:solidFill>
                  <a:schemeClr val="dk1"/>
                </a:solidFill>
                <a:latin typeface="Gill Sans"/>
                <a:ea typeface="Gill Sans"/>
                <a:cs typeface="Gill Sans"/>
                <a:sym typeface="Gill Sans"/>
              </a:rPr>
              <a:t>Class Wise KL Divergence drops for Caffe, GoogleNet and Surf Datasets respectively(</a:t>
            </a:r>
            <a:r>
              <a:rPr i="1" lang="en-US" sz="1800">
                <a:solidFill>
                  <a:schemeClr val="dk1"/>
                </a:solidFill>
                <a:latin typeface="Gill Sans"/>
                <a:ea typeface="Gill Sans"/>
                <a:cs typeface="Gill Sans"/>
                <a:sym typeface="Gill Sans"/>
              </a:rPr>
              <a:t>from left to right</a:t>
            </a:r>
            <a:r>
              <a:rPr lang="en-US" sz="1800">
                <a:solidFill>
                  <a:schemeClr val="dk1"/>
                </a:solidFill>
                <a:latin typeface="Gill Sans"/>
                <a:ea typeface="Gill Sans"/>
                <a:cs typeface="Gill Sans"/>
                <a:sym typeface="Gill Sans"/>
              </a:rPr>
              <a:t>)</a:t>
            </a:r>
            <a:endParaRPr b="0" i="0" sz="1400" u="none" cap="none" strike="noStrike">
              <a:solidFill>
                <a:srgbClr val="000000"/>
              </a:solidFill>
              <a:latin typeface="Arial"/>
              <a:ea typeface="Arial"/>
              <a:cs typeface="Arial"/>
              <a:sym typeface="Arial"/>
            </a:endParaRPr>
          </a:p>
        </p:txBody>
      </p:sp>
      <p:grpSp>
        <p:nvGrpSpPr>
          <p:cNvPr id="269" name="Google Shape;269;p31"/>
          <p:cNvGrpSpPr/>
          <p:nvPr/>
        </p:nvGrpSpPr>
        <p:grpSpPr>
          <a:xfrm>
            <a:off x="1793525" y="1425912"/>
            <a:ext cx="8604951" cy="4817575"/>
            <a:chOff x="1297850" y="1425900"/>
            <a:chExt cx="8604951" cy="4817575"/>
          </a:xfrm>
        </p:grpSpPr>
        <p:pic>
          <p:nvPicPr>
            <p:cNvPr id="270" name="Google Shape;270;p31"/>
            <p:cNvPicPr preferRelativeResize="0"/>
            <p:nvPr/>
          </p:nvPicPr>
          <p:blipFill>
            <a:blip r:embed="rId3">
              <a:alphaModFix/>
            </a:blip>
            <a:stretch>
              <a:fillRect/>
            </a:stretch>
          </p:blipFill>
          <p:spPr>
            <a:xfrm>
              <a:off x="1297850" y="1425900"/>
              <a:ext cx="2389825" cy="4817574"/>
            </a:xfrm>
            <a:prstGeom prst="rect">
              <a:avLst/>
            </a:prstGeom>
            <a:noFill/>
            <a:ln>
              <a:noFill/>
            </a:ln>
          </p:spPr>
        </p:pic>
        <p:pic>
          <p:nvPicPr>
            <p:cNvPr id="271" name="Google Shape;271;p31"/>
            <p:cNvPicPr preferRelativeResize="0"/>
            <p:nvPr/>
          </p:nvPicPr>
          <p:blipFill>
            <a:blip r:embed="rId4">
              <a:alphaModFix/>
            </a:blip>
            <a:stretch>
              <a:fillRect/>
            </a:stretch>
          </p:blipFill>
          <p:spPr>
            <a:xfrm>
              <a:off x="4369175" y="1425900"/>
              <a:ext cx="2462300" cy="4817575"/>
            </a:xfrm>
            <a:prstGeom prst="rect">
              <a:avLst/>
            </a:prstGeom>
            <a:noFill/>
            <a:ln>
              <a:noFill/>
            </a:ln>
          </p:spPr>
        </p:pic>
        <p:pic>
          <p:nvPicPr>
            <p:cNvPr id="272" name="Google Shape;272;p31"/>
            <p:cNvPicPr preferRelativeResize="0"/>
            <p:nvPr/>
          </p:nvPicPr>
          <p:blipFill>
            <a:blip r:embed="rId5">
              <a:alphaModFix/>
            </a:blip>
            <a:stretch>
              <a:fillRect/>
            </a:stretch>
          </p:blipFill>
          <p:spPr>
            <a:xfrm>
              <a:off x="7512975" y="1425900"/>
              <a:ext cx="2389826" cy="4779686"/>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2"/>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2400"/>
              <a:buFont typeface="Helvetica Neue"/>
              <a:buNone/>
            </a:pPr>
            <a:r>
              <a:rPr lang="en-US">
                <a:solidFill>
                  <a:schemeClr val="lt2"/>
                </a:solidFill>
              </a:rPr>
              <a:t>Approach 2: Working with CaffeNet Dataset</a:t>
            </a:r>
            <a:endParaRPr/>
          </a:p>
        </p:txBody>
      </p:sp>
      <p:grpSp>
        <p:nvGrpSpPr>
          <p:cNvPr id="278" name="Google Shape;278;p32"/>
          <p:cNvGrpSpPr/>
          <p:nvPr/>
        </p:nvGrpSpPr>
        <p:grpSpPr>
          <a:xfrm>
            <a:off x="609600" y="1477300"/>
            <a:ext cx="11146800" cy="4711000"/>
            <a:chOff x="609600" y="1477300"/>
            <a:chExt cx="11146800" cy="4711000"/>
          </a:xfrm>
        </p:grpSpPr>
        <p:sp>
          <p:nvSpPr>
            <p:cNvPr id="279" name="Google Shape;279;p32"/>
            <p:cNvSpPr txBox="1"/>
            <p:nvPr/>
          </p:nvSpPr>
          <p:spPr>
            <a:xfrm>
              <a:off x="609600" y="5264900"/>
              <a:ext cx="111468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IX. </a:t>
              </a:r>
              <a:r>
                <a:rPr lang="en-US" sz="1800">
                  <a:solidFill>
                    <a:schemeClr val="dk1"/>
                  </a:solidFill>
                  <a:latin typeface="Gill Sans"/>
                  <a:ea typeface="Gill Sans"/>
                  <a:cs typeface="Gill Sans"/>
                  <a:sym typeface="Gill Sans"/>
                </a:rPr>
                <a:t>GoogleNet</a:t>
              </a:r>
              <a:r>
                <a:rPr b="0" i="0" lang="en-US" sz="1800" u="none" cap="none" strike="noStrike">
                  <a:solidFill>
                    <a:schemeClr val="dk1"/>
                  </a:solidFill>
                  <a:latin typeface="Gill Sans"/>
                  <a:ea typeface="Gill Sans"/>
                  <a:cs typeface="Gill Sans"/>
                  <a:sym typeface="Gill Sans"/>
                </a:rPr>
                <a:t> Dataset </a:t>
              </a:r>
              <a:r>
                <a:rPr lang="en-US" sz="1800">
                  <a:solidFill>
                    <a:schemeClr val="dk1"/>
                  </a:solidFill>
                  <a:latin typeface="Gill Sans"/>
                  <a:ea typeface="Gill Sans"/>
                  <a:cs typeface="Gill Sans"/>
                  <a:sym typeface="Gill Sans"/>
                </a:rPr>
                <a:t>- PCA(n=13) - 50% and 80% random sampling of source data respectively,</a:t>
              </a:r>
              <a:endParaRPr sz="1800">
                <a:solidFill>
                  <a:schemeClr val="dk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Gill Sans"/>
                  <a:ea typeface="Gill Sans"/>
                  <a:cs typeface="Gill Sans"/>
                  <a:sym typeface="Gill Sans"/>
                </a:rPr>
                <a:t>Accuracy = [Mean Accuracy, Std Deviation Accuracy, Minimum Accuracy, Maximum Accuracy],</a:t>
              </a:r>
              <a:endParaRPr sz="1800">
                <a:solidFill>
                  <a:schemeClr val="dk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Gill Sans"/>
                  <a:ea typeface="Gill Sans"/>
                  <a:cs typeface="Gill Sans"/>
                  <a:sym typeface="Gill Sans"/>
                </a:rPr>
                <a:t>KL Divergence between original source and target data, subspace aligned data with target data </a:t>
              </a:r>
              <a:endParaRPr sz="1800">
                <a:solidFill>
                  <a:schemeClr val="dk1"/>
                </a:solidFill>
                <a:latin typeface="Gill Sans"/>
                <a:ea typeface="Gill Sans"/>
                <a:cs typeface="Gill Sans"/>
                <a:sym typeface="Gill Sans"/>
              </a:endParaRPr>
            </a:p>
          </p:txBody>
        </p:sp>
        <p:grpSp>
          <p:nvGrpSpPr>
            <p:cNvPr id="280" name="Google Shape;280;p32"/>
            <p:cNvGrpSpPr/>
            <p:nvPr/>
          </p:nvGrpSpPr>
          <p:grpSpPr>
            <a:xfrm>
              <a:off x="609600" y="1477300"/>
              <a:ext cx="5290501" cy="3634075"/>
              <a:chOff x="609600" y="1477300"/>
              <a:chExt cx="5290501" cy="3634075"/>
            </a:xfrm>
          </p:grpSpPr>
          <p:pic>
            <p:nvPicPr>
              <p:cNvPr id="281" name="Google Shape;281;p32"/>
              <p:cNvPicPr preferRelativeResize="0"/>
              <p:nvPr/>
            </p:nvPicPr>
            <p:blipFill>
              <a:blip r:embed="rId3">
                <a:alphaModFix/>
              </a:blip>
              <a:stretch>
                <a:fillRect/>
              </a:stretch>
            </p:blipFill>
            <p:spPr>
              <a:xfrm>
                <a:off x="609600" y="2084100"/>
                <a:ext cx="5290501" cy="1570775"/>
              </a:xfrm>
              <a:prstGeom prst="rect">
                <a:avLst/>
              </a:prstGeom>
              <a:noFill/>
              <a:ln>
                <a:noFill/>
              </a:ln>
            </p:spPr>
          </p:pic>
          <p:pic>
            <p:nvPicPr>
              <p:cNvPr id="282" name="Google Shape;282;p32"/>
              <p:cNvPicPr preferRelativeResize="0"/>
              <p:nvPr/>
            </p:nvPicPr>
            <p:blipFill>
              <a:blip r:embed="rId4">
                <a:alphaModFix/>
              </a:blip>
              <a:stretch>
                <a:fillRect/>
              </a:stretch>
            </p:blipFill>
            <p:spPr>
              <a:xfrm>
                <a:off x="609600" y="3654875"/>
                <a:ext cx="5290500" cy="1456500"/>
              </a:xfrm>
              <a:prstGeom prst="rect">
                <a:avLst/>
              </a:prstGeom>
              <a:noFill/>
              <a:ln>
                <a:noFill/>
              </a:ln>
            </p:spPr>
          </p:pic>
          <p:pic>
            <p:nvPicPr>
              <p:cNvPr id="283" name="Google Shape;283;p32"/>
              <p:cNvPicPr preferRelativeResize="0"/>
              <p:nvPr/>
            </p:nvPicPr>
            <p:blipFill>
              <a:blip r:embed="rId5">
                <a:alphaModFix/>
              </a:blip>
              <a:stretch>
                <a:fillRect/>
              </a:stretch>
            </p:blipFill>
            <p:spPr>
              <a:xfrm>
                <a:off x="609600" y="1477300"/>
                <a:ext cx="5290501" cy="606796"/>
              </a:xfrm>
              <a:prstGeom prst="rect">
                <a:avLst/>
              </a:prstGeom>
              <a:noFill/>
              <a:ln>
                <a:noFill/>
              </a:ln>
            </p:spPr>
          </p:pic>
        </p:grpSp>
        <p:grpSp>
          <p:nvGrpSpPr>
            <p:cNvPr id="284" name="Google Shape;284;p32"/>
            <p:cNvGrpSpPr/>
            <p:nvPr/>
          </p:nvGrpSpPr>
          <p:grpSpPr>
            <a:xfrm>
              <a:off x="6035200" y="1477300"/>
              <a:ext cx="5610427" cy="3634075"/>
              <a:chOff x="6035200" y="1477300"/>
              <a:chExt cx="5610427" cy="3634075"/>
            </a:xfrm>
          </p:grpSpPr>
          <p:pic>
            <p:nvPicPr>
              <p:cNvPr id="285" name="Google Shape;285;p32"/>
              <p:cNvPicPr preferRelativeResize="0"/>
              <p:nvPr/>
            </p:nvPicPr>
            <p:blipFill>
              <a:blip r:embed="rId6">
                <a:alphaModFix/>
              </a:blip>
              <a:stretch>
                <a:fillRect/>
              </a:stretch>
            </p:blipFill>
            <p:spPr>
              <a:xfrm>
                <a:off x="6035200" y="1477300"/>
                <a:ext cx="5610427" cy="606800"/>
              </a:xfrm>
              <a:prstGeom prst="rect">
                <a:avLst/>
              </a:prstGeom>
              <a:noFill/>
              <a:ln>
                <a:noFill/>
              </a:ln>
            </p:spPr>
          </p:pic>
          <p:pic>
            <p:nvPicPr>
              <p:cNvPr id="286" name="Google Shape;286;p32"/>
              <p:cNvPicPr preferRelativeResize="0"/>
              <p:nvPr/>
            </p:nvPicPr>
            <p:blipFill>
              <a:blip r:embed="rId7">
                <a:alphaModFix/>
              </a:blip>
              <a:stretch>
                <a:fillRect/>
              </a:stretch>
            </p:blipFill>
            <p:spPr>
              <a:xfrm>
                <a:off x="6035200" y="2084100"/>
                <a:ext cx="5610426" cy="1570775"/>
              </a:xfrm>
              <a:prstGeom prst="rect">
                <a:avLst/>
              </a:prstGeom>
              <a:noFill/>
              <a:ln>
                <a:noFill/>
              </a:ln>
            </p:spPr>
          </p:pic>
          <p:pic>
            <p:nvPicPr>
              <p:cNvPr id="287" name="Google Shape;287;p32"/>
              <p:cNvPicPr preferRelativeResize="0"/>
              <p:nvPr/>
            </p:nvPicPr>
            <p:blipFill>
              <a:blip r:embed="rId8">
                <a:alphaModFix/>
              </a:blip>
              <a:stretch>
                <a:fillRect/>
              </a:stretch>
            </p:blipFill>
            <p:spPr>
              <a:xfrm>
                <a:off x="6035200" y="3654875"/>
                <a:ext cx="5610424" cy="1456500"/>
              </a:xfrm>
              <a:prstGeom prst="rect">
                <a:avLst/>
              </a:prstGeom>
              <a:noFill/>
              <a:ln>
                <a:noFill/>
              </a:ln>
            </p:spPr>
          </p:pic>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3"/>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2400"/>
              <a:buFont typeface="Helvetica Neue"/>
              <a:buNone/>
            </a:pPr>
            <a:r>
              <a:rPr lang="en-US">
                <a:solidFill>
                  <a:schemeClr val="lt2"/>
                </a:solidFill>
              </a:rPr>
              <a:t>Approach 2: Working with GoogleNet Dataset</a:t>
            </a:r>
            <a:endParaRPr/>
          </a:p>
        </p:txBody>
      </p:sp>
      <p:sp>
        <p:nvSpPr>
          <p:cNvPr id="293" name="Google Shape;293;p33"/>
          <p:cNvSpPr txBox="1"/>
          <p:nvPr/>
        </p:nvSpPr>
        <p:spPr>
          <a:xfrm>
            <a:off x="609600" y="5264900"/>
            <a:ext cx="111468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IX. </a:t>
            </a:r>
            <a:r>
              <a:rPr lang="en-US" sz="1800">
                <a:solidFill>
                  <a:schemeClr val="dk1"/>
                </a:solidFill>
                <a:latin typeface="Gill Sans"/>
                <a:ea typeface="Gill Sans"/>
                <a:cs typeface="Gill Sans"/>
                <a:sym typeface="Gill Sans"/>
              </a:rPr>
              <a:t>GoogleNet</a:t>
            </a:r>
            <a:r>
              <a:rPr b="0" i="0" lang="en-US" sz="1800" u="none" cap="none" strike="noStrike">
                <a:solidFill>
                  <a:schemeClr val="dk1"/>
                </a:solidFill>
                <a:latin typeface="Gill Sans"/>
                <a:ea typeface="Gill Sans"/>
                <a:cs typeface="Gill Sans"/>
                <a:sym typeface="Gill Sans"/>
              </a:rPr>
              <a:t> Dataset </a:t>
            </a:r>
            <a:r>
              <a:rPr lang="en-US" sz="1800">
                <a:solidFill>
                  <a:schemeClr val="dk1"/>
                </a:solidFill>
                <a:latin typeface="Gill Sans"/>
                <a:ea typeface="Gill Sans"/>
                <a:cs typeface="Gill Sans"/>
                <a:sym typeface="Gill Sans"/>
              </a:rPr>
              <a:t>- PCA(n=13) - 50% and 80% random sampling of source data respectively,</a:t>
            </a:r>
            <a:endParaRPr sz="1800">
              <a:solidFill>
                <a:schemeClr val="dk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Gill Sans"/>
                <a:ea typeface="Gill Sans"/>
                <a:cs typeface="Gill Sans"/>
                <a:sym typeface="Gill Sans"/>
              </a:rPr>
              <a:t>Accuracy = [Mean Accuracy, Std Deviation Accuracy, Minimum Accuracy, Maximum Accuracy],</a:t>
            </a:r>
            <a:endParaRPr sz="1800">
              <a:solidFill>
                <a:schemeClr val="dk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Gill Sans"/>
                <a:ea typeface="Gill Sans"/>
                <a:cs typeface="Gill Sans"/>
                <a:sym typeface="Gill Sans"/>
              </a:rPr>
              <a:t>KL Divergence between original source and target data, subspace aligned data with target data </a:t>
            </a:r>
            <a:endParaRPr sz="1800">
              <a:solidFill>
                <a:schemeClr val="dk1"/>
              </a:solidFill>
              <a:latin typeface="Gill Sans"/>
              <a:ea typeface="Gill Sans"/>
              <a:cs typeface="Gill Sans"/>
              <a:sym typeface="Gill Sans"/>
            </a:endParaRPr>
          </a:p>
        </p:txBody>
      </p:sp>
      <p:grpSp>
        <p:nvGrpSpPr>
          <p:cNvPr id="294" name="Google Shape;294;p33"/>
          <p:cNvGrpSpPr/>
          <p:nvPr/>
        </p:nvGrpSpPr>
        <p:grpSpPr>
          <a:xfrm>
            <a:off x="609600" y="1477300"/>
            <a:ext cx="5290499" cy="3634075"/>
            <a:chOff x="609600" y="1477300"/>
            <a:chExt cx="5290499" cy="3634075"/>
          </a:xfrm>
        </p:grpSpPr>
        <p:pic>
          <p:nvPicPr>
            <p:cNvPr id="295" name="Google Shape;295;p33"/>
            <p:cNvPicPr preferRelativeResize="0"/>
            <p:nvPr/>
          </p:nvPicPr>
          <p:blipFill>
            <a:blip r:embed="rId3">
              <a:alphaModFix/>
            </a:blip>
            <a:stretch>
              <a:fillRect/>
            </a:stretch>
          </p:blipFill>
          <p:spPr>
            <a:xfrm>
              <a:off x="609600" y="1477300"/>
              <a:ext cx="5290499" cy="606800"/>
            </a:xfrm>
            <a:prstGeom prst="rect">
              <a:avLst/>
            </a:prstGeom>
            <a:noFill/>
            <a:ln>
              <a:noFill/>
            </a:ln>
          </p:spPr>
        </p:pic>
        <p:pic>
          <p:nvPicPr>
            <p:cNvPr id="296" name="Google Shape;296;p33"/>
            <p:cNvPicPr preferRelativeResize="0"/>
            <p:nvPr/>
          </p:nvPicPr>
          <p:blipFill>
            <a:blip r:embed="rId4">
              <a:alphaModFix/>
            </a:blip>
            <a:stretch>
              <a:fillRect/>
            </a:stretch>
          </p:blipFill>
          <p:spPr>
            <a:xfrm>
              <a:off x="609600" y="2078575"/>
              <a:ext cx="5290499" cy="1576300"/>
            </a:xfrm>
            <a:prstGeom prst="rect">
              <a:avLst/>
            </a:prstGeom>
            <a:noFill/>
            <a:ln>
              <a:noFill/>
            </a:ln>
          </p:spPr>
        </p:pic>
        <p:pic>
          <p:nvPicPr>
            <p:cNvPr id="297" name="Google Shape;297;p33"/>
            <p:cNvPicPr preferRelativeResize="0"/>
            <p:nvPr/>
          </p:nvPicPr>
          <p:blipFill>
            <a:blip r:embed="rId5">
              <a:alphaModFix/>
            </a:blip>
            <a:stretch>
              <a:fillRect/>
            </a:stretch>
          </p:blipFill>
          <p:spPr>
            <a:xfrm>
              <a:off x="609600" y="3654875"/>
              <a:ext cx="5290499" cy="1456500"/>
            </a:xfrm>
            <a:prstGeom prst="rect">
              <a:avLst/>
            </a:prstGeom>
            <a:noFill/>
            <a:ln>
              <a:noFill/>
            </a:ln>
          </p:spPr>
        </p:pic>
      </p:grpSp>
      <p:grpSp>
        <p:nvGrpSpPr>
          <p:cNvPr id="298" name="Google Shape;298;p33"/>
          <p:cNvGrpSpPr/>
          <p:nvPr/>
        </p:nvGrpSpPr>
        <p:grpSpPr>
          <a:xfrm>
            <a:off x="6035200" y="1494300"/>
            <a:ext cx="5610426" cy="3617075"/>
            <a:chOff x="6035200" y="1494300"/>
            <a:chExt cx="5610426" cy="3617075"/>
          </a:xfrm>
        </p:grpSpPr>
        <p:pic>
          <p:nvPicPr>
            <p:cNvPr id="299" name="Google Shape;299;p33"/>
            <p:cNvPicPr preferRelativeResize="0"/>
            <p:nvPr/>
          </p:nvPicPr>
          <p:blipFill>
            <a:blip r:embed="rId6">
              <a:alphaModFix/>
            </a:blip>
            <a:stretch>
              <a:fillRect/>
            </a:stretch>
          </p:blipFill>
          <p:spPr>
            <a:xfrm>
              <a:off x="6035200" y="1494300"/>
              <a:ext cx="5610424" cy="635715"/>
            </a:xfrm>
            <a:prstGeom prst="rect">
              <a:avLst/>
            </a:prstGeom>
            <a:noFill/>
            <a:ln>
              <a:noFill/>
            </a:ln>
          </p:spPr>
        </p:pic>
        <p:pic>
          <p:nvPicPr>
            <p:cNvPr id="300" name="Google Shape;300;p33"/>
            <p:cNvPicPr preferRelativeResize="0"/>
            <p:nvPr/>
          </p:nvPicPr>
          <p:blipFill>
            <a:blip r:embed="rId7">
              <a:alphaModFix/>
            </a:blip>
            <a:stretch>
              <a:fillRect/>
            </a:stretch>
          </p:blipFill>
          <p:spPr>
            <a:xfrm>
              <a:off x="6035200" y="2130025"/>
              <a:ext cx="5610424" cy="1524850"/>
            </a:xfrm>
            <a:prstGeom prst="rect">
              <a:avLst/>
            </a:prstGeom>
            <a:noFill/>
            <a:ln>
              <a:noFill/>
            </a:ln>
          </p:spPr>
        </p:pic>
        <p:pic>
          <p:nvPicPr>
            <p:cNvPr id="301" name="Google Shape;301;p33"/>
            <p:cNvPicPr preferRelativeResize="0"/>
            <p:nvPr/>
          </p:nvPicPr>
          <p:blipFill>
            <a:blip r:embed="rId8">
              <a:alphaModFix/>
            </a:blip>
            <a:stretch>
              <a:fillRect/>
            </a:stretch>
          </p:blipFill>
          <p:spPr>
            <a:xfrm>
              <a:off x="6035200" y="3654875"/>
              <a:ext cx="5610426" cy="14565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609600" y="904494"/>
            <a:ext cx="10972800" cy="52137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990000"/>
              </a:buClr>
              <a:buSzPts val="2400"/>
              <a:buFont typeface="Helvetica Neue"/>
              <a:buNone/>
            </a:pPr>
            <a:r>
              <a:rPr lang="en-US"/>
              <a:t>Table of Contents</a:t>
            </a:r>
            <a:endParaRPr/>
          </a:p>
        </p:txBody>
      </p:sp>
      <p:sp>
        <p:nvSpPr>
          <p:cNvPr id="139" name="Google Shape;139;p16"/>
          <p:cNvSpPr txBox="1"/>
          <p:nvPr>
            <p:ph idx="1" type="body"/>
          </p:nvPr>
        </p:nvSpPr>
        <p:spPr>
          <a:xfrm>
            <a:off x="609600" y="1497013"/>
            <a:ext cx="10972800" cy="492484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Char char="›"/>
            </a:pPr>
            <a:r>
              <a:rPr b="1" lang="en-US">
                <a:latin typeface="Helvetica Neue"/>
                <a:ea typeface="Helvetica Neue"/>
                <a:cs typeface="Helvetica Neue"/>
                <a:sym typeface="Helvetica Neue"/>
              </a:rPr>
              <a:t>Subspace Alignment Algorithm Overview</a:t>
            </a:r>
            <a:endParaRPr b="1">
              <a:latin typeface="Helvetica Neue"/>
              <a:ea typeface="Helvetica Neue"/>
              <a:cs typeface="Helvetica Neue"/>
              <a:sym typeface="Helvetica Neue"/>
            </a:endParaRPr>
          </a:p>
          <a:p>
            <a:pPr indent="-342900" lvl="0" marL="342900" rtl="0" algn="l">
              <a:spcBef>
                <a:spcPts val="400"/>
              </a:spcBef>
              <a:spcAft>
                <a:spcPts val="0"/>
              </a:spcAft>
              <a:buSzPts val="2000"/>
              <a:buChar char="›"/>
            </a:pPr>
            <a:r>
              <a:rPr b="1" lang="en-US">
                <a:latin typeface="Helvetica Neue"/>
                <a:ea typeface="Helvetica Neue"/>
                <a:cs typeface="Helvetica Neue"/>
                <a:sym typeface="Helvetica Neue"/>
              </a:rPr>
              <a:t>Subspace Alignment (SA) Algorithm</a:t>
            </a:r>
            <a:endParaRPr b="1">
              <a:latin typeface="Helvetica Neue"/>
              <a:ea typeface="Helvetica Neue"/>
              <a:cs typeface="Helvetica Neue"/>
              <a:sym typeface="Helvetica Neue"/>
            </a:endParaRPr>
          </a:p>
          <a:p>
            <a:pPr indent="-342900" lvl="0" marL="342900" rtl="0" algn="l">
              <a:spcBef>
                <a:spcPts val="400"/>
              </a:spcBef>
              <a:spcAft>
                <a:spcPts val="0"/>
              </a:spcAft>
              <a:buSzPts val="2000"/>
              <a:buChar char="›"/>
            </a:pPr>
            <a:r>
              <a:rPr b="1" lang="en-US">
                <a:latin typeface="Helvetica Neue"/>
                <a:ea typeface="Helvetica Neue"/>
                <a:cs typeface="Helvetica Neue"/>
                <a:sym typeface="Helvetica Neue"/>
              </a:rPr>
              <a:t>Research Rationale</a:t>
            </a:r>
            <a:endParaRPr b="1">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dk1"/>
              </a:buClr>
              <a:buSzPts val="2000"/>
              <a:buChar char="›"/>
            </a:pPr>
            <a:r>
              <a:rPr b="1" lang="en-US">
                <a:latin typeface="Helvetica Neue"/>
                <a:ea typeface="Helvetica Neue"/>
                <a:cs typeface="Helvetica Neue"/>
                <a:sym typeface="Helvetica Neue"/>
              </a:rPr>
              <a:t>Approach 1: Working with Synthetic Dataset</a:t>
            </a:r>
            <a:endParaRPr b="1">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dk1"/>
              </a:buClr>
              <a:buSzPts val="2000"/>
              <a:buChar char="›"/>
            </a:pPr>
            <a:r>
              <a:rPr b="1" lang="en-US">
                <a:latin typeface="Helvetica Neue"/>
                <a:ea typeface="Helvetica Neue"/>
                <a:cs typeface="Helvetica Neue"/>
                <a:sym typeface="Helvetica Neue"/>
              </a:rPr>
              <a:t>Approach 1: Results and Observations	</a:t>
            </a:r>
            <a:endParaRPr b="1">
              <a:latin typeface="Helvetica Neue"/>
              <a:ea typeface="Helvetica Neue"/>
              <a:cs typeface="Helvetica Neue"/>
              <a:sym typeface="Helvetica Neue"/>
            </a:endParaRPr>
          </a:p>
          <a:p>
            <a:pPr indent="-342900" lvl="0" marL="342900" rtl="0" algn="l">
              <a:lnSpc>
                <a:spcPct val="100000"/>
              </a:lnSpc>
              <a:spcBef>
                <a:spcPts val="400"/>
              </a:spcBef>
              <a:spcAft>
                <a:spcPts val="0"/>
              </a:spcAft>
              <a:buSzPts val="2000"/>
              <a:buChar char="›"/>
            </a:pPr>
            <a:r>
              <a:rPr b="1" lang="en-US">
                <a:latin typeface="Helvetica Neue"/>
                <a:ea typeface="Helvetica Neue"/>
                <a:cs typeface="Helvetica Neue"/>
                <a:sym typeface="Helvetica Neue"/>
              </a:rPr>
              <a:t>Approach 2: Working with CaffeNet, GoogleNet, Surf Datasets</a:t>
            </a:r>
            <a:endParaRPr b="1">
              <a:latin typeface="Helvetica Neue"/>
              <a:ea typeface="Helvetica Neue"/>
              <a:cs typeface="Helvetica Neue"/>
              <a:sym typeface="Helvetica Neue"/>
            </a:endParaRPr>
          </a:p>
          <a:p>
            <a:pPr indent="-342900" lvl="0" marL="342900" rtl="0" algn="l">
              <a:lnSpc>
                <a:spcPct val="100000"/>
              </a:lnSpc>
              <a:spcBef>
                <a:spcPts val="400"/>
              </a:spcBef>
              <a:spcAft>
                <a:spcPts val="0"/>
              </a:spcAft>
              <a:buSzPts val="2000"/>
              <a:buChar char="›"/>
            </a:pPr>
            <a:r>
              <a:rPr b="1" lang="en-US">
                <a:latin typeface="Helvetica Neue"/>
                <a:ea typeface="Helvetica Neue"/>
                <a:cs typeface="Helvetica Neue"/>
                <a:sym typeface="Helvetica Neue"/>
              </a:rPr>
              <a:t>Approach 2: Results and Observations	</a:t>
            </a:r>
            <a:endParaRPr b="1">
              <a:latin typeface="Helvetica Neue"/>
              <a:ea typeface="Helvetica Neue"/>
              <a:cs typeface="Helvetica Neue"/>
              <a:sym typeface="Helvetica Neue"/>
            </a:endParaRPr>
          </a:p>
          <a:p>
            <a:pPr indent="-342900" lvl="0" marL="342900" rtl="0" algn="l">
              <a:lnSpc>
                <a:spcPct val="100000"/>
              </a:lnSpc>
              <a:spcBef>
                <a:spcPts val="400"/>
              </a:spcBef>
              <a:spcAft>
                <a:spcPts val="0"/>
              </a:spcAft>
              <a:buSzPts val="2000"/>
              <a:buChar char="›"/>
            </a:pPr>
            <a:r>
              <a:rPr b="1" lang="en-US">
                <a:latin typeface="Helvetica Neue"/>
                <a:ea typeface="Helvetica Neue"/>
                <a:cs typeface="Helvetica Neue"/>
                <a:sym typeface="Helvetica Neue"/>
              </a:rPr>
              <a:t>Conclusion</a:t>
            </a:r>
            <a:endParaRPr b="1">
              <a:latin typeface="Helvetica Neue"/>
              <a:ea typeface="Helvetica Neue"/>
              <a:cs typeface="Helvetica Neue"/>
              <a:sym typeface="Helvetica Neue"/>
            </a:endParaRPr>
          </a:p>
          <a:p>
            <a:pPr indent="-342900" lvl="0" marL="342900" rtl="0" algn="l">
              <a:lnSpc>
                <a:spcPct val="100000"/>
              </a:lnSpc>
              <a:spcBef>
                <a:spcPts val="400"/>
              </a:spcBef>
              <a:spcAft>
                <a:spcPts val="0"/>
              </a:spcAft>
              <a:buClr>
                <a:schemeClr val="dk1"/>
              </a:buClr>
              <a:buSzPts val="2000"/>
              <a:buChar char="›"/>
            </a:pPr>
            <a:r>
              <a:rPr b="1" lang="en-US">
                <a:latin typeface="Helvetica Neue"/>
                <a:ea typeface="Helvetica Neue"/>
                <a:cs typeface="Helvetica Neue"/>
                <a:sym typeface="Helvetica Neue"/>
              </a:rPr>
              <a:t>References</a:t>
            </a:r>
            <a:endParaRPr b="1">
              <a:latin typeface="Helvetica Neue"/>
              <a:ea typeface="Helvetica Neue"/>
              <a:cs typeface="Helvetica Neue"/>
              <a:sym typeface="Helvetica Neue"/>
            </a:endParaRPr>
          </a:p>
          <a:p>
            <a:pPr indent="-215900" lvl="0" marL="342900" rtl="0" algn="l">
              <a:lnSpc>
                <a:spcPct val="100000"/>
              </a:lnSpc>
              <a:spcBef>
                <a:spcPts val="400"/>
              </a:spcBef>
              <a:spcAft>
                <a:spcPts val="0"/>
              </a:spcAft>
              <a:buClr>
                <a:schemeClr val="dk1"/>
              </a:buClr>
              <a:buSzPts val="2000"/>
              <a:buNone/>
            </a:pPr>
            <a:r>
              <a:t/>
            </a:r>
            <a:endParaRPr/>
          </a:p>
          <a:p>
            <a:pPr indent="-215900" lvl="0" marL="342900" rtl="0" algn="l">
              <a:lnSpc>
                <a:spcPct val="100000"/>
              </a:lnSpc>
              <a:spcBef>
                <a:spcPts val="400"/>
              </a:spcBef>
              <a:spcAft>
                <a:spcPts val="0"/>
              </a:spcAft>
              <a:buClr>
                <a:schemeClr val="dk1"/>
              </a:buClr>
              <a:buSzPts val="2000"/>
              <a:buNone/>
            </a:pPr>
            <a:r>
              <a:t/>
            </a:r>
            <a:endParaRPr/>
          </a:p>
          <a:p>
            <a:pPr indent="-215900" lvl="0" marL="342900" rtl="0" algn="l">
              <a:lnSpc>
                <a:spcPct val="100000"/>
              </a:lnSpc>
              <a:spcBef>
                <a:spcPts val="400"/>
              </a:spcBef>
              <a:spcAft>
                <a:spcPts val="0"/>
              </a:spcAft>
              <a:buClr>
                <a:schemeClr val="dk1"/>
              </a:buClr>
              <a:buSzPts val="2000"/>
              <a:buNone/>
            </a:pPr>
            <a:r>
              <a:t/>
            </a:r>
            <a:endParaRPr/>
          </a:p>
          <a:p>
            <a:pPr indent="-215900" lvl="0" marL="342900" rtl="0" algn="l">
              <a:lnSpc>
                <a:spcPct val="100000"/>
              </a:lnSpc>
              <a:spcBef>
                <a:spcPts val="400"/>
              </a:spcBef>
              <a:spcAft>
                <a:spcPts val="0"/>
              </a:spcAft>
              <a:buClr>
                <a:schemeClr val="dk1"/>
              </a:buClr>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2400"/>
              <a:buFont typeface="Helvetica Neue"/>
              <a:buNone/>
            </a:pPr>
            <a:r>
              <a:rPr lang="en-US">
                <a:solidFill>
                  <a:schemeClr val="lt2"/>
                </a:solidFill>
              </a:rPr>
              <a:t>Approach 2: Working with Surf Dataset</a:t>
            </a:r>
            <a:endParaRPr/>
          </a:p>
        </p:txBody>
      </p:sp>
      <p:grpSp>
        <p:nvGrpSpPr>
          <p:cNvPr id="307" name="Google Shape;307;p34"/>
          <p:cNvGrpSpPr/>
          <p:nvPr/>
        </p:nvGrpSpPr>
        <p:grpSpPr>
          <a:xfrm>
            <a:off x="609600" y="1477300"/>
            <a:ext cx="11146800" cy="4711000"/>
            <a:chOff x="609600" y="1477300"/>
            <a:chExt cx="11146800" cy="4711000"/>
          </a:xfrm>
        </p:grpSpPr>
        <p:sp>
          <p:nvSpPr>
            <p:cNvPr id="308" name="Google Shape;308;p34"/>
            <p:cNvSpPr txBox="1"/>
            <p:nvPr/>
          </p:nvSpPr>
          <p:spPr>
            <a:xfrm>
              <a:off x="609600" y="5264900"/>
              <a:ext cx="111468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IX. </a:t>
              </a:r>
              <a:r>
                <a:rPr lang="en-US" sz="1800">
                  <a:solidFill>
                    <a:schemeClr val="dk1"/>
                  </a:solidFill>
                  <a:latin typeface="Gill Sans"/>
                  <a:ea typeface="Gill Sans"/>
                  <a:cs typeface="Gill Sans"/>
                  <a:sym typeface="Gill Sans"/>
                </a:rPr>
                <a:t>Surf</a:t>
              </a:r>
              <a:r>
                <a:rPr b="0" i="0" lang="en-US" sz="1800" u="none" cap="none" strike="noStrike">
                  <a:solidFill>
                    <a:schemeClr val="dk1"/>
                  </a:solidFill>
                  <a:latin typeface="Gill Sans"/>
                  <a:ea typeface="Gill Sans"/>
                  <a:cs typeface="Gill Sans"/>
                  <a:sym typeface="Gill Sans"/>
                </a:rPr>
                <a:t> Dataset </a:t>
              </a:r>
              <a:r>
                <a:rPr lang="en-US" sz="1800">
                  <a:solidFill>
                    <a:schemeClr val="dk1"/>
                  </a:solidFill>
                  <a:latin typeface="Gill Sans"/>
                  <a:ea typeface="Gill Sans"/>
                  <a:cs typeface="Gill Sans"/>
                  <a:sym typeface="Gill Sans"/>
                </a:rPr>
                <a:t>- PCA(n=13) - 50% and 80% random sampling of source data respectively,</a:t>
              </a:r>
              <a:endParaRPr sz="1800">
                <a:solidFill>
                  <a:schemeClr val="dk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Gill Sans"/>
                  <a:ea typeface="Gill Sans"/>
                  <a:cs typeface="Gill Sans"/>
                  <a:sym typeface="Gill Sans"/>
                </a:rPr>
                <a:t>Accuracy = [Mean Accuracy, Std Deviation Accuracy, Minimum Accuracy, Maximum Accuracy],</a:t>
              </a:r>
              <a:endParaRPr sz="1800">
                <a:solidFill>
                  <a:schemeClr val="dk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Gill Sans"/>
                  <a:ea typeface="Gill Sans"/>
                  <a:cs typeface="Gill Sans"/>
                  <a:sym typeface="Gill Sans"/>
                </a:rPr>
                <a:t>KL Divergence between original source and target data, subspace aligned data with target data </a:t>
              </a:r>
              <a:endParaRPr sz="1800">
                <a:solidFill>
                  <a:schemeClr val="dk1"/>
                </a:solidFill>
                <a:latin typeface="Gill Sans"/>
                <a:ea typeface="Gill Sans"/>
                <a:cs typeface="Gill Sans"/>
                <a:sym typeface="Gill Sans"/>
              </a:endParaRPr>
            </a:p>
          </p:txBody>
        </p:sp>
        <p:grpSp>
          <p:nvGrpSpPr>
            <p:cNvPr id="309" name="Google Shape;309;p34"/>
            <p:cNvGrpSpPr/>
            <p:nvPr/>
          </p:nvGrpSpPr>
          <p:grpSpPr>
            <a:xfrm>
              <a:off x="621200" y="1477300"/>
              <a:ext cx="5278900" cy="3634075"/>
              <a:chOff x="621200" y="1477300"/>
              <a:chExt cx="5278900" cy="3634075"/>
            </a:xfrm>
          </p:grpSpPr>
          <p:pic>
            <p:nvPicPr>
              <p:cNvPr id="310" name="Google Shape;310;p34"/>
              <p:cNvPicPr preferRelativeResize="0"/>
              <p:nvPr/>
            </p:nvPicPr>
            <p:blipFill>
              <a:blip r:embed="rId3">
                <a:alphaModFix/>
              </a:blip>
              <a:stretch>
                <a:fillRect/>
              </a:stretch>
            </p:blipFill>
            <p:spPr>
              <a:xfrm>
                <a:off x="621200" y="1477300"/>
                <a:ext cx="5278899" cy="610932"/>
              </a:xfrm>
              <a:prstGeom prst="rect">
                <a:avLst/>
              </a:prstGeom>
              <a:noFill/>
              <a:ln>
                <a:noFill/>
              </a:ln>
            </p:spPr>
          </p:pic>
          <p:pic>
            <p:nvPicPr>
              <p:cNvPr id="311" name="Google Shape;311;p34"/>
              <p:cNvPicPr preferRelativeResize="0"/>
              <p:nvPr/>
            </p:nvPicPr>
            <p:blipFill>
              <a:blip r:embed="rId4">
                <a:alphaModFix/>
              </a:blip>
              <a:stretch>
                <a:fillRect/>
              </a:stretch>
            </p:blipFill>
            <p:spPr>
              <a:xfrm>
                <a:off x="621200" y="2088225"/>
                <a:ext cx="5278900" cy="1566650"/>
              </a:xfrm>
              <a:prstGeom prst="rect">
                <a:avLst/>
              </a:prstGeom>
              <a:noFill/>
              <a:ln>
                <a:noFill/>
              </a:ln>
            </p:spPr>
          </p:pic>
          <p:pic>
            <p:nvPicPr>
              <p:cNvPr id="312" name="Google Shape;312;p34"/>
              <p:cNvPicPr preferRelativeResize="0"/>
              <p:nvPr/>
            </p:nvPicPr>
            <p:blipFill>
              <a:blip r:embed="rId5">
                <a:alphaModFix/>
              </a:blip>
              <a:stretch>
                <a:fillRect/>
              </a:stretch>
            </p:blipFill>
            <p:spPr>
              <a:xfrm>
                <a:off x="621200" y="3654875"/>
                <a:ext cx="5278899" cy="1456500"/>
              </a:xfrm>
              <a:prstGeom prst="rect">
                <a:avLst/>
              </a:prstGeom>
              <a:noFill/>
              <a:ln>
                <a:noFill/>
              </a:ln>
            </p:spPr>
          </p:pic>
        </p:grpSp>
        <p:grpSp>
          <p:nvGrpSpPr>
            <p:cNvPr id="313" name="Google Shape;313;p34"/>
            <p:cNvGrpSpPr/>
            <p:nvPr/>
          </p:nvGrpSpPr>
          <p:grpSpPr>
            <a:xfrm>
              <a:off x="6035200" y="1477300"/>
              <a:ext cx="5610426" cy="3634075"/>
              <a:chOff x="6035200" y="1477300"/>
              <a:chExt cx="5610426" cy="3634075"/>
            </a:xfrm>
          </p:grpSpPr>
          <p:pic>
            <p:nvPicPr>
              <p:cNvPr id="314" name="Google Shape;314;p34"/>
              <p:cNvPicPr preferRelativeResize="0"/>
              <p:nvPr/>
            </p:nvPicPr>
            <p:blipFill>
              <a:blip r:embed="rId6">
                <a:alphaModFix/>
              </a:blip>
              <a:stretch>
                <a:fillRect/>
              </a:stretch>
            </p:blipFill>
            <p:spPr>
              <a:xfrm>
                <a:off x="6035200" y="1477300"/>
                <a:ext cx="5610424" cy="627890"/>
              </a:xfrm>
              <a:prstGeom prst="rect">
                <a:avLst/>
              </a:prstGeom>
              <a:noFill/>
              <a:ln>
                <a:noFill/>
              </a:ln>
            </p:spPr>
          </p:pic>
          <p:pic>
            <p:nvPicPr>
              <p:cNvPr id="315" name="Google Shape;315;p34"/>
              <p:cNvPicPr preferRelativeResize="0"/>
              <p:nvPr/>
            </p:nvPicPr>
            <p:blipFill>
              <a:blip r:embed="rId7">
                <a:alphaModFix/>
              </a:blip>
              <a:stretch>
                <a:fillRect/>
              </a:stretch>
            </p:blipFill>
            <p:spPr>
              <a:xfrm>
                <a:off x="6035200" y="2105200"/>
                <a:ext cx="5610426" cy="1549675"/>
              </a:xfrm>
              <a:prstGeom prst="rect">
                <a:avLst/>
              </a:prstGeom>
              <a:noFill/>
              <a:ln>
                <a:noFill/>
              </a:ln>
            </p:spPr>
          </p:pic>
          <p:pic>
            <p:nvPicPr>
              <p:cNvPr id="316" name="Google Shape;316;p34"/>
              <p:cNvPicPr preferRelativeResize="0"/>
              <p:nvPr/>
            </p:nvPicPr>
            <p:blipFill>
              <a:blip r:embed="rId8">
                <a:alphaModFix/>
              </a:blip>
              <a:stretch>
                <a:fillRect/>
              </a:stretch>
            </p:blipFill>
            <p:spPr>
              <a:xfrm>
                <a:off x="6035200" y="3654875"/>
                <a:ext cx="5610424" cy="1456500"/>
              </a:xfrm>
              <a:prstGeom prst="rect">
                <a:avLst/>
              </a:prstGeom>
              <a:noFill/>
              <a:ln>
                <a:noFill/>
              </a:ln>
            </p:spPr>
          </p:pic>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5"/>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990000"/>
              </a:buClr>
              <a:buSzPts val="2400"/>
              <a:buFont typeface="Helvetica Neue"/>
              <a:buNone/>
            </a:pPr>
            <a:r>
              <a:rPr lang="en-US"/>
              <a:t>Approach 2: Results and Observations</a:t>
            </a:r>
            <a:endParaRPr/>
          </a:p>
        </p:txBody>
      </p:sp>
      <p:sp>
        <p:nvSpPr>
          <p:cNvPr id="322" name="Google Shape;322;p35"/>
          <p:cNvSpPr txBox="1"/>
          <p:nvPr>
            <p:ph idx="1" type="body"/>
          </p:nvPr>
        </p:nvSpPr>
        <p:spPr>
          <a:xfrm>
            <a:off x="609600" y="1497029"/>
            <a:ext cx="10972800" cy="48195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000"/>
              <a:buChar char="›"/>
            </a:pPr>
            <a:r>
              <a:rPr lang="en-US"/>
              <a:t>The SA algorithm was tested using random sampling from the source dataset and testing on the target dataset after applying SA algorithm. The fraction for random sampling used is variable and the algorithm has been tested with fraction ranging from 10% to 80% random sampling</a:t>
            </a:r>
            <a:endParaRPr/>
          </a:p>
          <a:p>
            <a:pPr indent="-342900" lvl="0" marL="342900" rtl="0" algn="just">
              <a:lnSpc>
                <a:spcPct val="100000"/>
              </a:lnSpc>
              <a:spcBef>
                <a:spcPts val="0"/>
              </a:spcBef>
              <a:spcAft>
                <a:spcPts val="0"/>
              </a:spcAft>
              <a:buSzPts val="2000"/>
              <a:buChar char="›"/>
            </a:pPr>
            <a:r>
              <a:rPr lang="en-US"/>
              <a:t>Experimented for various values of random seed</a:t>
            </a:r>
            <a:endParaRPr/>
          </a:p>
          <a:p>
            <a:pPr indent="-342900" lvl="0" marL="342900" rtl="0" algn="just">
              <a:lnSpc>
                <a:spcPct val="100000"/>
              </a:lnSpc>
              <a:spcBef>
                <a:spcPts val="0"/>
              </a:spcBef>
              <a:spcAft>
                <a:spcPts val="0"/>
              </a:spcAft>
              <a:buClr>
                <a:schemeClr val="dk1"/>
              </a:buClr>
              <a:buSzPts val="2000"/>
              <a:buChar char="›"/>
            </a:pPr>
            <a:r>
              <a:rPr lang="en-US"/>
              <a:t>Experimented using different classifiers like k-Nearest Neighbors</a:t>
            </a:r>
            <a:endParaRPr/>
          </a:p>
          <a:p>
            <a:pPr indent="-342900" lvl="0" marL="342900" rtl="0" algn="just">
              <a:lnSpc>
                <a:spcPct val="100000"/>
              </a:lnSpc>
              <a:spcBef>
                <a:spcPts val="0"/>
              </a:spcBef>
              <a:spcAft>
                <a:spcPts val="0"/>
              </a:spcAft>
              <a:buClr>
                <a:schemeClr val="dk1"/>
              </a:buClr>
              <a:buSzPts val="2000"/>
              <a:buChar char="›"/>
            </a:pPr>
            <a:r>
              <a:rPr lang="en-US"/>
              <a:t>Compared the results using Accuracy, overall KL divergence[3] between </a:t>
            </a:r>
            <a:r>
              <a:rPr lang="en-US"/>
              <a:t>datasets</a:t>
            </a:r>
            <a:r>
              <a:rPr lang="en-US"/>
              <a:t> and classwise KL divergence as the performance metrics to verify the 10 class classification accuracy results.</a:t>
            </a:r>
            <a:endParaRPr/>
          </a:p>
          <a:p>
            <a:pPr indent="-342900" lvl="0" marL="342900" rtl="0" algn="just">
              <a:lnSpc>
                <a:spcPct val="100000"/>
              </a:lnSpc>
              <a:spcBef>
                <a:spcPts val="0"/>
              </a:spcBef>
              <a:spcAft>
                <a:spcPts val="0"/>
              </a:spcAft>
              <a:buSzPts val="2000"/>
              <a:buChar char="›"/>
            </a:pPr>
            <a:r>
              <a:rPr lang="en-US"/>
              <a:t>The results varied for different combinations of source and target, different combinations of fraction of random sampling from source data and random seed</a:t>
            </a:r>
            <a:endParaRPr/>
          </a:p>
          <a:p>
            <a:pPr indent="-342900" lvl="0" marL="342900" rtl="0" algn="just">
              <a:lnSpc>
                <a:spcPct val="100000"/>
              </a:lnSpc>
              <a:spcBef>
                <a:spcPts val="0"/>
              </a:spcBef>
              <a:spcAft>
                <a:spcPts val="0"/>
              </a:spcAft>
              <a:buSzPts val="2000"/>
              <a:buChar char="›"/>
            </a:pPr>
            <a:r>
              <a:rPr lang="en-US"/>
              <a:t>Overall the performance accuracy for subspace was greater than that without subspace in case of all classifiers which reflected the same results as that from the research paper[1]</a:t>
            </a:r>
            <a:endParaRPr/>
          </a:p>
          <a:p>
            <a:pPr indent="-342900" lvl="0" marL="342900" rtl="0" algn="just">
              <a:lnSpc>
                <a:spcPct val="100000"/>
              </a:lnSpc>
              <a:spcBef>
                <a:spcPts val="0"/>
              </a:spcBef>
              <a:spcAft>
                <a:spcPts val="0"/>
              </a:spcAft>
              <a:buSzPts val="2000"/>
              <a:buChar char="›"/>
            </a:pPr>
            <a:r>
              <a:rPr lang="en-US"/>
              <a:t>Randomly sampling the source dataset from anything above 75-80%, gives a convergence in accuracy for different values of random seeds.</a:t>
            </a:r>
            <a:endParaRPr/>
          </a:p>
          <a:p>
            <a:pPr indent="-158750" lvl="1" marL="285750" rtl="0" algn="l">
              <a:lnSpc>
                <a:spcPct val="100000"/>
              </a:lnSpc>
              <a:spcBef>
                <a:spcPts val="400"/>
              </a:spcBef>
              <a:spcAft>
                <a:spcPts val="0"/>
              </a:spcAft>
              <a:buClr>
                <a:schemeClr val="dk1"/>
              </a:buClr>
              <a:buSzPts val="2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990000"/>
              </a:buClr>
              <a:buSzPts val="2400"/>
              <a:buFont typeface="Helvetica Neue"/>
              <a:buNone/>
            </a:pPr>
            <a:r>
              <a:rPr lang="en-US"/>
              <a:t>Conclusions</a:t>
            </a:r>
            <a:endParaRPr/>
          </a:p>
        </p:txBody>
      </p:sp>
      <p:sp>
        <p:nvSpPr>
          <p:cNvPr id="328" name="Google Shape;328;p36"/>
          <p:cNvSpPr txBox="1"/>
          <p:nvPr>
            <p:ph idx="1" type="body"/>
          </p:nvPr>
        </p:nvSpPr>
        <p:spPr>
          <a:xfrm>
            <a:off x="609600" y="1497029"/>
            <a:ext cx="10972800" cy="48195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000"/>
              <a:buChar char="›"/>
            </a:pPr>
            <a:r>
              <a:rPr lang="en-US"/>
              <a:t>Efficient domain adaptation is contingent on datasets being sufficiently large and feature-rich.</a:t>
            </a:r>
            <a:endParaRPr/>
          </a:p>
          <a:p>
            <a:pPr indent="-342900" lvl="0" marL="342900" rtl="0" algn="just">
              <a:lnSpc>
                <a:spcPct val="100000"/>
              </a:lnSpc>
              <a:spcBef>
                <a:spcPts val="0"/>
              </a:spcBef>
              <a:spcAft>
                <a:spcPts val="0"/>
              </a:spcAft>
              <a:buClr>
                <a:schemeClr val="dk1"/>
              </a:buClr>
              <a:buSzPts val="2000"/>
              <a:buChar char="›"/>
            </a:pPr>
            <a:r>
              <a:rPr lang="en-US"/>
              <a:t>Sensitivity of accuracy to random sampling fractions underscores the importance of strategic data selection.</a:t>
            </a:r>
            <a:endParaRPr/>
          </a:p>
          <a:p>
            <a:pPr indent="-342900" lvl="0" marL="342900" rtl="0" algn="just">
              <a:lnSpc>
                <a:spcPct val="100000"/>
              </a:lnSpc>
              <a:spcBef>
                <a:spcPts val="0"/>
              </a:spcBef>
              <a:spcAft>
                <a:spcPts val="0"/>
              </a:spcAft>
              <a:buClr>
                <a:schemeClr val="dk1"/>
              </a:buClr>
              <a:buSzPts val="2000"/>
              <a:buChar char="›"/>
            </a:pPr>
            <a:r>
              <a:rPr lang="en-US"/>
              <a:t>Application of Subspace Alignment and PCA plays a pivotal role in minimizing KL Divergence, indicating successful alignment between source and target datasets.</a:t>
            </a:r>
            <a:endParaRPr/>
          </a:p>
          <a:p>
            <a:pPr indent="-342900" lvl="0" marL="342900" rtl="0" algn="just">
              <a:lnSpc>
                <a:spcPct val="100000"/>
              </a:lnSpc>
              <a:spcBef>
                <a:spcPts val="0"/>
              </a:spcBef>
              <a:spcAft>
                <a:spcPts val="0"/>
              </a:spcAft>
              <a:buClr>
                <a:schemeClr val="dk1"/>
              </a:buClr>
              <a:buSzPts val="2000"/>
              <a:buChar char="›"/>
            </a:pPr>
            <a:r>
              <a:rPr lang="en-US"/>
              <a:t>Noticeable reduction in KL Divergence for data specific to each class signifies the algorithm's effectiveness in adapting to different data characteristics.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990000"/>
              </a:buClr>
              <a:buSzPts val="2400"/>
              <a:buFont typeface="Helvetica Neue"/>
              <a:buNone/>
            </a:pPr>
            <a:r>
              <a:rPr lang="en-US"/>
              <a:t>References</a:t>
            </a:r>
            <a:endParaRPr/>
          </a:p>
        </p:txBody>
      </p:sp>
      <p:sp>
        <p:nvSpPr>
          <p:cNvPr id="334" name="Google Shape;334;p37"/>
          <p:cNvSpPr txBox="1"/>
          <p:nvPr>
            <p:ph idx="1" type="body"/>
          </p:nvPr>
        </p:nvSpPr>
        <p:spPr>
          <a:xfrm>
            <a:off x="609600" y="1497013"/>
            <a:ext cx="10972800" cy="492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80"/>
              </a:spcBef>
              <a:spcAft>
                <a:spcPts val="0"/>
              </a:spcAft>
              <a:buClr>
                <a:schemeClr val="dk1"/>
              </a:buClr>
              <a:buSzPts val="1100"/>
              <a:buNone/>
            </a:pPr>
            <a:r>
              <a:rPr lang="en-US" sz="1400">
                <a:latin typeface="Gill Sans"/>
                <a:ea typeface="Gill Sans"/>
                <a:cs typeface="Gill Sans"/>
                <a:sym typeface="Gill Sans"/>
              </a:rPr>
              <a:t>[1]</a:t>
            </a:r>
            <a:r>
              <a:rPr lang="en-US" sz="1400">
                <a:latin typeface="Gill Sans"/>
                <a:ea typeface="Gill Sans"/>
                <a:cs typeface="Gill Sans"/>
                <a:sym typeface="Gill Sans"/>
              </a:rPr>
              <a:t> Subspace Alignment For Domain Adaptation </a:t>
            </a:r>
            <a:r>
              <a:rPr lang="en-US" sz="1400">
                <a:uFill>
                  <a:noFill/>
                </a:uFill>
                <a:latin typeface="Gill Sans"/>
                <a:ea typeface="Gill Sans"/>
                <a:cs typeface="Gill Sans"/>
                <a:sym typeface="Gill Sans"/>
                <a:hlinkClick r:id="rId3"/>
              </a:rPr>
              <a:t>Basura Fernando</a:t>
            </a:r>
            <a:r>
              <a:rPr lang="en-US" sz="1400">
                <a:latin typeface="Gill Sans"/>
                <a:ea typeface="Gill Sans"/>
                <a:cs typeface="Gill Sans"/>
                <a:sym typeface="Gill Sans"/>
              </a:rPr>
              <a:t>, </a:t>
            </a:r>
            <a:r>
              <a:rPr lang="en-US" sz="1400">
                <a:uFill>
                  <a:noFill/>
                </a:uFill>
                <a:latin typeface="Gill Sans"/>
                <a:ea typeface="Gill Sans"/>
                <a:cs typeface="Gill Sans"/>
                <a:sym typeface="Gill Sans"/>
                <a:hlinkClick r:id="rId4"/>
              </a:rPr>
              <a:t>Amaury Habrard</a:t>
            </a:r>
            <a:r>
              <a:rPr lang="en-US" sz="1400">
                <a:latin typeface="Gill Sans"/>
                <a:ea typeface="Gill Sans"/>
                <a:cs typeface="Gill Sans"/>
                <a:sym typeface="Gill Sans"/>
              </a:rPr>
              <a:t>, </a:t>
            </a:r>
            <a:r>
              <a:rPr lang="en-US" sz="1400">
                <a:uFill>
                  <a:noFill/>
                </a:uFill>
                <a:latin typeface="Gill Sans"/>
                <a:ea typeface="Gill Sans"/>
                <a:cs typeface="Gill Sans"/>
                <a:sym typeface="Gill Sans"/>
                <a:hlinkClick r:id="rId5"/>
              </a:rPr>
              <a:t>Marc Sebban</a:t>
            </a:r>
            <a:r>
              <a:rPr lang="en-US" sz="1400">
                <a:latin typeface="Gill Sans"/>
                <a:ea typeface="Gill Sans"/>
                <a:cs typeface="Gill Sans"/>
                <a:sym typeface="Gill Sans"/>
              </a:rPr>
              <a:t>, </a:t>
            </a:r>
            <a:r>
              <a:rPr lang="en-US" sz="1400">
                <a:uFill>
                  <a:noFill/>
                </a:uFill>
                <a:latin typeface="Gill Sans"/>
                <a:ea typeface="Gill Sans"/>
                <a:cs typeface="Gill Sans"/>
                <a:sym typeface="Gill Sans"/>
                <a:hlinkClick r:id="rId6"/>
              </a:rPr>
              <a:t>Tinne Tuytelaars</a:t>
            </a:r>
            <a:endParaRPr sz="1100">
              <a:solidFill>
                <a:schemeClr val="hlink"/>
              </a:solidFill>
              <a:highlight>
                <a:srgbClr val="FFFFFF"/>
              </a:highlight>
              <a:latin typeface="Arial"/>
              <a:ea typeface="Arial"/>
              <a:cs typeface="Arial"/>
              <a:sym typeface="Arial"/>
            </a:endParaRPr>
          </a:p>
          <a:p>
            <a:pPr indent="0" lvl="0" marL="0" marR="0" rtl="0" algn="l">
              <a:lnSpc>
                <a:spcPct val="100000"/>
              </a:lnSpc>
              <a:spcBef>
                <a:spcPts val="280"/>
              </a:spcBef>
              <a:spcAft>
                <a:spcPts val="0"/>
              </a:spcAft>
              <a:buClr>
                <a:schemeClr val="dk1"/>
              </a:buClr>
              <a:buSzPts val="1100"/>
              <a:buNone/>
            </a:pPr>
            <a:r>
              <a:rPr lang="en-US" sz="1400">
                <a:latin typeface="Gill Sans"/>
                <a:ea typeface="Gill Sans"/>
                <a:cs typeface="Gill Sans"/>
                <a:sym typeface="Gill Sans"/>
              </a:rPr>
              <a:t>[2] Quantum subspace alignment for domain adaptation, Xi He, Phys. Rev. A 102, 062403 – Published 2 December 2020</a:t>
            </a:r>
            <a:endParaRPr sz="1400">
              <a:latin typeface="Gill Sans"/>
              <a:ea typeface="Gill Sans"/>
              <a:cs typeface="Gill Sans"/>
              <a:sym typeface="Gill Sans"/>
            </a:endParaRPr>
          </a:p>
          <a:p>
            <a:pPr indent="0" lvl="0" marL="0" marR="0" rtl="0" algn="l">
              <a:lnSpc>
                <a:spcPct val="100000"/>
              </a:lnSpc>
              <a:spcBef>
                <a:spcPts val="280"/>
              </a:spcBef>
              <a:spcAft>
                <a:spcPts val="0"/>
              </a:spcAft>
              <a:buClr>
                <a:schemeClr val="dk1"/>
              </a:buClr>
              <a:buSzPts val="1100"/>
              <a:buNone/>
            </a:pPr>
            <a:r>
              <a:rPr lang="en-US" sz="1400">
                <a:latin typeface="Gill Sans"/>
                <a:ea typeface="Gill Sans"/>
                <a:cs typeface="Gill Sans"/>
                <a:sym typeface="Gill Sans"/>
              </a:rPr>
              <a:t>[3] Pérez-Cruz, F. Kullback-Leibler divergence estimation of continuous distributions IEEE International Symposium on Information Theory, 2008.</a:t>
            </a:r>
            <a:endParaRPr sz="1400">
              <a:latin typeface="Gill Sans"/>
              <a:ea typeface="Gill Sans"/>
              <a:cs typeface="Gill Sans"/>
              <a:sym typeface="Gill Sans"/>
            </a:endParaRPr>
          </a:p>
          <a:p>
            <a:pPr indent="0" lvl="0" marL="0" marR="0" rtl="0" algn="l">
              <a:lnSpc>
                <a:spcPct val="100000"/>
              </a:lnSpc>
              <a:spcBef>
                <a:spcPts val="280"/>
              </a:spcBef>
              <a:spcAft>
                <a:spcPts val="0"/>
              </a:spcAft>
              <a:buClr>
                <a:schemeClr val="dk1"/>
              </a:buClr>
              <a:buSzPts val="1100"/>
              <a:buNone/>
            </a:pPr>
            <a:r>
              <a:rPr lang="en-US" sz="1400">
                <a:latin typeface="Gill Sans"/>
                <a:ea typeface="Gill Sans"/>
                <a:cs typeface="Gill Sans"/>
                <a:sym typeface="Gill Sans"/>
              </a:rPr>
              <a:t>[4] </a:t>
            </a:r>
            <a:r>
              <a:rPr lang="en-US" sz="1400" u="sng">
                <a:solidFill>
                  <a:schemeClr val="hlink"/>
                </a:solidFill>
                <a:latin typeface="Gill Sans"/>
                <a:ea typeface="Gill Sans"/>
                <a:cs typeface="Gill Sans"/>
                <a:sym typeface="Gill Sans"/>
                <a:hlinkClick r:id="rId7"/>
              </a:rPr>
              <a:t>KL Divergence for Multivariate Samples</a:t>
            </a:r>
            <a:endParaRPr sz="1400">
              <a:solidFill>
                <a:srgbClr val="000000"/>
              </a:solidFill>
              <a:latin typeface="Gill Sans"/>
              <a:ea typeface="Gill Sans"/>
              <a:cs typeface="Gill Sans"/>
              <a:sym typeface="Gill Sans"/>
            </a:endParaRPr>
          </a:p>
          <a:p>
            <a:pPr indent="0" lvl="0" marL="0" marR="0" rtl="0" algn="l">
              <a:lnSpc>
                <a:spcPct val="100000"/>
              </a:lnSpc>
              <a:spcBef>
                <a:spcPts val="280"/>
              </a:spcBef>
              <a:spcAft>
                <a:spcPts val="0"/>
              </a:spcAft>
              <a:buClr>
                <a:schemeClr val="dk1"/>
              </a:buClr>
              <a:buSzPts val="1100"/>
              <a:buNone/>
            </a:pPr>
            <a:r>
              <a:t/>
            </a:r>
            <a:endParaRPr sz="1400">
              <a:solidFill>
                <a:srgbClr val="000000"/>
              </a:solidFill>
              <a:latin typeface="Gill Sans"/>
              <a:ea typeface="Gill Sans"/>
              <a:cs typeface="Gill Sans"/>
              <a:sym typeface="Gill Sans"/>
            </a:endParaRPr>
          </a:p>
          <a:p>
            <a:pPr indent="0" lvl="0" marL="0" marR="0" rtl="0" algn="l">
              <a:lnSpc>
                <a:spcPct val="100000"/>
              </a:lnSpc>
              <a:spcBef>
                <a:spcPts val="280"/>
              </a:spcBef>
              <a:spcAft>
                <a:spcPts val="0"/>
              </a:spcAft>
              <a:buClr>
                <a:schemeClr val="dk1"/>
              </a:buClr>
              <a:buSzPts val="1100"/>
              <a:buNone/>
            </a:pPr>
            <a:r>
              <a:t/>
            </a:r>
            <a:endParaRPr sz="1400">
              <a:latin typeface="Gill Sans"/>
              <a:ea typeface="Gill Sans"/>
              <a:cs typeface="Gill Sans"/>
              <a:sym typeface="Gill Sans"/>
            </a:endParaRPr>
          </a:p>
          <a:p>
            <a:pPr indent="0" lvl="0" marL="0" marR="0" rtl="0" algn="l">
              <a:lnSpc>
                <a:spcPct val="100000"/>
              </a:lnSpc>
              <a:spcBef>
                <a:spcPts val="280"/>
              </a:spcBef>
              <a:spcAft>
                <a:spcPts val="0"/>
              </a:spcAft>
              <a:buClr>
                <a:schemeClr val="dk1"/>
              </a:buClr>
              <a:buSzPts val="1100"/>
              <a:buNone/>
            </a:pPr>
            <a:r>
              <a:t/>
            </a:r>
            <a:endParaRPr sz="1400">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990000"/>
              </a:buClr>
              <a:buSzPts val="2400"/>
              <a:buFont typeface="Helvetica Neue"/>
              <a:buNone/>
            </a:pPr>
            <a:r>
              <a:rPr lang="en-US"/>
              <a:t>Subspace Alignment Algorithm Overview</a:t>
            </a:r>
            <a:endParaRPr/>
          </a:p>
        </p:txBody>
      </p:sp>
      <p:sp>
        <p:nvSpPr>
          <p:cNvPr id="145" name="Google Shape;145;p17"/>
          <p:cNvSpPr txBox="1"/>
          <p:nvPr>
            <p:ph idx="1" type="body"/>
          </p:nvPr>
        </p:nvSpPr>
        <p:spPr>
          <a:xfrm>
            <a:off x="6993200" y="1425900"/>
            <a:ext cx="4589100" cy="5022000"/>
          </a:xfrm>
          <a:prstGeom prst="rect">
            <a:avLst/>
          </a:prstGeom>
          <a:noFill/>
          <a:ln>
            <a:noFill/>
          </a:ln>
        </p:spPr>
        <p:txBody>
          <a:bodyPr anchorCtr="0" anchor="t" bIns="45700" lIns="91425" spcFirstLastPara="1" rIns="91425" wrap="square" tIns="45700">
            <a:noAutofit/>
          </a:bodyPr>
          <a:lstStyle/>
          <a:p>
            <a:pPr indent="-355600" lvl="0" marL="457200" marR="0" rtl="0" algn="just">
              <a:lnSpc>
                <a:spcPct val="115000"/>
              </a:lnSpc>
              <a:spcBef>
                <a:spcPts val="0"/>
              </a:spcBef>
              <a:spcAft>
                <a:spcPts val="0"/>
              </a:spcAft>
              <a:buSzPts val="2000"/>
              <a:buChar char="›"/>
            </a:pPr>
            <a:r>
              <a:rPr lang="en-US"/>
              <a:t>The source and target domain data are projected to their corresponding subspaces by the PCA. </a:t>
            </a:r>
            <a:endParaRPr/>
          </a:p>
          <a:p>
            <a:pPr indent="-355600" lvl="0" marL="457200" marR="0" rtl="0" algn="just">
              <a:lnSpc>
                <a:spcPct val="115000"/>
              </a:lnSpc>
              <a:spcBef>
                <a:spcPts val="0"/>
              </a:spcBef>
              <a:spcAft>
                <a:spcPts val="0"/>
              </a:spcAft>
              <a:buSzPts val="2000"/>
              <a:buChar char="›"/>
            </a:pPr>
            <a:r>
              <a:rPr lang="en-US"/>
              <a:t>Subsequently, the source domain subspace data are aligned to the target domain subspace data by the transformation matrix M∗, resulting in the aligned source domain data. </a:t>
            </a:r>
            <a:endParaRPr/>
          </a:p>
          <a:p>
            <a:pPr indent="-355600" lvl="0" marL="457200" marR="0" rtl="0" algn="just">
              <a:lnSpc>
                <a:spcPct val="115000"/>
              </a:lnSpc>
              <a:spcBef>
                <a:spcPts val="0"/>
              </a:spcBef>
              <a:spcAft>
                <a:spcPts val="0"/>
              </a:spcAft>
              <a:buSzPts val="2000"/>
              <a:buChar char="›"/>
            </a:pPr>
            <a:r>
              <a:rPr lang="en-US"/>
              <a:t>A classifier will be applied to the aligned source domain data and the target domain data to predict the target labels.</a:t>
            </a:r>
            <a:endParaRPr b="1">
              <a:latin typeface="Helvetica Neue"/>
              <a:ea typeface="Helvetica Neue"/>
              <a:cs typeface="Helvetica Neue"/>
              <a:sym typeface="Helvetica Neue"/>
            </a:endParaRPr>
          </a:p>
        </p:txBody>
      </p:sp>
      <p:sp>
        <p:nvSpPr>
          <p:cNvPr id="146" name="Google Shape;146;p17"/>
          <p:cNvSpPr txBox="1"/>
          <p:nvPr/>
        </p:nvSpPr>
        <p:spPr>
          <a:xfrm>
            <a:off x="609600" y="6078600"/>
            <a:ext cx="63201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a:t>
            </a:r>
            <a:r>
              <a:rPr lang="en-US" sz="1800">
                <a:solidFill>
                  <a:schemeClr val="dk1"/>
                </a:solidFill>
                <a:latin typeface="Gill Sans"/>
                <a:ea typeface="Gill Sans"/>
                <a:cs typeface="Gill Sans"/>
                <a:sym typeface="Gill Sans"/>
              </a:rPr>
              <a:t>I</a:t>
            </a:r>
            <a:r>
              <a:rPr b="0" i="0" lang="en-US" sz="1800" u="none" cap="none" strike="noStrike">
                <a:solidFill>
                  <a:schemeClr val="dk1"/>
                </a:solidFill>
                <a:latin typeface="Gill Sans"/>
                <a:ea typeface="Gill Sans"/>
                <a:cs typeface="Gill Sans"/>
                <a:sym typeface="Gill Sans"/>
              </a:rPr>
              <a:t>I. </a:t>
            </a:r>
            <a:r>
              <a:rPr lang="en-US" sz="1800">
                <a:solidFill>
                  <a:schemeClr val="dk1"/>
                </a:solidFill>
                <a:latin typeface="Gill Sans"/>
                <a:ea typeface="Gill Sans"/>
                <a:cs typeface="Gill Sans"/>
                <a:sym typeface="Gill Sans"/>
              </a:rPr>
              <a:t>Illustration of Subspace alignment Algorithm [2]</a:t>
            </a:r>
            <a:endParaRPr b="0" i="0" sz="1400" u="none" cap="none" strike="noStrike">
              <a:solidFill>
                <a:srgbClr val="000000"/>
              </a:solidFill>
              <a:latin typeface="Arial"/>
              <a:ea typeface="Arial"/>
              <a:cs typeface="Arial"/>
              <a:sym typeface="Arial"/>
            </a:endParaRPr>
          </a:p>
        </p:txBody>
      </p:sp>
      <p:pic>
        <p:nvPicPr>
          <p:cNvPr id="147" name="Google Shape;147;p17"/>
          <p:cNvPicPr preferRelativeResize="0"/>
          <p:nvPr/>
        </p:nvPicPr>
        <p:blipFill>
          <a:blip r:embed="rId3">
            <a:alphaModFix/>
          </a:blip>
          <a:stretch>
            <a:fillRect/>
          </a:stretch>
        </p:blipFill>
        <p:spPr>
          <a:xfrm>
            <a:off x="823263" y="1614025"/>
            <a:ext cx="5892775" cy="362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609600" y="904494"/>
            <a:ext cx="10972800" cy="52137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2400"/>
              <a:buFont typeface="Helvetica Neue"/>
              <a:buNone/>
            </a:pPr>
            <a:r>
              <a:rPr lang="en-US">
                <a:solidFill>
                  <a:schemeClr val="lt2"/>
                </a:solidFill>
              </a:rPr>
              <a:t>Subspace Alignment (SA) Algorithm Overview</a:t>
            </a:r>
            <a:endParaRPr/>
          </a:p>
        </p:txBody>
      </p:sp>
      <p:sp>
        <p:nvSpPr>
          <p:cNvPr id="153" name="Google Shape;153;p18"/>
          <p:cNvSpPr txBox="1"/>
          <p:nvPr>
            <p:ph idx="1" type="body"/>
          </p:nvPr>
        </p:nvSpPr>
        <p:spPr>
          <a:xfrm>
            <a:off x="609600" y="1497013"/>
            <a:ext cx="10972800" cy="4924844"/>
          </a:xfrm>
          <a:prstGeom prst="rect">
            <a:avLst/>
          </a:prstGeom>
          <a:noFill/>
          <a:ln>
            <a:noFill/>
          </a:ln>
        </p:spPr>
        <p:txBody>
          <a:bodyPr anchorCtr="0" anchor="t" bIns="45700" lIns="91425" spcFirstLastPara="1" rIns="91425" wrap="square" tIns="45700">
            <a:noAutofit/>
          </a:bodyPr>
          <a:lstStyle/>
          <a:p>
            <a:pPr indent="-355600" lvl="0" marL="457200" rtl="0" algn="just">
              <a:spcBef>
                <a:spcPts val="1000"/>
              </a:spcBef>
              <a:spcAft>
                <a:spcPts val="0"/>
              </a:spcAft>
              <a:buSzPts val="2000"/>
              <a:buChar char="›"/>
            </a:pPr>
            <a:r>
              <a:rPr lang="en-US"/>
              <a:t>Subspace Alignment is a technique used in machine learning to align the subspaces spanned by different sets of features or representations. </a:t>
            </a:r>
            <a:endParaRPr/>
          </a:p>
          <a:p>
            <a:pPr indent="-355600" lvl="0" marL="457200" rtl="0" algn="just">
              <a:spcBef>
                <a:spcPts val="1000"/>
              </a:spcBef>
              <a:spcAft>
                <a:spcPts val="0"/>
              </a:spcAft>
              <a:buSzPts val="2000"/>
              <a:buChar char="›"/>
            </a:pPr>
            <a:r>
              <a:rPr lang="en-US"/>
              <a:t>It's particularly useful in domain adaptation and transfer learning scenarios. Here are some key characteristics of Subspace Alignment:</a:t>
            </a:r>
            <a:endParaRPr/>
          </a:p>
          <a:p>
            <a:pPr indent="-342900" lvl="1" marL="914400" rtl="0" algn="just">
              <a:spcBef>
                <a:spcPts val="1000"/>
              </a:spcBef>
              <a:spcAft>
                <a:spcPts val="0"/>
              </a:spcAft>
              <a:buSzPts val="1800"/>
              <a:buChar char="»"/>
            </a:pPr>
            <a:r>
              <a:rPr b="1" lang="en-US" sz="1800">
                <a:latin typeface="Helvetica Neue"/>
                <a:ea typeface="Helvetica Neue"/>
                <a:cs typeface="Helvetica Neue"/>
                <a:sym typeface="Helvetica Neue"/>
              </a:rPr>
              <a:t>Domain Adaptation - </a:t>
            </a:r>
            <a:r>
              <a:rPr lang="en-US" sz="1800"/>
              <a:t>Aligns source and target domain subspaces in machine learning</a:t>
            </a:r>
            <a:endParaRPr b="1" sz="1800">
              <a:latin typeface="Helvetica Neue"/>
              <a:ea typeface="Helvetica Neue"/>
              <a:cs typeface="Helvetica Neue"/>
              <a:sym typeface="Helvetica Neue"/>
            </a:endParaRPr>
          </a:p>
          <a:p>
            <a:pPr indent="-342900" lvl="1" marL="914400" rtl="0" algn="just">
              <a:spcBef>
                <a:spcPts val="400"/>
              </a:spcBef>
              <a:spcAft>
                <a:spcPts val="0"/>
              </a:spcAft>
              <a:buSzPts val="1800"/>
              <a:buChar char="»"/>
            </a:pPr>
            <a:r>
              <a:rPr b="1" lang="en-US" sz="1800">
                <a:latin typeface="Helvetica Neue"/>
                <a:ea typeface="Helvetica Neue"/>
                <a:cs typeface="Helvetica Neue"/>
                <a:sym typeface="Helvetica Neue"/>
              </a:rPr>
              <a:t>Linear Transformation - </a:t>
            </a:r>
            <a:r>
              <a:rPr lang="en-US" sz="1800"/>
              <a:t>Finds a linear transformation for cross-domain subspace alignment.</a:t>
            </a:r>
            <a:endParaRPr b="1" sz="1800">
              <a:latin typeface="Helvetica Neue"/>
              <a:ea typeface="Helvetica Neue"/>
              <a:cs typeface="Helvetica Neue"/>
              <a:sym typeface="Helvetica Neue"/>
            </a:endParaRPr>
          </a:p>
          <a:p>
            <a:pPr indent="-342900" lvl="1" marL="914400" rtl="0" algn="just">
              <a:spcBef>
                <a:spcPts val="400"/>
              </a:spcBef>
              <a:spcAft>
                <a:spcPts val="0"/>
              </a:spcAft>
              <a:buSzPts val="1800"/>
              <a:buChar char="»"/>
            </a:pPr>
            <a:r>
              <a:rPr b="1" lang="en-US" sz="1800">
                <a:latin typeface="Helvetica Neue"/>
                <a:ea typeface="Helvetica Neue"/>
                <a:cs typeface="Helvetica Neue"/>
                <a:sym typeface="Helvetica Neue"/>
              </a:rPr>
              <a:t>Subspace Representation - </a:t>
            </a:r>
            <a:r>
              <a:rPr lang="en-US" sz="1800"/>
              <a:t>Focuses on capturing data structure through subspaces.</a:t>
            </a:r>
            <a:endParaRPr b="1" sz="1800">
              <a:latin typeface="Helvetica Neue"/>
              <a:ea typeface="Helvetica Neue"/>
              <a:cs typeface="Helvetica Neue"/>
              <a:sym typeface="Helvetica Neue"/>
            </a:endParaRPr>
          </a:p>
          <a:p>
            <a:pPr indent="-342900" lvl="1" marL="914400" rtl="0" algn="just">
              <a:spcBef>
                <a:spcPts val="400"/>
              </a:spcBef>
              <a:spcAft>
                <a:spcPts val="0"/>
              </a:spcAft>
              <a:buSzPts val="1800"/>
              <a:buChar char="»"/>
            </a:pPr>
            <a:r>
              <a:rPr b="1" lang="en-US" sz="1800">
                <a:latin typeface="Helvetica Neue"/>
                <a:ea typeface="Helvetica Neue"/>
                <a:cs typeface="Helvetica Neue"/>
                <a:sym typeface="Helvetica Neue"/>
              </a:rPr>
              <a:t>Principal Component Analysis(PCA) - </a:t>
            </a:r>
            <a:r>
              <a:rPr lang="en-US" sz="1800"/>
              <a:t>Uses PCA to identify and align principal components.</a:t>
            </a:r>
            <a:endParaRPr b="1" sz="1800">
              <a:latin typeface="Helvetica Neue"/>
              <a:ea typeface="Helvetica Neue"/>
              <a:cs typeface="Helvetica Neue"/>
              <a:sym typeface="Helvetica Neue"/>
            </a:endParaRPr>
          </a:p>
          <a:p>
            <a:pPr indent="-342900" lvl="1" marL="914400" rtl="0" algn="just">
              <a:spcBef>
                <a:spcPts val="400"/>
              </a:spcBef>
              <a:spcAft>
                <a:spcPts val="0"/>
              </a:spcAft>
              <a:buSzPts val="1800"/>
              <a:buChar char="»"/>
            </a:pPr>
            <a:r>
              <a:rPr b="1" lang="en-US" sz="1800">
                <a:latin typeface="Helvetica Neue"/>
                <a:ea typeface="Helvetica Neue"/>
                <a:cs typeface="Helvetica Neue"/>
                <a:sym typeface="Helvetica Neue"/>
              </a:rPr>
              <a:t>Unsupervised Learning - </a:t>
            </a:r>
            <a:r>
              <a:rPr lang="en-US" sz="1800"/>
              <a:t>Applied in unsupervised or semi-supervised scenarios.</a:t>
            </a:r>
            <a:endParaRPr b="1" sz="1800">
              <a:latin typeface="Helvetica Neue"/>
              <a:ea typeface="Helvetica Neue"/>
              <a:cs typeface="Helvetica Neue"/>
              <a:sym typeface="Helvetica Neue"/>
            </a:endParaRPr>
          </a:p>
          <a:p>
            <a:pPr indent="-342900" lvl="1" marL="914400" rtl="0" algn="just">
              <a:spcBef>
                <a:spcPts val="400"/>
              </a:spcBef>
              <a:spcAft>
                <a:spcPts val="0"/>
              </a:spcAft>
              <a:buSzPts val="1800"/>
              <a:buChar char="»"/>
            </a:pPr>
            <a:r>
              <a:rPr b="1" lang="en-US" sz="1800">
                <a:latin typeface="Helvetica Neue"/>
                <a:ea typeface="Helvetica Neue"/>
                <a:cs typeface="Helvetica Neue"/>
                <a:sym typeface="Helvetica Neue"/>
              </a:rPr>
              <a:t>Covariate Shift Correction - </a:t>
            </a:r>
            <a:r>
              <a:rPr lang="en-US" sz="1800"/>
              <a:t>Mitigates distributional discrepancies between domains.</a:t>
            </a:r>
            <a:endParaRPr b="1" sz="1800">
              <a:latin typeface="Helvetica Neue"/>
              <a:ea typeface="Helvetica Neue"/>
              <a:cs typeface="Helvetica Neue"/>
              <a:sym typeface="Helvetica Neue"/>
            </a:endParaRPr>
          </a:p>
          <a:p>
            <a:pPr indent="-342900" lvl="1" marL="914400" rtl="0" algn="just">
              <a:spcBef>
                <a:spcPts val="400"/>
              </a:spcBef>
              <a:spcAft>
                <a:spcPts val="0"/>
              </a:spcAft>
              <a:buSzPts val="1800"/>
              <a:buChar char="»"/>
            </a:pPr>
            <a:r>
              <a:rPr b="1" lang="en-US" sz="1800">
                <a:latin typeface="Helvetica Neue"/>
                <a:ea typeface="Helvetica Neue"/>
                <a:cs typeface="Helvetica Neue"/>
                <a:sym typeface="Helvetica Neue"/>
              </a:rPr>
              <a:t>Generalization across Domains - </a:t>
            </a:r>
            <a:r>
              <a:rPr lang="en-US" sz="1800"/>
              <a:t>Improves model generalization from source to target domain.</a:t>
            </a:r>
            <a:endParaRPr b="1" sz="1800">
              <a:latin typeface="Helvetica Neue"/>
              <a:ea typeface="Helvetica Neue"/>
              <a:cs typeface="Helvetica Neue"/>
              <a:sym typeface="Helvetica Neue"/>
            </a:endParaRPr>
          </a:p>
          <a:p>
            <a:pPr indent="-342900" lvl="1" marL="914400" rtl="0" algn="just">
              <a:spcBef>
                <a:spcPts val="400"/>
              </a:spcBef>
              <a:spcAft>
                <a:spcPts val="0"/>
              </a:spcAft>
              <a:buSzPts val="1800"/>
              <a:buChar char="»"/>
            </a:pPr>
            <a:r>
              <a:rPr b="1" lang="en-US" sz="1800">
                <a:latin typeface="Helvetica Neue"/>
                <a:ea typeface="Helvetica Neue"/>
                <a:cs typeface="Helvetica Neue"/>
                <a:sym typeface="Helvetica Neue"/>
              </a:rPr>
              <a:t>Reduction of domain Gap - </a:t>
            </a:r>
            <a:r>
              <a:rPr lang="en-US" sz="1800"/>
              <a:t>Minimizes statistical differences between domains.</a:t>
            </a:r>
            <a:endParaRPr b="1" sz="1800">
              <a:latin typeface="Helvetica Neue"/>
              <a:ea typeface="Helvetica Neue"/>
              <a:cs typeface="Helvetica Neue"/>
              <a:sym typeface="Helvetica Neue"/>
            </a:endParaRPr>
          </a:p>
          <a:p>
            <a:pPr indent="-342900" lvl="1" marL="914400" rtl="0" algn="just">
              <a:spcBef>
                <a:spcPts val="400"/>
              </a:spcBef>
              <a:spcAft>
                <a:spcPts val="0"/>
              </a:spcAft>
              <a:buSzPts val="1800"/>
              <a:buChar char="»"/>
            </a:pPr>
            <a:r>
              <a:rPr b="1" lang="en-US" sz="1800">
                <a:latin typeface="Helvetica Neue"/>
                <a:ea typeface="Helvetica Neue"/>
                <a:cs typeface="Helvetica Neue"/>
                <a:sym typeface="Helvetica Neue"/>
              </a:rPr>
              <a:t>Robustness to Noisy Data - </a:t>
            </a:r>
            <a:r>
              <a:rPr lang="en-US" sz="1800"/>
              <a:t>Emphasizes robustness by focusing on underlying data structure.</a:t>
            </a:r>
            <a:endParaRPr b="1" sz="1800">
              <a:latin typeface="Helvetica Neue"/>
              <a:ea typeface="Helvetica Neue"/>
              <a:cs typeface="Helvetica Neue"/>
              <a:sym typeface="Helvetica Neue"/>
            </a:endParaRPr>
          </a:p>
          <a:p>
            <a:pPr indent="-342900" lvl="1" marL="914400" rtl="0" algn="just">
              <a:spcBef>
                <a:spcPts val="400"/>
              </a:spcBef>
              <a:spcAft>
                <a:spcPts val="0"/>
              </a:spcAft>
              <a:buSzPts val="1800"/>
              <a:buChar char="»"/>
            </a:pPr>
            <a:r>
              <a:rPr b="1" lang="en-US" sz="1800">
                <a:latin typeface="Helvetica Neue"/>
                <a:ea typeface="Helvetica Neue"/>
                <a:cs typeface="Helvetica Neue"/>
                <a:sym typeface="Helvetica Neue"/>
              </a:rPr>
              <a:t>Application in Feature Learning - </a:t>
            </a:r>
            <a:r>
              <a:rPr lang="en-US" sz="1800"/>
              <a:t>Extends beyond domain adaptation to feature learning.</a:t>
            </a:r>
            <a:endParaRPr b="1" sz="1800">
              <a:latin typeface="Helvetica Neue"/>
              <a:ea typeface="Helvetica Neue"/>
              <a:cs typeface="Helvetica Neue"/>
              <a:sym typeface="Helvetica Neue"/>
            </a:endParaRPr>
          </a:p>
          <a:p>
            <a:pPr indent="0" lvl="1" marL="127000" rtl="0" algn="just">
              <a:lnSpc>
                <a:spcPct val="100000"/>
              </a:lnSpc>
              <a:spcBef>
                <a:spcPts val="400"/>
              </a:spcBef>
              <a:spcAft>
                <a:spcPts val="0"/>
              </a:spcAft>
              <a:buClr>
                <a:schemeClr val="dk1"/>
              </a:buClr>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2400"/>
              <a:buFont typeface="Helvetica Neue"/>
              <a:buNone/>
            </a:pPr>
            <a:r>
              <a:rPr lang="en-US">
                <a:solidFill>
                  <a:schemeClr val="lt2"/>
                </a:solidFill>
              </a:rPr>
              <a:t>Subspace Alignment (SA) Algorithm</a:t>
            </a:r>
            <a:endParaRPr/>
          </a:p>
        </p:txBody>
      </p:sp>
      <p:pic>
        <p:nvPicPr>
          <p:cNvPr id="159" name="Google Shape;159;p19"/>
          <p:cNvPicPr preferRelativeResize="0"/>
          <p:nvPr/>
        </p:nvPicPr>
        <p:blipFill rotWithShape="1">
          <a:blip r:embed="rId3">
            <a:alphaModFix/>
          </a:blip>
          <a:srcRect b="2704" l="0" r="0" t="0"/>
          <a:stretch/>
        </p:blipFill>
        <p:spPr>
          <a:xfrm>
            <a:off x="2011350" y="1532600"/>
            <a:ext cx="8448025" cy="4339725"/>
          </a:xfrm>
          <a:prstGeom prst="rect">
            <a:avLst/>
          </a:prstGeom>
          <a:noFill/>
          <a:ln>
            <a:noFill/>
          </a:ln>
        </p:spPr>
      </p:pic>
      <p:sp>
        <p:nvSpPr>
          <p:cNvPr id="160" name="Google Shape;160;p19"/>
          <p:cNvSpPr txBox="1"/>
          <p:nvPr/>
        </p:nvSpPr>
        <p:spPr>
          <a:xfrm>
            <a:off x="2011350" y="6078600"/>
            <a:ext cx="85533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III. </a:t>
            </a:r>
            <a:r>
              <a:rPr lang="en-US" sz="1800">
                <a:solidFill>
                  <a:schemeClr val="dk1"/>
                </a:solidFill>
                <a:latin typeface="Gill Sans"/>
                <a:ea typeface="Gill Sans"/>
                <a:cs typeface="Gill Sans"/>
                <a:sym typeface="Gill Sans"/>
              </a:rPr>
              <a:t>Subspace alignment Algorithm [1]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990000"/>
              </a:buClr>
              <a:buSzPts val="2400"/>
              <a:buFont typeface="Helvetica Neue"/>
              <a:buNone/>
            </a:pPr>
            <a:r>
              <a:rPr lang="en-US"/>
              <a:t>Research Rationale</a:t>
            </a:r>
            <a:endParaRPr/>
          </a:p>
        </p:txBody>
      </p:sp>
      <p:sp>
        <p:nvSpPr>
          <p:cNvPr id="166" name="Google Shape;166;p20"/>
          <p:cNvSpPr txBox="1"/>
          <p:nvPr>
            <p:ph idx="1" type="body"/>
          </p:nvPr>
        </p:nvSpPr>
        <p:spPr>
          <a:xfrm>
            <a:off x="6993200" y="1425900"/>
            <a:ext cx="4589100" cy="5022000"/>
          </a:xfrm>
          <a:prstGeom prst="rect">
            <a:avLst/>
          </a:prstGeom>
          <a:noFill/>
          <a:ln>
            <a:noFill/>
          </a:ln>
        </p:spPr>
        <p:txBody>
          <a:bodyPr anchorCtr="0" anchor="t" bIns="45700" lIns="91425" spcFirstLastPara="1" rIns="91425" wrap="square" tIns="45700">
            <a:noAutofit/>
          </a:bodyPr>
          <a:lstStyle/>
          <a:p>
            <a:pPr indent="-355600" lvl="0" marL="457200" marR="0" rtl="0" algn="just">
              <a:lnSpc>
                <a:spcPct val="115000"/>
              </a:lnSpc>
              <a:spcBef>
                <a:spcPts val="0"/>
              </a:spcBef>
              <a:spcAft>
                <a:spcPts val="0"/>
              </a:spcAft>
              <a:buSzPts val="2000"/>
              <a:buChar char="›"/>
            </a:pPr>
            <a:r>
              <a:rPr lang="en-US"/>
              <a:t>While subspace alignment can be effective in certain scenarios, there are situations where it may not work as well. </a:t>
            </a:r>
            <a:endParaRPr/>
          </a:p>
          <a:p>
            <a:pPr indent="-355600" lvl="0" marL="457200" marR="0" rtl="0" algn="just">
              <a:lnSpc>
                <a:spcPct val="115000"/>
              </a:lnSpc>
              <a:spcBef>
                <a:spcPts val="0"/>
              </a:spcBef>
              <a:spcAft>
                <a:spcPts val="0"/>
              </a:spcAft>
              <a:buSzPts val="2000"/>
              <a:buChar char="›"/>
            </a:pPr>
            <a:r>
              <a:rPr lang="en-US"/>
              <a:t>The performance can be affected due to various factors like non-linearity, high dimensionality of data,limited label information, </a:t>
            </a:r>
            <a:r>
              <a:rPr lang="en-US"/>
              <a:t>computational </a:t>
            </a:r>
            <a:r>
              <a:rPr lang="en-US"/>
              <a:t>complexity, inadequate hyperparameter tuning and others</a:t>
            </a:r>
            <a:endParaRPr/>
          </a:p>
          <a:p>
            <a:pPr indent="-355600" lvl="0" marL="457200" marR="0" rtl="0" algn="just">
              <a:lnSpc>
                <a:spcPct val="115000"/>
              </a:lnSpc>
              <a:spcBef>
                <a:spcPts val="0"/>
              </a:spcBef>
              <a:spcAft>
                <a:spcPts val="0"/>
              </a:spcAft>
              <a:buSzPts val="2000"/>
              <a:buChar char="›"/>
            </a:pPr>
            <a:r>
              <a:rPr lang="en-US"/>
              <a:t>Thus, analysing the algorithm for classification problem.</a:t>
            </a:r>
            <a:endParaRPr/>
          </a:p>
        </p:txBody>
      </p:sp>
      <p:sp>
        <p:nvSpPr>
          <p:cNvPr id="167" name="Google Shape;167;p20"/>
          <p:cNvSpPr txBox="1"/>
          <p:nvPr/>
        </p:nvSpPr>
        <p:spPr>
          <a:xfrm>
            <a:off x="609600" y="6078600"/>
            <a:ext cx="63201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1. </a:t>
            </a:r>
            <a:r>
              <a:rPr lang="en-US" sz="1800">
                <a:solidFill>
                  <a:schemeClr val="dk1"/>
                </a:solidFill>
                <a:latin typeface="Gill Sans"/>
                <a:ea typeface="Gill Sans"/>
                <a:cs typeface="Gill Sans"/>
                <a:sym typeface="Gill Sans"/>
              </a:rPr>
              <a:t>Subspace alignment Algorithm [1]</a:t>
            </a:r>
            <a:endParaRPr b="0" i="0" sz="1400" u="none" cap="none" strike="noStrike">
              <a:solidFill>
                <a:srgbClr val="000000"/>
              </a:solidFill>
              <a:latin typeface="Arial"/>
              <a:ea typeface="Arial"/>
              <a:cs typeface="Arial"/>
              <a:sym typeface="Arial"/>
            </a:endParaRPr>
          </a:p>
        </p:txBody>
      </p:sp>
      <p:pic>
        <p:nvPicPr>
          <p:cNvPr id="168" name="Google Shape;168;p20"/>
          <p:cNvPicPr preferRelativeResize="0"/>
          <p:nvPr/>
        </p:nvPicPr>
        <p:blipFill rotWithShape="1">
          <a:blip r:embed="rId3">
            <a:alphaModFix/>
          </a:blip>
          <a:srcRect b="0" l="5352" r="4386" t="6410"/>
          <a:stretch/>
        </p:blipFill>
        <p:spPr>
          <a:xfrm>
            <a:off x="967762" y="1555913"/>
            <a:ext cx="5603775" cy="405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990000"/>
              </a:buClr>
              <a:buSzPts val="2400"/>
              <a:buFont typeface="Helvetica Neue"/>
              <a:buNone/>
            </a:pPr>
            <a:r>
              <a:rPr lang="en-US"/>
              <a:t>Approach 1: Working with Synthetic Dataset</a:t>
            </a:r>
            <a:endParaRPr/>
          </a:p>
        </p:txBody>
      </p:sp>
      <p:sp>
        <p:nvSpPr>
          <p:cNvPr id="174" name="Google Shape;174;p21"/>
          <p:cNvSpPr txBox="1"/>
          <p:nvPr>
            <p:ph idx="1" type="body"/>
          </p:nvPr>
        </p:nvSpPr>
        <p:spPr>
          <a:xfrm>
            <a:off x="609600" y="1497029"/>
            <a:ext cx="10972800" cy="48195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000"/>
              <a:buChar char="›"/>
            </a:pPr>
            <a:r>
              <a:rPr lang="en-US"/>
              <a:t>Initial</a:t>
            </a:r>
            <a:r>
              <a:rPr lang="en-US"/>
              <a:t> Approach consisted of implementing the SA algorithm using a custom generated </a:t>
            </a:r>
            <a:r>
              <a:rPr lang="en-US"/>
              <a:t>synthetic</a:t>
            </a:r>
            <a:r>
              <a:rPr lang="en-US"/>
              <a:t> dataset.</a:t>
            </a:r>
            <a:endParaRPr/>
          </a:p>
          <a:p>
            <a:pPr indent="-342900" lvl="0" marL="342900" rtl="0" algn="just">
              <a:lnSpc>
                <a:spcPct val="100000"/>
              </a:lnSpc>
              <a:spcBef>
                <a:spcPts val="0"/>
              </a:spcBef>
              <a:spcAft>
                <a:spcPts val="0"/>
              </a:spcAft>
              <a:buSzPts val="2000"/>
              <a:buChar char="›"/>
            </a:pPr>
            <a:r>
              <a:rPr lang="en-US"/>
              <a:t>The dataset considered following assumptions:</a:t>
            </a:r>
            <a:endParaRPr/>
          </a:p>
          <a:p>
            <a:pPr indent="-273050" lvl="1" marL="742950" rtl="0" algn="just">
              <a:lnSpc>
                <a:spcPct val="100000"/>
              </a:lnSpc>
              <a:spcBef>
                <a:spcPts val="400"/>
              </a:spcBef>
              <a:spcAft>
                <a:spcPts val="0"/>
              </a:spcAft>
              <a:buClr>
                <a:schemeClr val="dk1"/>
              </a:buClr>
              <a:buSzPts val="1800"/>
              <a:buChar char="»"/>
            </a:pPr>
            <a:r>
              <a:rPr lang="en-US" sz="1800"/>
              <a:t>Considered a binary classification problem</a:t>
            </a:r>
            <a:endParaRPr sz="1800"/>
          </a:p>
          <a:p>
            <a:pPr indent="-273050" lvl="1" marL="742950" rtl="0" algn="just">
              <a:lnSpc>
                <a:spcPct val="100000"/>
              </a:lnSpc>
              <a:spcBef>
                <a:spcPts val="400"/>
              </a:spcBef>
              <a:spcAft>
                <a:spcPts val="0"/>
              </a:spcAft>
              <a:buClr>
                <a:schemeClr val="dk1"/>
              </a:buClr>
              <a:buSzPts val="1800"/>
              <a:buChar char="»"/>
            </a:pPr>
            <a:r>
              <a:rPr lang="en-US" sz="1800"/>
              <a:t>Both source and target data is </a:t>
            </a:r>
            <a:r>
              <a:rPr lang="en-US" sz="1800">
                <a:uFill>
                  <a:noFill/>
                </a:uFill>
                <a:hlinkClick r:id="rId3"/>
              </a:rPr>
              <a:t>Independent and identically distributed random variables</a:t>
            </a:r>
            <a:endParaRPr sz="1800"/>
          </a:p>
          <a:p>
            <a:pPr indent="-273050" lvl="1" marL="742950" rtl="0" algn="just">
              <a:lnSpc>
                <a:spcPct val="100000"/>
              </a:lnSpc>
              <a:spcBef>
                <a:spcPts val="400"/>
              </a:spcBef>
              <a:spcAft>
                <a:spcPts val="0"/>
              </a:spcAft>
              <a:buClr>
                <a:schemeClr val="dk1"/>
              </a:buClr>
              <a:buSzPts val="1800"/>
              <a:buChar char="»"/>
            </a:pPr>
            <a:r>
              <a:rPr lang="en-US" sz="1800"/>
              <a:t>Balanced normal distributions for both source and target data with 2 features</a:t>
            </a:r>
            <a:endParaRPr sz="1800"/>
          </a:p>
          <a:p>
            <a:pPr indent="-273050" lvl="1" marL="742950" rtl="0" algn="just">
              <a:lnSpc>
                <a:spcPct val="100000"/>
              </a:lnSpc>
              <a:spcBef>
                <a:spcPts val="400"/>
              </a:spcBef>
              <a:spcAft>
                <a:spcPts val="0"/>
              </a:spcAft>
              <a:buClr>
                <a:schemeClr val="dk1"/>
              </a:buClr>
              <a:buSzPts val="1800"/>
              <a:buChar char="»"/>
            </a:pPr>
            <a:r>
              <a:rPr lang="en-US" sz="1800"/>
              <a:t>C</a:t>
            </a:r>
            <a:r>
              <a:rPr lang="en-US" sz="1800"/>
              <a:t>ovariances of source and target data is symmetric positive definite</a:t>
            </a:r>
            <a:endParaRPr sz="1800"/>
          </a:p>
          <a:p>
            <a:pPr indent="-273050" lvl="1" marL="742950" rtl="0" algn="just">
              <a:lnSpc>
                <a:spcPct val="100000"/>
              </a:lnSpc>
              <a:spcBef>
                <a:spcPts val="400"/>
              </a:spcBef>
              <a:spcAft>
                <a:spcPts val="0"/>
              </a:spcAft>
              <a:buClr>
                <a:schemeClr val="dk1"/>
              </a:buClr>
              <a:buSzPts val="1800"/>
              <a:buChar char="»"/>
            </a:pPr>
            <a:r>
              <a:rPr lang="en-US" sz="1800"/>
              <a:t>Source and Target data contain 100 samples with 50 samples belonging to each class</a:t>
            </a:r>
            <a:endParaRPr sz="1800"/>
          </a:p>
          <a:p>
            <a:pPr indent="-273050" lvl="1" marL="742950" marR="0" rtl="0" algn="just">
              <a:lnSpc>
                <a:spcPct val="100000"/>
              </a:lnSpc>
              <a:spcBef>
                <a:spcPts val="400"/>
              </a:spcBef>
              <a:spcAft>
                <a:spcPts val="0"/>
              </a:spcAft>
              <a:buSzPts val="1800"/>
              <a:buChar char="»"/>
            </a:pPr>
            <a:r>
              <a:rPr lang="en-US" sz="1800"/>
              <a:t>P(y) is same for both source and target i.e P(y) = 0.5</a:t>
            </a:r>
            <a:endParaRPr sz="1800"/>
          </a:p>
          <a:p>
            <a:pPr indent="-158750" lvl="1" marL="285750" rtl="0" algn="l">
              <a:lnSpc>
                <a:spcPct val="100000"/>
              </a:lnSpc>
              <a:spcBef>
                <a:spcPts val="400"/>
              </a:spcBef>
              <a:spcAft>
                <a:spcPts val="0"/>
              </a:spcAft>
              <a:buClr>
                <a:schemeClr val="dk1"/>
              </a:buClr>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990000"/>
              </a:buClr>
              <a:buSzPts val="2400"/>
              <a:buFont typeface="Helvetica Neue"/>
              <a:buNone/>
            </a:pPr>
            <a:r>
              <a:rPr lang="en-US"/>
              <a:t>Approach 1: Working with Synthetic Dataset</a:t>
            </a:r>
            <a:endParaRPr/>
          </a:p>
        </p:txBody>
      </p:sp>
      <p:sp>
        <p:nvSpPr>
          <p:cNvPr id="180" name="Google Shape;180;p22"/>
          <p:cNvSpPr txBox="1"/>
          <p:nvPr/>
        </p:nvSpPr>
        <p:spPr>
          <a:xfrm>
            <a:off x="3052950" y="6334150"/>
            <a:ext cx="63201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III. </a:t>
            </a:r>
            <a:r>
              <a:rPr lang="en-US" sz="1800">
                <a:solidFill>
                  <a:schemeClr val="dk1"/>
                </a:solidFill>
                <a:latin typeface="Gill Sans"/>
                <a:ea typeface="Gill Sans"/>
                <a:cs typeface="Gill Sans"/>
                <a:sym typeface="Gill Sans"/>
              </a:rPr>
              <a:t>Source &amp; Target Distributions</a:t>
            </a:r>
            <a:endParaRPr b="0" i="0" sz="1400" u="none" cap="none" strike="noStrike">
              <a:solidFill>
                <a:srgbClr val="000000"/>
              </a:solidFill>
              <a:latin typeface="Arial"/>
              <a:ea typeface="Arial"/>
              <a:cs typeface="Arial"/>
              <a:sym typeface="Arial"/>
            </a:endParaRPr>
          </a:p>
        </p:txBody>
      </p:sp>
      <p:grpSp>
        <p:nvGrpSpPr>
          <p:cNvPr id="181" name="Google Shape;181;p22"/>
          <p:cNvGrpSpPr/>
          <p:nvPr/>
        </p:nvGrpSpPr>
        <p:grpSpPr>
          <a:xfrm>
            <a:off x="2567218" y="1425892"/>
            <a:ext cx="7291548" cy="4808757"/>
            <a:chOff x="2567218" y="1425892"/>
            <a:chExt cx="7291548" cy="4808757"/>
          </a:xfrm>
        </p:grpSpPr>
        <p:pic>
          <p:nvPicPr>
            <p:cNvPr id="182" name="Google Shape;182;p22"/>
            <p:cNvPicPr preferRelativeResize="0"/>
            <p:nvPr/>
          </p:nvPicPr>
          <p:blipFill>
            <a:blip r:embed="rId3">
              <a:alphaModFix/>
            </a:blip>
            <a:stretch>
              <a:fillRect/>
            </a:stretch>
          </p:blipFill>
          <p:spPr>
            <a:xfrm>
              <a:off x="2769378" y="4098076"/>
              <a:ext cx="3118743" cy="2136572"/>
            </a:xfrm>
            <a:prstGeom prst="rect">
              <a:avLst/>
            </a:prstGeom>
            <a:noFill/>
            <a:ln>
              <a:noFill/>
            </a:ln>
          </p:spPr>
        </p:pic>
        <p:pic>
          <p:nvPicPr>
            <p:cNvPr id="183" name="Google Shape;183;p22"/>
            <p:cNvPicPr preferRelativeResize="0"/>
            <p:nvPr/>
          </p:nvPicPr>
          <p:blipFill>
            <a:blip r:embed="rId4">
              <a:alphaModFix/>
            </a:blip>
            <a:stretch>
              <a:fillRect/>
            </a:stretch>
          </p:blipFill>
          <p:spPr>
            <a:xfrm>
              <a:off x="7129974" y="4098076"/>
              <a:ext cx="2728732" cy="2136572"/>
            </a:xfrm>
            <a:prstGeom prst="rect">
              <a:avLst/>
            </a:prstGeom>
            <a:noFill/>
            <a:ln>
              <a:noFill/>
            </a:ln>
          </p:spPr>
        </p:pic>
        <p:pic>
          <p:nvPicPr>
            <p:cNvPr id="184" name="Google Shape;184;p22"/>
            <p:cNvPicPr preferRelativeResize="0"/>
            <p:nvPr/>
          </p:nvPicPr>
          <p:blipFill>
            <a:blip r:embed="rId5">
              <a:alphaModFix/>
            </a:blip>
            <a:stretch>
              <a:fillRect/>
            </a:stretch>
          </p:blipFill>
          <p:spPr>
            <a:xfrm>
              <a:off x="2567218" y="1425892"/>
              <a:ext cx="3407296" cy="2545474"/>
            </a:xfrm>
            <a:prstGeom prst="rect">
              <a:avLst/>
            </a:prstGeom>
            <a:noFill/>
            <a:ln>
              <a:noFill/>
            </a:ln>
          </p:spPr>
        </p:pic>
        <p:pic>
          <p:nvPicPr>
            <p:cNvPr id="185" name="Google Shape;185;p22"/>
            <p:cNvPicPr preferRelativeResize="0"/>
            <p:nvPr/>
          </p:nvPicPr>
          <p:blipFill>
            <a:blip r:embed="rId6">
              <a:alphaModFix/>
            </a:blip>
            <a:stretch>
              <a:fillRect/>
            </a:stretch>
          </p:blipFill>
          <p:spPr>
            <a:xfrm>
              <a:off x="6525140" y="1425892"/>
              <a:ext cx="3333626" cy="2545474"/>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609600" y="904494"/>
            <a:ext cx="10972800" cy="521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990000"/>
              </a:buClr>
              <a:buSzPts val="2400"/>
              <a:buFont typeface="Helvetica Neue"/>
              <a:buNone/>
            </a:pPr>
            <a:r>
              <a:rPr lang="en-US"/>
              <a:t>Approach 1: Working with Synthetic Dataset</a:t>
            </a:r>
            <a:endParaRPr/>
          </a:p>
        </p:txBody>
      </p:sp>
      <p:sp>
        <p:nvSpPr>
          <p:cNvPr id="191" name="Google Shape;191;p23"/>
          <p:cNvSpPr txBox="1"/>
          <p:nvPr/>
        </p:nvSpPr>
        <p:spPr>
          <a:xfrm>
            <a:off x="1678575" y="5802925"/>
            <a:ext cx="43536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Fig I</a:t>
            </a:r>
            <a:r>
              <a:rPr lang="en-US" sz="1800">
                <a:solidFill>
                  <a:schemeClr val="dk1"/>
                </a:solidFill>
                <a:latin typeface="Gill Sans"/>
                <a:ea typeface="Gill Sans"/>
                <a:cs typeface="Gill Sans"/>
                <a:sym typeface="Gill Sans"/>
              </a:rPr>
              <a:t>V</a:t>
            </a:r>
            <a:r>
              <a:rPr b="0" i="0" lang="en-US" sz="1800" u="none" cap="none" strike="noStrike">
                <a:solidFill>
                  <a:schemeClr val="dk1"/>
                </a:solidFill>
                <a:latin typeface="Gill Sans"/>
                <a:ea typeface="Gill Sans"/>
                <a:cs typeface="Gill Sans"/>
                <a:sym typeface="Gill Sans"/>
              </a:rPr>
              <a:t>. </a:t>
            </a:r>
            <a:r>
              <a:rPr lang="en-US" sz="1800">
                <a:solidFill>
                  <a:schemeClr val="dk1"/>
                </a:solidFill>
                <a:latin typeface="Gill Sans"/>
                <a:ea typeface="Gill Sans"/>
                <a:cs typeface="Gill Sans"/>
                <a:sym typeface="Gill Sans"/>
              </a:rPr>
              <a:t>Pairplot for Source Data</a:t>
            </a:r>
            <a:endParaRPr b="0" i="0" sz="1400" u="none" cap="none" strike="noStrike">
              <a:solidFill>
                <a:srgbClr val="000000"/>
              </a:solidFill>
              <a:latin typeface="Arial"/>
              <a:ea typeface="Arial"/>
              <a:cs typeface="Arial"/>
              <a:sym typeface="Arial"/>
            </a:endParaRPr>
          </a:p>
        </p:txBody>
      </p:sp>
      <p:pic>
        <p:nvPicPr>
          <p:cNvPr id="192" name="Google Shape;192;p23"/>
          <p:cNvPicPr preferRelativeResize="0"/>
          <p:nvPr/>
        </p:nvPicPr>
        <p:blipFill>
          <a:blip r:embed="rId3">
            <a:alphaModFix/>
          </a:blip>
          <a:stretch>
            <a:fillRect/>
          </a:stretch>
        </p:blipFill>
        <p:spPr>
          <a:xfrm>
            <a:off x="1510000" y="1786839"/>
            <a:ext cx="4522300" cy="4016075"/>
          </a:xfrm>
          <a:prstGeom prst="rect">
            <a:avLst/>
          </a:prstGeom>
          <a:noFill/>
          <a:ln>
            <a:noFill/>
          </a:ln>
        </p:spPr>
      </p:pic>
      <p:pic>
        <p:nvPicPr>
          <p:cNvPr id="193" name="Google Shape;193;p23"/>
          <p:cNvPicPr preferRelativeResize="0"/>
          <p:nvPr/>
        </p:nvPicPr>
        <p:blipFill>
          <a:blip r:embed="rId4">
            <a:alphaModFix/>
          </a:blip>
          <a:stretch>
            <a:fillRect/>
          </a:stretch>
        </p:blipFill>
        <p:spPr>
          <a:xfrm>
            <a:off x="6530100" y="1786837"/>
            <a:ext cx="4522300" cy="4016088"/>
          </a:xfrm>
          <a:prstGeom prst="rect">
            <a:avLst/>
          </a:prstGeom>
          <a:noFill/>
          <a:ln>
            <a:noFill/>
          </a:ln>
        </p:spPr>
      </p:pic>
      <p:sp>
        <p:nvSpPr>
          <p:cNvPr id="194" name="Google Shape;194;p23"/>
          <p:cNvSpPr txBox="1"/>
          <p:nvPr/>
        </p:nvSpPr>
        <p:spPr>
          <a:xfrm>
            <a:off x="6530100" y="5802925"/>
            <a:ext cx="4353600" cy="369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800"/>
              <a:buFont typeface="Arial"/>
              <a:buNone/>
            </a:pPr>
            <a:r>
              <a:rPr lang="en-US" sz="1800">
                <a:solidFill>
                  <a:schemeClr val="dk1"/>
                </a:solidFill>
                <a:latin typeface="Gill Sans"/>
                <a:ea typeface="Gill Sans"/>
                <a:cs typeface="Gill Sans"/>
                <a:sym typeface="Gill Sans"/>
              </a:rPr>
              <a:t>Fig V. Pairplot for Target Data</a:t>
            </a:r>
            <a:endParaRPr sz="1800">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FFCC00"/>
      </a:dk2>
      <a:lt2>
        <a:srgbClr val="990000"/>
      </a:lt2>
      <a:accent1>
        <a:srgbClr val="000000"/>
      </a:accent1>
      <a:accent2>
        <a:srgbClr val="404040"/>
      </a:accent2>
      <a:accent3>
        <a:srgbClr val="808080"/>
      </a:accent3>
      <a:accent4>
        <a:srgbClr val="BFBFBF"/>
      </a:accent4>
      <a:accent5>
        <a:srgbClr val="CECECE"/>
      </a:accent5>
      <a:accent6>
        <a:srgbClr val="FFFFFF"/>
      </a:accent6>
      <a:hlink>
        <a:srgbClr val="990000"/>
      </a:hlink>
      <a:folHlink>
        <a:srgbClr val="99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