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417" r:id="rId6"/>
    <p:sldId id="389" r:id="rId7"/>
    <p:sldId id="383" r:id="rId8"/>
    <p:sldId id="407" r:id="rId9"/>
    <p:sldId id="408" r:id="rId10"/>
    <p:sldId id="404" r:id="rId11"/>
    <p:sldId id="411" r:id="rId12"/>
    <p:sldId id="412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A16"/>
    <a:srgbClr val="00760E"/>
    <a:srgbClr val="02114A"/>
    <a:srgbClr val="BB6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78" d="100"/>
          <a:sy n="78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27808"/>
            <a:ext cx="5486400" cy="28868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Identity Card (NID)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2C48-61C2-226D-9B26-C4370F88C5C5}"/>
              </a:ext>
            </a:extLst>
          </p:cNvPr>
          <p:cNvSpPr txBox="1"/>
          <p:nvPr/>
        </p:nvSpPr>
        <p:spPr>
          <a:xfrm>
            <a:off x="6093280" y="33147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Bhumika Maharjan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0C08-4315-9E49-AE59-1F26A477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F10D-A289-7464-9B60-7226FE50F2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910701" cy="359747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NID is a government-issued identification card based on smart card technology with an electronic chip, containing the demographic and biometric details of citizens, along with security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various purposes, including accessing government services, voting, and verifying identity.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National Identity Card (Nepal) - Wikipedia">
            <a:extLst>
              <a:ext uri="{FF2B5EF4-FFF2-40B4-BE49-F238E27FC236}">
                <a16:creationId xmlns:a16="http://schemas.microsoft.com/office/drawing/2014/main" id="{21FF931E-70D6-14DA-733F-9F89B91C2F95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22" y="2575151"/>
            <a:ext cx="5044459" cy="31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38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DF086D3-6655-9F8C-58D8-AD9A8EAF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881743"/>
            <a:ext cx="9778365" cy="890982"/>
          </a:xfrm>
        </p:spPr>
        <p:txBody>
          <a:bodyPr/>
          <a:lstStyle/>
          <a:p>
            <a:r>
              <a:rPr lang="en-US" dirty="0"/>
              <a:t>Mission, Vision &amp; Goals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2C372D-F320-FA85-473A-06ED91CDE4B3}"/>
              </a:ext>
            </a:extLst>
          </p:cNvPr>
          <p:cNvSpPr/>
          <p:nvPr/>
        </p:nvSpPr>
        <p:spPr>
          <a:xfrm>
            <a:off x="594360" y="2383972"/>
            <a:ext cx="2801983" cy="40658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E296CA-CA78-B6EF-98CB-9F196450EEA9}"/>
              </a:ext>
            </a:extLst>
          </p:cNvPr>
          <p:cNvSpPr/>
          <p:nvPr/>
        </p:nvSpPr>
        <p:spPr>
          <a:xfrm>
            <a:off x="7570740" y="2383972"/>
            <a:ext cx="2801983" cy="40658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B91270-ECBF-AE3F-4B4F-8409A0409E33}"/>
              </a:ext>
            </a:extLst>
          </p:cNvPr>
          <p:cNvSpPr/>
          <p:nvPr/>
        </p:nvSpPr>
        <p:spPr>
          <a:xfrm>
            <a:off x="4082550" y="2383972"/>
            <a:ext cx="2801983" cy="40658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8130C09-58E9-32A7-659A-F4DDD4BC6DA0}"/>
              </a:ext>
            </a:extLst>
          </p:cNvPr>
          <p:cNvSpPr/>
          <p:nvPr/>
        </p:nvSpPr>
        <p:spPr>
          <a:xfrm>
            <a:off x="947871" y="2550134"/>
            <a:ext cx="2094957" cy="584952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7031064-0487-20F7-BF26-030885DF9A08}"/>
              </a:ext>
            </a:extLst>
          </p:cNvPr>
          <p:cNvSpPr/>
          <p:nvPr/>
        </p:nvSpPr>
        <p:spPr>
          <a:xfrm>
            <a:off x="7924251" y="2541970"/>
            <a:ext cx="2094957" cy="584952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EBCC92D-FC91-06F5-91FA-C6F0524F5408}"/>
              </a:ext>
            </a:extLst>
          </p:cNvPr>
          <p:cNvSpPr/>
          <p:nvPr/>
        </p:nvSpPr>
        <p:spPr>
          <a:xfrm>
            <a:off x="4436061" y="2550134"/>
            <a:ext cx="2094957" cy="58495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FE45A-3EF2-B6D4-0E9D-85F86E8D266D}"/>
              </a:ext>
            </a:extLst>
          </p:cNvPr>
          <p:cNvSpPr txBox="1"/>
          <p:nvPr/>
        </p:nvSpPr>
        <p:spPr>
          <a:xfrm>
            <a:off x="729884" y="3193533"/>
            <a:ext cx="2465615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secure and reliable identification system for all citizens of Nepal.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9FC88-E656-6FD2-864F-7D5CDEA92D29}"/>
              </a:ext>
            </a:extLst>
          </p:cNvPr>
          <p:cNvSpPr txBox="1"/>
          <p:nvPr/>
        </p:nvSpPr>
        <p:spPr>
          <a:xfrm>
            <a:off x="7763415" y="3181738"/>
            <a:ext cx="2416628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every citizen has a unique identity number.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NID with various government services.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FC54D05-E891-4A68-6D3B-22430A44E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13" y="3335627"/>
            <a:ext cx="2648651" cy="291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identity theft and fraud.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inclusivity for all citizens.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the efficiency and transparency of government services.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534CE-7A5A-90D7-EBA5-02880A1BC654}"/>
              </a:ext>
            </a:extLst>
          </p:cNvPr>
          <p:cNvSpPr/>
          <p:nvPr/>
        </p:nvSpPr>
        <p:spPr>
          <a:xfrm flipH="1">
            <a:off x="947871" y="2541970"/>
            <a:ext cx="209495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endParaRPr lang="en-US" sz="30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/>
          </a:bodyPr>
          <a:lstStyle/>
          <a:p>
            <a:pPr algn="just"/>
            <a:r>
              <a:rPr lang="en-US" sz="26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citizens and maintain a secure national database.</a:t>
            </a:r>
          </a:p>
          <a:p>
            <a:pPr algn="just"/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NID with service platforms to improve public service delivery. </a:t>
            </a:r>
          </a:p>
          <a:p>
            <a:pPr algn="just"/>
            <a:r>
              <a:rPr lang="en-US" sz="26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Modernize civil registration systems.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E-Governance Model and Interaction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4" y="507806"/>
            <a:ext cx="5269232" cy="23533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00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E-Governance Model:</a:t>
            </a:r>
          </a:p>
          <a:p>
            <a:pPr marL="342900" indent="-342900" algn="just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Interactive-Service Model: Citizens access NID services online like NID registration, updates, and verification online.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3884" y="3200399"/>
            <a:ext cx="5269232" cy="2702689"/>
          </a:xfrm>
        </p:spPr>
        <p:txBody>
          <a:bodyPr>
            <a:noAutofit/>
          </a:bodyPr>
          <a:lstStyle/>
          <a:p>
            <a:pPr algn="just">
              <a:spcBef>
                <a:spcPts val="80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Interaction:</a:t>
            </a:r>
          </a:p>
          <a:p>
            <a:pPr marL="342900" indent="-342900" algn="just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G2C (Government to Citizen): Citizens use NID for services like passports, banking, voting etc. .</a:t>
            </a:r>
          </a:p>
          <a:p>
            <a:pPr marL="342900" indent="-342900" algn="just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G2G (Government to Government): Facilitates data sharing between government departments for coordinated governance and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Technology Used by NID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5B094E-F3D2-AFFB-5F15-D8636F6621F5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367484" y="2549365"/>
            <a:ext cx="10491016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Biometric Data Capture: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fingerprint scanning, facial recognition, and iris scanning to ensure unique identification.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Card Technology: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Incorporates embedded chips to store personal and biometric data securely.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Database System: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citizen information in a secure, centralized repository for efficient access and management.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Service Portals: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identity management and verification through secure online platforms. 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487930"/>
            <a:ext cx="4500154" cy="359747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Identification System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Features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Access to Services </a:t>
            </a:r>
          </a:p>
          <a:p>
            <a:pPr>
              <a:spcBef>
                <a:spcPts val="12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Digital Services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Public Services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Citizen Engagement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2160" y="2487930"/>
            <a:ext cx="5059680" cy="35974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Implementation Costs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Digital Literacy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Challenges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Risks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Change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Misuse Risks </a:t>
            </a:r>
          </a:p>
          <a:p>
            <a:pPr>
              <a:spcBef>
                <a:spcPts val="1200"/>
              </a:spcBef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DDD3-4884-EE8D-AAC5-4F9C1144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4A01-3E7A-9F14-A3BF-486167B7FC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458720"/>
            <a:ext cx="5746750" cy="381527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State: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enrollment of citizens into the NID system.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integration with service delivery platforms.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Future State: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nationwide coverage with all citizens enrolled.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integration with both government and private sector services.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A634-16E9-4FCC-2A49-BB687EA050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64680" y="2458720"/>
            <a:ext cx="3947160" cy="359747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Gaps: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enrollment due to geographical and infrastructural challenges.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awareness and acceptance among the populace.</a:t>
            </a:r>
          </a:p>
          <a:p>
            <a:pPr>
              <a:spcBef>
                <a:spcPts val="12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9398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71F2E7-AE44-0028-E94E-AEA5CD2B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09B4E-B273-08DD-C228-CC4C75F430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7743" y="2298337"/>
            <a:ext cx="7810500" cy="369932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public awareness and digital literacy programs.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cybersecurity measures to protect citizen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infrastructure to support the NID system.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private tech companies to improve system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0495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Widescreen</PresentationFormat>
  <Paragraphs>72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Custom</vt:lpstr>
      <vt:lpstr>National Identity Card (NID)</vt:lpstr>
      <vt:lpstr>Introduction</vt:lpstr>
      <vt:lpstr>Mission, Vision &amp; Goals</vt:lpstr>
      <vt:lpstr>Objectives</vt:lpstr>
      <vt:lpstr>E-Governance Model and Interaction</vt:lpstr>
      <vt:lpstr>Technology Used by NID</vt:lpstr>
      <vt:lpstr>SWOT Analysis</vt:lpstr>
      <vt:lpstr>GAP Analysis</vt:lpstr>
      <vt:lpstr>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2025-06-22T15:48:10Z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