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AD80A-1A81-4AC1-9280-74E10EF1AA5C}">
  <a:tblStyle styleId="{13DAD80A-1A81-4AC1-9280-74E10EF1A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2fadce8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d2fadce8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d2fadce8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d2fadce8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d2fadce8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d2fadce8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d7f2d1d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d7f2d1d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2fadce8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2fadce8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d2fadce8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d2fadce8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d2fadce8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d2fadce8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d13c76a6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d13c76a6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d7f2d1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d7f2d1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d13c76a69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d13c76a69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3c76a6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3c76a6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d13c76a69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d13c76a69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d13c76a69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d13c76a69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d13c76a69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d13c76a69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d13c76a69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d13c76a69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d7f2d1d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d7f2d1d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d13c76a6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d13c76a6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13c76a6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13c76a6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13c76a6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13c76a6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d13c76a6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d13c76a6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d13c76a6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d13c76a6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2fadc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d2fadc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d2fadce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d2fadce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uZzmy91DC0AOpFuayQeBj9XzqduZEbFdmy9fsQZIROk/edit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uZzmy91DC0AOpFuayQeBj9XzqduZEbFdmy9fsQZIROk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88825" y="1063244"/>
            <a:ext cx="8895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</a:rPr>
              <a:t>LMS Log data analysis for the early prediction of student performance</a:t>
            </a:r>
            <a:endParaRPr sz="2200" b="1" dirty="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79979" y="2452889"/>
            <a:ext cx="848139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Bhumika Khetan(22M0754)  			Tanvi Keluskar(22M0782)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25" y="3630300"/>
            <a:ext cx="13335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040350" y="382350"/>
            <a:ext cx="306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1"/>
                </a:solidFill>
              </a:rPr>
              <a:t>ET623 Course Project</a:t>
            </a:r>
            <a:endParaRPr sz="2300" dirty="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96450" y="2114250"/>
            <a:ext cx="151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96450" y="3168600"/>
            <a:ext cx="163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 April 2024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2983950" y="317725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 Curve: Neural Network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0" y="22589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 Curve: SVC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0" y="317725"/>
            <a:ext cx="3010425" cy="20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525" y="317725"/>
            <a:ext cx="3176100" cy="20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625" y="317725"/>
            <a:ext cx="2859800" cy="20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619725"/>
            <a:ext cx="3097225" cy="227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7225" y="2619725"/>
            <a:ext cx="3097225" cy="2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4450" y="2619725"/>
            <a:ext cx="2935100" cy="2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0" y="374825"/>
            <a:ext cx="8700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Scenario for</a:t>
            </a:r>
            <a:r>
              <a:rPr lang="en" sz="1500" b="1" dirty="0"/>
              <a:t> grade 2.5 and 5.0 Models </a:t>
            </a:r>
            <a:r>
              <a:rPr lang="en" sz="1500" dirty="0"/>
              <a:t>: 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Positives : People above the grade threshold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dirty="0"/>
              <a:t>Objective:</a:t>
            </a:r>
            <a:r>
              <a:rPr lang="en" sz="1500" dirty="0"/>
              <a:t> Prioritize high precision to </a:t>
            </a:r>
            <a:r>
              <a:rPr lang="en" sz="1500" b="1" dirty="0"/>
              <a:t>reduce false positives</a:t>
            </a:r>
            <a:r>
              <a:rPr lang="en" sz="1500" dirty="0"/>
              <a:t>, particularly for at-risk and fail students.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dirty="0"/>
              <a:t>F0.5 Score:</a:t>
            </a:r>
            <a:r>
              <a:rPr lang="en" sz="1500" dirty="0"/>
              <a:t> Weighs precision twice as much as recall. This emphasizes minimizing false positives over false negatives.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Scenario for Excellent Students </a:t>
            </a:r>
            <a:r>
              <a:rPr lang="en" sz="1500" b="1" dirty="0"/>
              <a:t>(Grade ≥ 8.5)</a:t>
            </a:r>
            <a:r>
              <a:rPr lang="en" sz="1500" dirty="0"/>
              <a:t>: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Negatives: People below the grade threshold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dirty="0"/>
              <a:t>Objective:</a:t>
            </a:r>
            <a:r>
              <a:rPr lang="en" sz="1500" dirty="0"/>
              <a:t> Emphasize recall to</a:t>
            </a:r>
            <a:r>
              <a:rPr lang="en" sz="1500" b="1" dirty="0"/>
              <a:t> reduce false negatives</a:t>
            </a:r>
            <a:r>
              <a:rPr lang="en" sz="1500" dirty="0"/>
              <a:t>, particularly for excellent students.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dirty="0"/>
              <a:t>F2 Score:</a:t>
            </a:r>
            <a:r>
              <a:rPr lang="en" sz="1500" dirty="0"/>
              <a:t> Doubles the weight given to recall, prioritizing the detection of excellent students even if it increases false positives.</a:t>
            </a:r>
            <a:endParaRPr sz="1500" dirty="0"/>
          </a:p>
        </p:txBody>
      </p:sp>
      <p:sp>
        <p:nvSpPr>
          <p:cNvPr id="197" name="Google Shape;197;p23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Details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4"/>
          <p:cNvGraphicFramePr/>
          <p:nvPr/>
        </p:nvGraphicFramePr>
        <p:xfrm>
          <a:off x="271113" y="119550"/>
          <a:ext cx="7553875" cy="4723980"/>
        </p:xfrm>
        <a:graphic>
          <a:graphicData uri="http://schemas.openxmlformats.org/drawingml/2006/table">
            <a:tbl>
              <a:tblPr>
                <a:noFill/>
                <a:tableStyleId>{13DAD80A-1A81-4AC1-9280-74E10EF1AA5C}</a:tableStyleId>
              </a:tblPr>
              <a:tblGrid>
                <a:gridCol w="196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Moment of Prediction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Metric</a:t>
                      </a:r>
                      <a:endParaRPr sz="1200" b="1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Mark Threshold 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Algorithm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2.5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8.5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10%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81%</a:t>
                      </a:r>
                      <a:endParaRPr sz="100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RF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25%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85%</a:t>
                      </a:r>
                      <a:endParaRPr sz="100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RF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0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33%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87%</a:t>
                      </a:r>
                      <a:endParaRPr sz="100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RF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0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50%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90%</a:t>
                      </a:r>
                      <a:endParaRPr sz="100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RF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96%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203" name="Google Shape;203;p24"/>
          <p:cNvCxnSpPr/>
          <p:nvPr/>
        </p:nvCxnSpPr>
        <p:spPr>
          <a:xfrm>
            <a:off x="2128250" y="125250"/>
            <a:ext cx="0" cy="46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208613" y="125250"/>
            <a:ext cx="0" cy="46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6889500" y="125250"/>
            <a:ext cx="0" cy="46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Research Question 2</a:t>
            </a:r>
            <a:r>
              <a:rPr lang="en" sz="2200" b="1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>
                <a:solidFill>
                  <a:schemeClr val="dk2"/>
                </a:solidFill>
              </a:rPr>
              <a:t>What LMS log-derived</a:t>
            </a:r>
            <a:r>
              <a:rPr lang="en" sz="1800" b="1">
                <a:solidFill>
                  <a:schemeClr val="dk2"/>
                </a:solidFill>
              </a:rPr>
              <a:t> variables have the greatest influence</a:t>
            </a:r>
            <a:r>
              <a:rPr lang="en" sz="1800">
                <a:solidFill>
                  <a:schemeClr val="dk2"/>
                </a:solidFill>
              </a:rPr>
              <a:t> on student performance?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223100" y="8422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AutoNum type="arabicPeriod"/>
            </a:pP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Course Engagement: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 like </a:t>
            </a: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COURSE_VIEW_PCT and COURSE_VIEW_TIME_PCT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consistently indicate high importance, suggesting that active participation in course materials is crucial for performance.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AutoNum type="arabicPeriod"/>
            </a:pP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Mandatory Grade Completion: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ACCOMPLISH_MANDATORY_GRADE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consistently influential, emphasizing the necessity of meeting mandatory grade requirements for higher grades.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AutoNum type="arabicPeriod"/>
            </a:pP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Utilization: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RESOURCE_VIEW_PCT and RESOURCE_VIEW_UNIQUE_PCT 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 the importance of effectively using learning resources for better outcomes.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AutoNum type="arabicPeriod"/>
            </a:pP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Submission Patterns: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 related to assignment submission, such as </a:t>
            </a: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ASSIGN_SUBMIT_UNIQUE_PCT and ASSIGN_SUBMIT_PCT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indicate the significance of timely and complete submissions.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AutoNum type="arabicPeriod"/>
            </a:pPr>
            <a:r>
              <a:rPr lang="en" sz="12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Predictive Factors: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Certain features maintain importance across different grade levels and time intervals, suggesting their reliability in predicting student success.</a:t>
            </a:r>
            <a:endParaRPr sz="68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875"/>
            <a:ext cx="4143525" cy="248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25" y="393377"/>
            <a:ext cx="4143525" cy="2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475" y="2879475"/>
            <a:ext cx="3895625" cy="23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950" y="2806124"/>
            <a:ext cx="3895615" cy="23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Grade 2.5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0" y="345475"/>
            <a:ext cx="4035375" cy="242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392" y="345475"/>
            <a:ext cx="4035383" cy="24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758" y="2722275"/>
            <a:ext cx="4035392" cy="24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400" y="2744487"/>
            <a:ext cx="3961325" cy="2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Grade 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425"/>
            <a:ext cx="4019700" cy="24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600" y="437238"/>
            <a:ext cx="3836950" cy="23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" y="2739400"/>
            <a:ext cx="4019638" cy="24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850" y="2737090"/>
            <a:ext cx="4019700" cy="24118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Grade 8.5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2983950" y="317725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37300" y="0"/>
            <a:ext cx="8538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Question 3 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 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student clusters based on LMS usage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exist independently of course features?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20750" y="840925"/>
            <a:ext cx="8190600" cy="3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1  Data Preprocessing: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values in the dataset are </a:t>
            </a: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imputed using mean strategy.</a:t>
            </a:r>
            <a:endParaRPr sz="12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scaling is applied to the imputed data to normalize the features.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agglomeration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performed to reduce dimensionality while preserving important information. So out of 66 total features following 4 features were us 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URL and assignment access (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UAA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primarily combines the submission and viewing of URLs and assignments within the LMS.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Mandatory and optional assignment evaluation (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MOA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primarily consolidates variables related to evaluating assignments.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Quiz access time (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QAT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aggregates variables related to quiz actions.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Course and resource view (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CIR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encompasses variables related to viewing course materials and resources.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2 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Analysis: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K-means clustering was applied to the aggregated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Optimally 6 clusters were found out, which divide students into differentiable clusters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95700" y="4309800"/>
            <a:ext cx="871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Detailed Feature agglomeration Info</a:t>
            </a:r>
            <a:r>
              <a:rPr lang="en" sz="1500"/>
              <a:t> 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https://docs.google.com/document/d/1uZzmy91DC0AOpFuayQeBj9XzqduZEbFdmy9fsQZIROk/edit?usp=sharing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42814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1110600" y="4281500"/>
            <a:ext cx="65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50% Moment of Prediction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28" y="0"/>
            <a:ext cx="7686877" cy="248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50" y="2250231"/>
            <a:ext cx="7948850" cy="2571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886200"/>
            <a:ext cx="14691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Distribution for each cluster at different moments of prediction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910575" y="202825"/>
            <a:ext cx="377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Motivation : Key Points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56875" y="612600"/>
            <a:ext cx="92787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Course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Agnostic 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Data. 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Single-course models perform well but lack generalizability. 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Previous studies report a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9% to 28% 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drop when applying single-course models to other courses within the same degree. 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Courses with similar LMS usage patterns can experience a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22% to 25%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loss in accuracy when using course-specific models.</a:t>
            </a: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Moodle logs from University of Oviedo.</a:t>
            </a: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Early Prediction of student performance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at-risk, excellent and pass/fail students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moments of prediction used were 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10%, 25%, 33% and 50%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course duration.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suggests full models for early prediction may lack accuracy.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variables 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impacting student performance.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Discover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student clusters based on LMS usage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independent of course attributes.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Investigate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between student clusters and performance outcomes</a:t>
            </a: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50" y="0"/>
            <a:ext cx="7815851" cy="246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528" y="2479208"/>
            <a:ext cx="7637974" cy="24148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/>
        </p:nvSpPr>
        <p:spPr>
          <a:xfrm>
            <a:off x="0" y="886200"/>
            <a:ext cx="14691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Distribution for each cluster at different moments of prediction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" y="604300"/>
            <a:ext cx="7861202" cy="19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" y="2629801"/>
            <a:ext cx="8087952" cy="19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3" y="2455675"/>
            <a:ext cx="8375135" cy="20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63" y="425351"/>
            <a:ext cx="8375024" cy="20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BAFF0-F021-5A6E-97AF-4FA5E791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Research Question 4 : </a:t>
            </a:r>
            <a:r>
              <a:rPr lang="en" sz="1800">
                <a:solidFill>
                  <a:schemeClr val="dk2"/>
                </a:solidFill>
              </a:rPr>
              <a:t>Is there a correlation between</a:t>
            </a:r>
            <a:r>
              <a:rPr lang="en" sz="1800" b="1">
                <a:solidFill>
                  <a:schemeClr val="dk2"/>
                </a:solidFill>
              </a:rPr>
              <a:t> student clusters and their performance</a:t>
            </a:r>
            <a:r>
              <a:rPr lang="en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7800"/>
            <a:ext cx="3393101" cy="22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07800"/>
            <a:ext cx="3771775" cy="24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44" y="3072096"/>
            <a:ext cx="5830157" cy="207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 b="1">
                <a:latin typeface="Arial"/>
                <a:ea typeface="Arial"/>
                <a:cs typeface="Arial"/>
                <a:sym typeface="Arial"/>
              </a:rPr>
              <a:t>Inference</a:t>
            </a:r>
            <a:endParaRPr sz="268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LMS logs analysis indicates potential for predicting student performance at various course completion percentages.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Certain LMS log-derived variables, like </a:t>
            </a:r>
            <a:r>
              <a:rPr lang="en" b="1" dirty="0"/>
              <a:t>mandatory assessment grade</a:t>
            </a:r>
            <a:r>
              <a:rPr lang="en" dirty="0"/>
              <a:t>, significantly influence student performance.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Student clusters based on LMS usage patterns exist irrespective of </a:t>
            </a:r>
            <a:r>
              <a:rPr lang="en" b="1" dirty="0"/>
              <a:t>course features, suggesting distinct learner profiles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Correlations between student clusters and performance levels suggest tailored interventions can improve student outcomes in online courses.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14875" y="1084825"/>
            <a:ext cx="8772000" cy="2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student performance in LMS assignments be predicted by analyzing logs at 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10%, 25%, 33%, and 50%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course completion?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LMS log-derived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variables have the greatest influence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student performance?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student clusters based on LMS usage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exist independently of course features?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there a correlation between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student clusters and their performance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216150" y="317725"/>
            <a:ext cx="47752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Approach - Research Questions </a:t>
            </a:r>
            <a:endParaRPr sz="2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983950" y="139050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Dataset Details</a:t>
            </a:r>
            <a:endParaRPr sz="2200" b="1">
              <a:solidFill>
                <a:schemeClr val="dk1"/>
              </a:solidFill>
            </a:endParaRPr>
          </a:p>
        </p:txBody>
      </p:sp>
      <p:cxnSp>
        <p:nvCxnSpPr>
          <p:cNvPr id="108" name="Google Shape;108;p16"/>
          <p:cNvCxnSpPr>
            <a:stCxn id="107" idx="2"/>
          </p:cNvCxnSpPr>
          <p:nvPr/>
        </p:nvCxnSpPr>
        <p:spPr>
          <a:xfrm>
            <a:off x="4572000" y="662250"/>
            <a:ext cx="900" cy="3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89325" y="662250"/>
            <a:ext cx="440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 related to students’ actions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81300" y="662250"/>
            <a:ext cx="382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 related to assignment tasks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1212500"/>
            <a:ext cx="15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CourseViewPct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467675" y="121250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CourseViewTime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83950" y="121250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ResourceViewPct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1612700"/>
            <a:ext cx="17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ResourceViewTime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684725" y="1612700"/>
            <a:ext cx="20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ResourceViewTimePct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2012900"/>
            <a:ext cx="22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ResourceViewUniquePct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211600" y="2012900"/>
            <a:ext cx="119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UrlViewPct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291900" y="2012900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UrlViewTime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2532250"/>
            <a:ext cx="14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UrlViewTimePct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560900" y="2413100"/>
            <a:ext cx="17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UrlViewUniquePct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028650" y="2571750"/>
            <a:ext cx="15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AssignViewTime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652775" y="2813300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QuizViewPct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95700" y="2971950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QuizViewTime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932875" y="313060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QuizViewTimePct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218750" y="327125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QuizAttemptTime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0" y="361370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QuizCloseAttemptTime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2377950" y="3689450"/>
            <a:ext cx="22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…and many more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634250" y="1212500"/>
            <a:ext cx="22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Mandatory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6764400" y="1212500"/>
            <a:ext cx="18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Optional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781650" y="1572063"/>
            <a:ext cx="237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Optional Grade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530050" y="21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Optional Pct Graded: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572000" y="2450975"/>
            <a:ext cx="35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Optional Percentile Grade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496325" y="1892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Mandatory Grade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5844600" y="281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Mandatory Pct Graded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4647000" y="3213500"/>
            <a:ext cx="34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 Mandatory Percentile Grade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95700" y="4309800"/>
            <a:ext cx="871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Detailed Variables Info 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https://docs.google.com/document/d/1uZzmy91DC0AOpFuayQeBj9XzqduZEbFdmy9fsQZIROk/edit?usp=sharing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2983950" y="139050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Dataset Details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15700" y="758300"/>
            <a:ext cx="81372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Thresholds Definition: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 We establish a </a:t>
            </a: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0-10 marks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 scale where: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2.5 marks: At-risk threshold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5 marks: Pass/Fail threshold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8.5 marks: Excellent student threshold</a:t>
            </a:r>
          </a:p>
          <a:p>
            <a:pPr marL="5905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en-US" sz="1500" dirty="0">
              <a:latin typeface="Roboto"/>
              <a:ea typeface="Roboto"/>
              <a:cs typeface="Roboto"/>
              <a:sym typeface="Roboto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Features Used </a:t>
            </a: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: The 4 aggregated features are : 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URL and assignment access (</a:t>
            </a: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UAA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Mandatory and optional assignment evaluation (</a:t>
            </a: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MOA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Quiz access time (</a:t>
            </a: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QAT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Course and resource view (</a:t>
            </a:r>
            <a:r>
              <a:rPr lang="en" sz="1500" b="1" dirty="0">
                <a:latin typeface="Roboto"/>
                <a:ea typeface="Roboto"/>
                <a:cs typeface="Roboto"/>
                <a:sym typeface="Roboto"/>
              </a:rPr>
              <a:t>CIR</a:t>
            </a: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l="2632" r="5329"/>
          <a:stretch/>
        </p:blipFill>
        <p:spPr>
          <a:xfrm>
            <a:off x="4765750" y="1143000"/>
            <a:ext cx="4127574" cy="14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600" y="2571750"/>
            <a:ext cx="3386400" cy="256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375" y="-64375"/>
            <a:ext cx="6700900" cy="5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2983950" y="317725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0" y="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Question 1</a:t>
            </a:r>
            <a:r>
              <a:rPr lang="en" sz="2200" b="1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student performance in LMS assignments be predicted by analyzing logs at </a:t>
            </a: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10%, 25%, 33%, and 50%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course completion?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35600" y="900650"/>
            <a:ext cx="76323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 the following models for the prediction at different moments of time and different grade.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Vector Classifier (SVC)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Performed 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hyperparameter tuning using Randomized Search Cross-Validation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optimize model performance.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Evaluated model performance using 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area under the 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Receiver Operating Characteristic (ROC) curve (AUC)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Identified trends in model performance based on accuracy and ROC curves.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Summarized key findings and highlighted the 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significance of early performance prediction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improving student outcomes in online courses.</a:t>
            </a:r>
            <a:endParaRPr sz="1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2983950" y="317725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15450" y="3319450"/>
            <a:ext cx="368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of different models, at prediction moments 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93425" cy="27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0"/>
            <a:ext cx="4538640" cy="26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025" y="2571750"/>
            <a:ext cx="4538650" cy="272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2983950" y="317725"/>
            <a:ext cx="317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 Curve: Random Forest 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225" y="317725"/>
            <a:ext cx="3010425" cy="206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193" y="317726"/>
            <a:ext cx="3010433" cy="206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0" y="329563"/>
            <a:ext cx="2901250" cy="198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0" y="22589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 Curve: AdaBoost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34450"/>
            <a:ext cx="2859800" cy="2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3400" y="2634450"/>
            <a:ext cx="3010425" cy="22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5025" y="2702025"/>
            <a:ext cx="3097225" cy="21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1222</Words>
  <Application>Microsoft Office PowerPoint</Application>
  <PresentationFormat>On-screen Show (16:9)</PresentationFormat>
  <Paragraphs>194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</vt:lpstr>
      <vt:lpstr>Arial</vt:lpstr>
      <vt:lpstr>Geometric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 2: What LMS log-derived variables have the greatest influence on student performance?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 4 : Is there a correlation between student clusters and their performance? </vt:lpstr>
      <vt:lpstr>Inference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Bhumika Khetan</cp:lastModifiedBy>
  <cp:revision>11</cp:revision>
  <dcterms:modified xsi:type="dcterms:W3CDTF">2024-04-19T05:35:36Z</dcterms:modified>
</cp:coreProperties>
</file>