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72C5-8401-4918-86AC-1ED0D1A53BF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2021-B9F6-43F4-8996-AC7F18946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09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72C5-8401-4918-86AC-1ED0D1A53BF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2021-B9F6-43F4-8996-AC7F18946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14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72C5-8401-4918-86AC-1ED0D1A53BF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2021-B9F6-43F4-8996-AC7F1894646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6084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72C5-8401-4918-86AC-1ED0D1A53BF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2021-B9F6-43F4-8996-AC7F18946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894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72C5-8401-4918-86AC-1ED0D1A53BF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2021-B9F6-43F4-8996-AC7F1894646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6366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72C5-8401-4918-86AC-1ED0D1A53BF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2021-B9F6-43F4-8996-AC7F18946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143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72C5-8401-4918-86AC-1ED0D1A53BF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2021-B9F6-43F4-8996-AC7F18946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481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72C5-8401-4918-86AC-1ED0D1A53BF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2021-B9F6-43F4-8996-AC7F18946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90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72C5-8401-4918-86AC-1ED0D1A53BF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2021-B9F6-43F4-8996-AC7F18946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20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72C5-8401-4918-86AC-1ED0D1A53BF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2021-B9F6-43F4-8996-AC7F18946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09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72C5-8401-4918-86AC-1ED0D1A53BF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2021-B9F6-43F4-8996-AC7F18946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642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72C5-8401-4918-86AC-1ED0D1A53BF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2021-B9F6-43F4-8996-AC7F18946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844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72C5-8401-4918-86AC-1ED0D1A53BF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2021-B9F6-43F4-8996-AC7F18946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72C5-8401-4918-86AC-1ED0D1A53BF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2021-B9F6-43F4-8996-AC7F18946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13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72C5-8401-4918-86AC-1ED0D1A53BF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2021-B9F6-43F4-8996-AC7F18946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50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72C5-8401-4918-86AC-1ED0D1A53BF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42021-B9F6-43F4-8996-AC7F18946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29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872C5-8401-4918-86AC-1ED0D1A53BF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342021-B9F6-43F4-8996-AC7F18946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23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1885276"/>
            <a:ext cx="7015639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Sales Performance Dashboard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2747050"/>
            <a:ext cx="740779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Subtitle: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Overview of Sales, Profit &amp; Key Insights (2019–2020)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0" y="3244334"/>
            <a:ext cx="5738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Date &amp; Presenter Info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13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362891"/>
          </a:xfrm>
        </p:spPr>
        <p:txBody>
          <a:bodyPr>
            <a:noAutofit/>
          </a:bodyPr>
          <a:lstStyle/>
          <a:p>
            <a:r>
              <a:rPr lang="en-IN" sz="6600" b="1" dirty="0" smtClean="0"/>
              <a:t> </a:t>
            </a:r>
            <a:r>
              <a:rPr lang="en-IN" sz="6600" b="1" dirty="0"/>
              <a:t>Executive Summary</a:t>
            </a:r>
            <a:br>
              <a:rPr lang="en-IN" sz="6600" b="1" dirty="0"/>
            </a:br>
            <a:endParaRPr lang="en-IN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Sales: </a:t>
            </a:r>
            <a:r>
              <a:rPr lang="en-US" b="1" dirty="0"/>
              <a:t>341.01K</a:t>
            </a:r>
            <a:endParaRPr lang="en-US" dirty="0"/>
          </a:p>
          <a:p>
            <a:r>
              <a:rPr lang="en-US" dirty="0"/>
              <a:t>Quantity Sold: </a:t>
            </a:r>
            <a:r>
              <a:rPr lang="en-US" b="1" dirty="0"/>
              <a:t>5239</a:t>
            </a:r>
            <a:endParaRPr lang="en-US" dirty="0"/>
          </a:p>
          <a:p>
            <a:r>
              <a:rPr lang="en-US" dirty="0"/>
              <a:t>Total Profit: </a:t>
            </a:r>
            <a:r>
              <a:rPr lang="en-US" b="1" dirty="0"/>
              <a:t>27K</a:t>
            </a:r>
            <a:endParaRPr lang="en-US" dirty="0"/>
          </a:p>
          <a:p>
            <a:r>
              <a:rPr lang="en-US" dirty="0" smtClean="0"/>
              <a:t>Average </a:t>
            </a:r>
            <a:r>
              <a:rPr lang="en-US" dirty="0"/>
              <a:t>Delivery Time: </a:t>
            </a:r>
            <a:r>
              <a:rPr lang="en-US" b="1" dirty="0"/>
              <a:t>4 Days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436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326571"/>
            <a:ext cx="8596668" cy="1319349"/>
          </a:xfrm>
        </p:spPr>
        <p:txBody>
          <a:bodyPr>
            <a:normAutofit/>
          </a:bodyPr>
          <a:lstStyle/>
          <a:p>
            <a:r>
              <a:rPr lang="en-US" b="1" dirty="0" smtClean="0"/>
              <a:t> </a:t>
            </a:r>
            <a:r>
              <a:rPr lang="en-US" b="1" dirty="0"/>
              <a:t>Sales &amp; Profit Trend (Time Series</a:t>
            </a:r>
            <a:r>
              <a:rPr lang="en-US" b="1" dirty="0" smtClean="0"/>
              <a:t>) 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1554481"/>
            <a:ext cx="8596668" cy="2690948"/>
          </a:xfrm>
        </p:spPr>
        <p:txBody>
          <a:bodyPr>
            <a:normAutofit/>
          </a:bodyPr>
          <a:lstStyle/>
          <a:p>
            <a:endParaRPr lang="en-US" b="1" dirty="0"/>
          </a:p>
          <a:p>
            <a:r>
              <a:rPr lang="en-US" sz="2400" b="1" i="1" u="sng" dirty="0"/>
              <a:t>Line charts: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b="1" i="1" u="sng" dirty="0"/>
              <a:t>Sales by Month &amp; Year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b="1" i="1" u="sng" dirty="0"/>
              <a:t>Profit by Month &amp; Year</a:t>
            </a:r>
          </a:p>
          <a:p>
            <a:r>
              <a:rPr lang="en-US" sz="2400" b="1" i="1" u="sng" dirty="0"/>
              <a:t>Insight: Spike in sales/profit in October–December</a:t>
            </a:r>
          </a:p>
          <a:p>
            <a:endParaRPr lang="en-US" b="1" dirty="0"/>
          </a:p>
          <a:p>
            <a:endParaRPr lang="en-US" sz="2400" b="1" i="1" dirty="0"/>
          </a:p>
          <a:p>
            <a:endParaRPr lang="en-US" b="1" dirty="0"/>
          </a:p>
          <a:p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97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/>
              <a:t> </a:t>
            </a:r>
            <a:r>
              <a:rPr lang="en-US" sz="4400" b="1" dirty="0"/>
              <a:t>Sales by Segment</a:t>
            </a:r>
            <a:br>
              <a:rPr lang="en-US" sz="4400" b="1" dirty="0"/>
            </a:b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Donut Chart showing:</a:t>
            </a:r>
          </a:p>
          <a:p>
            <a:pPr lvl="1"/>
            <a:r>
              <a:rPr lang="en-US" sz="3200" b="1" dirty="0"/>
              <a:t>Consumer:</a:t>
            </a:r>
            <a:r>
              <a:rPr lang="en-US" sz="3200" dirty="0"/>
              <a:t> 48%</a:t>
            </a:r>
          </a:p>
          <a:p>
            <a:pPr lvl="1"/>
            <a:r>
              <a:rPr lang="en-US" sz="3200" b="1" dirty="0"/>
              <a:t>Corporate:</a:t>
            </a:r>
            <a:r>
              <a:rPr lang="en-US" sz="3200" dirty="0"/>
              <a:t> 33%</a:t>
            </a:r>
          </a:p>
          <a:p>
            <a:pPr lvl="1"/>
            <a:r>
              <a:rPr lang="en-US" sz="3200" b="1" dirty="0"/>
              <a:t>Home Office:</a:t>
            </a:r>
            <a:r>
              <a:rPr lang="en-US" sz="3200" dirty="0"/>
              <a:t> 20</a:t>
            </a:r>
            <a:r>
              <a:rPr lang="en-US" sz="3200" dirty="0" smtClean="0"/>
              <a:t>%</a:t>
            </a:r>
            <a:endParaRPr lang="en-US" sz="32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896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 </a:t>
            </a:r>
            <a:r>
              <a:rPr lang="en-US" sz="4000" b="1" dirty="0"/>
              <a:t>Sales by Category &amp; Subcategory</a:t>
            </a:r>
            <a:br>
              <a:rPr lang="en-US" sz="4000" b="1" dirty="0"/>
            </a:b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0423"/>
            <a:ext cx="8596668" cy="4290939"/>
          </a:xfrm>
        </p:spPr>
        <p:txBody>
          <a:bodyPr>
            <a:normAutofit/>
          </a:bodyPr>
          <a:lstStyle/>
          <a:p>
            <a:r>
              <a:rPr lang="en-US" sz="2400" dirty="0"/>
              <a:t>Category:</a:t>
            </a:r>
          </a:p>
          <a:p>
            <a:pPr lvl="1"/>
            <a:r>
              <a:rPr lang="en-US" sz="2400" dirty="0"/>
              <a:t>Office Supplies: </a:t>
            </a:r>
            <a:r>
              <a:rPr lang="en-US" sz="2400" b="1" dirty="0"/>
              <a:t>150K</a:t>
            </a:r>
            <a:endParaRPr lang="en-US" sz="2400" dirty="0"/>
          </a:p>
          <a:p>
            <a:pPr lvl="1"/>
            <a:r>
              <a:rPr lang="en-US" sz="2400" dirty="0"/>
              <a:t>Furniture: </a:t>
            </a:r>
            <a:r>
              <a:rPr lang="en-US" sz="2400" b="1" dirty="0"/>
              <a:t>105K</a:t>
            </a:r>
            <a:endParaRPr lang="en-US" sz="2400" dirty="0"/>
          </a:p>
          <a:p>
            <a:pPr lvl="1"/>
            <a:r>
              <a:rPr lang="en-US" sz="2400" dirty="0"/>
              <a:t>Technology: </a:t>
            </a:r>
            <a:r>
              <a:rPr lang="en-US" sz="2400" b="1" dirty="0"/>
              <a:t>85K</a:t>
            </a:r>
            <a:endParaRPr lang="en-US" sz="2400" dirty="0"/>
          </a:p>
          <a:p>
            <a:r>
              <a:rPr lang="en-US" sz="2400" dirty="0"/>
              <a:t>Subcategory (Top 3):</a:t>
            </a:r>
          </a:p>
          <a:p>
            <a:pPr lvl="1"/>
            <a:r>
              <a:rPr lang="en-US" sz="2400" dirty="0"/>
              <a:t>Chairs: </a:t>
            </a:r>
            <a:r>
              <a:rPr lang="en-US" sz="2400" b="1" dirty="0"/>
              <a:t>45K</a:t>
            </a:r>
            <a:endParaRPr lang="en-US" sz="2400" dirty="0"/>
          </a:p>
          <a:p>
            <a:pPr lvl="1"/>
            <a:r>
              <a:rPr lang="en-US" sz="2400" dirty="0"/>
              <a:t>Binders: </a:t>
            </a:r>
            <a:r>
              <a:rPr lang="en-US" sz="2400" b="1" dirty="0"/>
              <a:t>43K</a:t>
            </a:r>
            <a:endParaRPr lang="en-US" sz="2400" dirty="0"/>
          </a:p>
          <a:p>
            <a:pPr lvl="1"/>
            <a:r>
              <a:rPr lang="en-US" sz="2400" dirty="0"/>
              <a:t>Phones: </a:t>
            </a:r>
            <a:r>
              <a:rPr lang="en-US" sz="2400" b="1" dirty="0"/>
              <a:t>43K</a:t>
            </a:r>
            <a:endParaRPr lang="en-US" sz="2400" dirty="0"/>
          </a:p>
          <a:p>
            <a:pPr marL="0" indent="0">
              <a:buNone/>
            </a:pPr>
            <a:endParaRPr lang="en-US" sz="36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386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 </a:t>
            </a:r>
            <a:r>
              <a:rPr lang="en-US" sz="4800" b="1" dirty="0"/>
              <a:t>Sales by Payment Mode</a:t>
            </a:r>
            <a:br>
              <a:rPr lang="en-US" sz="4800" b="1" dirty="0"/>
            </a:b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Donut chart:</a:t>
            </a:r>
          </a:p>
          <a:p>
            <a:pPr lvl="1"/>
            <a:r>
              <a:rPr lang="en-US" sz="3200" b="1" dirty="0"/>
              <a:t>COD:</a:t>
            </a:r>
            <a:r>
              <a:rPr lang="en-US" sz="3200" dirty="0"/>
              <a:t> 41%</a:t>
            </a:r>
          </a:p>
          <a:p>
            <a:pPr lvl="1"/>
            <a:r>
              <a:rPr lang="en-US" sz="3200" b="1" dirty="0"/>
              <a:t>Online:</a:t>
            </a:r>
            <a:r>
              <a:rPr lang="en-US" sz="3200" dirty="0"/>
              <a:t> 39%</a:t>
            </a:r>
          </a:p>
          <a:p>
            <a:pPr lvl="1"/>
            <a:r>
              <a:rPr lang="en-US" sz="3200" b="1" dirty="0"/>
              <a:t>Cards:</a:t>
            </a:r>
            <a:r>
              <a:rPr lang="en-US" sz="3200" dirty="0"/>
              <a:t> 20%</a:t>
            </a:r>
          </a:p>
          <a:p>
            <a:pPr marL="0" indent="0">
              <a:buNone/>
            </a:pPr>
            <a:r>
              <a:rPr lang="en-US" sz="3200" b="1" dirty="0" smtClean="0"/>
              <a:t> </a:t>
            </a:r>
            <a:endParaRPr lang="en-US" sz="32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950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/>
              <a:t> </a:t>
            </a:r>
            <a:r>
              <a:rPr lang="en-US" sz="4400" b="1" dirty="0"/>
              <a:t>Sales by Shipping Mode</a:t>
            </a:r>
            <a:br>
              <a:rPr lang="en-US" sz="4400" b="1" dirty="0"/>
            </a:b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418634"/>
          </a:xfrm>
        </p:spPr>
        <p:txBody>
          <a:bodyPr/>
          <a:lstStyle/>
          <a:p>
            <a:r>
              <a:rPr lang="en-US" sz="3200" dirty="0"/>
              <a:t>Highest: </a:t>
            </a:r>
            <a:r>
              <a:rPr lang="en-US" sz="3200" b="1" dirty="0"/>
              <a:t>Standard Class – 77K</a:t>
            </a:r>
            <a:endParaRPr lang="en-US" sz="3200" dirty="0"/>
          </a:p>
          <a:p>
            <a:r>
              <a:rPr lang="en-US" sz="3200" dirty="0"/>
              <a:t>Others: Second Class, First Class, Same Day</a:t>
            </a:r>
          </a:p>
          <a:p>
            <a:pPr marL="0" indent="0">
              <a:buNone/>
            </a:pP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547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 </a:t>
            </a:r>
            <a:r>
              <a:rPr lang="en-US" sz="4000" b="1" dirty="0"/>
              <a:t>Key Insights &amp; Recommendations</a:t>
            </a:r>
            <a:br>
              <a:rPr lang="en-US" sz="4000" b="1" dirty="0"/>
            </a:b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Focus on high-performing categories (e.g., Office Supplies)</a:t>
            </a:r>
          </a:p>
          <a:p>
            <a:r>
              <a:rPr lang="en-US" sz="2800" dirty="0"/>
              <a:t>Optimize COD logistics (41% usage)</a:t>
            </a:r>
          </a:p>
          <a:p>
            <a:r>
              <a:rPr lang="en-US" sz="2800" dirty="0"/>
              <a:t>Target Consumer segment for promotions (48% share)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004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599508"/>
            <a:ext cx="8596668" cy="1123405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20620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202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Title: Sales Performance Dashboard </vt:lpstr>
      <vt:lpstr> Executive Summary </vt:lpstr>
      <vt:lpstr> Sales &amp; Profit Trend (Time Series)  </vt:lpstr>
      <vt:lpstr> Sales by Segment </vt:lpstr>
      <vt:lpstr> Sales by Category &amp; Subcategory </vt:lpstr>
      <vt:lpstr> Sales by Payment Mode </vt:lpstr>
      <vt:lpstr> Sales by Shipping Mode </vt:lpstr>
      <vt:lpstr> Key Insights &amp; Recommendations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Sales Performance Dashboard</dc:title>
  <dc:creator>HP</dc:creator>
  <cp:lastModifiedBy>HP</cp:lastModifiedBy>
  <cp:revision>6</cp:revision>
  <dcterms:created xsi:type="dcterms:W3CDTF">2025-08-07T14:48:35Z</dcterms:created>
  <dcterms:modified xsi:type="dcterms:W3CDTF">2025-08-07T15:33:18Z</dcterms:modified>
</cp:coreProperties>
</file>