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3" r:id="rId6"/>
    <p:sldId id="261" r:id="rId7"/>
    <p:sldId id="264" r:id="rId8"/>
    <p:sldId id="265" r:id="rId9"/>
    <p:sldId id="267" r:id="rId10"/>
    <p:sldId id="266" r:id="rId11"/>
    <p:sldId id="269" r:id="rId12"/>
    <p:sldId id="268"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205B"/>
    <a:srgbClr val="2CD5C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382" autoAdjust="0"/>
    <p:restoredTop sz="86388" autoAdjust="0"/>
  </p:normalViewPr>
  <p:slideViewPr>
    <p:cSldViewPr snapToGrid="0" snapToObjects="1">
      <p:cViewPr varScale="1">
        <p:scale>
          <a:sx n="73" d="100"/>
          <a:sy n="73" d="100"/>
        </p:scale>
        <p:origin x="-894" y="-102"/>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F352D-0EE3-E443-A549-00552A51C2BD}" type="datetimeFigureOut">
              <a:rPr lang="en-US" smtClean="0"/>
              <a:pPr/>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2F1A0-AF56-1946-81FA-D17AD512C935}" type="slidenum">
              <a:rPr lang="en-US" smtClean="0"/>
              <a:pPr/>
              <a:t>‹#›</a:t>
            </a:fld>
            <a:endParaRPr lang="en-US"/>
          </a:p>
        </p:txBody>
      </p:sp>
    </p:spTree>
    <p:extLst>
      <p:ext uri="{BB962C8B-B14F-4D97-AF65-F5344CB8AC3E}">
        <p14:creationId xmlns="" xmlns:p14="http://schemas.microsoft.com/office/powerpoint/2010/main" val="225584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03EA7C-9C85-3345-BD5B-8718832943D9}"/>
              </a:ext>
            </a:extLst>
          </p:cNvPr>
          <p:cNvSpPr>
            <a:spLocks noGrp="1"/>
          </p:cNvSpPr>
          <p:nvPr>
            <p:ph type="ctrTitle"/>
          </p:nvPr>
        </p:nvSpPr>
        <p:spPr>
          <a:xfrm>
            <a:off x="1524000" y="1122363"/>
            <a:ext cx="9144000" cy="2387600"/>
          </a:xfrm>
          <a:prstGeom prst="rect">
            <a:avLst/>
          </a:prstGeom>
        </p:spPr>
        <p:txBody>
          <a:bodyPr anchor="b"/>
          <a:lstStyle>
            <a:lvl1pPr algn="l">
              <a:defRPr sz="4800">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a:extLst>
              <a:ext uri="{FF2B5EF4-FFF2-40B4-BE49-F238E27FC236}">
                <a16:creationId xmlns="" xmlns:a16="http://schemas.microsoft.com/office/drawing/2014/main" id="{128D7332-D69B-0544-92A0-301CAD81A3E2}"/>
              </a:ext>
            </a:extLst>
          </p:cNvPr>
          <p:cNvSpPr>
            <a:spLocks noGrp="1"/>
          </p:cNvSpPr>
          <p:nvPr>
            <p:ph type="subTitle" idx="1"/>
          </p:nvPr>
        </p:nvSpPr>
        <p:spPr>
          <a:xfrm>
            <a:off x="1524000" y="3602038"/>
            <a:ext cx="9144000" cy="1655762"/>
          </a:xfrm>
          <a:prstGeom prst="rect">
            <a:avLst/>
          </a:prstGeom>
        </p:spPr>
        <p:txBody>
          <a:bodyPr/>
          <a:lstStyle>
            <a:lvl1pPr marL="0" indent="0" algn="l">
              <a:buNone/>
              <a:defRPr sz="2400">
                <a:solidFill>
                  <a:srgbClr val="00205B"/>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 xmlns:p14="http://schemas.microsoft.com/office/powerpoint/2010/main" val="127469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4F51F-7504-874C-BCBA-F875B80FABD7}"/>
              </a:ext>
            </a:extLst>
          </p:cNvPr>
          <p:cNvSpPr>
            <a:spLocks noGrp="1"/>
          </p:cNvSpPr>
          <p:nvPr>
            <p:ph type="title"/>
          </p:nvPr>
        </p:nvSpPr>
        <p:spPr>
          <a:xfrm>
            <a:off x="2464903" y="130343"/>
            <a:ext cx="8950681" cy="660486"/>
          </a:xfrm>
          <a:prstGeom prst="rect">
            <a:avLst/>
          </a:prstGeom>
        </p:spPr>
        <p:txBody>
          <a:bodyPr/>
          <a:lstStyle>
            <a:lvl1pPr algn="r">
              <a:defRPr>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 xmlns:a16="http://schemas.microsoft.com/office/drawing/2014/main" id="{C736B93C-DAE8-7E4B-8CC6-C7A804AFAC64}"/>
              </a:ext>
            </a:extLst>
          </p:cNvPr>
          <p:cNvSpPr>
            <a:spLocks noGrp="1"/>
          </p:cNvSpPr>
          <p:nvPr>
            <p:ph idx="1"/>
          </p:nvPr>
        </p:nvSpPr>
        <p:spPr>
          <a:xfrm>
            <a:off x="838200" y="1396312"/>
            <a:ext cx="10515600" cy="4683211"/>
          </a:xfrm>
          <a:prstGeom prst="rect">
            <a:avLst/>
          </a:prstGeom>
        </p:spPr>
        <p:txBody>
          <a:bodyPr/>
          <a:lstStyle>
            <a:lvl1pPr>
              <a:defRPr>
                <a:solidFill>
                  <a:srgbClr val="00205B"/>
                </a:solidFill>
                <a:latin typeface="Calibri" panose="020F0502020204030204" pitchFamily="34" charset="0"/>
                <a:cs typeface="Calibri" panose="020F0502020204030204" pitchFamily="34" charset="0"/>
              </a:defRPr>
            </a:lvl1pPr>
            <a:lvl2pPr>
              <a:defRPr>
                <a:solidFill>
                  <a:srgbClr val="00205B"/>
                </a:solidFill>
                <a:latin typeface="Calibri" panose="020F0502020204030204" pitchFamily="34" charset="0"/>
                <a:cs typeface="Calibri" panose="020F0502020204030204" pitchFamily="34" charset="0"/>
              </a:defRPr>
            </a:lvl2pPr>
            <a:lvl3pPr>
              <a:defRPr>
                <a:solidFill>
                  <a:srgbClr val="00205B"/>
                </a:solidFill>
                <a:latin typeface="Calibri" panose="020F0502020204030204" pitchFamily="34" charset="0"/>
                <a:cs typeface="Calibri" panose="020F0502020204030204" pitchFamily="34" charset="0"/>
              </a:defRPr>
            </a:lvl3pPr>
            <a:lvl4pPr>
              <a:defRPr>
                <a:solidFill>
                  <a:srgbClr val="00205B"/>
                </a:solidFill>
                <a:latin typeface="Calibri" panose="020F0502020204030204" pitchFamily="34" charset="0"/>
                <a:cs typeface="Calibri" panose="020F0502020204030204" pitchFamily="34" charset="0"/>
              </a:defRPr>
            </a:lvl4pPr>
            <a:lvl5pPr>
              <a:defRPr>
                <a:solidFill>
                  <a:srgbClr val="00205B"/>
                </a:solidFill>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 xmlns:a16="http://schemas.microsoft.com/office/drawing/2014/main" id="{A951E60B-EFF9-4349-9AE7-D4DF1856A518}"/>
              </a:ext>
            </a:extLst>
          </p:cNvPr>
          <p:cNvSpPr>
            <a:spLocks noGrp="1"/>
          </p:cNvSpPr>
          <p:nvPr>
            <p:ph type="dt" sz="half" idx="10"/>
          </p:nvPr>
        </p:nvSpPr>
        <p:spPr>
          <a:xfrm>
            <a:off x="838200" y="6504634"/>
            <a:ext cx="2743200" cy="365125"/>
          </a:xfrm>
          <a:prstGeom prst="rect">
            <a:avLst/>
          </a:prstGeom>
        </p:spPr>
        <p:txBody>
          <a:bodyPr/>
          <a:lstStyle>
            <a:lvl1pPr>
              <a:defRPr>
                <a:solidFill>
                  <a:schemeClr val="bg1"/>
                </a:solidFill>
              </a:defRPr>
            </a:lvl1pPr>
          </a:lstStyle>
          <a:p>
            <a:fld id="{2EE067FE-8724-A948-B3D1-BEBDE2EC6226}" type="datetimeFigureOut">
              <a:rPr lang="en-US" smtClean="0"/>
              <a:pPr/>
              <a:t>12/17/2023</a:t>
            </a:fld>
            <a:endParaRPr lang="en-US" dirty="0"/>
          </a:p>
        </p:txBody>
      </p:sp>
      <p:sp>
        <p:nvSpPr>
          <p:cNvPr id="5" name="Footer Placeholder 4">
            <a:extLst>
              <a:ext uri="{FF2B5EF4-FFF2-40B4-BE49-F238E27FC236}">
                <a16:creationId xmlns="" xmlns:a16="http://schemas.microsoft.com/office/drawing/2014/main" id="{557862B5-1123-9142-BB87-6B0EE6E795B5}"/>
              </a:ext>
            </a:extLst>
          </p:cNvPr>
          <p:cNvSpPr>
            <a:spLocks noGrp="1"/>
          </p:cNvSpPr>
          <p:nvPr>
            <p:ph type="ftr" sz="quarter" idx="11"/>
          </p:nvPr>
        </p:nvSpPr>
        <p:spPr>
          <a:xfrm>
            <a:off x="4038600" y="6504634"/>
            <a:ext cx="4114800" cy="365125"/>
          </a:xfrm>
          <a:prstGeom prst="rect">
            <a:avLst/>
          </a:prstGeom>
        </p:spPr>
        <p:txBody>
          <a:bodyPr/>
          <a:lstStyle>
            <a:lvl1pPr>
              <a:defRPr>
                <a:solidFill>
                  <a:schemeClr val="bg1"/>
                </a:solidFill>
              </a:defRPr>
            </a:lvl1pPr>
          </a:lstStyle>
          <a:p>
            <a:endParaRPr lang="en-US"/>
          </a:p>
        </p:txBody>
      </p:sp>
      <p:sp>
        <p:nvSpPr>
          <p:cNvPr id="6" name="Slide Number Placeholder 5">
            <a:extLst>
              <a:ext uri="{FF2B5EF4-FFF2-40B4-BE49-F238E27FC236}">
                <a16:creationId xmlns="" xmlns:a16="http://schemas.microsoft.com/office/drawing/2014/main" id="{F1AB0282-FA09-6C48-A312-27D185582624}"/>
              </a:ext>
            </a:extLst>
          </p:cNvPr>
          <p:cNvSpPr>
            <a:spLocks noGrp="1"/>
          </p:cNvSpPr>
          <p:nvPr>
            <p:ph type="sldNum" sz="quarter" idx="12"/>
          </p:nvPr>
        </p:nvSpPr>
        <p:spPr>
          <a:xfrm>
            <a:off x="8610600" y="6504634"/>
            <a:ext cx="2743200" cy="365125"/>
          </a:xfrm>
          <a:prstGeom prst="rect">
            <a:avLst/>
          </a:prstGeom>
        </p:spPr>
        <p:txBody>
          <a:bodyPr/>
          <a:lstStyle>
            <a:lvl1pPr>
              <a:defRPr>
                <a:solidFill>
                  <a:schemeClr val="bg1"/>
                </a:solidFill>
              </a:defRPr>
            </a:lvl1pPr>
          </a:lstStyle>
          <a:p>
            <a:fld id="{3401F328-8F89-DC42-B297-2BF9E9DB83B7}" type="slidenum">
              <a:rPr lang="en-US" smtClean="0"/>
              <a:pPr/>
              <a:t>‹#›</a:t>
            </a:fld>
            <a:endParaRPr lang="en-US"/>
          </a:p>
        </p:txBody>
      </p:sp>
    </p:spTree>
    <p:extLst>
      <p:ext uri="{BB962C8B-B14F-4D97-AF65-F5344CB8AC3E}">
        <p14:creationId xmlns="" xmlns:p14="http://schemas.microsoft.com/office/powerpoint/2010/main" val="1522688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 xmlns:a16="http://schemas.microsoft.com/office/drawing/2014/main" id="{48732A56-0440-6843-A076-773BA532D907}"/>
              </a:ext>
            </a:extLst>
          </p:cNvPr>
          <p:cNvCxnSpPr>
            <a:cxnSpLocks/>
          </p:cNvCxnSpPr>
          <p:nvPr userDrawn="1"/>
        </p:nvCxnSpPr>
        <p:spPr>
          <a:xfrm>
            <a:off x="0" y="904461"/>
            <a:ext cx="12192000" cy="0"/>
          </a:xfrm>
          <a:prstGeom prst="line">
            <a:avLst/>
          </a:prstGeom>
          <a:ln w="25400">
            <a:solidFill>
              <a:srgbClr val="2CD5C4"/>
            </a:solidFill>
          </a:ln>
        </p:spPr>
        <p:style>
          <a:lnRef idx="3">
            <a:schemeClr val="accent6"/>
          </a:lnRef>
          <a:fillRef idx="0">
            <a:schemeClr val="accent6"/>
          </a:fillRef>
          <a:effectRef idx="2">
            <a:schemeClr val="accent6"/>
          </a:effectRef>
          <a:fontRef idx="minor">
            <a:schemeClr val="tx1"/>
          </a:fontRef>
        </p:style>
      </p:cxnSp>
      <p:pic>
        <p:nvPicPr>
          <p:cNvPr id="9" name="Picture 8" descr="A picture containing food&#10;&#10;Description automatically generated">
            <a:extLst>
              <a:ext uri="{FF2B5EF4-FFF2-40B4-BE49-F238E27FC236}">
                <a16:creationId xmlns="" xmlns:a16="http://schemas.microsoft.com/office/drawing/2014/main" id="{AFB22C0D-2BE3-BE46-B81E-D7FAFFBEC85D}"/>
              </a:ext>
            </a:extLst>
          </p:cNvPr>
          <p:cNvPicPr>
            <a:picLocks noChangeAspect="1"/>
          </p:cNvPicPr>
          <p:nvPr userDrawn="1"/>
        </p:nvPicPr>
        <p:blipFill>
          <a:blip r:embed="rId4"/>
          <a:stretch>
            <a:fillRect/>
          </a:stretch>
        </p:blipFill>
        <p:spPr>
          <a:xfrm>
            <a:off x="175809" y="-112253"/>
            <a:ext cx="1989386" cy="1119030"/>
          </a:xfrm>
          <a:prstGeom prst="rect">
            <a:avLst/>
          </a:prstGeom>
        </p:spPr>
      </p:pic>
      <p:sp>
        <p:nvSpPr>
          <p:cNvPr id="13" name="Rectangle 12">
            <a:extLst>
              <a:ext uri="{FF2B5EF4-FFF2-40B4-BE49-F238E27FC236}">
                <a16:creationId xmlns="" xmlns:a16="http://schemas.microsoft.com/office/drawing/2014/main" id="{2FC028AE-5034-2C46-AB5D-B6600B7D291B}"/>
              </a:ext>
            </a:extLst>
          </p:cNvPr>
          <p:cNvSpPr/>
          <p:nvPr userDrawn="1"/>
        </p:nvSpPr>
        <p:spPr>
          <a:xfrm>
            <a:off x="0" y="6190359"/>
            <a:ext cx="12192000" cy="667641"/>
          </a:xfrm>
          <a:prstGeom prst="rect">
            <a:avLst/>
          </a:prstGeom>
          <a:solidFill>
            <a:srgbClr val="002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drawing&#10;&#10;Description automatically generated">
            <a:extLst>
              <a:ext uri="{FF2B5EF4-FFF2-40B4-BE49-F238E27FC236}">
                <a16:creationId xmlns="" xmlns:a16="http://schemas.microsoft.com/office/drawing/2014/main" id="{6706B4BB-107D-F24A-A026-55B7D5BDAEE6}"/>
              </a:ext>
            </a:extLst>
          </p:cNvPr>
          <p:cNvPicPr>
            <a:picLocks noChangeAspect="1"/>
          </p:cNvPicPr>
          <p:nvPr userDrawn="1"/>
        </p:nvPicPr>
        <p:blipFill>
          <a:blip r:embed="rId5"/>
          <a:stretch>
            <a:fillRect/>
          </a:stretch>
        </p:blipFill>
        <p:spPr>
          <a:xfrm>
            <a:off x="10807858" y="6174970"/>
            <a:ext cx="1367814" cy="685113"/>
          </a:xfrm>
          <a:prstGeom prst="rect">
            <a:avLst/>
          </a:prstGeom>
        </p:spPr>
      </p:pic>
      <p:pic>
        <p:nvPicPr>
          <p:cNvPr id="2" name="Picture 1"/>
          <p:cNvPicPr>
            <a:picLocks noChangeAspect="1"/>
          </p:cNvPicPr>
          <p:nvPr userDrawn="1"/>
        </p:nvPicPr>
        <p:blipFill rotWithShape="1">
          <a:blip r:embed="rId6">
            <a:extLst>
              <a:ext uri="{28A0092B-C50C-407E-A947-70E740481C1C}">
                <a14:useLocalDpi xmlns="" xmlns:a14="http://schemas.microsoft.com/office/drawing/2010/main" val="0"/>
              </a:ext>
            </a:extLst>
          </a:blip>
          <a:srcRect l="9923" t="18938" r="11998" b="33108"/>
          <a:stretch/>
        </p:blipFill>
        <p:spPr>
          <a:xfrm>
            <a:off x="422850" y="6231179"/>
            <a:ext cx="1239429" cy="540000"/>
          </a:xfrm>
          <a:prstGeom prst="rect">
            <a:avLst/>
          </a:prstGeom>
        </p:spPr>
      </p:pic>
    </p:spTree>
    <p:extLst>
      <p:ext uri="{BB962C8B-B14F-4D97-AF65-F5344CB8AC3E}">
        <p14:creationId xmlns="" xmlns:p14="http://schemas.microsoft.com/office/powerpoint/2010/main" val="412594676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B2F3F2-7D2D-884B-9F4A-88BCBC199C06}"/>
              </a:ext>
            </a:extLst>
          </p:cNvPr>
          <p:cNvSpPr>
            <a:spLocks noGrp="1"/>
          </p:cNvSpPr>
          <p:nvPr>
            <p:ph type="ctrTitle"/>
          </p:nvPr>
        </p:nvSpPr>
        <p:spPr>
          <a:xfrm>
            <a:off x="1524000" y="1122363"/>
            <a:ext cx="9144000" cy="2132901"/>
          </a:xfrm>
        </p:spPr>
        <p:txBody>
          <a:bodyPr/>
          <a:lstStyle/>
          <a:p>
            <a:r>
              <a:rPr lang="en-US" dirty="0" smtClean="0"/>
              <a:t>Mental Health Prediction using ML</a:t>
            </a:r>
            <a:endParaRPr lang="en-US" dirty="0"/>
          </a:p>
        </p:txBody>
      </p:sp>
      <p:sp>
        <p:nvSpPr>
          <p:cNvPr id="5" name="TextBox 4"/>
          <p:cNvSpPr txBox="1"/>
          <p:nvPr/>
        </p:nvSpPr>
        <p:spPr>
          <a:xfrm>
            <a:off x="7327392" y="3730752"/>
            <a:ext cx="3791712" cy="400110"/>
          </a:xfrm>
          <a:prstGeom prst="rect">
            <a:avLst/>
          </a:prstGeom>
          <a:noFill/>
        </p:spPr>
        <p:txBody>
          <a:bodyPr wrap="square" rtlCol="0">
            <a:spAutoFit/>
          </a:bodyPr>
          <a:lstStyle/>
          <a:p>
            <a:r>
              <a:rPr lang="en-US" sz="2000" dirty="0" smtClean="0">
                <a:solidFill>
                  <a:srgbClr val="00205B"/>
                </a:solidFill>
                <a:latin typeface="Calibri" pitchFamily="34" charset="0"/>
                <a:cs typeface="Calibri" pitchFamily="34" charset="0"/>
              </a:rPr>
              <a:t>Presented by :</a:t>
            </a:r>
            <a:r>
              <a:rPr lang="en-US" sz="2000" dirty="0" err="1" smtClean="0">
                <a:solidFill>
                  <a:srgbClr val="00205B"/>
                </a:solidFill>
                <a:latin typeface="Calibri" pitchFamily="34" charset="0"/>
                <a:cs typeface="Calibri" pitchFamily="34" charset="0"/>
              </a:rPr>
              <a:t>Bhumika</a:t>
            </a:r>
            <a:r>
              <a:rPr lang="en-US" sz="2000" dirty="0" smtClean="0">
                <a:solidFill>
                  <a:srgbClr val="00205B"/>
                </a:solidFill>
                <a:latin typeface="Calibri" pitchFamily="34" charset="0"/>
                <a:cs typeface="Calibri" pitchFamily="34" charset="0"/>
              </a:rPr>
              <a:t> </a:t>
            </a:r>
            <a:r>
              <a:rPr lang="en-US" sz="2000" dirty="0" err="1" smtClean="0">
                <a:solidFill>
                  <a:srgbClr val="00205B"/>
                </a:solidFill>
                <a:latin typeface="Calibri" pitchFamily="34" charset="0"/>
                <a:cs typeface="Calibri" pitchFamily="34" charset="0"/>
              </a:rPr>
              <a:t>Jawa</a:t>
            </a:r>
            <a:endParaRPr lang="en-US" sz="2000" dirty="0">
              <a:solidFill>
                <a:srgbClr val="00205B"/>
              </a:solidFill>
              <a:latin typeface="Calibri" pitchFamily="34" charset="0"/>
              <a:cs typeface="Calibri" pitchFamily="34" charset="0"/>
            </a:endParaRPr>
          </a:p>
        </p:txBody>
      </p:sp>
    </p:spTree>
    <p:extLst>
      <p:ext uri="{BB962C8B-B14F-4D97-AF65-F5344CB8AC3E}">
        <p14:creationId xmlns="" xmlns:p14="http://schemas.microsoft.com/office/powerpoint/2010/main" val="2960873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8300079" cy="660486"/>
          </a:xfrm>
        </p:spPr>
        <p:txBody>
          <a:bodyPr/>
          <a:lstStyle/>
          <a:p>
            <a:pPr algn="ctr"/>
            <a:r>
              <a:rPr lang="en-US" dirty="0" smtClean="0"/>
              <a:t>Conclusion</a:t>
            </a:r>
            <a:endParaRPr lang="en-US" dirty="0"/>
          </a:p>
        </p:txBody>
      </p:sp>
      <p:sp>
        <p:nvSpPr>
          <p:cNvPr id="4" name="TextBox 3"/>
          <p:cNvSpPr txBox="1"/>
          <p:nvPr/>
        </p:nvSpPr>
        <p:spPr>
          <a:xfrm>
            <a:off x="595744" y="1108364"/>
            <a:ext cx="10737279" cy="2092881"/>
          </a:xfrm>
          <a:prstGeom prst="rect">
            <a:avLst/>
          </a:prstGeom>
          <a:noFill/>
        </p:spPr>
        <p:txBody>
          <a:bodyPr wrap="square" rtlCol="0">
            <a:spAutoFit/>
          </a:bodyPr>
          <a:lstStyle/>
          <a:p>
            <a:endParaRPr lang="en-US" sz="2000" b="1" dirty="0" smtClean="0">
              <a:solidFill>
                <a:srgbClr val="00205B"/>
              </a:solidFill>
              <a:latin typeface="Calibri" pitchFamily="34" charset="0"/>
              <a:cs typeface="Calibri" pitchFamily="34" charset="0"/>
            </a:endParaRPr>
          </a:p>
          <a:p>
            <a:r>
              <a:rPr lang="en-US" sz="2000" b="1" dirty="0" smtClean="0">
                <a:solidFill>
                  <a:srgbClr val="00205B"/>
                </a:solidFill>
                <a:latin typeface="Calibri" pitchFamily="34" charset="0"/>
                <a:cs typeface="Calibri" pitchFamily="34" charset="0"/>
              </a:rPr>
              <a:t>Learning</a:t>
            </a:r>
            <a:r>
              <a:rPr lang="en-US" b="1" dirty="0" smtClean="0">
                <a:solidFill>
                  <a:srgbClr val="00205B"/>
                </a:solidFill>
                <a:latin typeface="Calibri" pitchFamily="34" charset="0"/>
                <a:cs typeface="Calibri" pitchFamily="34" charset="0"/>
              </a:rPr>
              <a:t>:</a:t>
            </a:r>
          </a:p>
          <a:p>
            <a:pPr>
              <a:buFont typeface="Arial" pitchFamily="34" charset="0"/>
              <a:buChar char="•"/>
            </a:pPr>
            <a:r>
              <a:rPr lang="en-US" dirty="0" smtClean="0">
                <a:solidFill>
                  <a:srgbClr val="00205B"/>
                </a:solidFill>
                <a:latin typeface="Calibri" pitchFamily="34" charset="0"/>
                <a:cs typeface="Calibri" pitchFamily="34" charset="0"/>
              </a:rPr>
              <a:t> Hands on and better understanding of ensemble models especially stacking.</a:t>
            </a:r>
          </a:p>
          <a:p>
            <a:pPr>
              <a:buFont typeface="Arial" pitchFamily="34" charset="0"/>
              <a:buChar char="•"/>
            </a:pPr>
            <a:r>
              <a:rPr lang="en-US" dirty="0" smtClean="0">
                <a:solidFill>
                  <a:srgbClr val="00205B"/>
                </a:solidFill>
                <a:latin typeface="Calibri" pitchFamily="34" charset="0"/>
                <a:cs typeface="Calibri" pitchFamily="34" charset="0"/>
              </a:rPr>
              <a:t> Great knowledge add on by understanding more about mental health issues and symptoms</a:t>
            </a:r>
          </a:p>
          <a:p>
            <a:pPr>
              <a:buFont typeface="Arial" pitchFamily="34" charset="0"/>
              <a:buChar char="•"/>
            </a:pPr>
            <a:r>
              <a:rPr lang="en-US" dirty="0" smtClean="0">
                <a:solidFill>
                  <a:srgbClr val="00205B"/>
                </a:solidFill>
                <a:latin typeface="Calibri" pitchFamily="34" charset="0"/>
                <a:cs typeface="Calibri" pitchFamily="34" charset="0"/>
              </a:rPr>
              <a:t> Parameters used in the model , be it cross validation or finding the right number of neighbors etc. </a:t>
            </a:r>
          </a:p>
          <a:p>
            <a:pPr>
              <a:buFont typeface="Arial" pitchFamily="34" charset="0"/>
              <a:buChar char="•"/>
            </a:pPr>
            <a:endParaRPr lang="en-US" dirty="0" smtClean="0"/>
          </a:p>
          <a:p>
            <a:pPr>
              <a:buFont typeface="Arial" pitchFamily="34" charset="0"/>
              <a:buChar char="•"/>
            </a:pPr>
            <a:endParaRPr lang="en-US" dirty="0"/>
          </a:p>
        </p:txBody>
      </p:sp>
      <p:sp>
        <p:nvSpPr>
          <p:cNvPr id="10" name="TextBox 9"/>
          <p:cNvSpPr txBox="1"/>
          <p:nvPr/>
        </p:nvSpPr>
        <p:spPr>
          <a:xfrm>
            <a:off x="595744" y="3338945"/>
            <a:ext cx="10737279" cy="1508105"/>
          </a:xfrm>
          <a:prstGeom prst="rect">
            <a:avLst/>
          </a:prstGeom>
          <a:noFill/>
        </p:spPr>
        <p:txBody>
          <a:bodyPr wrap="square" rtlCol="0">
            <a:spAutoFit/>
          </a:bodyPr>
          <a:lstStyle/>
          <a:p>
            <a:r>
              <a:rPr lang="en-US" sz="2000" b="1" dirty="0" smtClean="0">
                <a:solidFill>
                  <a:srgbClr val="00205B"/>
                </a:solidFill>
                <a:latin typeface="Calibri" pitchFamily="34" charset="0"/>
                <a:cs typeface="Calibri" pitchFamily="34" charset="0"/>
              </a:rPr>
              <a:t>Contribution:</a:t>
            </a:r>
            <a:endParaRPr lang="en-US" b="1" dirty="0" smtClean="0">
              <a:solidFill>
                <a:srgbClr val="00205B"/>
              </a:solidFill>
              <a:latin typeface="Calibri" pitchFamily="34" charset="0"/>
              <a:cs typeface="Calibri" pitchFamily="34" charset="0"/>
            </a:endParaRPr>
          </a:p>
          <a:p>
            <a:pPr>
              <a:buFont typeface="Arial" pitchFamily="34" charset="0"/>
              <a:buChar char="•"/>
            </a:pPr>
            <a:r>
              <a:rPr lang="en-US" dirty="0" smtClean="0">
                <a:solidFill>
                  <a:srgbClr val="00205B"/>
                </a:solidFill>
                <a:latin typeface="Calibri" pitchFamily="34" charset="0"/>
                <a:cs typeface="Calibri" pitchFamily="34" charset="0"/>
              </a:rPr>
              <a:t> Creating a new model by using a combination of pre trained models that give quite better results than individual pre trained models. </a:t>
            </a:r>
          </a:p>
          <a:p>
            <a:pPr>
              <a:buFont typeface="Arial" pitchFamily="34" charset="0"/>
              <a:buChar char="•"/>
            </a:pPr>
            <a:r>
              <a:rPr lang="en-US" dirty="0" smtClean="0">
                <a:solidFill>
                  <a:srgbClr val="00205B"/>
                </a:solidFill>
                <a:latin typeface="Calibri" pitchFamily="34" charset="0"/>
                <a:cs typeface="Calibri" pitchFamily="34" charset="0"/>
              </a:rPr>
              <a:t>Comparison of results with graphs and decide the best model with great results.</a:t>
            </a: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8300079" cy="660486"/>
          </a:xfrm>
        </p:spPr>
        <p:txBody>
          <a:bodyPr/>
          <a:lstStyle/>
          <a:p>
            <a:pPr algn="ctr"/>
            <a:r>
              <a:rPr lang="en-US" dirty="0" smtClean="0"/>
              <a:t>Conclusion</a:t>
            </a:r>
            <a:endParaRPr lang="en-US" dirty="0"/>
          </a:p>
        </p:txBody>
      </p:sp>
      <p:sp>
        <p:nvSpPr>
          <p:cNvPr id="5" name="TextBox 4"/>
          <p:cNvSpPr txBox="1"/>
          <p:nvPr/>
        </p:nvSpPr>
        <p:spPr>
          <a:xfrm>
            <a:off x="551507" y="1468581"/>
            <a:ext cx="11283334" cy="2062103"/>
          </a:xfrm>
          <a:prstGeom prst="rect">
            <a:avLst/>
          </a:prstGeom>
          <a:noFill/>
        </p:spPr>
        <p:txBody>
          <a:bodyPr wrap="square" rtlCol="0">
            <a:spAutoFit/>
          </a:bodyPr>
          <a:lstStyle/>
          <a:p>
            <a:r>
              <a:rPr lang="en-US" sz="2000" b="1" dirty="0" smtClean="0">
                <a:solidFill>
                  <a:srgbClr val="00205B"/>
                </a:solidFill>
                <a:latin typeface="Calibri" pitchFamily="34" charset="0"/>
                <a:cs typeface="Calibri" pitchFamily="34" charset="0"/>
              </a:rPr>
              <a:t>Limitations</a:t>
            </a:r>
            <a:r>
              <a:rPr lang="en-US" b="1" dirty="0" smtClean="0">
                <a:solidFill>
                  <a:srgbClr val="00205B"/>
                </a:solidFill>
                <a:latin typeface="Calibri" pitchFamily="34" charset="0"/>
                <a:cs typeface="Calibri" pitchFamily="34" charset="0"/>
              </a:rPr>
              <a:t>:</a:t>
            </a:r>
          </a:p>
          <a:p>
            <a:pPr>
              <a:buFont typeface="Arial" pitchFamily="34" charset="0"/>
              <a:buChar char="•"/>
            </a:pPr>
            <a:r>
              <a:rPr lang="en-US" dirty="0" smtClean="0">
                <a:solidFill>
                  <a:srgbClr val="00205B"/>
                </a:solidFill>
                <a:latin typeface="Calibri" pitchFamily="34" charset="0"/>
                <a:cs typeface="Calibri" pitchFamily="34" charset="0"/>
              </a:rPr>
              <a:t> Models developed on one population may not generalize well to other populations, especially if there are cultural or demographic differences. </a:t>
            </a:r>
          </a:p>
          <a:p>
            <a:pPr>
              <a:buFont typeface="Arial" pitchFamily="34" charset="0"/>
              <a:buChar char="•"/>
            </a:pPr>
            <a:r>
              <a:rPr lang="en-US" dirty="0" smtClean="0">
                <a:solidFill>
                  <a:srgbClr val="00205B"/>
                </a:solidFill>
                <a:latin typeface="Calibri" pitchFamily="34" charset="0"/>
                <a:cs typeface="Calibri" pitchFamily="34" charset="0"/>
              </a:rPr>
              <a:t> Datasets may be noisy or incomplete due to inconsistencies in self-reported information</a:t>
            </a:r>
          </a:p>
          <a:p>
            <a:pPr>
              <a:buFont typeface="Arial" pitchFamily="34" charset="0"/>
              <a:buChar char="•"/>
            </a:pPr>
            <a:r>
              <a:rPr lang="en-US" dirty="0" smtClean="0">
                <a:solidFill>
                  <a:srgbClr val="00205B"/>
                </a:solidFill>
                <a:latin typeface="Calibri" pitchFamily="34" charset="0"/>
                <a:cs typeface="Calibri" pitchFamily="34" charset="0"/>
              </a:rPr>
              <a:t>People might not feel comfortable in providing the information because of society.</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551507" y="3352874"/>
            <a:ext cx="11402387" cy="1785104"/>
          </a:xfrm>
          <a:prstGeom prst="rect">
            <a:avLst/>
          </a:prstGeom>
          <a:noFill/>
        </p:spPr>
        <p:txBody>
          <a:bodyPr wrap="square" rtlCol="0">
            <a:spAutoFit/>
          </a:bodyPr>
          <a:lstStyle/>
          <a:p>
            <a:r>
              <a:rPr lang="en-US" sz="2000" b="1" dirty="0" smtClean="0">
                <a:solidFill>
                  <a:srgbClr val="00205B"/>
                </a:solidFill>
                <a:latin typeface="Calibri" pitchFamily="34" charset="0"/>
                <a:cs typeface="Calibri" pitchFamily="34" charset="0"/>
              </a:rPr>
              <a:t>Future Work</a:t>
            </a:r>
            <a:r>
              <a:rPr lang="en-US" b="1" dirty="0" smtClean="0">
                <a:solidFill>
                  <a:srgbClr val="00205B"/>
                </a:solidFill>
                <a:latin typeface="Calibri" pitchFamily="34" charset="0"/>
                <a:cs typeface="Calibri" pitchFamily="34" charset="0"/>
              </a:rPr>
              <a:t>:</a:t>
            </a:r>
          </a:p>
          <a:p>
            <a:pPr>
              <a:buFont typeface="Arial" pitchFamily="34" charset="0"/>
              <a:buChar char="•"/>
            </a:pPr>
            <a:r>
              <a:rPr lang="en-US" dirty="0" smtClean="0">
                <a:solidFill>
                  <a:srgbClr val="00205B"/>
                </a:solidFill>
                <a:latin typeface="Calibri" pitchFamily="34" charset="0"/>
                <a:cs typeface="Calibri" pitchFamily="34" charset="0"/>
              </a:rPr>
              <a:t> Further improve the precision and effectiveness of model.</a:t>
            </a:r>
          </a:p>
          <a:p>
            <a:pPr>
              <a:buFont typeface="Arial" pitchFamily="34" charset="0"/>
              <a:buChar char="•"/>
            </a:pPr>
            <a:r>
              <a:rPr lang="en-US" dirty="0" smtClean="0">
                <a:solidFill>
                  <a:srgbClr val="00205B"/>
                </a:solidFill>
                <a:latin typeface="Calibri" pitchFamily="34" charset="0"/>
                <a:cs typeface="Calibri" pitchFamily="34" charset="0"/>
              </a:rPr>
              <a:t>Data from social media can be fetched for better understanding.</a:t>
            </a:r>
          </a:p>
          <a:p>
            <a:pPr>
              <a:buFont typeface="Arial" pitchFamily="34" charset="0"/>
              <a:buChar char="•"/>
            </a:pPr>
            <a:r>
              <a:rPr lang="en-US" dirty="0" smtClean="0">
                <a:solidFill>
                  <a:srgbClr val="00205B"/>
                </a:solidFill>
                <a:latin typeface="Calibri" pitchFamily="34" charset="0"/>
                <a:cs typeface="Calibri" pitchFamily="34" charset="0"/>
              </a:rPr>
              <a:t>Data from various electronic devices can be collected for better insights.</a:t>
            </a:r>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39" y="2901696"/>
            <a:ext cx="8950681" cy="660486"/>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0E6180-5556-BD48-A79A-E9EF174233EB}"/>
              </a:ext>
            </a:extLst>
          </p:cNvPr>
          <p:cNvSpPr>
            <a:spLocks noGrp="1"/>
          </p:cNvSpPr>
          <p:nvPr>
            <p:ph type="title"/>
          </p:nvPr>
        </p:nvSpPr>
        <p:spPr>
          <a:xfrm>
            <a:off x="2464903" y="130343"/>
            <a:ext cx="7983641" cy="660486"/>
          </a:xfrm>
        </p:spPr>
        <p:txBody>
          <a:bodyPr/>
          <a:lstStyle/>
          <a:p>
            <a:pPr algn="ctr"/>
            <a:r>
              <a:rPr lang="en-US" dirty="0" smtClean="0"/>
              <a:t>Introduction</a:t>
            </a:r>
            <a:endParaRPr lang="en-US" dirty="0"/>
          </a:p>
        </p:txBody>
      </p:sp>
      <p:sp>
        <p:nvSpPr>
          <p:cNvPr id="3" name="Content Placeholder 2">
            <a:extLst>
              <a:ext uri="{FF2B5EF4-FFF2-40B4-BE49-F238E27FC236}">
                <a16:creationId xmlns="" xmlns:a16="http://schemas.microsoft.com/office/drawing/2014/main" id="{12AC346D-B964-7D43-B106-1531A8F348FD}"/>
              </a:ext>
            </a:extLst>
          </p:cNvPr>
          <p:cNvSpPr>
            <a:spLocks noGrp="1"/>
          </p:cNvSpPr>
          <p:nvPr>
            <p:ph idx="1"/>
          </p:nvPr>
        </p:nvSpPr>
        <p:spPr/>
        <p:txBody>
          <a:bodyPr/>
          <a:lstStyle/>
          <a:p>
            <a:r>
              <a:rPr lang="en-US" sz="2000" dirty="0" smtClean="0"/>
              <a:t>According to WHO, a approx  450 million people worldwide suffer from mental health disorder.</a:t>
            </a:r>
          </a:p>
          <a:p>
            <a:r>
              <a:rPr lang="en-US" sz="2000" dirty="0" smtClean="0"/>
              <a:t>Mental health disorders have taken a shape of a </a:t>
            </a:r>
          </a:p>
          <a:p>
            <a:pPr>
              <a:buNone/>
            </a:pPr>
            <a:r>
              <a:rPr lang="en-US" sz="2000" dirty="0" smtClean="0"/>
              <a:t>    pandemic over the years. So addressing it in a </a:t>
            </a:r>
          </a:p>
          <a:p>
            <a:pPr>
              <a:buNone/>
            </a:pPr>
            <a:r>
              <a:rPr lang="en-US" sz="2000" dirty="0" smtClean="0"/>
              <a:t>	timely manner is crucial.</a:t>
            </a:r>
          </a:p>
          <a:p>
            <a:r>
              <a:rPr lang="en-US" sz="2000" dirty="0" smtClean="0"/>
              <a:t>As we navigate the complexities of modern life, </a:t>
            </a:r>
          </a:p>
          <a:p>
            <a:pPr>
              <a:buNone/>
            </a:pPr>
            <a:r>
              <a:rPr lang="en-US" sz="2000" dirty="0" smtClean="0"/>
              <a:t>    mental health challenges are on the rise, making</a:t>
            </a:r>
          </a:p>
          <a:p>
            <a:pPr>
              <a:buNone/>
            </a:pPr>
            <a:r>
              <a:rPr lang="en-US" sz="2000" dirty="0" smtClean="0"/>
              <a:t>    it important to explore innovative way to address </a:t>
            </a:r>
          </a:p>
          <a:p>
            <a:pPr>
              <a:buNone/>
            </a:pPr>
            <a:r>
              <a:rPr lang="en-US" sz="2000" dirty="0" smtClean="0"/>
              <a:t>    and predict these issues.</a:t>
            </a:r>
          </a:p>
          <a:p>
            <a:r>
              <a:rPr lang="en-US" sz="2000" dirty="0" smtClean="0"/>
              <a:t>With the advancements in technology have paved the way for revolutionary approaches to mental health, allowing us to predict and intervene before issues escalate.</a:t>
            </a:r>
          </a:p>
          <a:p>
            <a:endParaRPr lang="en-US" sz="2000" dirty="0"/>
          </a:p>
        </p:txBody>
      </p:sp>
      <p:pic>
        <p:nvPicPr>
          <p:cNvPr id="4" name="Picture 3" descr="C:\Users\admin\Downloads\64289986f47c95daa6474074_2.png"/>
          <p:cNvPicPr>
            <a:picLocks noChangeAspect="1" noChangeArrowheads="1"/>
          </p:cNvPicPr>
          <p:nvPr/>
        </p:nvPicPr>
        <p:blipFill>
          <a:blip r:embed="rId2"/>
          <a:srcRect/>
          <a:stretch>
            <a:fillRect/>
          </a:stretch>
        </p:blipFill>
        <p:spPr bwMode="auto">
          <a:xfrm>
            <a:off x="6522720" y="1831848"/>
            <a:ext cx="5404104" cy="2752344"/>
          </a:xfrm>
          <a:prstGeom prst="rect">
            <a:avLst/>
          </a:prstGeom>
          <a:noFill/>
        </p:spPr>
      </p:pic>
    </p:spTree>
    <p:extLst>
      <p:ext uri="{BB962C8B-B14F-4D97-AF65-F5344CB8AC3E}">
        <p14:creationId xmlns="" xmlns:p14="http://schemas.microsoft.com/office/powerpoint/2010/main" val="43123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8166521" cy="660486"/>
          </a:xfrm>
        </p:spPr>
        <p:txBody>
          <a:bodyPr/>
          <a:lstStyle/>
          <a:p>
            <a:pPr algn="ctr"/>
            <a:r>
              <a:rPr lang="en-US" dirty="0" smtClean="0"/>
              <a:t>Aim &amp; Objective</a:t>
            </a:r>
            <a:endParaRPr lang="en-US" dirty="0"/>
          </a:p>
        </p:txBody>
      </p:sp>
      <p:sp>
        <p:nvSpPr>
          <p:cNvPr id="3" name="Content Placeholder 2"/>
          <p:cNvSpPr>
            <a:spLocks noGrp="1"/>
          </p:cNvSpPr>
          <p:nvPr>
            <p:ph idx="1"/>
          </p:nvPr>
        </p:nvSpPr>
        <p:spPr>
          <a:xfrm>
            <a:off x="838200" y="1828800"/>
            <a:ext cx="10515600" cy="4250723"/>
          </a:xfrm>
        </p:spPr>
        <p:txBody>
          <a:bodyPr/>
          <a:lstStyle/>
          <a:p>
            <a:pPr>
              <a:buNone/>
            </a:pPr>
            <a:r>
              <a:rPr lang="en-US" sz="2000" b="1" dirty="0" smtClean="0"/>
              <a:t>AIM</a:t>
            </a:r>
            <a:r>
              <a:rPr lang="en-US" sz="2000" dirty="0" smtClean="0"/>
              <a:t> : The aim of the study is to use data-driven approaches, such as machine learning and deep learning models, to identify patterns in data and to collect valuable insights</a:t>
            </a:r>
            <a:endParaRPr lang="en-US" sz="2000" b="1" dirty="0" smtClean="0"/>
          </a:p>
          <a:p>
            <a:pPr>
              <a:buNone/>
            </a:pPr>
            <a:r>
              <a:rPr lang="en-US" sz="2000" b="1" dirty="0" smtClean="0"/>
              <a:t>OBJECTIVE :</a:t>
            </a:r>
          </a:p>
          <a:p>
            <a:pPr lvl="1"/>
            <a:r>
              <a:rPr lang="en-US" sz="2000" b="1" dirty="0" smtClean="0"/>
              <a:t> </a:t>
            </a:r>
            <a:r>
              <a:rPr lang="en-US" sz="2000" dirty="0" smtClean="0"/>
              <a:t>Identify the early signs of mental illness</a:t>
            </a:r>
          </a:p>
          <a:p>
            <a:pPr lvl="1"/>
            <a:r>
              <a:rPr lang="en-US" sz="2000" dirty="0" smtClean="0"/>
              <a:t>Better treatment outcomes</a:t>
            </a:r>
          </a:p>
          <a:p>
            <a:pPr lvl="1"/>
            <a:r>
              <a:rPr lang="en-US" sz="2000" dirty="0" smtClean="0"/>
              <a:t>Personalized treatment plans</a:t>
            </a:r>
          </a:p>
          <a:p>
            <a:pPr lvl="1"/>
            <a:r>
              <a:rPr lang="en-US" sz="2000" dirty="0" smtClean="0"/>
              <a:t>Identifying high-risk patients</a:t>
            </a:r>
          </a:p>
          <a:p>
            <a:pPr lvl="1"/>
            <a:r>
              <a:rPr lang="en-US" sz="2000" dirty="0" smtClean="0"/>
              <a:t>More awareness among individuals</a:t>
            </a:r>
          </a:p>
          <a:p>
            <a:pPr lvl="1"/>
            <a:r>
              <a:rPr lang="en-US" sz="2000" dirty="0" smtClean="0"/>
              <a:t>Life saving</a:t>
            </a:r>
          </a:p>
          <a:p>
            <a:pPr lvl="1"/>
            <a:r>
              <a:rPr lang="en-US" sz="2000" dirty="0" smtClean="0"/>
              <a:t>Lowering the cost of healthcare</a:t>
            </a:r>
          </a:p>
          <a:p>
            <a:pPr lvl="1"/>
            <a:r>
              <a:rPr lang="en-US" sz="2000" dirty="0" smtClean="0"/>
              <a:t>Building an ML model than do all these things</a:t>
            </a:r>
          </a:p>
          <a:p>
            <a:endParaRPr lang="en-US" dirty="0"/>
          </a:p>
        </p:txBody>
      </p:sp>
      <p:sp>
        <p:nvSpPr>
          <p:cNvPr id="4" name="TextBox 3"/>
          <p:cNvSpPr txBox="1"/>
          <p:nvPr/>
        </p:nvSpPr>
        <p:spPr>
          <a:xfrm>
            <a:off x="838200" y="1072896"/>
            <a:ext cx="10515600" cy="1323439"/>
          </a:xfrm>
          <a:prstGeom prst="rect">
            <a:avLst/>
          </a:prstGeom>
          <a:noFill/>
        </p:spPr>
        <p:txBody>
          <a:bodyPr wrap="square" rtlCol="0">
            <a:spAutoFit/>
          </a:bodyPr>
          <a:lstStyle/>
          <a:p>
            <a:r>
              <a:rPr lang="en-US" sz="2000" dirty="0" smtClean="0">
                <a:solidFill>
                  <a:srgbClr val="00205B"/>
                </a:solidFill>
                <a:latin typeface="Calibri" pitchFamily="34" charset="0"/>
                <a:cs typeface="Calibri" pitchFamily="34" charset="0"/>
              </a:rPr>
              <a:t>In today’s time it is very common to observe cases of mental health issues. Mental health prediction is one of the most essential parts for reducing the probability of serious mental illness</a:t>
            </a:r>
          </a:p>
          <a:p>
            <a:endParaRPr lang="en-US" sz="2000" dirty="0" smtClean="0">
              <a:solidFill>
                <a:srgbClr val="00205B"/>
              </a:solidFill>
              <a:latin typeface="Calibri" pitchFamily="34" charset="0"/>
              <a:cs typeface="Calibri" pitchFamily="34" charset="0"/>
            </a:endParaRPr>
          </a:p>
          <a:p>
            <a:endParaRPr lang="en-US" sz="2000" dirty="0">
              <a:solidFill>
                <a:srgbClr val="00205B"/>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7983641" cy="660486"/>
          </a:xfrm>
        </p:spPr>
        <p:txBody>
          <a:bodyPr/>
          <a:lstStyle/>
          <a:p>
            <a:pPr algn="ctr"/>
            <a:r>
              <a:rPr lang="en-US" dirty="0" smtClean="0"/>
              <a:t>Literature Review</a:t>
            </a:r>
            <a:endParaRPr lang="en-US" dirty="0"/>
          </a:p>
        </p:txBody>
      </p:sp>
      <p:sp>
        <p:nvSpPr>
          <p:cNvPr id="3" name="Content Placeholder 2"/>
          <p:cNvSpPr>
            <a:spLocks noGrp="1"/>
          </p:cNvSpPr>
          <p:nvPr>
            <p:ph idx="1"/>
          </p:nvPr>
        </p:nvSpPr>
        <p:spPr/>
        <p:txBody>
          <a:bodyPr/>
          <a:lstStyle/>
          <a:p>
            <a:r>
              <a:rPr lang="en-US" sz="1900" dirty="0" smtClean="0"/>
              <a:t>In recent years, there has been a rising understanding of the need of early detection and prevention in tackling the complex issues of mental health.</a:t>
            </a:r>
          </a:p>
          <a:p>
            <a:r>
              <a:rPr lang="en-US" sz="1900" dirty="0" smtClean="0"/>
              <a:t>The field of mental health has emerged over the years, with use of these developments in the technology healthcare and data science can collaborate together to identify early signs or identifying in risk patients ad improve treatment methods.</a:t>
            </a:r>
          </a:p>
          <a:p>
            <a:r>
              <a:rPr lang="en-US" sz="2000" b="1" dirty="0" smtClean="0"/>
              <a:t>How machine learning will help in mental Health prediction ?</a:t>
            </a:r>
          </a:p>
          <a:p>
            <a:endParaRPr lang="en-US" sz="2000" b="1"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a:p>
        </p:txBody>
      </p:sp>
      <p:sp>
        <p:nvSpPr>
          <p:cNvPr id="6" name="Rectangle 5"/>
          <p:cNvSpPr/>
          <p:nvPr/>
        </p:nvSpPr>
        <p:spPr>
          <a:xfrm>
            <a:off x="5474208" y="3352800"/>
            <a:ext cx="940161" cy="451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solidFill>
                  <a:schemeClr val="bg1"/>
                </a:solidFill>
              </a:rPr>
              <a:t>Dataset</a:t>
            </a:r>
            <a:endParaRPr lang="en-US" dirty="0">
              <a:solidFill>
                <a:schemeClr val="bg1"/>
              </a:solidFill>
            </a:endParaRPr>
          </a:p>
        </p:txBody>
      </p:sp>
      <p:cxnSp>
        <p:nvCxnSpPr>
          <p:cNvPr id="8" name="Straight Connector 7"/>
          <p:cNvCxnSpPr/>
          <p:nvPr/>
        </p:nvCxnSpPr>
        <p:spPr>
          <a:xfrm rot="10800000" flipV="1">
            <a:off x="353568" y="3596640"/>
            <a:ext cx="51206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flipV="1">
            <a:off x="6412992" y="3599688"/>
            <a:ext cx="530352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59518" y="3717037"/>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117630" y="3688810"/>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594531" y="3710941"/>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0096499" y="3704845"/>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8480266" y="3727705"/>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085075" y="3704845"/>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4321" y="3819939"/>
            <a:ext cx="1407758" cy="261610"/>
          </a:xfrm>
          <a:prstGeom prst="rect">
            <a:avLst/>
          </a:prstGeom>
          <a:noFill/>
        </p:spPr>
        <p:txBody>
          <a:bodyPr wrap="none" rtlCol="0">
            <a:spAutoFit/>
          </a:bodyPr>
          <a:lstStyle/>
          <a:p>
            <a:r>
              <a:rPr lang="en-US" sz="1100" dirty="0" smtClean="0">
                <a:solidFill>
                  <a:srgbClr val="00205B"/>
                </a:solidFill>
              </a:rPr>
              <a:t>Demographics data</a:t>
            </a:r>
            <a:endParaRPr lang="en-US" sz="1100" dirty="0">
              <a:solidFill>
                <a:srgbClr val="00205B"/>
              </a:solidFill>
            </a:endParaRPr>
          </a:p>
        </p:txBody>
      </p:sp>
      <p:sp>
        <p:nvSpPr>
          <p:cNvPr id="19" name="TextBox 18"/>
          <p:cNvSpPr txBox="1"/>
          <p:nvPr/>
        </p:nvSpPr>
        <p:spPr>
          <a:xfrm>
            <a:off x="7971147" y="3828288"/>
            <a:ext cx="1633781" cy="261610"/>
          </a:xfrm>
          <a:prstGeom prst="rect">
            <a:avLst/>
          </a:prstGeom>
          <a:noFill/>
        </p:spPr>
        <p:txBody>
          <a:bodyPr wrap="none" rtlCol="0">
            <a:spAutoFit/>
          </a:bodyPr>
          <a:lstStyle/>
          <a:p>
            <a:r>
              <a:rPr lang="en-US" sz="1100" dirty="0" smtClean="0">
                <a:solidFill>
                  <a:srgbClr val="00205B"/>
                </a:solidFill>
              </a:rPr>
              <a:t>Environmental Factors</a:t>
            </a:r>
            <a:endParaRPr lang="en-US" sz="1100" dirty="0">
              <a:solidFill>
                <a:srgbClr val="00205B"/>
              </a:solidFill>
            </a:endParaRPr>
          </a:p>
        </p:txBody>
      </p:sp>
      <p:sp>
        <p:nvSpPr>
          <p:cNvPr id="20" name="TextBox 19"/>
          <p:cNvSpPr txBox="1"/>
          <p:nvPr/>
        </p:nvSpPr>
        <p:spPr>
          <a:xfrm>
            <a:off x="6257308" y="3826035"/>
            <a:ext cx="1835759" cy="261610"/>
          </a:xfrm>
          <a:prstGeom prst="rect">
            <a:avLst/>
          </a:prstGeom>
          <a:noFill/>
        </p:spPr>
        <p:txBody>
          <a:bodyPr wrap="none" rtlCol="0">
            <a:spAutoFit/>
          </a:bodyPr>
          <a:lstStyle/>
          <a:p>
            <a:r>
              <a:rPr lang="en-US" sz="1100" dirty="0" smtClean="0">
                <a:solidFill>
                  <a:srgbClr val="00205B"/>
                </a:solidFill>
              </a:rPr>
              <a:t>Self-Reported Information</a:t>
            </a:r>
            <a:endParaRPr lang="en-US" sz="1100" dirty="0">
              <a:solidFill>
                <a:srgbClr val="00205B"/>
              </a:solidFill>
            </a:endParaRPr>
          </a:p>
        </p:txBody>
      </p:sp>
      <p:sp>
        <p:nvSpPr>
          <p:cNvPr id="21" name="TextBox 20"/>
          <p:cNvSpPr txBox="1"/>
          <p:nvPr/>
        </p:nvSpPr>
        <p:spPr>
          <a:xfrm>
            <a:off x="9525209" y="3819939"/>
            <a:ext cx="1574470" cy="261610"/>
          </a:xfrm>
          <a:prstGeom prst="rect">
            <a:avLst/>
          </a:prstGeom>
          <a:noFill/>
        </p:spPr>
        <p:txBody>
          <a:bodyPr wrap="none" rtlCol="0">
            <a:spAutoFit/>
          </a:bodyPr>
          <a:lstStyle/>
          <a:p>
            <a:r>
              <a:rPr lang="en-US" sz="1100" dirty="0" smtClean="0">
                <a:solidFill>
                  <a:srgbClr val="00205B"/>
                </a:solidFill>
              </a:rPr>
              <a:t>Daily Life Functioning</a:t>
            </a:r>
            <a:endParaRPr lang="en-US" sz="1100" dirty="0">
              <a:solidFill>
                <a:srgbClr val="00205B"/>
              </a:solidFill>
            </a:endParaRPr>
          </a:p>
        </p:txBody>
      </p:sp>
      <p:sp>
        <p:nvSpPr>
          <p:cNvPr id="22" name="TextBox 21"/>
          <p:cNvSpPr txBox="1"/>
          <p:nvPr/>
        </p:nvSpPr>
        <p:spPr>
          <a:xfrm>
            <a:off x="1672314" y="3819939"/>
            <a:ext cx="1120820" cy="261610"/>
          </a:xfrm>
          <a:prstGeom prst="rect">
            <a:avLst/>
          </a:prstGeom>
          <a:noFill/>
        </p:spPr>
        <p:txBody>
          <a:bodyPr wrap="none" rtlCol="0">
            <a:spAutoFit/>
          </a:bodyPr>
          <a:lstStyle/>
          <a:p>
            <a:r>
              <a:rPr lang="en-US" sz="1100" dirty="0" smtClean="0">
                <a:solidFill>
                  <a:srgbClr val="00205B"/>
                </a:solidFill>
              </a:rPr>
              <a:t>Clinical History</a:t>
            </a:r>
            <a:endParaRPr lang="en-US" sz="1100" dirty="0">
              <a:solidFill>
                <a:srgbClr val="00205B"/>
              </a:solidFill>
            </a:endParaRPr>
          </a:p>
        </p:txBody>
      </p:sp>
      <p:sp>
        <p:nvSpPr>
          <p:cNvPr id="23" name="TextBox 22"/>
          <p:cNvSpPr txBox="1"/>
          <p:nvPr/>
        </p:nvSpPr>
        <p:spPr>
          <a:xfrm>
            <a:off x="3095515" y="3832131"/>
            <a:ext cx="1228221" cy="261610"/>
          </a:xfrm>
          <a:prstGeom prst="rect">
            <a:avLst/>
          </a:prstGeom>
          <a:noFill/>
        </p:spPr>
        <p:txBody>
          <a:bodyPr wrap="none" rtlCol="0">
            <a:spAutoFit/>
          </a:bodyPr>
          <a:lstStyle/>
          <a:p>
            <a:r>
              <a:rPr lang="en-US" sz="1100" dirty="0" smtClean="0">
                <a:solidFill>
                  <a:srgbClr val="00205B"/>
                </a:solidFill>
              </a:rPr>
              <a:t>Behavioral Data</a:t>
            </a:r>
            <a:endParaRPr lang="en-US" sz="1100" dirty="0">
              <a:solidFill>
                <a:srgbClr val="00205B"/>
              </a:solidFill>
            </a:endParaRPr>
          </a:p>
        </p:txBody>
      </p:sp>
      <p:sp>
        <p:nvSpPr>
          <p:cNvPr id="24" name="TextBox 23"/>
          <p:cNvSpPr txBox="1"/>
          <p:nvPr/>
        </p:nvSpPr>
        <p:spPr>
          <a:xfrm>
            <a:off x="93757" y="4030889"/>
            <a:ext cx="1667465" cy="1000274"/>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Age</a:t>
            </a:r>
          </a:p>
          <a:p>
            <a:pPr>
              <a:buFont typeface="Wingdings" pitchFamily="2" charset="2"/>
              <a:buChar char="Ø"/>
            </a:pPr>
            <a:r>
              <a:rPr lang="en-US" sz="1000" dirty="0" smtClean="0">
                <a:solidFill>
                  <a:srgbClr val="00205B"/>
                </a:solidFill>
              </a:rPr>
              <a:t>Gender</a:t>
            </a:r>
          </a:p>
          <a:p>
            <a:pPr>
              <a:buFont typeface="Wingdings" pitchFamily="2" charset="2"/>
              <a:buChar char="Ø"/>
            </a:pPr>
            <a:r>
              <a:rPr lang="en-US" sz="1000" dirty="0" smtClean="0">
                <a:solidFill>
                  <a:srgbClr val="00205B"/>
                </a:solidFill>
              </a:rPr>
              <a:t>Ethnicity</a:t>
            </a:r>
          </a:p>
          <a:p>
            <a:pPr>
              <a:buFont typeface="Wingdings" pitchFamily="2" charset="2"/>
              <a:buChar char="Ø"/>
            </a:pPr>
            <a:r>
              <a:rPr lang="en-US" sz="1000" dirty="0" smtClean="0">
                <a:solidFill>
                  <a:srgbClr val="00205B"/>
                </a:solidFill>
              </a:rPr>
              <a:t>Socioeconomic status</a:t>
            </a:r>
          </a:p>
          <a:p>
            <a:pPr>
              <a:buFont typeface="Wingdings" pitchFamily="2" charset="2"/>
              <a:buChar char="Ø"/>
            </a:pPr>
            <a:r>
              <a:rPr lang="en-US" sz="1000" dirty="0" smtClean="0">
                <a:solidFill>
                  <a:srgbClr val="00205B"/>
                </a:solidFill>
              </a:rPr>
              <a:t>Education level</a:t>
            </a:r>
          </a:p>
          <a:p>
            <a:pPr>
              <a:buFont typeface="Wingdings" pitchFamily="2" charset="2"/>
              <a:buChar char="Ø"/>
            </a:pPr>
            <a:endParaRPr lang="en-US" sz="800" dirty="0">
              <a:solidFill>
                <a:srgbClr val="00205B"/>
              </a:solidFill>
            </a:endParaRPr>
          </a:p>
        </p:txBody>
      </p:sp>
      <p:sp>
        <p:nvSpPr>
          <p:cNvPr id="25" name="TextBox 24"/>
          <p:cNvSpPr txBox="1"/>
          <p:nvPr/>
        </p:nvSpPr>
        <p:spPr>
          <a:xfrm>
            <a:off x="1542079" y="4065514"/>
            <a:ext cx="1855814" cy="1015663"/>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Previous mental health diagnoses</a:t>
            </a:r>
          </a:p>
          <a:p>
            <a:pPr>
              <a:buFont typeface="Wingdings" pitchFamily="2" charset="2"/>
              <a:buChar char="Ø"/>
            </a:pPr>
            <a:r>
              <a:rPr lang="en-US" sz="1000" dirty="0" smtClean="0">
                <a:solidFill>
                  <a:srgbClr val="00205B"/>
                </a:solidFill>
              </a:rPr>
              <a:t>Family history of mental health disorders</a:t>
            </a:r>
          </a:p>
          <a:p>
            <a:pPr>
              <a:buFont typeface="Wingdings" pitchFamily="2" charset="2"/>
              <a:buChar char="Ø"/>
            </a:pPr>
            <a:r>
              <a:rPr lang="en-US" sz="1000" dirty="0" smtClean="0">
                <a:solidFill>
                  <a:srgbClr val="00205B"/>
                </a:solidFill>
              </a:rPr>
              <a:t>History of medication and treatment</a:t>
            </a:r>
            <a:endParaRPr lang="en-US" sz="1000" dirty="0">
              <a:solidFill>
                <a:srgbClr val="00205B"/>
              </a:solidFill>
            </a:endParaRPr>
          </a:p>
        </p:txBody>
      </p:sp>
      <p:sp>
        <p:nvSpPr>
          <p:cNvPr id="26" name="TextBox 25"/>
          <p:cNvSpPr txBox="1"/>
          <p:nvPr/>
        </p:nvSpPr>
        <p:spPr>
          <a:xfrm>
            <a:off x="3144283" y="4077706"/>
            <a:ext cx="1855814" cy="984885"/>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Sleep patterns</a:t>
            </a:r>
          </a:p>
          <a:p>
            <a:pPr>
              <a:buFont typeface="Wingdings" pitchFamily="2" charset="2"/>
              <a:buChar char="Ø"/>
            </a:pPr>
            <a:r>
              <a:rPr lang="en-US" sz="1000" dirty="0" smtClean="0">
                <a:solidFill>
                  <a:srgbClr val="00205B"/>
                </a:solidFill>
              </a:rPr>
              <a:t>Physical activity</a:t>
            </a:r>
          </a:p>
          <a:p>
            <a:pPr>
              <a:buFont typeface="Wingdings" pitchFamily="2" charset="2"/>
              <a:buChar char="Ø"/>
            </a:pPr>
            <a:r>
              <a:rPr lang="en-US" sz="1000" dirty="0" smtClean="0">
                <a:solidFill>
                  <a:srgbClr val="00205B"/>
                </a:solidFill>
              </a:rPr>
              <a:t>Substance use (alcohol, drugs, etc.)</a:t>
            </a:r>
          </a:p>
          <a:p>
            <a:pPr>
              <a:buFont typeface="Wingdings" pitchFamily="2" charset="2"/>
              <a:buChar char="Ø"/>
            </a:pPr>
            <a:r>
              <a:rPr lang="en-US" sz="1000" dirty="0" smtClean="0">
                <a:solidFill>
                  <a:srgbClr val="00205B"/>
                </a:solidFill>
              </a:rPr>
              <a:t>Dietary habits</a:t>
            </a:r>
          </a:p>
          <a:p>
            <a:pPr>
              <a:buFont typeface="Wingdings" pitchFamily="2" charset="2"/>
              <a:buChar char="Ø"/>
            </a:pPr>
            <a:endParaRPr lang="en-US" sz="800" dirty="0">
              <a:solidFill>
                <a:srgbClr val="00205B"/>
              </a:solidFill>
            </a:endParaRPr>
          </a:p>
        </p:txBody>
      </p:sp>
      <p:sp>
        <p:nvSpPr>
          <p:cNvPr id="27" name="TextBox 26"/>
          <p:cNvSpPr txBox="1"/>
          <p:nvPr/>
        </p:nvSpPr>
        <p:spPr>
          <a:xfrm>
            <a:off x="5822727" y="4068057"/>
            <a:ext cx="2270340" cy="630942"/>
          </a:xfrm>
          <a:prstGeom prst="rect">
            <a:avLst/>
          </a:prstGeom>
          <a:noFill/>
        </p:spPr>
        <p:txBody>
          <a:bodyPr wrap="square" rtlCol="0">
            <a:spAutoFit/>
          </a:bodyPr>
          <a:lstStyle/>
          <a:p>
            <a:pPr lvl="1">
              <a:buFont typeface="Wingdings" pitchFamily="2" charset="2"/>
              <a:buChar char="Ø"/>
            </a:pPr>
            <a:r>
              <a:rPr lang="en-US" sz="1000" dirty="0" smtClean="0">
                <a:solidFill>
                  <a:srgbClr val="00205B"/>
                </a:solidFill>
              </a:rPr>
              <a:t>Self-reported stress levels</a:t>
            </a:r>
          </a:p>
          <a:p>
            <a:pPr lvl="1">
              <a:buFont typeface="Wingdings" pitchFamily="2" charset="2"/>
              <a:buChar char="Ø"/>
            </a:pPr>
            <a:r>
              <a:rPr lang="en-US" sz="1000" dirty="0" smtClean="0">
                <a:solidFill>
                  <a:srgbClr val="00205B"/>
                </a:solidFill>
              </a:rPr>
              <a:t>Quality of life assessments</a:t>
            </a:r>
          </a:p>
          <a:p>
            <a:r>
              <a:rPr lang="en-US" sz="1000" dirty="0" smtClean="0"/>
              <a:t/>
            </a:r>
            <a:br>
              <a:rPr lang="en-US" sz="1000" dirty="0" smtClean="0"/>
            </a:br>
            <a:endParaRPr lang="en-US" sz="500" dirty="0">
              <a:solidFill>
                <a:srgbClr val="00205B"/>
              </a:solidFill>
            </a:endParaRPr>
          </a:p>
        </p:txBody>
      </p:sp>
      <p:sp>
        <p:nvSpPr>
          <p:cNvPr id="28" name="TextBox 27"/>
          <p:cNvSpPr txBox="1"/>
          <p:nvPr/>
        </p:nvSpPr>
        <p:spPr>
          <a:xfrm>
            <a:off x="8044299" y="4068057"/>
            <a:ext cx="2063078" cy="553998"/>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Living conditions</a:t>
            </a:r>
          </a:p>
          <a:p>
            <a:pPr>
              <a:buFont typeface="Wingdings" pitchFamily="2" charset="2"/>
              <a:buChar char="Ø"/>
            </a:pPr>
            <a:r>
              <a:rPr lang="en-US" sz="1000" dirty="0" smtClean="0">
                <a:solidFill>
                  <a:srgbClr val="00205B"/>
                </a:solidFill>
              </a:rPr>
              <a:t>Workplace environment</a:t>
            </a:r>
          </a:p>
          <a:p>
            <a:pPr>
              <a:buFont typeface="Wingdings" pitchFamily="2" charset="2"/>
              <a:buChar char="Ø"/>
            </a:pPr>
            <a:r>
              <a:rPr lang="en-US" sz="1000" dirty="0" smtClean="0">
                <a:solidFill>
                  <a:srgbClr val="00205B"/>
                </a:solidFill>
              </a:rPr>
              <a:t>Social support networks</a:t>
            </a:r>
            <a:endParaRPr lang="en-US" sz="1000" dirty="0">
              <a:solidFill>
                <a:srgbClr val="00205B"/>
              </a:solidFill>
            </a:endParaRPr>
          </a:p>
        </p:txBody>
      </p:sp>
      <p:sp>
        <p:nvSpPr>
          <p:cNvPr id="29" name="TextBox 28"/>
          <p:cNvSpPr txBox="1"/>
          <p:nvPr/>
        </p:nvSpPr>
        <p:spPr>
          <a:xfrm>
            <a:off x="9607505" y="4043673"/>
            <a:ext cx="2063078" cy="553998"/>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Employment status and satisfaction</a:t>
            </a:r>
          </a:p>
          <a:p>
            <a:pPr>
              <a:buFont typeface="Wingdings" pitchFamily="2" charset="2"/>
              <a:buChar char="Ø"/>
            </a:pPr>
            <a:r>
              <a:rPr lang="en-US" sz="1000" dirty="0" smtClean="0">
                <a:solidFill>
                  <a:srgbClr val="00205B"/>
                </a:solidFill>
              </a:rPr>
              <a:t>Daily routines and habits</a:t>
            </a:r>
            <a:endParaRPr lang="en-US" sz="1000" dirty="0">
              <a:solidFill>
                <a:srgbClr val="00205B"/>
              </a:solidFill>
            </a:endParaRPr>
          </a:p>
        </p:txBody>
      </p:sp>
      <p:sp>
        <p:nvSpPr>
          <p:cNvPr id="30" name="TextBox 29"/>
          <p:cNvSpPr txBox="1"/>
          <p:nvPr/>
        </p:nvSpPr>
        <p:spPr>
          <a:xfrm>
            <a:off x="4323736" y="3814740"/>
            <a:ext cx="1681871" cy="261610"/>
          </a:xfrm>
          <a:prstGeom prst="rect">
            <a:avLst/>
          </a:prstGeom>
          <a:noFill/>
        </p:spPr>
        <p:txBody>
          <a:bodyPr wrap="none" rtlCol="0">
            <a:spAutoFit/>
          </a:bodyPr>
          <a:lstStyle/>
          <a:p>
            <a:r>
              <a:rPr lang="en-US" sz="1100" dirty="0" smtClean="0">
                <a:solidFill>
                  <a:srgbClr val="00205B"/>
                </a:solidFill>
              </a:rPr>
              <a:t>Psychosocial Stressors:</a:t>
            </a:r>
            <a:endParaRPr lang="en-US" sz="1100" dirty="0">
              <a:solidFill>
                <a:srgbClr val="00205B"/>
              </a:solidFill>
            </a:endParaRPr>
          </a:p>
        </p:txBody>
      </p:sp>
      <p:cxnSp>
        <p:nvCxnSpPr>
          <p:cNvPr id="31" name="Straight Arrow Connector 30"/>
          <p:cNvCxnSpPr/>
          <p:nvPr/>
        </p:nvCxnSpPr>
        <p:spPr>
          <a:xfrm rot="5400000">
            <a:off x="4758867" y="3704845"/>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58555" y="4076350"/>
            <a:ext cx="1855814" cy="400110"/>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Relationship status </a:t>
            </a:r>
          </a:p>
          <a:p>
            <a:pPr>
              <a:buFont typeface="Wingdings" pitchFamily="2" charset="2"/>
              <a:buChar char="Ø"/>
            </a:pPr>
            <a:r>
              <a:rPr lang="en-US" sz="1000" dirty="0" smtClean="0">
                <a:solidFill>
                  <a:srgbClr val="00205B"/>
                </a:solidFill>
              </a:rPr>
              <a:t>Financial stressors</a:t>
            </a:r>
            <a:endParaRPr lang="en-US" sz="1000" dirty="0">
              <a:solidFill>
                <a:srgbClr val="00205B"/>
              </a:solidFill>
            </a:endParaRPr>
          </a:p>
        </p:txBody>
      </p:sp>
      <p:cxnSp>
        <p:nvCxnSpPr>
          <p:cNvPr id="33" name="Straight Arrow Connector 32"/>
          <p:cNvCxnSpPr/>
          <p:nvPr/>
        </p:nvCxnSpPr>
        <p:spPr>
          <a:xfrm rot="5400000">
            <a:off x="11504675" y="3723133"/>
            <a:ext cx="228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994345" y="3813843"/>
            <a:ext cx="1289135" cy="261610"/>
          </a:xfrm>
          <a:prstGeom prst="rect">
            <a:avLst/>
          </a:prstGeom>
          <a:noFill/>
        </p:spPr>
        <p:txBody>
          <a:bodyPr wrap="none" rtlCol="0">
            <a:spAutoFit/>
          </a:bodyPr>
          <a:lstStyle/>
          <a:p>
            <a:r>
              <a:rPr lang="en-US" sz="1100" dirty="0" smtClean="0">
                <a:solidFill>
                  <a:srgbClr val="00205B"/>
                </a:solidFill>
              </a:rPr>
              <a:t>Geographic Data</a:t>
            </a:r>
            <a:endParaRPr lang="en-US" sz="1100" dirty="0">
              <a:solidFill>
                <a:srgbClr val="00205B"/>
              </a:solidFill>
            </a:endParaRPr>
          </a:p>
        </p:txBody>
      </p:sp>
      <p:sp>
        <p:nvSpPr>
          <p:cNvPr id="35" name="TextBox 34"/>
          <p:cNvSpPr txBox="1"/>
          <p:nvPr/>
        </p:nvSpPr>
        <p:spPr>
          <a:xfrm>
            <a:off x="11137601" y="4037577"/>
            <a:ext cx="2063078" cy="246221"/>
          </a:xfrm>
          <a:prstGeom prst="rect">
            <a:avLst/>
          </a:prstGeom>
          <a:noFill/>
        </p:spPr>
        <p:txBody>
          <a:bodyPr wrap="square" rtlCol="0">
            <a:spAutoFit/>
          </a:bodyPr>
          <a:lstStyle/>
          <a:p>
            <a:pPr>
              <a:buFont typeface="Wingdings" pitchFamily="2" charset="2"/>
              <a:buChar char="Ø"/>
            </a:pPr>
            <a:r>
              <a:rPr lang="en-US" sz="1000" dirty="0" smtClean="0">
                <a:solidFill>
                  <a:srgbClr val="00205B"/>
                </a:solidFill>
              </a:rPr>
              <a:t>Location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8044601" cy="660486"/>
          </a:xfrm>
        </p:spPr>
        <p:txBody>
          <a:bodyPr/>
          <a:lstStyle/>
          <a:p>
            <a:pPr algn="ctr"/>
            <a:r>
              <a:rPr lang="en-US" dirty="0" smtClean="0"/>
              <a:t>Studies done</a:t>
            </a:r>
            <a:endParaRPr lang="en-US" dirty="0"/>
          </a:p>
        </p:txBody>
      </p:sp>
      <p:graphicFrame>
        <p:nvGraphicFramePr>
          <p:cNvPr id="4" name="Table 3"/>
          <p:cNvGraphicFramePr>
            <a:graphicFrameLocks noGrp="1"/>
          </p:cNvGraphicFramePr>
          <p:nvPr/>
        </p:nvGraphicFramePr>
        <p:xfrm>
          <a:off x="280415" y="1024128"/>
          <a:ext cx="11765280" cy="5023941"/>
        </p:xfrm>
        <a:graphic>
          <a:graphicData uri="http://schemas.openxmlformats.org/drawingml/2006/table">
            <a:tbl>
              <a:tblPr firstRow="1" bandRow="1">
                <a:tableStyleId>{7DF18680-E054-41AD-8BC1-D1AEF772440D}</a:tableStyleId>
              </a:tblPr>
              <a:tblGrid>
                <a:gridCol w="2579605"/>
                <a:gridCol w="1394988"/>
                <a:gridCol w="4335351"/>
                <a:gridCol w="3455336"/>
              </a:tblGrid>
              <a:tr h="340538">
                <a:tc>
                  <a:txBody>
                    <a:bodyPr/>
                    <a:lstStyle/>
                    <a:p>
                      <a:pPr algn="ctr"/>
                      <a:r>
                        <a:rPr lang="en-US" sz="1600" b="1" kern="1200" dirty="0" smtClean="0">
                          <a:solidFill>
                            <a:schemeClr val="lt1"/>
                          </a:solidFill>
                          <a:latin typeface="Calibri" pitchFamily="34" charset="0"/>
                          <a:ea typeface="+mn-ea"/>
                          <a:cs typeface="Calibri" pitchFamily="34" charset="0"/>
                        </a:rPr>
                        <a:t>Research Paper Title</a:t>
                      </a:r>
                      <a:endParaRPr lang="en-US" sz="1600" dirty="0">
                        <a:latin typeface="Calibri" pitchFamily="34" charset="0"/>
                        <a:cs typeface="Calibri" pitchFamily="34" charset="0"/>
                      </a:endParaRPr>
                    </a:p>
                  </a:txBody>
                  <a:tcPr/>
                </a:tc>
                <a:tc>
                  <a:txBody>
                    <a:bodyPr/>
                    <a:lstStyle/>
                    <a:p>
                      <a:pPr algn="ctr"/>
                      <a:r>
                        <a:rPr lang="en-US" sz="1600" dirty="0" smtClean="0">
                          <a:latin typeface="Calibri" pitchFamily="34" charset="0"/>
                          <a:cs typeface="Calibri" pitchFamily="34" charset="0"/>
                        </a:rPr>
                        <a:t>Year</a:t>
                      </a:r>
                      <a:endParaRPr lang="en-US" sz="1600" dirty="0">
                        <a:latin typeface="Calibri" pitchFamily="34" charset="0"/>
                        <a:cs typeface="Calibri" pitchFamily="34" charset="0"/>
                      </a:endParaRPr>
                    </a:p>
                  </a:txBody>
                  <a:tcPr/>
                </a:tc>
                <a:tc>
                  <a:txBody>
                    <a:bodyPr/>
                    <a:lstStyle/>
                    <a:p>
                      <a:pPr algn="ctr">
                        <a:lnSpc>
                          <a:spcPct val="150000"/>
                        </a:lnSpc>
                        <a:spcAft>
                          <a:spcPts val="0"/>
                        </a:spcAft>
                      </a:pPr>
                      <a:r>
                        <a:rPr lang="en-GB" sz="1600" dirty="0">
                          <a:latin typeface="Calibri" pitchFamily="34" charset="0"/>
                          <a:ea typeface="Times New Roman"/>
                          <a:cs typeface="Calibri" pitchFamily="34" charset="0"/>
                        </a:rPr>
                        <a:t>Methodology </a:t>
                      </a:r>
                      <a:endParaRPr lang="en-US" sz="1600" dirty="0">
                        <a:latin typeface="Calibri" pitchFamily="34" charset="0"/>
                        <a:ea typeface="Times New Roman"/>
                        <a:cs typeface="Calibri" pitchFamily="34" charset="0"/>
                      </a:endParaRPr>
                    </a:p>
                  </a:txBody>
                  <a:tcPr marL="68580" marR="68580" marT="0" marB="0"/>
                </a:tc>
                <a:tc>
                  <a:txBody>
                    <a:bodyPr/>
                    <a:lstStyle/>
                    <a:p>
                      <a:pPr algn="ctr">
                        <a:lnSpc>
                          <a:spcPct val="150000"/>
                        </a:lnSpc>
                        <a:spcAft>
                          <a:spcPts val="0"/>
                        </a:spcAft>
                      </a:pPr>
                      <a:r>
                        <a:rPr lang="en-GB" sz="1600" dirty="0">
                          <a:latin typeface="Calibri" pitchFamily="34" charset="0"/>
                          <a:ea typeface="Times New Roman"/>
                          <a:cs typeface="Calibri" pitchFamily="34" charset="0"/>
                        </a:rPr>
                        <a:t>Research Gap</a:t>
                      </a:r>
                      <a:endParaRPr lang="en-US" sz="1600" dirty="0">
                        <a:latin typeface="Calibri" pitchFamily="34" charset="0"/>
                        <a:ea typeface="Times New Roman"/>
                        <a:cs typeface="Calibri" pitchFamily="34" charset="0"/>
                      </a:endParaRPr>
                    </a:p>
                  </a:txBody>
                  <a:tcPr marL="68580" marR="68580" marT="0" marB="0"/>
                </a:tc>
              </a:tr>
              <a:tr h="1038208">
                <a:tc>
                  <a:txBody>
                    <a:bodyPr/>
                    <a:lstStyle/>
                    <a:p>
                      <a:pPr algn="just">
                        <a:lnSpc>
                          <a:spcPct val="100000"/>
                        </a:lnSpc>
                        <a:spcAft>
                          <a:spcPts val="0"/>
                        </a:spcAft>
                      </a:pPr>
                      <a:r>
                        <a:rPr lang="en-GB" sz="1200" dirty="0">
                          <a:latin typeface="Calibri" pitchFamily="34" charset="0"/>
                          <a:ea typeface="Times New Roman"/>
                          <a:cs typeface="Calibri" pitchFamily="34" charset="0"/>
                        </a:rPr>
                        <a:t>Prediction of mental health treatment adherence using ML </a:t>
                      </a:r>
                      <a:r>
                        <a:rPr lang="en-GB" sz="1200" dirty="0" smtClean="0">
                          <a:latin typeface="Calibri" pitchFamily="34" charset="0"/>
                          <a:ea typeface="Times New Roman"/>
                          <a:cs typeface="Calibri" pitchFamily="34" charset="0"/>
                        </a:rPr>
                        <a:t>algorithms</a:t>
                      </a:r>
                      <a:r>
                        <a:rPr lang="en-GB" sz="1200" baseline="0" dirty="0" smtClean="0">
                          <a:latin typeface="Calibri" pitchFamily="34" charset="0"/>
                          <a:ea typeface="Times New Roman"/>
                          <a:cs typeface="Calibri" pitchFamily="34" charset="0"/>
                        </a:rPr>
                        <a:t> </a:t>
                      </a:r>
                      <a:endParaRPr lang="en-US" sz="1200" dirty="0">
                        <a:latin typeface="Calibri" pitchFamily="34" charset="0"/>
                        <a:ea typeface="Times New Roman"/>
                        <a:cs typeface="Calibri" pitchFamily="34" charset="0"/>
                      </a:endParaRPr>
                    </a:p>
                  </a:txBody>
                  <a:tcPr marL="68580" marR="68580" marT="0" marB="0"/>
                </a:tc>
                <a:tc>
                  <a:txBody>
                    <a:bodyPr/>
                    <a:lstStyle/>
                    <a:p>
                      <a:pPr algn="ctr">
                        <a:lnSpc>
                          <a:spcPct val="100000"/>
                        </a:lnSpc>
                        <a:spcAft>
                          <a:spcPts val="0"/>
                        </a:spcAft>
                      </a:pPr>
                      <a:r>
                        <a:rPr lang="en-US" sz="1200" dirty="0" smtClean="0">
                          <a:latin typeface="Calibri" pitchFamily="34" charset="0"/>
                          <a:ea typeface="Times New Roman"/>
                          <a:cs typeface="Calibri" pitchFamily="34" charset="0"/>
                        </a:rPr>
                        <a:t>2023</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a:latin typeface="Calibri" pitchFamily="34" charset="0"/>
                          <a:ea typeface="Times New Roman"/>
                          <a:cs typeface="Calibri" pitchFamily="34" charset="0"/>
                        </a:rPr>
                        <a:t>In this research paper, they have worked on various ML algo’s to build a predictive model &amp; the evaluated the model using accuracy &amp; precision</a:t>
                      </a:r>
                      <a:endParaRPr lang="en-US" sz="120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There are many limitations on this study. The generalizability of the model may be impacted by intrinsic biases in the dataset. Predictions may be impacted by missing numbers and poor data quality. </a:t>
                      </a:r>
                      <a:endParaRPr lang="en-US" sz="1200" dirty="0">
                        <a:latin typeface="Calibri" pitchFamily="34" charset="0"/>
                        <a:ea typeface="Times New Roman"/>
                        <a:cs typeface="Calibri" pitchFamily="34" charset="0"/>
                      </a:endParaRPr>
                    </a:p>
                  </a:txBody>
                  <a:tcPr marL="68580" marR="68580" marT="0" marB="0"/>
                </a:tc>
              </a:tr>
              <a:tr h="771779">
                <a:tc>
                  <a:txBody>
                    <a:bodyPr/>
                    <a:lstStyle/>
                    <a:p>
                      <a:pPr algn="just">
                        <a:lnSpc>
                          <a:spcPct val="100000"/>
                        </a:lnSpc>
                        <a:spcAft>
                          <a:spcPts val="0"/>
                        </a:spcAft>
                      </a:pPr>
                      <a:r>
                        <a:rPr lang="en-GB" sz="1200" dirty="0">
                          <a:latin typeface="Calibri" pitchFamily="34" charset="0"/>
                          <a:ea typeface="Times New Roman"/>
                          <a:cs typeface="Calibri" pitchFamily="34" charset="0"/>
                        </a:rPr>
                        <a:t>Machine Learning for Mental Health Prediction in Social Media </a:t>
                      </a:r>
                      <a:r>
                        <a:rPr lang="en-GB" sz="1200" dirty="0" smtClean="0">
                          <a:latin typeface="Calibri" pitchFamily="34" charset="0"/>
                          <a:ea typeface="Times New Roman"/>
                          <a:cs typeface="Calibri" pitchFamily="34" charset="0"/>
                        </a:rPr>
                        <a:t>Data</a:t>
                      </a:r>
                      <a:r>
                        <a:rPr lang="en-US" sz="1200" baseline="0" dirty="0" smtClean="0">
                          <a:latin typeface="Calibri" pitchFamily="34" charset="0"/>
                          <a:ea typeface="Times New Roman"/>
                          <a:cs typeface="Calibri" pitchFamily="34" charset="0"/>
                        </a:rPr>
                        <a:t> </a:t>
                      </a:r>
                      <a:endParaRPr lang="en-US" sz="1200" dirty="0">
                        <a:latin typeface="Calibri" pitchFamily="34" charset="0"/>
                        <a:ea typeface="Times New Roman"/>
                        <a:cs typeface="Calibri" pitchFamily="34" charset="0"/>
                      </a:endParaRPr>
                    </a:p>
                  </a:txBody>
                  <a:tcPr marL="68580" marR="68580" marT="0" marB="0"/>
                </a:tc>
                <a:tc>
                  <a:txBody>
                    <a:bodyPr/>
                    <a:lstStyle/>
                    <a:p>
                      <a:pPr algn="ctr">
                        <a:lnSpc>
                          <a:spcPct val="100000"/>
                        </a:lnSpc>
                        <a:spcAft>
                          <a:spcPts val="0"/>
                        </a:spcAft>
                      </a:pPr>
                      <a:r>
                        <a:rPr lang="en-US" sz="1200" dirty="0" smtClean="0">
                          <a:latin typeface="Calibri" pitchFamily="34" charset="0"/>
                          <a:ea typeface="Times New Roman"/>
                          <a:cs typeface="Calibri" pitchFamily="34" charset="0"/>
                        </a:rPr>
                        <a:t>2022</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This study used natural language processing (NLP) techniques to analyze social media posts and applied machine learning algorithms for mental health prediction.</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Social media postings including </a:t>
                      </a:r>
                      <a:r>
                        <a:rPr lang="en-GB" sz="1200" dirty="0" smtClean="0">
                          <a:latin typeface="Calibri" pitchFamily="34" charset="0"/>
                          <a:ea typeface="Times New Roman"/>
                          <a:cs typeface="Calibri" pitchFamily="34" charset="0"/>
                        </a:rPr>
                        <a:t>biased </a:t>
                      </a:r>
                      <a:r>
                        <a:rPr lang="en-GB" sz="1200" dirty="0">
                          <a:latin typeface="Calibri" pitchFamily="34" charset="0"/>
                          <a:ea typeface="Times New Roman"/>
                          <a:cs typeface="Calibri" pitchFamily="34" charset="0"/>
                        </a:rPr>
                        <a:t>data, mental health labels without objective information, and user privacy ethics raised.</a:t>
                      </a:r>
                      <a:endParaRPr lang="en-US" sz="1200" dirty="0">
                        <a:latin typeface="Calibri" pitchFamily="34" charset="0"/>
                        <a:ea typeface="Times New Roman"/>
                        <a:cs typeface="Calibri" pitchFamily="34" charset="0"/>
                      </a:endParaRPr>
                    </a:p>
                  </a:txBody>
                  <a:tcPr marL="68580" marR="68580" marT="0" marB="0"/>
                </a:tc>
              </a:tr>
              <a:tr h="771779">
                <a:tc>
                  <a:txBody>
                    <a:bodyPr/>
                    <a:lstStyle/>
                    <a:p>
                      <a:pPr algn="just">
                        <a:lnSpc>
                          <a:spcPct val="100000"/>
                        </a:lnSpc>
                        <a:spcAft>
                          <a:spcPts val="0"/>
                        </a:spcAft>
                      </a:pPr>
                      <a:r>
                        <a:rPr lang="en-GB" sz="1200" dirty="0">
                          <a:latin typeface="Calibri" pitchFamily="34" charset="0"/>
                          <a:ea typeface="Times New Roman"/>
                          <a:cs typeface="Calibri" pitchFamily="34" charset="0"/>
                        </a:rPr>
                        <a:t>Machine Learning Techniques for Prediction of Mental </a:t>
                      </a:r>
                      <a:r>
                        <a:rPr lang="en-GB" sz="1200" dirty="0" smtClean="0">
                          <a:latin typeface="Calibri" pitchFamily="34" charset="0"/>
                          <a:ea typeface="Times New Roman"/>
                          <a:cs typeface="Calibri" pitchFamily="34" charset="0"/>
                        </a:rPr>
                        <a:t>Health</a:t>
                      </a:r>
                      <a:endParaRPr lang="en-US" sz="1200" dirty="0">
                        <a:latin typeface="Calibri" pitchFamily="34" charset="0"/>
                        <a:ea typeface="Times New Roman"/>
                        <a:cs typeface="Calibri" pitchFamily="34" charset="0"/>
                      </a:endParaRPr>
                    </a:p>
                  </a:txBody>
                  <a:tcPr marL="68580" marR="68580" marT="0" marB="0"/>
                </a:tc>
                <a:tc>
                  <a:txBody>
                    <a:bodyPr/>
                    <a:lstStyle/>
                    <a:p>
                      <a:pPr algn="ctr">
                        <a:lnSpc>
                          <a:spcPct val="100000"/>
                        </a:lnSpc>
                        <a:spcAft>
                          <a:spcPts val="0"/>
                        </a:spcAft>
                      </a:pPr>
                      <a:r>
                        <a:rPr lang="en-US" sz="1200" dirty="0" smtClean="0">
                          <a:latin typeface="Calibri" pitchFamily="34" charset="0"/>
                          <a:ea typeface="Times New Roman"/>
                          <a:cs typeface="Calibri" pitchFamily="34" charset="0"/>
                        </a:rPr>
                        <a:t>2021</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This paper provides a comprehensive review of various machine learning techniques and their applications in mental health prediction.</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No original data collection or experimentation, potential bias in selected studies.</a:t>
                      </a:r>
                      <a:endParaRPr lang="en-US" sz="1200" dirty="0">
                        <a:latin typeface="Calibri" pitchFamily="34" charset="0"/>
                        <a:ea typeface="Times New Roman"/>
                        <a:cs typeface="Calibri" pitchFamily="34" charset="0"/>
                      </a:endParaRPr>
                    </a:p>
                  </a:txBody>
                  <a:tcPr marL="68580" marR="68580" marT="0" marB="0"/>
                </a:tc>
              </a:tr>
              <a:tr h="771779">
                <a:tc>
                  <a:txBody>
                    <a:bodyPr/>
                    <a:lstStyle/>
                    <a:p>
                      <a:pPr algn="just">
                        <a:lnSpc>
                          <a:spcPct val="100000"/>
                        </a:lnSpc>
                        <a:spcAft>
                          <a:spcPts val="0"/>
                        </a:spcAft>
                      </a:pPr>
                      <a:r>
                        <a:rPr lang="en-GB" sz="1200" dirty="0">
                          <a:latin typeface="Calibri" pitchFamily="34" charset="0"/>
                          <a:ea typeface="Times New Roman"/>
                          <a:cs typeface="Calibri" pitchFamily="34" charset="0"/>
                        </a:rPr>
                        <a:t>A Survey on Wearable Sensors for Mental Health </a:t>
                      </a:r>
                      <a:r>
                        <a:rPr lang="en-GB" sz="1200" dirty="0" smtClean="0">
                          <a:latin typeface="Calibri" pitchFamily="34" charset="0"/>
                          <a:ea typeface="Times New Roman"/>
                          <a:cs typeface="Calibri" pitchFamily="34" charset="0"/>
                        </a:rPr>
                        <a:t>Monitoring</a:t>
                      </a:r>
                      <a:endParaRPr lang="en-US" sz="1200" dirty="0" smtClean="0">
                        <a:latin typeface="Calibri" pitchFamily="34" charset="0"/>
                        <a:ea typeface="Times New Roman"/>
                        <a:cs typeface="Calibri" pitchFamily="34" charset="0"/>
                      </a:endParaRPr>
                    </a:p>
                  </a:txBody>
                  <a:tcPr marL="68580" marR="68580" marT="0" marB="0"/>
                </a:tc>
                <a:tc>
                  <a:txBody>
                    <a:bodyPr/>
                    <a:lstStyle/>
                    <a:p>
                      <a:pPr algn="ctr">
                        <a:lnSpc>
                          <a:spcPct val="100000"/>
                        </a:lnSpc>
                        <a:spcAft>
                          <a:spcPts val="0"/>
                        </a:spcAft>
                      </a:pPr>
                      <a:r>
                        <a:rPr lang="en-GB" sz="1200">
                          <a:latin typeface="Calibri" pitchFamily="34" charset="0"/>
                          <a:ea typeface="Times New Roman"/>
                          <a:cs typeface="Calibri" pitchFamily="34" charset="0"/>
                        </a:rPr>
                        <a:t>2023</a:t>
                      </a:r>
                      <a:endParaRPr lang="en-US" sz="120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Wearable sensors were employed to track behavioural and physiological data, and machine learning techniques were utilised to forecast mental health.</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Limited long-term data collection, potential discomfort or users wearing sensors.</a:t>
                      </a:r>
                      <a:endParaRPr lang="en-US" sz="1200" dirty="0">
                        <a:latin typeface="Calibri" pitchFamily="34" charset="0"/>
                        <a:ea typeface="Times New Roman"/>
                        <a:cs typeface="Calibri" pitchFamily="34" charset="0"/>
                      </a:endParaRPr>
                    </a:p>
                  </a:txBody>
                  <a:tcPr marL="68580" marR="68580" marT="0" marB="0"/>
                </a:tc>
              </a:tr>
              <a:tr h="1304636">
                <a:tc>
                  <a:txBody>
                    <a:bodyPr/>
                    <a:lstStyle/>
                    <a:p>
                      <a:pPr algn="just">
                        <a:lnSpc>
                          <a:spcPct val="100000"/>
                        </a:lnSpc>
                        <a:spcAft>
                          <a:spcPts val="0"/>
                        </a:spcAft>
                      </a:pPr>
                      <a:r>
                        <a:rPr lang="en-GB" sz="1200" dirty="0">
                          <a:latin typeface="Calibri" pitchFamily="34" charset="0"/>
                          <a:ea typeface="Times New Roman"/>
                          <a:cs typeface="Calibri" pitchFamily="34" charset="0"/>
                        </a:rPr>
                        <a:t>Prediction of Public Mental Health by using Ml </a:t>
                      </a:r>
                      <a:r>
                        <a:rPr lang="en-GB" sz="1200" dirty="0" smtClean="0">
                          <a:latin typeface="Calibri" pitchFamily="34" charset="0"/>
                          <a:ea typeface="Times New Roman"/>
                          <a:cs typeface="Calibri" pitchFamily="34" charset="0"/>
                        </a:rPr>
                        <a:t>Algorithms</a:t>
                      </a:r>
                      <a:endParaRPr lang="en-US" sz="1200" dirty="0">
                        <a:latin typeface="Calibri" pitchFamily="34" charset="0"/>
                        <a:ea typeface="Times New Roman"/>
                        <a:cs typeface="Calibri" pitchFamily="34" charset="0"/>
                      </a:endParaRPr>
                    </a:p>
                  </a:txBody>
                  <a:tcPr marL="68580" marR="68580" marT="0" marB="0"/>
                </a:tc>
                <a:tc>
                  <a:txBody>
                    <a:bodyPr/>
                    <a:lstStyle/>
                    <a:p>
                      <a:pPr algn="ctr">
                        <a:lnSpc>
                          <a:spcPct val="100000"/>
                        </a:lnSpc>
                        <a:spcAft>
                          <a:spcPts val="0"/>
                        </a:spcAft>
                      </a:pPr>
                      <a:r>
                        <a:rPr lang="en-GB" sz="1200" dirty="0">
                          <a:latin typeface="Calibri" pitchFamily="34" charset="0"/>
                          <a:ea typeface="Times New Roman"/>
                          <a:cs typeface="Calibri" pitchFamily="34" charset="0"/>
                        </a:rPr>
                        <a:t>2022</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This paper involves a very retrospective </a:t>
                      </a:r>
                      <a:r>
                        <a:rPr lang="en-GB" sz="1200" dirty="0" smtClean="0">
                          <a:latin typeface="Calibri" pitchFamily="34" charset="0"/>
                          <a:ea typeface="Times New Roman"/>
                          <a:cs typeface="Calibri" pitchFamily="34" charset="0"/>
                        </a:rPr>
                        <a:t>approach, </a:t>
                      </a:r>
                      <a:r>
                        <a:rPr lang="en-GB" sz="1200" dirty="0">
                          <a:latin typeface="Calibri" pitchFamily="34" charset="0"/>
                          <a:ea typeface="Times New Roman"/>
                          <a:cs typeface="Calibri" pitchFamily="34" charset="0"/>
                        </a:rPr>
                        <a:t>having data of individuals with different mental health records and performed </a:t>
                      </a:r>
                      <a:r>
                        <a:rPr lang="en-GB" sz="1200" dirty="0" smtClean="0">
                          <a:latin typeface="Calibri" pitchFamily="34" charset="0"/>
                          <a:ea typeface="Times New Roman"/>
                          <a:cs typeface="Calibri" pitchFamily="34" charset="0"/>
                        </a:rPr>
                        <a:t>pre-processing </a:t>
                      </a:r>
                      <a:r>
                        <a:rPr lang="en-GB" sz="1200" dirty="0">
                          <a:latin typeface="Calibri" pitchFamily="34" charset="0"/>
                          <a:ea typeface="Times New Roman"/>
                          <a:cs typeface="Calibri" pitchFamily="34" charset="0"/>
                        </a:rPr>
                        <a:t>and data analysis steps. Using basic pre build machine learning algorithms and tested for predictions. Performance was evaluated using different metrics like accuracy &amp; F1 score. </a:t>
                      </a:r>
                      <a:endParaRPr lang="en-US" sz="1200" dirty="0">
                        <a:latin typeface="Calibri" pitchFamily="34" charset="0"/>
                        <a:ea typeface="Times New Roman"/>
                        <a:cs typeface="Calibri" pitchFamily="34" charset="0"/>
                      </a:endParaRPr>
                    </a:p>
                  </a:txBody>
                  <a:tcPr marL="68580" marR="68580" marT="0" marB="0"/>
                </a:tc>
                <a:tc>
                  <a:txBody>
                    <a:bodyPr/>
                    <a:lstStyle/>
                    <a:p>
                      <a:pPr algn="just">
                        <a:lnSpc>
                          <a:spcPct val="100000"/>
                        </a:lnSpc>
                        <a:spcAft>
                          <a:spcPts val="0"/>
                        </a:spcAft>
                      </a:pPr>
                      <a:r>
                        <a:rPr lang="en-GB" sz="1200" dirty="0">
                          <a:latin typeface="Calibri" pitchFamily="34" charset="0"/>
                          <a:ea typeface="Times New Roman"/>
                          <a:cs typeface="Calibri" pitchFamily="34" charset="0"/>
                        </a:rPr>
                        <a:t>The study is limited because it is completely dependent on electronic health records and the data is collected from very small population. There is a lack of long term follow up which is constraint for early prediction. </a:t>
                      </a:r>
                      <a:endParaRPr lang="en-US" sz="1200" dirty="0">
                        <a:latin typeface="Calibri" pitchFamily="34" charset="0"/>
                        <a:ea typeface="Times New Roman"/>
                        <a:cs typeface="Calibri"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69" y="130343"/>
            <a:ext cx="7975504" cy="660486"/>
          </a:xfrm>
        </p:spPr>
        <p:txBody>
          <a:bodyPr/>
          <a:lstStyle/>
          <a:p>
            <a:pPr algn="ctr"/>
            <a:r>
              <a:rPr lang="en-US" dirty="0" smtClean="0"/>
              <a:t>Process:</a:t>
            </a:r>
            <a:endParaRPr lang="en-US" dirty="0"/>
          </a:p>
        </p:txBody>
      </p:sp>
      <p:sp>
        <p:nvSpPr>
          <p:cNvPr id="16" name="Rectangle 15"/>
          <p:cNvSpPr/>
          <p:nvPr/>
        </p:nvSpPr>
        <p:spPr>
          <a:xfrm>
            <a:off x="6364223" y="4666488"/>
            <a:ext cx="1739349" cy="557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Model</a:t>
            </a:r>
            <a:r>
              <a:rPr lang="en-US" sz="1600" b="1" dirty="0" smtClean="0">
                <a:solidFill>
                  <a:srgbClr val="00205B"/>
                </a:solidFill>
              </a:rPr>
              <a:t> </a:t>
            </a:r>
            <a:r>
              <a:rPr lang="en-US" sz="1400" b="1" dirty="0" smtClean="0">
                <a:solidFill>
                  <a:srgbClr val="00205B"/>
                </a:solidFill>
              </a:rPr>
              <a:t>Evaluation</a:t>
            </a:r>
            <a:endParaRPr lang="en-US" sz="1600" b="1" dirty="0">
              <a:solidFill>
                <a:srgbClr val="00205B"/>
              </a:solidFill>
            </a:endParaRPr>
          </a:p>
        </p:txBody>
      </p:sp>
      <p:sp>
        <p:nvSpPr>
          <p:cNvPr id="17" name="Rectangle 16"/>
          <p:cNvSpPr/>
          <p:nvPr/>
        </p:nvSpPr>
        <p:spPr>
          <a:xfrm>
            <a:off x="6376415" y="5596128"/>
            <a:ext cx="1739349" cy="4815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5B"/>
                </a:solidFill>
              </a:rPr>
              <a:t>End</a:t>
            </a:r>
            <a:endParaRPr lang="en-US" sz="1600" b="1" dirty="0">
              <a:solidFill>
                <a:srgbClr val="00205B"/>
              </a:solidFill>
            </a:endParaRPr>
          </a:p>
        </p:txBody>
      </p:sp>
      <p:sp>
        <p:nvSpPr>
          <p:cNvPr id="5" name="Rectangle 4"/>
          <p:cNvSpPr/>
          <p:nvPr/>
        </p:nvSpPr>
        <p:spPr>
          <a:xfrm>
            <a:off x="10537401" y="3608833"/>
            <a:ext cx="151333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Test</a:t>
            </a:r>
            <a:r>
              <a:rPr lang="en-US" sz="1600" b="1" dirty="0" smtClean="0">
                <a:solidFill>
                  <a:srgbClr val="00205B"/>
                </a:solidFill>
              </a:rPr>
              <a:t> </a:t>
            </a:r>
            <a:r>
              <a:rPr lang="en-US" sz="1400" b="1" dirty="0" smtClean="0">
                <a:solidFill>
                  <a:srgbClr val="00205B"/>
                </a:solidFill>
              </a:rPr>
              <a:t>Data</a:t>
            </a:r>
            <a:endParaRPr lang="en-US" sz="1600" b="1" dirty="0">
              <a:solidFill>
                <a:srgbClr val="00205B"/>
              </a:solidFill>
            </a:endParaRPr>
          </a:p>
        </p:txBody>
      </p:sp>
      <p:sp>
        <p:nvSpPr>
          <p:cNvPr id="11" name="Rectangle 10"/>
          <p:cNvSpPr/>
          <p:nvPr/>
        </p:nvSpPr>
        <p:spPr>
          <a:xfrm>
            <a:off x="8792421" y="3593463"/>
            <a:ext cx="151333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Train</a:t>
            </a:r>
            <a:r>
              <a:rPr lang="en-US" sz="1600" b="1" dirty="0" smtClean="0">
                <a:solidFill>
                  <a:srgbClr val="00205B"/>
                </a:solidFill>
              </a:rPr>
              <a:t> </a:t>
            </a:r>
            <a:r>
              <a:rPr lang="en-US" sz="1400" b="1" dirty="0" smtClean="0">
                <a:solidFill>
                  <a:srgbClr val="00205B"/>
                </a:solidFill>
              </a:rPr>
              <a:t>Data</a:t>
            </a:r>
            <a:endParaRPr lang="en-US" sz="1600" b="1" dirty="0">
              <a:solidFill>
                <a:srgbClr val="00205B"/>
              </a:solidFill>
            </a:endParaRPr>
          </a:p>
        </p:txBody>
      </p:sp>
      <p:sp>
        <p:nvSpPr>
          <p:cNvPr id="12" name="Rectangle 11"/>
          <p:cNvSpPr/>
          <p:nvPr/>
        </p:nvSpPr>
        <p:spPr>
          <a:xfrm>
            <a:off x="9399567" y="2363788"/>
            <a:ext cx="1828800"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Train</a:t>
            </a:r>
            <a:r>
              <a:rPr lang="en-US" sz="1600" b="1" dirty="0" smtClean="0">
                <a:solidFill>
                  <a:srgbClr val="00205B"/>
                </a:solidFill>
              </a:rPr>
              <a:t> – </a:t>
            </a:r>
            <a:r>
              <a:rPr lang="en-US" sz="1400" b="1" dirty="0" smtClean="0">
                <a:solidFill>
                  <a:srgbClr val="00205B"/>
                </a:solidFill>
              </a:rPr>
              <a:t>Test</a:t>
            </a:r>
            <a:r>
              <a:rPr lang="en-US" sz="1600" b="1" dirty="0" smtClean="0">
                <a:solidFill>
                  <a:srgbClr val="00205B"/>
                </a:solidFill>
              </a:rPr>
              <a:t> </a:t>
            </a:r>
            <a:r>
              <a:rPr lang="en-US" sz="1400" b="1" dirty="0" smtClean="0">
                <a:solidFill>
                  <a:srgbClr val="00205B"/>
                </a:solidFill>
              </a:rPr>
              <a:t>Split</a:t>
            </a:r>
            <a:endParaRPr lang="en-US" sz="1600" b="1" dirty="0">
              <a:solidFill>
                <a:srgbClr val="00205B"/>
              </a:solidFill>
            </a:endParaRPr>
          </a:p>
        </p:txBody>
      </p:sp>
      <p:sp>
        <p:nvSpPr>
          <p:cNvPr id="15" name="Rectangle 14"/>
          <p:cNvSpPr/>
          <p:nvPr/>
        </p:nvSpPr>
        <p:spPr>
          <a:xfrm>
            <a:off x="6247340" y="3596641"/>
            <a:ext cx="1905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Model</a:t>
            </a:r>
            <a:r>
              <a:rPr lang="en-US" sz="1600" b="1" dirty="0" smtClean="0">
                <a:solidFill>
                  <a:srgbClr val="00205B"/>
                </a:solidFill>
              </a:rPr>
              <a:t> </a:t>
            </a:r>
            <a:r>
              <a:rPr lang="en-US" sz="1400" b="1" dirty="0" smtClean="0">
                <a:solidFill>
                  <a:srgbClr val="00205B"/>
                </a:solidFill>
              </a:rPr>
              <a:t>Development</a:t>
            </a:r>
            <a:endParaRPr lang="en-US" sz="1400" b="1" dirty="0">
              <a:solidFill>
                <a:srgbClr val="00205B"/>
              </a:solidFill>
            </a:endParaRPr>
          </a:p>
        </p:txBody>
      </p:sp>
      <p:cxnSp>
        <p:nvCxnSpPr>
          <p:cNvPr id="26" name="Straight Arrow Connector 25"/>
          <p:cNvCxnSpPr/>
          <p:nvPr/>
        </p:nvCxnSpPr>
        <p:spPr>
          <a:xfrm rot="10800000">
            <a:off x="8247758" y="3934839"/>
            <a:ext cx="424265" cy="15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0070592" y="2092516"/>
            <a:ext cx="3657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46056" y="1117156"/>
            <a:ext cx="1339596"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Start</a:t>
            </a:r>
            <a:endParaRPr lang="en-US" sz="1600" b="1" dirty="0">
              <a:solidFill>
                <a:srgbClr val="00205B"/>
              </a:solidFill>
            </a:endParaRPr>
          </a:p>
        </p:txBody>
      </p:sp>
      <p:sp>
        <p:nvSpPr>
          <p:cNvPr id="6" name="Rectangle 5"/>
          <p:cNvSpPr/>
          <p:nvPr/>
        </p:nvSpPr>
        <p:spPr>
          <a:xfrm>
            <a:off x="2451056" y="1117156"/>
            <a:ext cx="16383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Data</a:t>
            </a:r>
            <a:r>
              <a:rPr lang="en-US" sz="1600" b="1" dirty="0" smtClean="0">
                <a:solidFill>
                  <a:srgbClr val="00205B"/>
                </a:solidFill>
              </a:rPr>
              <a:t> </a:t>
            </a:r>
            <a:r>
              <a:rPr lang="en-US" sz="1400" b="1" dirty="0" smtClean="0">
                <a:solidFill>
                  <a:srgbClr val="00205B"/>
                </a:solidFill>
              </a:rPr>
              <a:t>Selection</a:t>
            </a:r>
            <a:endParaRPr lang="en-US" sz="1600" b="1" dirty="0">
              <a:solidFill>
                <a:srgbClr val="00205B"/>
              </a:solidFill>
            </a:endParaRPr>
          </a:p>
        </p:txBody>
      </p:sp>
      <p:cxnSp>
        <p:nvCxnSpPr>
          <p:cNvPr id="21" name="Straight Arrow Connector 20"/>
          <p:cNvCxnSpPr/>
          <p:nvPr/>
        </p:nvCxnSpPr>
        <p:spPr>
          <a:xfrm>
            <a:off x="1980140" y="1394524"/>
            <a:ext cx="27432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95324" y="2491804"/>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Feature elimination</a:t>
            </a:r>
            <a:endParaRPr lang="en-US" sz="1100" b="1" dirty="0">
              <a:solidFill>
                <a:schemeClr val="bg1"/>
              </a:solidFill>
            </a:endParaRPr>
          </a:p>
        </p:txBody>
      </p:sp>
      <p:sp>
        <p:nvSpPr>
          <p:cNvPr id="8" name="Rectangle 7"/>
          <p:cNvSpPr/>
          <p:nvPr/>
        </p:nvSpPr>
        <p:spPr>
          <a:xfrm>
            <a:off x="4639519" y="1117156"/>
            <a:ext cx="1607821" cy="6126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Data</a:t>
            </a:r>
            <a:r>
              <a:rPr lang="en-US" sz="1600" b="1" dirty="0" smtClean="0">
                <a:solidFill>
                  <a:srgbClr val="00205B"/>
                </a:solidFill>
              </a:rPr>
              <a:t> </a:t>
            </a:r>
            <a:r>
              <a:rPr lang="en-US" sz="1400" b="1" dirty="0" smtClean="0">
                <a:solidFill>
                  <a:srgbClr val="00205B"/>
                </a:solidFill>
              </a:rPr>
              <a:t>Preprocessing</a:t>
            </a:r>
            <a:endParaRPr lang="en-US" sz="1600" b="1" dirty="0">
              <a:solidFill>
                <a:srgbClr val="00205B"/>
              </a:solidFill>
            </a:endParaRPr>
          </a:p>
        </p:txBody>
      </p:sp>
      <p:sp>
        <p:nvSpPr>
          <p:cNvPr id="10" name="Rectangle 9"/>
          <p:cNvSpPr/>
          <p:nvPr/>
        </p:nvSpPr>
        <p:spPr>
          <a:xfrm>
            <a:off x="4592276" y="2080324"/>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Missing value treatment</a:t>
            </a:r>
            <a:endParaRPr lang="en-US" sz="1100" b="1" dirty="0">
              <a:solidFill>
                <a:schemeClr val="bg1"/>
              </a:solidFill>
            </a:endParaRPr>
          </a:p>
        </p:txBody>
      </p:sp>
      <p:cxnSp>
        <p:nvCxnSpPr>
          <p:cNvPr id="22" name="Straight Arrow Connector 21"/>
          <p:cNvCxnSpPr/>
          <p:nvPr/>
        </p:nvCxnSpPr>
        <p:spPr>
          <a:xfrm>
            <a:off x="4244805" y="1417320"/>
            <a:ext cx="27432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305508" y="1903540"/>
            <a:ext cx="274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399567" y="1112520"/>
            <a:ext cx="1670769"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Feature</a:t>
            </a:r>
            <a:r>
              <a:rPr lang="en-US" sz="1600" b="1" dirty="0" smtClean="0">
                <a:solidFill>
                  <a:srgbClr val="00205B"/>
                </a:solidFill>
              </a:rPr>
              <a:t> </a:t>
            </a:r>
            <a:r>
              <a:rPr lang="en-US" sz="1400" b="1" dirty="0" smtClean="0">
                <a:solidFill>
                  <a:srgbClr val="00205B"/>
                </a:solidFill>
              </a:rPr>
              <a:t>Scaling</a:t>
            </a:r>
            <a:endParaRPr lang="en-US" sz="1600" b="1" dirty="0">
              <a:solidFill>
                <a:srgbClr val="00205B"/>
              </a:solidFill>
            </a:endParaRPr>
          </a:p>
        </p:txBody>
      </p:sp>
      <p:sp>
        <p:nvSpPr>
          <p:cNvPr id="14" name="Rectangle 13"/>
          <p:cNvSpPr/>
          <p:nvPr/>
        </p:nvSpPr>
        <p:spPr>
          <a:xfrm>
            <a:off x="6925519" y="1112520"/>
            <a:ext cx="19050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205B"/>
                </a:solidFill>
              </a:rPr>
              <a:t>Data</a:t>
            </a:r>
            <a:r>
              <a:rPr lang="en-US" sz="1600" b="1" dirty="0" smtClean="0">
                <a:solidFill>
                  <a:srgbClr val="00205B"/>
                </a:solidFill>
              </a:rPr>
              <a:t> </a:t>
            </a:r>
            <a:r>
              <a:rPr lang="en-US" sz="1400" b="1" dirty="0" smtClean="0">
                <a:solidFill>
                  <a:srgbClr val="00205B"/>
                </a:solidFill>
              </a:rPr>
              <a:t>Visualization</a:t>
            </a:r>
            <a:endParaRPr lang="en-US" sz="1400" b="1" dirty="0">
              <a:solidFill>
                <a:srgbClr val="00205B"/>
              </a:solidFill>
            </a:endParaRPr>
          </a:p>
        </p:txBody>
      </p:sp>
      <p:cxnSp>
        <p:nvCxnSpPr>
          <p:cNvPr id="36" name="Straight Arrow Connector 35"/>
          <p:cNvCxnSpPr/>
          <p:nvPr/>
        </p:nvCxnSpPr>
        <p:spPr>
          <a:xfrm>
            <a:off x="6478989" y="1418908"/>
            <a:ext cx="27432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743908" y="1894396"/>
            <a:ext cx="274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925519" y="2503996"/>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Bivariate</a:t>
            </a:r>
            <a:endParaRPr lang="en-US" sz="1100" b="1" dirty="0">
              <a:solidFill>
                <a:schemeClr val="bg1"/>
              </a:solidFill>
            </a:endParaRPr>
          </a:p>
        </p:txBody>
      </p:sp>
      <p:sp>
        <p:nvSpPr>
          <p:cNvPr id="39" name="Rectangle 38"/>
          <p:cNvSpPr/>
          <p:nvPr/>
        </p:nvSpPr>
        <p:spPr>
          <a:xfrm>
            <a:off x="6934663" y="2080324"/>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Univariate</a:t>
            </a:r>
            <a:endParaRPr lang="en-US" sz="1100" b="1" dirty="0">
              <a:solidFill>
                <a:schemeClr val="bg1"/>
              </a:solidFill>
            </a:endParaRPr>
          </a:p>
        </p:txBody>
      </p:sp>
      <p:sp>
        <p:nvSpPr>
          <p:cNvPr id="42" name="Rectangle 41"/>
          <p:cNvSpPr/>
          <p:nvPr/>
        </p:nvSpPr>
        <p:spPr>
          <a:xfrm>
            <a:off x="6934663" y="2906332"/>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Multi- Variate</a:t>
            </a:r>
            <a:endParaRPr lang="en-US" sz="1100" b="1" dirty="0">
              <a:solidFill>
                <a:schemeClr val="bg1"/>
              </a:solidFill>
            </a:endParaRPr>
          </a:p>
        </p:txBody>
      </p:sp>
      <p:cxnSp>
        <p:nvCxnSpPr>
          <p:cNvPr id="43" name="Straight Arrow Connector 42"/>
          <p:cNvCxnSpPr/>
          <p:nvPr/>
        </p:nvCxnSpPr>
        <p:spPr>
          <a:xfrm>
            <a:off x="8975301" y="1392936"/>
            <a:ext cx="27432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9948672" y="3211131"/>
            <a:ext cx="365760" cy="2438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6200000" flipH="1">
            <a:off x="10398717" y="3197415"/>
            <a:ext cx="365760" cy="2468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7129272" y="4465321"/>
            <a:ext cx="274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7129272" y="5422392"/>
            <a:ext cx="274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247758" y="5045900"/>
            <a:ext cx="27432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672023" y="4485132"/>
            <a:ext cx="1179113"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Accuracy</a:t>
            </a:r>
            <a:endParaRPr lang="en-US" sz="1100" b="1" dirty="0">
              <a:solidFill>
                <a:schemeClr val="bg1"/>
              </a:solidFill>
            </a:endParaRPr>
          </a:p>
        </p:txBody>
      </p:sp>
      <p:sp>
        <p:nvSpPr>
          <p:cNvPr id="66" name="Rectangle 65"/>
          <p:cNvSpPr/>
          <p:nvPr/>
        </p:nvSpPr>
        <p:spPr>
          <a:xfrm>
            <a:off x="8672256" y="4768596"/>
            <a:ext cx="1179113"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Precision</a:t>
            </a:r>
            <a:endParaRPr lang="en-US" sz="1100" b="1" dirty="0">
              <a:solidFill>
                <a:schemeClr val="bg1"/>
              </a:solidFill>
            </a:endParaRPr>
          </a:p>
        </p:txBody>
      </p:sp>
      <p:sp>
        <p:nvSpPr>
          <p:cNvPr id="67" name="Rectangle 66"/>
          <p:cNvSpPr/>
          <p:nvPr/>
        </p:nvSpPr>
        <p:spPr>
          <a:xfrm>
            <a:off x="8672256" y="5055107"/>
            <a:ext cx="1179113"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AUC</a:t>
            </a:r>
            <a:endParaRPr lang="en-US" sz="1100" b="1" dirty="0">
              <a:solidFill>
                <a:schemeClr val="bg1"/>
              </a:solidFill>
            </a:endParaRPr>
          </a:p>
        </p:txBody>
      </p:sp>
      <p:sp>
        <p:nvSpPr>
          <p:cNvPr id="68" name="Rectangle 67"/>
          <p:cNvSpPr/>
          <p:nvPr/>
        </p:nvSpPr>
        <p:spPr>
          <a:xfrm>
            <a:off x="8672256" y="5341620"/>
            <a:ext cx="1179113"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Sensitivity</a:t>
            </a:r>
            <a:endParaRPr lang="en-US" sz="1100" b="1" dirty="0">
              <a:solidFill>
                <a:schemeClr val="bg1"/>
              </a:solidFill>
            </a:endParaRPr>
          </a:p>
        </p:txBody>
      </p:sp>
      <p:sp>
        <p:nvSpPr>
          <p:cNvPr id="70" name="Rectangle 69"/>
          <p:cNvSpPr/>
          <p:nvPr/>
        </p:nvSpPr>
        <p:spPr>
          <a:xfrm>
            <a:off x="8672256" y="5632704"/>
            <a:ext cx="1179113" cy="2286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Specificity</a:t>
            </a:r>
            <a:endParaRPr lang="en-US" sz="1100" b="1" dirty="0">
              <a:solidFill>
                <a:schemeClr val="bg1"/>
              </a:solidFill>
            </a:endParaRPr>
          </a:p>
        </p:txBody>
      </p:sp>
      <p:cxnSp>
        <p:nvCxnSpPr>
          <p:cNvPr id="71" name="Straight Arrow Connector 70"/>
          <p:cNvCxnSpPr/>
          <p:nvPr/>
        </p:nvCxnSpPr>
        <p:spPr>
          <a:xfrm rot="10800000">
            <a:off x="3990425" y="3933250"/>
            <a:ext cx="2103120" cy="15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038052" y="3003868"/>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Logistic Regression</a:t>
            </a:r>
            <a:endParaRPr lang="en-US" sz="1100" b="1" dirty="0">
              <a:solidFill>
                <a:schemeClr val="bg1"/>
              </a:solidFill>
            </a:endParaRPr>
          </a:p>
        </p:txBody>
      </p:sp>
      <p:sp>
        <p:nvSpPr>
          <p:cNvPr id="73" name="Rectangle 72"/>
          <p:cNvSpPr/>
          <p:nvPr/>
        </p:nvSpPr>
        <p:spPr>
          <a:xfrm>
            <a:off x="2038052" y="3401569"/>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K- Nearest Neighbor</a:t>
            </a:r>
            <a:endParaRPr lang="en-US" sz="1100" b="1" dirty="0">
              <a:solidFill>
                <a:schemeClr val="bg1"/>
              </a:solidFill>
            </a:endParaRPr>
          </a:p>
        </p:txBody>
      </p:sp>
      <p:sp>
        <p:nvSpPr>
          <p:cNvPr id="74" name="Rectangle 73"/>
          <p:cNvSpPr/>
          <p:nvPr/>
        </p:nvSpPr>
        <p:spPr>
          <a:xfrm>
            <a:off x="2038052" y="3797809"/>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Decision Tree</a:t>
            </a:r>
            <a:endParaRPr lang="en-US" sz="1100" b="1" dirty="0">
              <a:solidFill>
                <a:schemeClr val="bg1"/>
              </a:solidFill>
            </a:endParaRPr>
          </a:p>
        </p:txBody>
      </p:sp>
      <p:sp>
        <p:nvSpPr>
          <p:cNvPr id="75" name="Rectangle 74"/>
          <p:cNvSpPr/>
          <p:nvPr/>
        </p:nvSpPr>
        <p:spPr>
          <a:xfrm>
            <a:off x="2038052" y="4200145"/>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Random Forest</a:t>
            </a:r>
            <a:endParaRPr lang="en-US" sz="1100" b="1" dirty="0">
              <a:solidFill>
                <a:schemeClr val="bg1"/>
              </a:solidFill>
            </a:endParaRPr>
          </a:p>
        </p:txBody>
      </p:sp>
      <p:sp>
        <p:nvSpPr>
          <p:cNvPr id="76" name="Rectangle 75"/>
          <p:cNvSpPr/>
          <p:nvPr/>
        </p:nvSpPr>
        <p:spPr>
          <a:xfrm>
            <a:off x="2038052" y="4602481"/>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Bagging</a:t>
            </a:r>
            <a:endParaRPr lang="en-US" sz="1100" b="1" dirty="0">
              <a:solidFill>
                <a:schemeClr val="bg1"/>
              </a:solidFill>
            </a:endParaRPr>
          </a:p>
        </p:txBody>
      </p:sp>
      <p:sp>
        <p:nvSpPr>
          <p:cNvPr id="77" name="Rectangle 76"/>
          <p:cNvSpPr/>
          <p:nvPr/>
        </p:nvSpPr>
        <p:spPr>
          <a:xfrm>
            <a:off x="2038052" y="5017007"/>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Boosting</a:t>
            </a:r>
            <a:endParaRPr lang="en-US" sz="1100" b="1" dirty="0">
              <a:solidFill>
                <a:schemeClr val="bg1"/>
              </a:solidFill>
            </a:endParaRPr>
          </a:p>
        </p:txBody>
      </p:sp>
      <p:sp>
        <p:nvSpPr>
          <p:cNvPr id="78" name="Rectangle 77"/>
          <p:cNvSpPr/>
          <p:nvPr/>
        </p:nvSpPr>
        <p:spPr>
          <a:xfrm>
            <a:off x="2038052" y="5413248"/>
            <a:ext cx="1905000" cy="36576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Stacking</a:t>
            </a:r>
            <a:endParaRPr lang="en-US" sz="11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7983641" cy="660486"/>
          </a:xfrm>
        </p:spPr>
        <p:txBody>
          <a:bodyPr/>
          <a:lstStyle/>
          <a:p>
            <a:pPr algn="ctr"/>
            <a:r>
              <a:rPr lang="en-US" dirty="0" smtClean="0"/>
              <a:t>Final Model</a:t>
            </a:r>
            <a:endParaRPr lang="en-US" dirty="0"/>
          </a:p>
        </p:txBody>
      </p:sp>
      <p:grpSp>
        <p:nvGrpSpPr>
          <p:cNvPr id="24" name="Group 23"/>
          <p:cNvGrpSpPr/>
          <p:nvPr/>
        </p:nvGrpSpPr>
        <p:grpSpPr>
          <a:xfrm>
            <a:off x="170687" y="1158875"/>
            <a:ext cx="5693665" cy="2522374"/>
            <a:chOff x="182879" y="1158875"/>
            <a:chExt cx="6705601" cy="3426847"/>
          </a:xfrm>
        </p:grpSpPr>
        <p:sp>
          <p:nvSpPr>
            <p:cNvPr id="6" name="Rectangle 5"/>
            <p:cNvSpPr/>
            <p:nvPr/>
          </p:nvSpPr>
          <p:spPr>
            <a:xfrm>
              <a:off x="182879" y="2140901"/>
              <a:ext cx="1097280" cy="491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Input data</a:t>
              </a:r>
              <a:endParaRPr lang="en-US" sz="1100" b="1" dirty="0">
                <a:solidFill>
                  <a:schemeClr val="tx1"/>
                </a:solidFill>
              </a:endParaRPr>
            </a:p>
          </p:txBody>
        </p:sp>
        <p:sp>
          <p:nvSpPr>
            <p:cNvPr id="5" name="Rectangle 4"/>
            <p:cNvSpPr/>
            <p:nvPr/>
          </p:nvSpPr>
          <p:spPr>
            <a:xfrm>
              <a:off x="3634072" y="2140901"/>
              <a:ext cx="1655011" cy="49101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Logistic Regression</a:t>
              </a:r>
              <a:endParaRPr lang="en-US" sz="1100" b="1" dirty="0">
                <a:solidFill>
                  <a:schemeClr val="bg1"/>
                </a:solidFill>
              </a:endParaRPr>
            </a:p>
          </p:txBody>
        </p:sp>
        <p:sp>
          <p:nvSpPr>
            <p:cNvPr id="7" name="Rectangle 6"/>
            <p:cNvSpPr/>
            <p:nvPr/>
          </p:nvSpPr>
          <p:spPr>
            <a:xfrm>
              <a:off x="1830938" y="2140901"/>
              <a:ext cx="1371600" cy="49101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Random</a:t>
              </a:r>
              <a:r>
                <a:rPr lang="en-US" sz="1100" b="1" dirty="0" smtClean="0">
                  <a:solidFill>
                    <a:schemeClr val="tx1"/>
                  </a:solidFill>
                </a:rPr>
                <a:t> </a:t>
              </a:r>
              <a:r>
                <a:rPr lang="en-US" sz="1100" b="1" dirty="0" smtClean="0">
                  <a:solidFill>
                    <a:schemeClr val="bg1"/>
                  </a:solidFill>
                </a:rPr>
                <a:t>Forest</a:t>
              </a:r>
              <a:endParaRPr lang="en-US" sz="1100" b="1" dirty="0">
                <a:solidFill>
                  <a:schemeClr val="bg1"/>
                </a:solidFill>
              </a:endParaRPr>
            </a:p>
          </p:txBody>
        </p:sp>
        <p:sp>
          <p:nvSpPr>
            <p:cNvPr id="8" name="Rectangle 7"/>
            <p:cNvSpPr/>
            <p:nvPr/>
          </p:nvSpPr>
          <p:spPr>
            <a:xfrm>
              <a:off x="1904090" y="1158875"/>
              <a:ext cx="1371600" cy="49101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KNN</a:t>
              </a:r>
              <a:endParaRPr lang="en-US" sz="1100" b="1" dirty="0">
                <a:solidFill>
                  <a:schemeClr val="bg1"/>
                </a:solidFill>
              </a:endParaRPr>
            </a:p>
          </p:txBody>
        </p:sp>
        <p:sp>
          <p:nvSpPr>
            <p:cNvPr id="9" name="Rectangle 8"/>
            <p:cNvSpPr/>
            <p:nvPr/>
          </p:nvSpPr>
          <p:spPr>
            <a:xfrm>
              <a:off x="5843069" y="2140901"/>
              <a:ext cx="1045411" cy="491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Output</a:t>
              </a:r>
              <a:endParaRPr lang="en-US" sz="1100" b="1" dirty="0">
                <a:solidFill>
                  <a:schemeClr val="tx1"/>
                </a:solidFill>
              </a:endParaRPr>
            </a:p>
          </p:txBody>
        </p:sp>
        <p:sp>
          <p:nvSpPr>
            <p:cNvPr id="10" name="Rectangle 9"/>
            <p:cNvSpPr/>
            <p:nvPr/>
          </p:nvSpPr>
          <p:spPr>
            <a:xfrm>
              <a:off x="1904090" y="3122928"/>
              <a:ext cx="1371600" cy="49101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b="1" dirty="0" smtClean="0">
                  <a:solidFill>
                    <a:schemeClr val="bg1"/>
                  </a:solidFill>
                </a:rPr>
                <a:t>Gaussian</a:t>
              </a:r>
              <a:r>
                <a:rPr lang="en-US" sz="1100" b="1" dirty="0" smtClean="0">
                  <a:solidFill>
                    <a:schemeClr val="tx1"/>
                  </a:solidFill>
                </a:rPr>
                <a:t> </a:t>
              </a:r>
              <a:r>
                <a:rPr lang="en-US" sz="1100" b="1" dirty="0" smtClean="0">
                  <a:solidFill>
                    <a:schemeClr val="bg1"/>
                  </a:solidFill>
                </a:rPr>
                <a:t>NB</a:t>
              </a:r>
              <a:endParaRPr lang="en-US" sz="1100" b="1" dirty="0">
                <a:solidFill>
                  <a:schemeClr val="bg1"/>
                </a:solidFill>
              </a:endParaRPr>
            </a:p>
          </p:txBody>
        </p:sp>
        <p:cxnSp>
          <p:nvCxnSpPr>
            <p:cNvPr id="11" name="Straight Arrow Connector 10"/>
            <p:cNvCxnSpPr/>
            <p:nvPr/>
          </p:nvCxnSpPr>
          <p:spPr>
            <a:xfrm rot="5400000" flipH="1" flipV="1">
              <a:off x="1204829" y="1630593"/>
              <a:ext cx="736520" cy="52960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6200000" flipH="1">
              <a:off x="1327582" y="2612619"/>
              <a:ext cx="491013" cy="52960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3430711" y="2249247"/>
              <a:ext cx="0" cy="27432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flipH="1" flipV="1">
              <a:off x="5578268" y="2187806"/>
              <a:ext cx="0" cy="39720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flipH="1" flipV="1">
              <a:off x="1573089" y="2187806"/>
              <a:ext cx="0" cy="39720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rot="16200000">
              <a:off x="2225984" y="3322735"/>
              <a:ext cx="552391" cy="1196177"/>
            </a:xfrm>
            <a:prstGeom prst="rect">
              <a:avLst/>
            </a:prstGeom>
            <a:noFill/>
          </p:spPr>
          <p:txBody>
            <a:bodyPr wrap="square" rtlCol="0">
              <a:spAutoFit/>
            </a:bodyPr>
            <a:lstStyle/>
            <a:p>
              <a:r>
                <a:rPr lang="en-US" sz="6000" dirty="0" smtClean="0"/>
                <a:t>{</a:t>
              </a:r>
              <a:endParaRPr lang="en-US" sz="1050" dirty="0"/>
            </a:p>
          </p:txBody>
        </p:sp>
        <p:sp>
          <p:nvSpPr>
            <p:cNvPr id="17" name="TextBox 16"/>
            <p:cNvSpPr txBox="1"/>
            <p:nvPr/>
          </p:nvSpPr>
          <p:spPr>
            <a:xfrm rot="16200000">
              <a:off x="4051908" y="3293296"/>
              <a:ext cx="552391" cy="1196177"/>
            </a:xfrm>
            <a:prstGeom prst="rect">
              <a:avLst/>
            </a:prstGeom>
            <a:noFill/>
          </p:spPr>
          <p:txBody>
            <a:bodyPr wrap="square" rtlCol="0">
              <a:spAutoFit/>
            </a:bodyPr>
            <a:lstStyle/>
            <a:p>
              <a:r>
                <a:rPr lang="en-US" sz="6000" dirty="0" smtClean="0"/>
                <a:t>{</a:t>
              </a:r>
              <a:endParaRPr lang="en-US" dirty="0"/>
            </a:p>
          </p:txBody>
        </p:sp>
        <p:sp>
          <p:nvSpPr>
            <p:cNvPr id="18" name="TextBox 17"/>
            <p:cNvSpPr txBox="1"/>
            <p:nvPr/>
          </p:nvSpPr>
          <p:spPr>
            <a:xfrm>
              <a:off x="1965158" y="4167581"/>
              <a:ext cx="1059207" cy="418140"/>
            </a:xfrm>
            <a:prstGeom prst="rect">
              <a:avLst/>
            </a:prstGeom>
            <a:noFill/>
          </p:spPr>
          <p:txBody>
            <a:bodyPr wrap="square" rtlCol="0">
              <a:spAutoFit/>
            </a:bodyPr>
            <a:lstStyle/>
            <a:p>
              <a:r>
                <a:rPr lang="en-US" sz="1400" b="1" dirty="0" smtClean="0"/>
                <a:t>Level 1</a:t>
              </a:r>
              <a:endParaRPr lang="en-US" sz="1400" b="1" dirty="0"/>
            </a:p>
          </p:txBody>
        </p:sp>
        <p:sp>
          <p:nvSpPr>
            <p:cNvPr id="19" name="TextBox 18"/>
            <p:cNvSpPr txBox="1"/>
            <p:nvPr/>
          </p:nvSpPr>
          <p:spPr>
            <a:xfrm>
              <a:off x="4095764" y="4167582"/>
              <a:ext cx="1059207" cy="418140"/>
            </a:xfrm>
            <a:prstGeom prst="rect">
              <a:avLst/>
            </a:prstGeom>
            <a:noFill/>
          </p:spPr>
          <p:txBody>
            <a:bodyPr wrap="square" rtlCol="0">
              <a:spAutoFit/>
            </a:bodyPr>
            <a:lstStyle/>
            <a:p>
              <a:r>
                <a:rPr lang="en-US" sz="1400" b="1" dirty="0" smtClean="0"/>
                <a:t>Level 2</a:t>
              </a:r>
              <a:endParaRPr lang="en-US" sz="1400" b="1" dirty="0"/>
            </a:p>
          </p:txBody>
        </p:sp>
      </p:grpSp>
      <p:sp>
        <p:nvSpPr>
          <p:cNvPr id="21" name="TextBox 20"/>
          <p:cNvSpPr txBox="1"/>
          <p:nvPr/>
        </p:nvSpPr>
        <p:spPr>
          <a:xfrm>
            <a:off x="4198191" y="4133088"/>
            <a:ext cx="2619899" cy="1446550"/>
          </a:xfrm>
          <a:prstGeom prst="rect">
            <a:avLst/>
          </a:prstGeom>
          <a:noFill/>
        </p:spPr>
        <p:txBody>
          <a:bodyPr wrap="square" rtlCol="0">
            <a:spAutoFit/>
          </a:bodyPr>
          <a:lstStyle/>
          <a:p>
            <a:r>
              <a:rPr lang="en-US" sz="1600" u="sng" dirty="0" smtClean="0">
                <a:solidFill>
                  <a:srgbClr val="00205B"/>
                </a:solidFill>
              </a:rPr>
              <a:t>Evaluation Metrics</a:t>
            </a:r>
            <a:r>
              <a:rPr lang="en-US" dirty="0" smtClean="0">
                <a:solidFill>
                  <a:srgbClr val="00205B"/>
                </a:solidFill>
              </a:rPr>
              <a:t>:</a:t>
            </a:r>
          </a:p>
          <a:p>
            <a:r>
              <a:rPr lang="en-US" sz="1400" dirty="0" smtClean="0">
                <a:solidFill>
                  <a:srgbClr val="00205B"/>
                </a:solidFill>
              </a:rPr>
              <a:t>Accuracy:   82.01%</a:t>
            </a:r>
          </a:p>
          <a:p>
            <a:r>
              <a:rPr lang="en-US" sz="1400" dirty="0" smtClean="0">
                <a:solidFill>
                  <a:srgbClr val="00205B"/>
                </a:solidFill>
              </a:rPr>
              <a:t>Precision:   79.30%</a:t>
            </a:r>
          </a:p>
          <a:p>
            <a:r>
              <a:rPr lang="en-US" sz="1400" dirty="0" smtClean="0">
                <a:solidFill>
                  <a:srgbClr val="00205B"/>
                </a:solidFill>
              </a:rPr>
              <a:t>AUC:           89%   </a:t>
            </a:r>
          </a:p>
          <a:p>
            <a:r>
              <a:rPr lang="en-US" sz="1400" dirty="0" smtClean="0">
                <a:solidFill>
                  <a:srgbClr val="00205B"/>
                </a:solidFill>
              </a:rPr>
              <a:t>Sensitivity:  86.09%</a:t>
            </a:r>
          </a:p>
          <a:p>
            <a:r>
              <a:rPr lang="en-US" sz="1400" dirty="0" smtClean="0">
                <a:solidFill>
                  <a:srgbClr val="00205B"/>
                </a:solidFill>
              </a:rPr>
              <a:t>Specificity:  78.01%</a:t>
            </a:r>
          </a:p>
        </p:txBody>
      </p:sp>
      <p:pic>
        <p:nvPicPr>
          <p:cNvPr id="1026" name="Picture 2"/>
          <p:cNvPicPr>
            <a:picLocks noChangeAspect="1" noChangeArrowheads="1"/>
          </p:cNvPicPr>
          <p:nvPr/>
        </p:nvPicPr>
        <p:blipFill>
          <a:blip r:embed="rId2"/>
          <a:srcRect/>
          <a:stretch>
            <a:fillRect/>
          </a:stretch>
        </p:blipFill>
        <p:spPr bwMode="auto">
          <a:xfrm>
            <a:off x="7525131" y="1158875"/>
            <a:ext cx="3240405" cy="2426107"/>
          </a:xfrm>
          <a:prstGeom prst="rect">
            <a:avLst/>
          </a:prstGeom>
          <a:noFill/>
          <a:ln w="9525">
            <a:noFill/>
            <a:miter lim="800000"/>
            <a:headEnd/>
            <a:tailEnd/>
          </a:ln>
          <a:effectLst/>
        </p:spPr>
      </p:pic>
      <p:pic>
        <p:nvPicPr>
          <p:cNvPr id="25" name="Picture 24"/>
          <p:cNvPicPr/>
          <p:nvPr/>
        </p:nvPicPr>
        <p:blipFill>
          <a:blip r:embed="rId3"/>
          <a:srcRect/>
          <a:stretch>
            <a:fillRect/>
          </a:stretch>
        </p:blipFill>
        <p:spPr bwMode="auto">
          <a:xfrm>
            <a:off x="7880483" y="3681248"/>
            <a:ext cx="3128893" cy="2305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7361849" cy="660486"/>
          </a:xfrm>
        </p:spPr>
        <p:txBody>
          <a:bodyPr/>
          <a:lstStyle/>
          <a:p>
            <a:pPr algn="ctr"/>
            <a:r>
              <a:rPr lang="en-US" dirty="0" smtClean="0"/>
              <a:t>Other Models:</a:t>
            </a:r>
            <a:endParaRPr lang="en-US" dirty="0"/>
          </a:p>
        </p:txBody>
      </p:sp>
      <p:grpSp>
        <p:nvGrpSpPr>
          <p:cNvPr id="50" name="Group 49"/>
          <p:cNvGrpSpPr/>
          <p:nvPr/>
        </p:nvGrpSpPr>
        <p:grpSpPr>
          <a:xfrm>
            <a:off x="899160" y="3657600"/>
            <a:ext cx="11003280" cy="1273587"/>
            <a:chOff x="749808" y="1261872"/>
            <a:chExt cx="11003280" cy="1051215"/>
          </a:xfrm>
        </p:grpSpPr>
        <p:grpSp>
          <p:nvGrpSpPr>
            <p:cNvPr id="23" name="Group 22"/>
            <p:cNvGrpSpPr/>
            <p:nvPr/>
          </p:nvGrpSpPr>
          <p:grpSpPr>
            <a:xfrm>
              <a:off x="4291584" y="1280160"/>
              <a:ext cx="3755136" cy="1032927"/>
              <a:chOff x="597408" y="1109472"/>
              <a:chExt cx="3755136" cy="1032927"/>
            </a:xfrm>
          </p:grpSpPr>
          <p:sp>
            <p:nvSpPr>
              <p:cNvPr id="4" name="Rounded Rectangle 3"/>
              <p:cNvSpPr/>
              <p:nvPr/>
            </p:nvSpPr>
            <p:spPr>
              <a:xfrm>
                <a:off x="597408" y="1109472"/>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Bagging</a:t>
                </a:r>
                <a:endParaRPr lang="en-US" sz="1400" b="1" dirty="0">
                  <a:solidFill>
                    <a:schemeClr val="bg1"/>
                  </a:solidFill>
                </a:endParaRPr>
              </a:p>
            </p:txBody>
          </p:sp>
          <p:sp>
            <p:nvSpPr>
              <p:cNvPr id="8" name="TextBox 7"/>
              <p:cNvSpPr txBox="1"/>
              <p:nvPr/>
            </p:nvSpPr>
            <p:spPr>
              <a:xfrm>
                <a:off x="1231392" y="1926467"/>
                <a:ext cx="1560576" cy="215932"/>
              </a:xfrm>
              <a:prstGeom prst="rect">
                <a:avLst/>
              </a:prstGeom>
              <a:noFill/>
            </p:spPr>
            <p:txBody>
              <a:bodyPr wrap="square" rtlCol="0">
                <a:spAutoFit/>
              </a:bodyPr>
              <a:lstStyle/>
              <a:p>
                <a:r>
                  <a:rPr lang="en-US" sz="1100" dirty="0" smtClean="0"/>
                  <a:t>Accuracy: 77.70%</a:t>
                </a:r>
                <a:endParaRPr lang="en-US" sz="1100" dirty="0"/>
              </a:p>
            </p:txBody>
          </p:sp>
          <p:cxnSp>
            <p:nvCxnSpPr>
              <p:cNvPr id="10" name="Straight Connector 9"/>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91968" y="1173739"/>
                <a:ext cx="1560576" cy="215932"/>
              </a:xfrm>
              <a:prstGeom prst="rect">
                <a:avLst/>
              </a:prstGeom>
              <a:noFill/>
            </p:spPr>
            <p:txBody>
              <a:bodyPr wrap="square" rtlCol="0">
                <a:spAutoFit/>
              </a:bodyPr>
              <a:lstStyle/>
              <a:p>
                <a:r>
                  <a:rPr lang="en-US" sz="1100" dirty="0" smtClean="0"/>
                  <a:t>Precision: 78.50%</a:t>
                </a:r>
                <a:endParaRPr lang="en-US" sz="1100" dirty="0"/>
              </a:p>
            </p:txBody>
          </p:sp>
          <p:sp>
            <p:nvSpPr>
              <p:cNvPr id="19" name="TextBox 18"/>
              <p:cNvSpPr txBox="1"/>
              <p:nvPr/>
            </p:nvSpPr>
            <p:spPr>
              <a:xfrm>
                <a:off x="1243584" y="1646317"/>
                <a:ext cx="1560576" cy="209582"/>
              </a:xfrm>
              <a:prstGeom prst="rect">
                <a:avLst/>
              </a:prstGeom>
              <a:noFill/>
            </p:spPr>
            <p:txBody>
              <a:bodyPr wrap="square" rtlCol="0">
                <a:spAutoFit/>
              </a:bodyPr>
              <a:lstStyle/>
              <a:p>
                <a:r>
                  <a:rPr lang="en-US" sz="1050" dirty="0" smtClean="0"/>
                  <a:t>Sensitivity: 82.89%</a:t>
                </a:r>
                <a:endParaRPr lang="en-US" sz="1050" dirty="0"/>
              </a:p>
            </p:txBody>
          </p:sp>
        </p:grpSp>
        <p:grpSp>
          <p:nvGrpSpPr>
            <p:cNvPr id="24" name="Group 23"/>
            <p:cNvGrpSpPr/>
            <p:nvPr/>
          </p:nvGrpSpPr>
          <p:grpSpPr>
            <a:xfrm>
              <a:off x="749808" y="1261872"/>
              <a:ext cx="3755136" cy="1032927"/>
              <a:chOff x="597408" y="1109472"/>
              <a:chExt cx="3755136" cy="1032927"/>
            </a:xfrm>
          </p:grpSpPr>
          <p:sp>
            <p:nvSpPr>
              <p:cNvPr id="25" name="Rounded Rectangle 24"/>
              <p:cNvSpPr/>
              <p:nvPr/>
            </p:nvSpPr>
            <p:spPr>
              <a:xfrm>
                <a:off x="597408" y="1109472"/>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Random Forest</a:t>
                </a:r>
                <a:endParaRPr lang="en-US" sz="1400" b="1" dirty="0">
                  <a:solidFill>
                    <a:schemeClr val="bg1"/>
                  </a:solidFill>
                </a:endParaRPr>
              </a:p>
            </p:txBody>
          </p:sp>
          <p:sp>
            <p:nvSpPr>
              <p:cNvPr id="26" name="TextBox 25"/>
              <p:cNvSpPr txBox="1"/>
              <p:nvPr/>
            </p:nvSpPr>
            <p:spPr>
              <a:xfrm>
                <a:off x="1231392" y="1926467"/>
                <a:ext cx="1560576" cy="215932"/>
              </a:xfrm>
              <a:prstGeom prst="rect">
                <a:avLst/>
              </a:prstGeom>
              <a:noFill/>
            </p:spPr>
            <p:txBody>
              <a:bodyPr wrap="square" rtlCol="0">
                <a:spAutoFit/>
              </a:bodyPr>
              <a:lstStyle/>
              <a:p>
                <a:r>
                  <a:rPr lang="en-US" sz="1100" dirty="0" smtClean="0"/>
                  <a:t>Accuracy: 81.20%</a:t>
                </a:r>
                <a:endParaRPr lang="en-US" sz="1100" dirty="0"/>
              </a:p>
            </p:txBody>
          </p:sp>
          <p:cxnSp>
            <p:nvCxnSpPr>
              <p:cNvPr id="27" name="Straight Connector 26"/>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1968" y="1173739"/>
                <a:ext cx="1560576" cy="215932"/>
              </a:xfrm>
              <a:prstGeom prst="rect">
                <a:avLst/>
              </a:prstGeom>
              <a:noFill/>
            </p:spPr>
            <p:txBody>
              <a:bodyPr wrap="square" rtlCol="0">
                <a:spAutoFit/>
              </a:bodyPr>
              <a:lstStyle/>
              <a:p>
                <a:r>
                  <a:rPr lang="en-US" sz="1100" dirty="0" smtClean="0"/>
                  <a:t>Precision: 75%</a:t>
                </a:r>
                <a:endParaRPr lang="en-US" sz="1100" dirty="0"/>
              </a:p>
            </p:txBody>
          </p:sp>
          <p:sp>
            <p:nvSpPr>
              <p:cNvPr id="32" name="TextBox 31"/>
              <p:cNvSpPr txBox="1"/>
              <p:nvPr/>
            </p:nvSpPr>
            <p:spPr>
              <a:xfrm>
                <a:off x="1243584" y="1646317"/>
                <a:ext cx="1560576" cy="209582"/>
              </a:xfrm>
              <a:prstGeom prst="rect">
                <a:avLst/>
              </a:prstGeom>
              <a:noFill/>
            </p:spPr>
            <p:txBody>
              <a:bodyPr wrap="square" rtlCol="0">
                <a:spAutoFit/>
              </a:bodyPr>
              <a:lstStyle/>
              <a:p>
                <a:r>
                  <a:rPr lang="en-US" sz="1050" dirty="0" smtClean="0"/>
                  <a:t>Sensitivity: 93.04%</a:t>
                </a:r>
                <a:endParaRPr lang="en-US" sz="1050" dirty="0"/>
              </a:p>
            </p:txBody>
          </p:sp>
        </p:grpSp>
        <p:grpSp>
          <p:nvGrpSpPr>
            <p:cNvPr id="38" name="Group 37"/>
            <p:cNvGrpSpPr/>
            <p:nvPr/>
          </p:nvGrpSpPr>
          <p:grpSpPr>
            <a:xfrm>
              <a:off x="7997952" y="1280160"/>
              <a:ext cx="3755136" cy="1032927"/>
              <a:chOff x="597408" y="1109472"/>
              <a:chExt cx="3755136" cy="1032927"/>
            </a:xfrm>
          </p:grpSpPr>
          <p:sp>
            <p:nvSpPr>
              <p:cNvPr id="39" name="Rounded Rectangle 38"/>
              <p:cNvSpPr/>
              <p:nvPr/>
            </p:nvSpPr>
            <p:spPr>
              <a:xfrm>
                <a:off x="597408" y="1109472"/>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Boosting</a:t>
                </a:r>
                <a:endParaRPr lang="en-US" sz="1400" b="1" dirty="0">
                  <a:solidFill>
                    <a:schemeClr val="bg1"/>
                  </a:solidFill>
                </a:endParaRPr>
              </a:p>
            </p:txBody>
          </p:sp>
          <p:sp>
            <p:nvSpPr>
              <p:cNvPr id="40" name="TextBox 39"/>
              <p:cNvSpPr txBox="1"/>
              <p:nvPr/>
            </p:nvSpPr>
            <p:spPr>
              <a:xfrm>
                <a:off x="1231392" y="1926467"/>
                <a:ext cx="1560576" cy="215932"/>
              </a:xfrm>
              <a:prstGeom prst="rect">
                <a:avLst/>
              </a:prstGeom>
              <a:noFill/>
            </p:spPr>
            <p:txBody>
              <a:bodyPr wrap="square" rtlCol="0">
                <a:spAutoFit/>
              </a:bodyPr>
              <a:lstStyle/>
              <a:p>
                <a:r>
                  <a:rPr lang="en-US" sz="1100" dirty="0" smtClean="0"/>
                  <a:t>Accuracy: 81.70%</a:t>
                </a:r>
                <a:endParaRPr lang="en-US" sz="1100" dirty="0"/>
              </a:p>
            </p:txBody>
          </p:sp>
          <p:cxnSp>
            <p:nvCxnSpPr>
              <p:cNvPr id="41" name="Straight Connector 40"/>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791968" y="1173739"/>
                <a:ext cx="1560576" cy="215932"/>
              </a:xfrm>
              <a:prstGeom prst="rect">
                <a:avLst/>
              </a:prstGeom>
              <a:noFill/>
            </p:spPr>
            <p:txBody>
              <a:bodyPr wrap="square" rtlCol="0">
                <a:spAutoFit/>
              </a:bodyPr>
              <a:lstStyle/>
              <a:p>
                <a:r>
                  <a:rPr lang="en-US" sz="1100" dirty="0" smtClean="0"/>
                  <a:t>Precision: 76.10%</a:t>
                </a:r>
                <a:endParaRPr lang="en-US" sz="1100" dirty="0"/>
              </a:p>
            </p:txBody>
          </p:sp>
          <p:sp>
            <p:nvSpPr>
              <p:cNvPr id="46" name="TextBox 45"/>
              <p:cNvSpPr txBox="1"/>
              <p:nvPr/>
            </p:nvSpPr>
            <p:spPr>
              <a:xfrm>
                <a:off x="1243584" y="1646317"/>
                <a:ext cx="1560576" cy="209582"/>
              </a:xfrm>
              <a:prstGeom prst="rect">
                <a:avLst/>
              </a:prstGeom>
              <a:noFill/>
            </p:spPr>
            <p:txBody>
              <a:bodyPr wrap="square" rtlCol="0">
                <a:spAutoFit/>
              </a:bodyPr>
              <a:lstStyle/>
              <a:p>
                <a:r>
                  <a:rPr lang="en-US" sz="1050" dirty="0" smtClean="0"/>
                  <a:t>Sensitivity: 91.90%</a:t>
                </a:r>
                <a:endParaRPr lang="en-US" sz="1050" dirty="0"/>
              </a:p>
            </p:txBody>
          </p:sp>
        </p:grpSp>
      </p:grpSp>
      <p:grpSp>
        <p:nvGrpSpPr>
          <p:cNvPr id="51" name="Group 50"/>
          <p:cNvGrpSpPr/>
          <p:nvPr/>
        </p:nvGrpSpPr>
        <p:grpSpPr>
          <a:xfrm>
            <a:off x="902208" y="1412858"/>
            <a:ext cx="11003280" cy="1379110"/>
            <a:chOff x="749808" y="1260746"/>
            <a:chExt cx="11003280" cy="1098019"/>
          </a:xfrm>
        </p:grpSpPr>
        <p:grpSp>
          <p:nvGrpSpPr>
            <p:cNvPr id="52" name="Group 22"/>
            <p:cNvGrpSpPr/>
            <p:nvPr/>
          </p:nvGrpSpPr>
          <p:grpSpPr>
            <a:xfrm>
              <a:off x="4291584" y="1260746"/>
              <a:ext cx="3755136" cy="1098019"/>
              <a:chOff x="597408" y="1090058"/>
              <a:chExt cx="3755136" cy="1098019"/>
            </a:xfrm>
          </p:grpSpPr>
          <p:sp>
            <p:nvSpPr>
              <p:cNvPr id="71" name="Rounded Rectangle 3"/>
              <p:cNvSpPr/>
              <p:nvPr/>
            </p:nvSpPr>
            <p:spPr>
              <a:xfrm>
                <a:off x="597408" y="1090058"/>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K nearest neighbor</a:t>
                </a:r>
                <a:endParaRPr lang="en-US" sz="1400" b="1" dirty="0">
                  <a:solidFill>
                    <a:schemeClr val="bg1"/>
                  </a:solidFill>
                </a:endParaRPr>
              </a:p>
            </p:txBody>
          </p:sp>
          <p:sp>
            <p:nvSpPr>
              <p:cNvPr id="72" name="TextBox 71"/>
              <p:cNvSpPr txBox="1"/>
              <p:nvPr/>
            </p:nvSpPr>
            <p:spPr>
              <a:xfrm>
                <a:off x="1231392" y="1926467"/>
                <a:ext cx="1560576" cy="261610"/>
              </a:xfrm>
              <a:prstGeom prst="rect">
                <a:avLst/>
              </a:prstGeom>
              <a:noFill/>
            </p:spPr>
            <p:txBody>
              <a:bodyPr wrap="square" rtlCol="0">
                <a:spAutoFit/>
              </a:bodyPr>
              <a:lstStyle/>
              <a:p>
                <a:r>
                  <a:rPr lang="en-US" sz="1100" dirty="0" smtClean="0"/>
                  <a:t>Accuracy: 80.40%</a:t>
                </a:r>
                <a:endParaRPr lang="en-US" sz="1100" dirty="0"/>
              </a:p>
            </p:txBody>
          </p:sp>
          <p:cxnSp>
            <p:nvCxnSpPr>
              <p:cNvPr id="73" name="Straight Connector 72"/>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791968" y="1173739"/>
                <a:ext cx="1560576" cy="261610"/>
              </a:xfrm>
              <a:prstGeom prst="rect">
                <a:avLst/>
              </a:prstGeom>
              <a:noFill/>
            </p:spPr>
            <p:txBody>
              <a:bodyPr wrap="square" rtlCol="0">
                <a:spAutoFit/>
              </a:bodyPr>
              <a:lstStyle/>
              <a:p>
                <a:r>
                  <a:rPr lang="en-US" sz="1100" dirty="0" smtClean="0"/>
                  <a:t>Precision: 75.10%</a:t>
                </a:r>
                <a:endParaRPr lang="en-US" sz="1100" dirty="0"/>
              </a:p>
            </p:txBody>
          </p:sp>
          <p:sp>
            <p:nvSpPr>
              <p:cNvPr id="78" name="TextBox 77"/>
              <p:cNvSpPr txBox="1"/>
              <p:nvPr/>
            </p:nvSpPr>
            <p:spPr>
              <a:xfrm>
                <a:off x="1243584" y="1646317"/>
                <a:ext cx="1560576" cy="253916"/>
              </a:xfrm>
              <a:prstGeom prst="rect">
                <a:avLst/>
              </a:prstGeom>
              <a:noFill/>
            </p:spPr>
            <p:txBody>
              <a:bodyPr wrap="square" rtlCol="0">
                <a:spAutoFit/>
              </a:bodyPr>
              <a:lstStyle/>
              <a:p>
                <a:r>
                  <a:rPr lang="en-US" sz="1050" dirty="0" smtClean="0"/>
                  <a:t>Sensitivity: 90.30%</a:t>
                </a:r>
                <a:endParaRPr lang="en-US" sz="1050" dirty="0"/>
              </a:p>
            </p:txBody>
          </p:sp>
        </p:grpSp>
        <p:grpSp>
          <p:nvGrpSpPr>
            <p:cNvPr id="53" name="Group 23"/>
            <p:cNvGrpSpPr/>
            <p:nvPr/>
          </p:nvGrpSpPr>
          <p:grpSpPr>
            <a:xfrm>
              <a:off x="749808" y="1261872"/>
              <a:ext cx="3755136" cy="1025284"/>
              <a:chOff x="597408" y="1109472"/>
              <a:chExt cx="3755136" cy="1025284"/>
            </a:xfrm>
          </p:grpSpPr>
          <p:sp>
            <p:nvSpPr>
              <p:cNvPr id="63" name="Rounded Rectangle 62"/>
              <p:cNvSpPr/>
              <p:nvPr/>
            </p:nvSpPr>
            <p:spPr>
              <a:xfrm>
                <a:off x="597408" y="1109472"/>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Logistic Regression</a:t>
                </a:r>
                <a:endParaRPr lang="en-US" sz="1400" b="1" dirty="0">
                  <a:solidFill>
                    <a:schemeClr val="bg1"/>
                  </a:solidFill>
                </a:endParaRPr>
              </a:p>
            </p:txBody>
          </p:sp>
          <p:sp>
            <p:nvSpPr>
              <p:cNvPr id="64" name="TextBox 63"/>
              <p:cNvSpPr txBox="1"/>
              <p:nvPr/>
            </p:nvSpPr>
            <p:spPr>
              <a:xfrm>
                <a:off x="1231392" y="1926467"/>
                <a:ext cx="1560576" cy="208289"/>
              </a:xfrm>
              <a:prstGeom prst="rect">
                <a:avLst/>
              </a:prstGeom>
              <a:noFill/>
            </p:spPr>
            <p:txBody>
              <a:bodyPr wrap="square" rtlCol="0">
                <a:spAutoFit/>
              </a:bodyPr>
              <a:lstStyle/>
              <a:p>
                <a:r>
                  <a:rPr lang="en-US" sz="1100" dirty="0" smtClean="0"/>
                  <a:t>Accuracy: 79.60%</a:t>
                </a:r>
                <a:endParaRPr lang="en-US" sz="1100" dirty="0"/>
              </a:p>
            </p:txBody>
          </p:sp>
          <p:cxnSp>
            <p:nvCxnSpPr>
              <p:cNvPr id="65" name="Straight Connector 64"/>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791968" y="1173739"/>
                <a:ext cx="1560576" cy="261610"/>
              </a:xfrm>
              <a:prstGeom prst="rect">
                <a:avLst/>
              </a:prstGeom>
              <a:noFill/>
            </p:spPr>
            <p:txBody>
              <a:bodyPr wrap="square" rtlCol="0">
                <a:spAutoFit/>
              </a:bodyPr>
              <a:lstStyle/>
              <a:p>
                <a:r>
                  <a:rPr lang="en-US" sz="1100" dirty="0" smtClean="0"/>
                  <a:t>Precision: 76.40%</a:t>
                </a:r>
                <a:endParaRPr lang="en-US" sz="1100" dirty="0"/>
              </a:p>
            </p:txBody>
          </p:sp>
          <p:sp>
            <p:nvSpPr>
              <p:cNvPr id="70" name="TextBox 69"/>
              <p:cNvSpPr txBox="1"/>
              <p:nvPr/>
            </p:nvSpPr>
            <p:spPr>
              <a:xfrm>
                <a:off x="1243584" y="1646317"/>
                <a:ext cx="1560576" cy="253916"/>
              </a:xfrm>
              <a:prstGeom prst="rect">
                <a:avLst/>
              </a:prstGeom>
              <a:noFill/>
            </p:spPr>
            <p:txBody>
              <a:bodyPr wrap="square" rtlCol="0">
                <a:spAutoFit/>
              </a:bodyPr>
              <a:lstStyle/>
              <a:p>
                <a:r>
                  <a:rPr lang="en-US" sz="1050" dirty="0" smtClean="0"/>
                  <a:t>Sensitivity: 85%</a:t>
                </a:r>
                <a:endParaRPr lang="en-US" sz="1050" dirty="0"/>
              </a:p>
            </p:txBody>
          </p:sp>
        </p:grpSp>
        <p:grpSp>
          <p:nvGrpSpPr>
            <p:cNvPr id="54" name="Group 37"/>
            <p:cNvGrpSpPr/>
            <p:nvPr/>
          </p:nvGrpSpPr>
          <p:grpSpPr>
            <a:xfrm>
              <a:off x="7997952" y="1260746"/>
              <a:ext cx="3755136" cy="1044697"/>
              <a:chOff x="597408" y="1090058"/>
              <a:chExt cx="3755136" cy="1044697"/>
            </a:xfrm>
          </p:grpSpPr>
          <p:sp>
            <p:nvSpPr>
              <p:cNvPr id="55" name="Rounded Rectangle 54"/>
              <p:cNvSpPr/>
              <p:nvPr/>
            </p:nvSpPr>
            <p:spPr>
              <a:xfrm>
                <a:off x="597408" y="1090058"/>
                <a:ext cx="1938528" cy="41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smtClean="0">
                    <a:solidFill>
                      <a:schemeClr val="bg1"/>
                    </a:solidFill>
                  </a:rPr>
                  <a:t>Decision Trees</a:t>
                </a:r>
                <a:endParaRPr lang="en-US" sz="1400" b="1" dirty="0">
                  <a:solidFill>
                    <a:schemeClr val="bg1"/>
                  </a:solidFill>
                </a:endParaRPr>
              </a:p>
            </p:txBody>
          </p:sp>
          <p:sp>
            <p:nvSpPr>
              <p:cNvPr id="56" name="TextBox 55"/>
              <p:cNvSpPr txBox="1"/>
              <p:nvPr/>
            </p:nvSpPr>
            <p:spPr>
              <a:xfrm>
                <a:off x="1231392" y="1926467"/>
                <a:ext cx="1560576" cy="208288"/>
              </a:xfrm>
              <a:prstGeom prst="rect">
                <a:avLst/>
              </a:prstGeom>
              <a:noFill/>
            </p:spPr>
            <p:txBody>
              <a:bodyPr wrap="square" rtlCol="0">
                <a:spAutoFit/>
              </a:bodyPr>
              <a:lstStyle/>
              <a:p>
                <a:r>
                  <a:rPr lang="en-US" sz="1100" dirty="0" smtClean="0"/>
                  <a:t>Accuracy: 80.60%</a:t>
                </a:r>
                <a:endParaRPr lang="en-US" sz="1100" dirty="0"/>
              </a:p>
            </p:txBody>
          </p:sp>
          <p:cxnSp>
            <p:nvCxnSpPr>
              <p:cNvPr id="57" name="Straight Connector 56"/>
              <p:cNvCxnSpPr/>
              <p:nvPr/>
            </p:nvCxnSpPr>
            <p:spPr>
              <a:xfrm rot="16200000" flipH="1">
                <a:off x="640080" y="1773936"/>
                <a:ext cx="54864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35936" y="130295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14400" y="174504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14400" y="2032888"/>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91968" y="1173739"/>
                <a:ext cx="1560576" cy="208289"/>
              </a:xfrm>
              <a:prstGeom prst="rect">
                <a:avLst/>
              </a:prstGeom>
              <a:noFill/>
            </p:spPr>
            <p:txBody>
              <a:bodyPr wrap="square" rtlCol="0">
                <a:spAutoFit/>
              </a:bodyPr>
              <a:lstStyle/>
              <a:p>
                <a:r>
                  <a:rPr lang="en-US" sz="1100" dirty="0" smtClean="0"/>
                  <a:t>Precision: 74.10%</a:t>
                </a:r>
                <a:endParaRPr lang="en-US" sz="1100" dirty="0"/>
              </a:p>
            </p:txBody>
          </p:sp>
          <p:sp>
            <p:nvSpPr>
              <p:cNvPr id="62" name="TextBox 61"/>
              <p:cNvSpPr txBox="1"/>
              <p:nvPr/>
            </p:nvSpPr>
            <p:spPr>
              <a:xfrm>
                <a:off x="1243584" y="1646317"/>
                <a:ext cx="1560576" cy="202163"/>
              </a:xfrm>
              <a:prstGeom prst="rect">
                <a:avLst/>
              </a:prstGeom>
              <a:noFill/>
            </p:spPr>
            <p:txBody>
              <a:bodyPr wrap="square" rtlCol="0">
                <a:spAutoFit/>
              </a:bodyPr>
              <a:lstStyle/>
              <a:p>
                <a:r>
                  <a:rPr lang="en-US" sz="1050" dirty="0" smtClean="0"/>
                  <a:t>Sensitivity: 93.50%</a:t>
                </a:r>
                <a:endParaRPr lang="en-US" sz="1050" dirty="0"/>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903" y="130343"/>
            <a:ext cx="8106115" cy="660486"/>
          </a:xfrm>
        </p:spPr>
        <p:txBody>
          <a:bodyPr/>
          <a:lstStyle/>
          <a:p>
            <a:pPr algn="ctr"/>
            <a:r>
              <a:rPr lang="en-US" dirty="0" smtClean="0"/>
              <a:t>Comparison:</a:t>
            </a:r>
            <a:endParaRPr lang="en-US" dirty="0"/>
          </a:p>
        </p:txBody>
      </p:sp>
      <p:sp>
        <p:nvSpPr>
          <p:cNvPr id="3" name="Content Placeholder 2"/>
          <p:cNvSpPr>
            <a:spLocks noGrp="1"/>
          </p:cNvSpPr>
          <p:nvPr>
            <p:ph idx="1"/>
          </p:nvPr>
        </p:nvSpPr>
        <p:spPr>
          <a:xfrm>
            <a:off x="388453" y="1066610"/>
            <a:ext cx="10965347" cy="501291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a:p>
        </p:txBody>
      </p:sp>
      <p:pic>
        <p:nvPicPr>
          <p:cNvPr id="1027" name="Picture 3"/>
          <p:cNvPicPr>
            <a:picLocks noChangeAspect="1" noChangeArrowheads="1"/>
          </p:cNvPicPr>
          <p:nvPr/>
        </p:nvPicPr>
        <p:blipFill>
          <a:blip r:embed="rId2"/>
          <a:srcRect/>
          <a:stretch>
            <a:fillRect/>
          </a:stretch>
        </p:blipFill>
        <p:spPr bwMode="auto">
          <a:xfrm>
            <a:off x="388452" y="1078802"/>
            <a:ext cx="4878492" cy="3895725"/>
          </a:xfrm>
          <a:prstGeom prst="rect">
            <a:avLst/>
          </a:prstGeom>
          <a:noFill/>
          <a:ln w="9525">
            <a:noFill/>
            <a:miter lim="800000"/>
            <a:headEnd/>
            <a:tailEnd/>
          </a:ln>
          <a:effectLst/>
        </p:spPr>
      </p:pic>
      <p:sp>
        <p:nvSpPr>
          <p:cNvPr id="6" name="TextBox 5"/>
          <p:cNvSpPr txBox="1"/>
          <p:nvPr/>
        </p:nvSpPr>
        <p:spPr>
          <a:xfrm>
            <a:off x="5660960" y="1877568"/>
            <a:ext cx="5754624" cy="2062103"/>
          </a:xfrm>
          <a:prstGeom prst="rect">
            <a:avLst/>
          </a:prstGeom>
          <a:noFill/>
        </p:spPr>
        <p:txBody>
          <a:bodyPr wrap="square" rtlCol="0">
            <a:spAutoFit/>
          </a:bodyPr>
          <a:lstStyle/>
          <a:p>
            <a:r>
              <a:rPr lang="en-US" sz="1600" dirty="0" smtClean="0">
                <a:solidFill>
                  <a:srgbClr val="00205B"/>
                </a:solidFill>
                <a:latin typeface="Calibri" pitchFamily="34" charset="0"/>
                <a:cs typeface="Calibri" pitchFamily="34" charset="0"/>
              </a:rPr>
              <a:t>We are considering precision as the final metric because :</a:t>
            </a:r>
          </a:p>
          <a:p>
            <a:pPr lvl="1">
              <a:buFont typeface="Wingdings" pitchFamily="2" charset="2"/>
              <a:buChar char="§"/>
            </a:pPr>
            <a:r>
              <a:rPr lang="en-US" sz="1400" dirty="0" smtClean="0">
                <a:solidFill>
                  <a:srgbClr val="00205B"/>
                </a:solidFill>
                <a:latin typeface="Calibri" pitchFamily="34" charset="0"/>
                <a:cs typeface="Calibri" pitchFamily="34" charset="0"/>
              </a:rPr>
              <a:t> Our focus is on reducing the number of false positives.</a:t>
            </a:r>
          </a:p>
          <a:p>
            <a:pPr lvl="1">
              <a:buFont typeface="Wingdings" pitchFamily="2" charset="2"/>
              <a:buChar char="§"/>
            </a:pPr>
            <a:r>
              <a:rPr lang="en-US" sz="1400" dirty="0" smtClean="0">
                <a:solidFill>
                  <a:srgbClr val="00205B"/>
                </a:solidFill>
                <a:latin typeface="Calibri" pitchFamily="34" charset="0"/>
                <a:cs typeface="Calibri" pitchFamily="34" charset="0"/>
              </a:rPr>
              <a:t>Precision would be important if the goal is to ensure that individuals       identified as at risk truly require intervention, minimizing unnecessary interventions</a:t>
            </a:r>
          </a:p>
          <a:p>
            <a:pPr lvl="1">
              <a:buFont typeface="Wingdings" pitchFamily="2" charset="2"/>
              <a:buChar char="§"/>
            </a:pPr>
            <a:r>
              <a:rPr lang="en-US" sz="1400" dirty="0" smtClean="0">
                <a:solidFill>
                  <a:srgbClr val="00205B"/>
                </a:solidFill>
                <a:latin typeface="Calibri" pitchFamily="34" charset="0"/>
                <a:cs typeface="Calibri" pitchFamily="34" charset="0"/>
              </a:rPr>
              <a:t>In applications with healthcare considerations, where false positive predictions might have serious consequences, precision is a suitable metric.</a:t>
            </a:r>
          </a:p>
          <a:p>
            <a:pPr lvl="1">
              <a:buFont typeface="Wingdings" pitchFamily="2" charset="2"/>
              <a:buChar char="§"/>
            </a:pPr>
            <a:endParaRPr lang="en-US" sz="1400" dirty="0">
              <a:solidFill>
                <a:srgbClr val="00205B"/>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043035b0-99d9-4b21-9174-02a89da9929b"/>
</p:tagLst>
</file>

<file path=ppt/theme/theme1.xml><?xml version="1.0" encoding="utf-8"?>
<a:theme xmlns:a="http://schemas.openxmlformats.org/drawingml/2006/main" name="Office Theme">
  <a:themeElements>
    <a:clrScheme name="LJM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TotalTime>
  <Words>1059</Words>
  <Application>Microsoft Office PowerPoint</Application>
  <PresentationFormat>Custom</PresentationFormat>
  <Paragraphs>191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Mental Health Prediction using ML</vt:lpstr>
      <vt:lpstr>Introduction</vt:lpstr>
      <vt:lpstr>Aim &amp; Objective</vt:lpstr>
      <vt:lpstr>Literature Review</vt:lpstr>
      <vt:lpstr>Studies done</vt:lpstr>
      <vt:lpstr>Process:</vt:lpstr>
      <vt:lpstr>Final Model</vt:lpstr>
      <vt:lpstr>Other Models:</vt:lpstr>
      <vt:lpstr>Comparison:</vt:lpstr>
      <vt:lpstr>Conclusion</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cp:lastModifiedBy>
  <cp:revision>28</cp:revision>
  <dcterms:created xsi:type="dcterms:W3CDTF">2020-01-09T16:59:10Z</dcterms:created>
  <dcterms:modified xsi:type="dcterms:W3CDTF">2023-12-17T09:48:38Z</dcterms:modified>
</cp:coreProperties>
</file>