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Montserrat" panose="00000500000000000000" pitchFamily="2" charset="0"/>
      <p:regular r:id="rId17"/>
    </p:embeddedFont>
    <p:embeddedFont>
      <p:font typeface="Montserrat Bold" panose="020B0604020202020204" charset="0"/>
      <p:regular r:id="rId18"/>
    </p:embeddedFont>
    <p:embeddedFont>
      <p:font typeface="Open Sauce" panose="020B0604020202020204" charset="0"/>
      <p:regular r:id="rId19"/>
    </p:embeddedFont>
    <p:embeddedFont>
      <p:font typeface="Open Sauce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1" d="100"/>
          <a:sy n="41" d="100"/>
        </p:scale>
        <p:origin x="82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7862165" y="-315444"/>
            <a:ext cx="3615339" cy="11101557"/>
            <a:chOff x="0" y="0"/>
            <a:chExt cx="952188" cy="2923867"/>
          </a:xfrm>
        </p:grpSpPr>
        <p:sp>
          <p:nvSpPr>
            <p:cNvPr id="3" name="Freeform 3"/>
            <p:cNvSpPr/>
            <p:nvPr/>
          </p:nvSpPr>
          <p:spPr>
            <a:xfrm>
              <a:off x="0" y="0"/>
              <a:ext cx="952188" cy="2923867"/>
            </a:xfrm>
            <a:custGeom>
              <a:avLst/>
              <a:gdLst/>
              <a:ahLst/>
              <a:cxnLst/>
              <a:rect l="l" t="t" r="r" b="b"/>
              <a:pathLst>
                <a:path w="952188" h="2923867">
                  <a:moveTo>
                    <a:pt x="0" y="0"/>
                  </a:moveTo>
                  <a:lnTo>
                    <a:pt x="952188" y="0"/>
                  </a:lnTo>
                  <a:lnTo>
                    <a:pt x="952188" y="2923867"/>
                  </a:lnTo>
                  <a:lnTo>
                    <a:pt x="0" y="2923867"/>
                  </a:lnTo>
                  <a:close/>
                </a:path>
              </a:pathLst>
            </a:custGeom>
            <a:solidFill>
              <a:srgbClr val="F9D252"/>
            </a:solidFill>
          </p:spPr>
        </p:sp>
        <p:sp>
          <p:nvSpPr>
            <p:cNvPr id="4" name="TextBox 4"/>
            <p:cNvSpPr txBox="1"/>
            <p:nvPr/>
          </p:nvSpPr>
          <p:spPr>
            <a:xfrm>
              <a:off x="0" y="-38100"/>
              <a:ext cx="952188" cy="2961967"/>
            </a:xfrm>
            <a:prstGeom prst="rect">
              <a:avLst/>
            </a:prstGeom>
          </p:spPr>
          <p:txBody>
            <a:bodyPr lIns="50800" tIns="50800" rIns="50800" bIns="50800" rtlCol="0" anchor="ctr"/>
            <a:lstStyle/>
            <a:p>
              <a:pPr algn="ctr">
                <a:lnSpc>
                  <a:spcPts val="2799"/>
                </a:lnSpc>
              </a:pPr>
              <a:endParaRPr/>
            </a:p>
          </p:txBody>
        </p:sp>
      </p:grpSp>
      <p:sp>
        <p:nvSpPr>
          <p:cNvPr id="5" name="Freeform 5"/>
          <p:cNvSpPr/>
          <p:nvPr/>
        </p:nvSpPr>
        <p:spPr>
          <a:xfrm>
            <a:off x="8306631" y="647565"/>
            <a:ext cx="9236967" cy="9304637"/>
          </a:xfrm>
          <a:custGeom>
            <a:avLst/>
            <a:gdLst/>
            <a:ahLst/>
            <a:cxnLst/>
            <a:rect l="l" t="t" r="r" b="b"/>
            <a:pathLst>
              <a:path w="9236967" h="9304637">
                <a:moveTo>
                  <a:pt x="0" y="0"/>
                </a:moveTo>
                <a:lnTo>
                  <a:pt x="9236967" y="0"/>
                </a:lnTo>
                <a:lnTo>
                  <a:pt x="9236967" y="9304637"/>
                </a:lnTo>
                <a:lnTo>
                  <a:pt x="0" y="9304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836158" y="3249259"/>
            <a:ext cx="8407265" cy="1495233"/>
            <a:chOff x="0" y="0"/>
            <a:chExt cx="1584639" cy="281828"/>
          </a:xfrm>
        </p:grpSpPr>
        <p:sp>
          <p:nvSpPr>
            <p:cNvPr id="7" name="Freeform 7"/>
            <p:cNvSpPr/>
            <p:nvPr/>
          </p:nvSpPr>
          <p:spPr>
            <a:xfrm>
              <a:off x="0" y="0"/>
              <a:ext cx="1584639" cy="281828"/>
            </a:xfrm>
            <a:custGeom>
              <a:avLst/>
              <a:gdLst/>
              <a:ahLst/>
              <a:cxnLst/>
              <a:rect l="l" t="t" r="r" b="b"/>
              <a:pathLst>
                <a:path w="1584639" h="281828">
                  <a:moveTo>
                    <a:pt x="0" y="0"/>
                  </a:moveTo>
                  <a:lnTo>
                    <a:pt x="1584639" y="0"/>
                  </a:lnTo>
                  <a:lnTo>
                    <a:pt x="1584639" y="281828"/>
                  </a:lnTo>
                  <a:lnTo>
                    <a:pt x="0" y="281828"/>
                  </a:lnTo>
                  <a:close/>
                </a:path>
              </a:pathLst>
            </a:custGeom>
            <a:solidFill>
              <a:srgbClr val="F9D252"/>
            </a:solidFill>
          </p:spPr>
        </p:sp>
        <p:sp>
          <p:nvSpPr>
            <p:cNvPr id="8" name="TextBox 8"/>
            <p:cNvSpPr txBox="1"/>
            <p:nvPr/>
          </p:nvSpPr>
          <p:spPr>
            <a:xfrm>
              <a:off x="0" y="-38100"/>
              <a:ext cx="1584639" cy="319928"/>
            </a:xfrm>
            <a:prstGeom prst="rect">
              <a:avLst/>
            </a:prstGeom>
          </p:spPr>
          <p:txBody>
            <a:bodyPr lIns="50800" tIns="50800" rIns="50800" bIns="50800" rtlCol="0" anchor="ctr"/>
            <a:lstStyle/>
            <a:p>
              <a:pPr algn="ctr">
                <a:lnSpc>
                  <a:spcPts val="2799"/>
                </a:lnSpc>
              </a:pPr>
              <a:endParaRPr/>
            </a:p>
          </p:txBody>
        </p:sp>
      </p:grpSp>
      <p:grpSp>
        <p:nvGrpSpPr>
          <p:cNvPr id="9" name="Group 9"/>
          <p:cNvGrpSpPr/>
          <p:nvPr/>
        </p:nvGrpSpPr>
        <p:grpSpPr>
          <a:xfrm>
            <a:off x="1998289" y="5107129"/>
            <a:ext cx="9350143" cy="1495233"/>
            <a:chOff x="0" y="0"/>
            <a:chExt cx="1762357" cy="281828"/>
          </a:xfrm>
        </p:grpSpPr>
        <p:sp>
          <p:nvSpPr>
            <p:cNvPr id="10" name="Freeform 10"/>
            <p:cNvSpPr/>
            <p:nvPr/>
          </p:nvSpPr>
          <p:spPr>
            <a:xfrm>
              <a:off x="0" y="0"/>
              <a:ext cx="1762357" cy="281828"/>
            </a:xfrm>
            <a:custGeom>
              <a:avLst/>
              <a:gdLst/>
              <a:ahLst/>
              <a:cxnLst/>
              <a:rect l="l" t="t" r="r" b="b"/>
              <a:pathLst>
                <a:path w="1762357" h="281828">
                  <a:moveTo>
                    <a:pt x="0" y="0"/>
                  </a:moveTo>
                  <a:lnTo>
                    <a:pt x="1762357" y="0"/>
                  </a:lnTo>
                  <a:lnTo>
                    <a:pt x="1762357" y="281828"/>
                  </a:lnTo>
                  <a:lnTo>
                    <a:pt x="0" y="281828"/>
                  </a:lnTo>
                  <a:close/>
                </a:path>
              </a:pathLst>
            </a:custGeom>
            <a:solidFill>
              <a:srgbClr val="F9D252"/>
            </a:solidFill>
          </p:spPr>
        </p:sp>
        <p:sp>
          <p:nvSpPr>
            <p:cNvPr id="11" name="TextBox 11"/>
            <p:cNvSpPr txBox="1"/>
            <p:nvPr/>
          </p:nvSpPr>
          <p:spPr>
            <a:xfrm>
              <a:off x="0" y="-38100"/>
              <a:ext cx="1762357" cy="319928"/>
            </a:xfrm>
            <a:prstGeom prst="rect">
              <a:avLst/>
            </a:prstGeom>
          </p:spPr>
          <p:txBody>
            <a:bodyPr lIns="54346" tIns="54346" rIns="54346" bIns="54346" rtlCol="0" anchor="ctr"/>
            <a:lstStyle/>
            <a:p>
              <a:pPr algn="ctr">
                <a:lnSpc>
                  <a:spcPts val="2799"/>
                </a:lnSpc>
              </a:pPr>
              <a:endParaRPr/>
            </a:p>
          </p:txBody>
        </p:sp>
      </p:grpSp>
      <p:sp>
        <p:nvSpPr>
          <p:cNvPr id="12" name="TextBox 12"/>
          <p:cNvSpPr txBox="1"/>
          <p:nvPr/>
        </p:nvSpPr>
        <p:spPr>
          <a:xfrm>
            <a:off x="1590431" y="5020674"/>
            <a:ext cx="9904970" cy="1704975"/>
          </a:xfrm>
          <a:prstGeom prst="rect">
            <a:avLst/>
          </a:prstGeom>
        </p:spPr>
        <p:txBody>
          <a:bodyPr lIns="0" tIns="0" rIns="0" bIns="0" rtlCol="0" anchor="t">
            <a:spAutoFit/>
          </a:bodyPr>
          <a:lstStyle/>
          <a:p>
            <a:pPr algn="ctr">
              <a:lnSpc>
                <a:spcPts val="6720"/>
              </a:lnSpc>
            </a:pPr>
            <a:r>
              <a:rPr lang="en-US" sz="5600" b="1">
                <a:solidFill>
                  <a:srgbClr val="000000"/>
                </a:solidFill>
                <a:latin typeface="Open Sauce Bold"/>
                <a:ea typeface="Open Sauce Bold"/>
                <a:cs typeface="Open Sauce Bold"/>
                <a:sym typeface="Open Sauce Bold"/>
              </a:rPr>
              <a:t>DATA FOR A NEWS COMPANY</a:t>
            </a:r>
          </a:p>
        </p:txBody>
      </p:sp>
      <p:sp>
        <p:nvSpPr>
          <p:cNvPr id="13" name="TextBox 13"/>
          <p:cNvSpPr txBox="1"/>
          <p:nvPr/>
        </p:nvSpPr>
        <p:spPr>
          <a:xfrm>
            <a:off x="470586" y="3563488"/>
            <a:ext cx="9394822" cy="857250"/>
          </a:xfrm>
          <a:prstGeom prst="rect">
            <a:avLst/>
          </a:prstGeom>
        </p:spPr>
        <p:txBody>
          <a:bodyPr lIns="0" tIns="0" rIns="0" bIns="0" rtlCol="0" anchor="t">
            <a:spAutoFit/>
          </a:bodyPr>
          <a:lstStyle/>
          <a:p>
            <a:pPr algn="ctr">
              <a:lnSpc>
                <a:spcPts val="6720"/>
              </a:lnSpc>
            </a:pPr>
            <a:r>
              <a:rPr lang="en-US" sz="5600" b="1">
                <a:solidFill>
                  <a:srgbClr val="000000"/>
                </a:solidFill>
                <a:latin typeface="Open Sauce Bold"/>
                <a:ea typeface="Open Sauce Bold"/>
                <a:cs typeface="Open Sauce Bold"/>
                <a:sym typeface="Open Sauce Bold"/>
              </a:rPr>
              <a:t>VISUALIZING ELECTION </a:t>
            </a:r>
          </a:p>
        </p:txBody>
      </p:sp>
      <p:sp>
        <p:nvSpPr>
          <p:cNvPr id="14" name="TextBox 14"/>
          <p:cNvSpPr txBox="1"/>
          <p:nvPr/>
        </p:nvSpPr>
        <p:spPr>
          <a:xfrm>
            <a:off x="4750671" y="7030406"/>
            <a:ext cx="5813087" cy="2070100"/>
          </a:xfrm>
          <a:prstGeom prst="rect">
            <a:avLst/>
          </a:prstGeom>
        </p:spPr>
        <p:txBody>
          <a:bodyPr lIns="0" tIns="0" rIns="0" bIns="0" rtlCol="0" anchor="t">
            <a:spAutoFit/>
          </a:bodyPr>
          <a:lstStyle/>
          <a:p>
            <a:pPr algn="just">
              <a:lnSpc>
                <a:spcPts val="2749"/>
              </a:lnSpc>
            </a:pPr>
            <a:r>
              <a:rPr lang="en-US" sz="2499" b="1">
                <a:solidFill>
                  <a:srgbClr val="000000"/>
                </a:solidFill>
                <a:latin typeface="Open Sauce Bold"/>
                <a:ea typeface="Open Sauce Bold"/>
                <a:cs typeface="Open Sauce Bold"/>
                <a:sym typeface="Open Sauce Bold"/>
              </a:rPr>
              <a:t>PRESENTED BY: </a:t>
            </a:r>
          </a:p>
          <a:p>
            <a:pPr algn="just">
              <a:lnSpc>
                <a:spcPts val="2749"/>
              </a:lnSpc>
            </a:pPr>
            <a:r>
              <a:rPr lang="en-US" sz="2499" b="1">
                <a:solidFill>
                  <a:srgbClr val="000000"/>
                </a:solidFill>
                <a:latin typeface="Open Sauce Bold"/>
                <a:ea typeface="Open Sauce Bold"/>
                <a:cs typeface="Open Sauce Bold"/>
                <a:sym typeface="Open Sauce Bold"/>
              </a:rPr>
              <a:t>TEAM 4</a:t>
            </a:r>
          </a:p>
          <a:p>
            <a:pPr algn="just">
              <a:lnSpc>
                <a:spcPts val="2749"/>
              </a:lnSpc>
            </a:pPr>
            <a:r>
              <a:rPr lang="en-US" sz="2499" b="1">
                <a:solidFill>
                  <a:srgbClr val="000000"/>
                </a:solidFill>
                <a:latin typeface="Open Sauce Bold"/>
                <a:ea typeface="Open Sauce Bold"/>
                <a:cs typeface="Open Sauce Bold"/>
                <a:sym typeface="Open Sauce Bold"/>
              </a:rPr>
              <a:t>BHUMI KALA</a:t>
            </a:r>
          </a:p>
          <a:p>
            <a:pPr algn="just">
              <a:lnSpc>
                <a:spcPts val="2749"/>
              </a:lnSpc>
            </a:pPr>
            <a:r>
              <a:rPr lang="en-US" sz="2499" b="1">
                <a:solidFill>
                  <a:srgbClr val="000000"/>
                </a:solidFill>
                <a:latin typeface="Open Sauce Bold"/>
                <a:ea typeface="Open Sauce Bold"/>
                <a:cs typeface="Open Sauce Bold"/>
                <a:sym typeface="Open Sauce Bold"/>
              </a:rPr>
              <a:t>SANTOSH SK</a:t>
            </a:r>
          </a:p>
          <a:p>
            <a:pPr algn="just">
              <a:lnSpc>
                <a:spcPts val="2749"/>
              </a:lnSpc>
            </a:pPr>
            <a:r>
              <a:rPr lang="en-US" sz="2499" b="1">
                <a:solidFill>
                  <a:srgbClr val="000000"/>
                </a:solidFill>
                <a:latin typeface="Open Sauce Bold"/>
                <a:ea typeface="Open Sauce Bold"/>
                <a:cs typeface="Open Sauce Bold"/>
                <a:sym typeface="Open Sauce Bold"/>
              </a:rPr>
              <a:t>SRINIBAS MASANTA</a:t>
            </a:r>
          </a:p>
          <a:p>
            <a:pPr algn="just">
              <a:lnSpc>
                <a:spcPts val="2749"/>
              </a:lnSpc>
              <a:spcBef>
                <a:spcPct val="0"/>
              </a:spcBef>
            </a:pPr>
            <a:r>
              <a:rPr lang="en-US" sz="2499" b="1">
                <a:solidFill>
                  <a:srgbClr val="000000"/>
                </a:solidFill>
                <a:latin typeface="Open Sauce Bold"/>
                <a:ea typeface="Open Sauce Bold"/>
                <a:cs typeface="Open Sauce Bold"/>
                <a:sym typeface="Open Sauce Bold"/>
              </a:rPr>
              <a:t>VAIBHAV YADAV       </a:t>
            </a:r>
          </a:p>
        </p:txBody>
      </p:sp>
      <p:sp>
        <p:nvSpPr>
          <p:cNvPr id="15" name="Freeform 15"/>
          <p:cNvSpPr/>
          <p:nvPr/>
        </p:nvSpPr>
        <p:spPr>
          <a:xfrm rot="-2598766">
            <a:off x="-12371" y="8054694"/>
            <a:ext cx="2858287" cy="2780334"/>
          </a:xfrm>
          <a:custGeom>
            <a:avLst/>
            <a:gdLst/>
            <a:ahLst/>
            <a:cxnLst/>
            <a:rect l="l" t="t" r="r" b="b"/>
            <a:pathLst>
              <a:path w="2858287" h="2780334">
                <a:moveTo>
                  <a:pt x="0" y="0"/>
                </a:moveTo>
                <a:lnTo>
                  <a:pt x="2858288" y="0"/>
                </a:lnTo>
                <a:lnTo>
                  <a:pt x="2858288" y="2780334"/>
                </a:lnTo>
                <a:lnTo>
                  <a:pt x="0" y="27803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0" y="21352"/>
            <a:ext cx="3180862" cy="3180862"/>
          </a:xfrm>
          <a:custGeom>
            <a:avLst/>
            <a:gdLst/>
            <a:ahLst/>
            <a:cxnLst/>
            <a:rect l="l" t="t" r="r" b="b"/>
            <a:pathLst>
              <a:path w="3180862" h="3180862">
                <a:moveTo>
                  <a:pt x="0" y="0"/>
                </a:moveTo>
                <a:lnTo>
                  <a:pt x="3180862" y="0"/>
                </a:lnTo>
                <a:lnTo>
                  <a:pt x="3180862" y="3180862"/>
                </a:lnTo>
                <a:lnTo>
                  <a:pt x="0" y="3180862"/>
                </a:lnTo>
                <a:lnTo>
                  <a:pt x="0" y="0"/>
                </a:lnTo>
                <a:close/>
              </a:path>
            </a:pathLst>
          </a:custGeom>
          <a:blipFill>
            <a:blip r:embed="rId6"/>
            <a:stretch>
              <a:fillRect/>
            </a:stretch>
          </a:blipFill>
          <a:ln cap="sq">
            <a:noFill/>
            <a:prstDash val="solid"/>
            <a:miter/>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0" y="124403"/>
            <a:ext cx="18519540" cy="10162597"/>
          </a:xfrm>
          <a:custGeom>
            <a:avLst/>
            <a:gdLst/>
            <a:ahLst/>
            <a:cxnLst/>
            <a:rect l="l" t="t" r="r" b="b"/>
            <a:pathLst>
              <a:path w="18519540" h="10162597">
                <a:moveTo>
                  <a:pt x="0" y="0"/>
                </a:moveTo>
                <a:lnTo>
                  <a:pt x="18519540" y="0"/>
                </a:lnTo>
                <a:lnTo>
                  <a:pt x="18519540" y="10162597"/>
                </a:lnTo>
                <a:lnTo>
                  <a:pt x="0" y="10162597"/>
                </a:lnTo>
                <a:lnTo>
                  <a:pt x="0" y="0"/>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471395" y="753149"/>
            <a:ext cx="17692857" cy="1438275"/>
          </a:xfrm>
          <a:prstGeom prst="rect">
            <a:avLst/>
          </a:prstGeom>
        </p:spPr>
        <p:txBody>
          <a:bodyPr lIns="0" tIns="0" rIns="0" bIns="0" rtlCol="0" anchor="t">
            <a:spAutoFit/>
          </a:bodyPr>
          <a:lstStyle/>
          <a:p>
            <a:pPr algn="l">
              <a:lnSpc>
                <a:spcPts val="11360"/>
              </a:lnSpc>
            </a:pPr>
            <a:r>
              <a:rPr lang="en-US" sz="9466" b="1">
                <a:solidFill>
                  <a:srgbClr val="000000"/>
                </a:solidFill>
                <a:latin typeface="Open Sauce Bold"/>
                <a:ea typeface="Open Sauce Bold"/>
                <a:cs typeface="Open Sauce Bold"/>
                <a:sym typeface="Open Sauce Bold"/>
              </a:rPr>
              <a:t>WHAT IS DRILL THROUGH?</a:t>
            </a:r>
          </a:p>
        </p:txBody>
      </p:sp>
      <p:grpSp>
        <p:nvGrpSpPr>
          <p:cNvPr id="3" name="Group 3"/>
          <p:cNvGrpSpPr/>
          <p:nvPr/>
        </p:nvGrpSpPr>
        <p:grpSpPr>
          <a:xfrm>
            <a:off x="17862165" y="-315444"/>
            <a:ext cx="3615339" cy="11101557"/>
            <a:chOff x="0" y="0"/>
            <a:chExt cx="952188" cy="2923867"/>
          </a:xfrm>
        </p:grpSpPr>
        <p:sp>
          <p:nvSpPr>
            <p:cNvPr id="4" name="Freeform 4"/>
            <p:cNvSpPr/>
            <p:nvPr/>
          </p:nvSpPr>
          <p:spPr>
            <a:xfrm>
              <a:off x="0" y="0"/>
              <a:ext cx="952188" cy="2923867"/>
            </a:xfrm>
            <a:custGeom>
              <a:avLst/>
              <a:gdLst/>
              <a:ahLst/>
              <a:cxnLst/>
              <a:rect l="l" t="t" r="r" b="b"/>
              <a:pathLst>
                <a:path w="952188" h="2923867">
                  <a:moveTo>
                    <a:pt x="0" y="0"/>
                  </a:moveTo>
                  <a:lnTo>
                    <a:pt x="952188" y="0"/>
                  </a:lnTo>
                  <a:lnTo>
                    <a:pt x="952188" y="2923867"/>
                  </a:lnTo>
                  <a:lnTo>
                    <a:pt x="0" y="2923867"/>
                  </a:lnTo>
                  <a:close/>
                </a:path>
              </a:pathLst>
            </a:custGeom>
            <a:solidFill>
              <a:srgbClr val="F9D252"/>
            </a:solidFill>
          </p:spPr>
        </p:sp>
        <p:sp>
          <p:nvSpPr>
            <p:cNvPr id="5" name="TextBox 5"/>
            <p:cNvSpPr txBox="1"/>
            <p:nvPr/>
          </p:nvSpPr>
          <p:spPr>
            <a:xfrm>
              <a:off x="0" y="-38100"/>
              <a:ext cx="952188" cy="2961967"/>
            </a:xfrm>
            <a:prstGeom prst="rect">
              <a:avLst/>
            </a:prstGeom>
          </p:spPr>
          <p:txBody>
            <a:bodyPr lIns="50800" tIns="50800" rIns="50800" bIns="50800" rtlCol="0" anchor="ctr"/>
            <a:lstStyle/>
            <a:p>
              <a:pPr algn="ctr">
                <a:lnSpc>
                  <a:spcPts val="2799"/>
                </a:lnSpc>
              </a:pPr>
              <a:endParaRPr/>
            </a:p>
          </p:txBody>
        </p:sp>
      </p:grpSp>
      <p:sp>
        <p:nvSpPr>
          <p:cNvPr id="6" name="Freeform 6"/>
          <p:cNvSpPr/>
          <p:nvPr/>
        </p:nvSpPr>
        <p:spPr>
          <a:xfrm>
            <a:off x="11506767" y="2191424"/>
            <a:ext cx="7453335" cy="8594688"/>
          </a:xfrm>
          <a:custGeom>
            <a:avLst/>
            <a:gdLst/>
            <a:ahLst/>
            <a:cxnLst/>
            <a:rect l="l" t="t" r="r" b="b"/>
            <a:pathLst>
              <a:path w="7453335" h="8594688">
                <a:moveTo>
                  <a:pt x="0" y="0"/>
                </a:moveTo>
                <a:lnTo>
                  <a:pt x="7453335" y="0"/>
                </a:lnTo>
                <a:lnTo>
                  <a:pt x="7453335" y="8594689"/>
                </a:lnTo>
                <a:lnTo>
                  <a:pt x="0" y="8594689"/>
                </a:lnTo>
                <a:lnTo>
                  <a:pt x="0" y="0"/>
                </a:lnTo>
                <a:close/>
              </a:path>
            </a:pathLst>
          </a:custGeom>
          <a:blipFill>
            <a:blip r:embed="rId2">
              <a:extLst>
                <a:ext uri="{96DAC541-7B7A-43D3-8B79-37D633B846F1}">
                  <asvg:svgBlip xmlns:asvg="http://schemas.microsoft.com/office/drawing/2016/SVG/main" r:embed="rId3"/>
                </a:ext>
              </a:extLst>
            </a:blip>
            <a:stretch>
              <a:fillRect l="-169882"/>
            </a:stretch>
          </a:blipFill>
        </p:spPr>
      </p:sp>
      <p:grpSp>
        <p:nvGrpSpPr>
          <p:cNvPr id="7" name="Group 7"/>
          <p:cNvGrpSpPr/>
          <p:nvPr/>
        </p:nvGrpSpPr>
        <p:grpSpPr>
          <a:xfrm rot="458373">
            <a:off x="-1920975" y="9967677"/>
            <a:ext cx="12619379" cy="2488895"/>
            <a:chOff x="0" y="0"/>
            <a:chExt cx="16825839" cy="3318527"/>
          </a:xfrm>
        </p:grpSpPr>
        <p:sp>
          <p:nvSpPr>
            <p:cNvPr id="8" name="Freeform 8"/>
            <p:cNvSpPr/>
            <p:nvPr/>
          </p:nvSpPr>
          <p:spPr>
            <a:xfrm>
              <a:off x="0" y="0"/>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5525798" y="205119"/>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989279" y="392951"/>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1" name="TextBox 11"/>
          <p:cNvSpPr txBox="1"/>
          <p:nvPr/>
        </p:nvSpPr>
        <p:spPr>
          <a:xfrm>
            <a:off x="746460" y="2631397"/>
            <a:ext cx="10760307" cy="7143750"/>
          </a:xfrm>
          <a:prstGeom prst="rect">
            <a:avLst/>
          </a:prstGeom>
        </p:spPr>
        <p:txBody>
          <a:bodyPr lIns="0" tIns="0" rIns="0" bIns="0" rtlCol="0" anchor="t">
            <a:spAutoFit/>
          </a:bodyPr>
          <a:lstStyle/>
          <a:p>
            <a:pPr algn="l">
              <a:lnSpc>
                <a:spcPts val="3300"/>
              </a:lnSpc>
            </a:pPr>
            <a:r>
              <a:rPr lang="en-US" sz="3000">
                <a:solidFill>
                  <a:srgbClr val="000000"/>
                </a:solidFill>
                <a:latin typeface="Open Sauce"/>
                <a:ea typeface="Open Sauce"/>
                <a:cs typeface="Open Sauce"/>
                <a:sym typeface="Open Sauce"/>
              </a:rPr>
              <a:t>Drill Through enables navigation from a summary dashboard to a detailed report page focused on a specific item like a region, candidate, or product.</a:t>
            </a:r>
          </a:p>
          <a:p>
            <a:pPr algn="l">
              <a:lnSpc>
                <a:spcPts val="3300"/>
              </a:lnSpc>
            </a:pPr>
            <a:r>
              <a:rPr lang="en-US" sz="3000">
                <a:solidFill>
                  <a:srgbClr val="000000"/>
                </a:solidFill>
                <a:latin typeface="Open Sauce"/>
                <a:ea typeface="Open Sauce"/>
                <a:cs typeface="Open Sauce"/>
                <a:sym typeface="Open Sauce"/>
              </a:rPr>
              <a:t>When viewers right-click or select a data point, Power BI automatically opens a target page filtered to show granular details for that item only.</a:t>
            </a:r>
          </a:p>
          <a:p>
            <a:pPr algn="l">
              <a:lnSpc>
                <a:spcPts val="3300"/>
              </a:lnSpc>
            </a:pPr>
            <a:r>
              <a:rPr lang="en-US" sz="3000">
                <a:solidFill>
                  <a:srgbClr val="000000"/>
                </a:solidFill>
                <a:latin typeface="Open Sauce"/>
                <a:ea typeface="Open Sauce"/>
                <a:cs typeface="Open Sauce"/>
                <a:sym typeface="Open Sauce"/>
              </a:rPr>
              <a:t>This makes analysis deeper and interactive, letting users explore the underlying reasons behind summary insights without cluttering the main dashboard.</a:t>
            </a:r>
          </a:p>
          <a:p>
            <a:pPr algn="l">
              <a:lnSpc>
                <a:spcPts val="3300"/>
              </a:lnSpc>
            </a:pPr>
            <a:r>
              <a:rPr lang="en-US" sz="3000" b="1">
                <a:solidFill>
                  <a:srgbClr val="000000"/>
                </a:solidFill>
                <a:latin typeface="Open Sauce Bold"/>
                <a:ea typeface="Open Sauce Bold"/>
                <a:cs typeface="Open Sauce Bold"/>
                <a:sym typeface="Open Sauce Bold"/>
              </a:rPr>
              <a:t>Example:</a:t>
            </a:r>
            <a:r>
              <a:rPr lang="en-US" sz="3000">
                <a:solidFill>
                  <a:srgbClr val="000000"/>
                </a:solidFill>
                <a:latin typeface="Open Sauce"/>
                <a:ea typeface="Open Sauce"/>
                <a:cs typeface="Open Sauce"/>
                <a:sym typeface="Open Sauce"/>
              </a:rPr>
              <a:t> From overall state results, drill through to see details of a single state's voter turnout, candidate breakdown, or sales figures.</a:t>
            </a:r>
          </a:p>
          <a:p>
            <a:pPr algn="ctr">
              <a:lnSpc>
                <a:spcPts val="3300"/>
              </a:lnSpc>
            </a:pPr>
            <a:r>
              <a:rPr lang="en-US" sz="3000" b="1">
                <a:solidFill>
                  <a:srgbClr val="000000"/>
                </a:solidFill>
                <a:latin typeface="Open Sauce Bold"/>
                <a:ea typeface="Open Sauce Bold"/>
                <a:cs typeface="Open Sauce Bold"/>
                <a:sym typeface="Open Sauce Bold"/>
              </a:rPr>
              <a:t>Why use it?</a:t>
            </a:r>
          </a:p>
          <a:p>
            <a:pPr marL="647700" lvl="1" indent="-323850" algn="ctr">
              <a:lnSpc>
                <a:spcPts val="3300"/>
              </a:lnSpc>
              <a:buFont typeface="Arial"/>
              <a:buChar char="•"/>
            </a:pPr>
            <a:r>
              <a:rPr lang="en-US" sz="3000">
                <a:solidFill>
                  <a:srgbClr val="000000"/>
                </a:solidFill>
                <a:latin typeface="Open Sauce"/>
                <a:ea typeface="Open Sauce"/>
                <a:cs typeface="Open Sauce"/>
                <a:sym typeface="Open Sauce"/>
              </a:rPr>
              <a:t>Enables focused, actionable insights.</a:t>
            </a:r>
          </a:p>
          <a:p>
            <a:pPr marL="647700" lvl="1" indent="-323850" algn="ctr">
              <a:lnSpc>
                <a:spcPts val="3300"/>
              </a:lnSpc>
              <a:buFont typeface="Arial"/>
              <a:buChar char="•"/>
            </a:pPr>
            <a:r>
              <a:rPr lang="en-US" sz="3000">
                <a:solidFill>
                  <a:srgbClr val="000000"/>
                </a:solidFill>
                <a:latin typeface="Open Sauce"/>
                <a:ea typeface="Open Sauce"/>
                <a:cs typeface="Open Sauce"/>
                <a:sym typeface="Open Sauce"/>
              </a:rPr>
              <a:t>Keeps dashboards clean while letting users investigate details as needed.</a:t>
            </a:r>
          </a:p>
          <a:p>
            <a:pPr algn="ctr">
              <a:lnSpc>
                <a:spcPts val="3300"/>
              </a:lnSpc>
            </a:pPr>
            <a:endParaRPr lang="en-US" sz="3000">
              <a:solidFill>
                <a:srgbClr val="000000"/>
              </a:solidFill>
              <a:latin typeface="Open Sauce"/>
              <a:ea typeface="Open Sauce"/>
              <a:cs typeface="Open Sauce"/>
              <a:sym typeface="Open Sauc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353493" y="2170584"/>
            <a:ext cx="9551108" cy="5288926"/>
          </a:xfrm>
          <a:custGeom>
            <a:avLst/>
            <a:gdLst/>
            <a:ahLst/>
            <a:cxnLst/>
            <a:rect l="l" t="t" r="r" b="b"/>
            <a:pathLst>
              <a:path w="9551108" h="5288926">
                <a:moveTo>
                  <a:pt x="0" y="0"/>
                </a:moveTo>
                <a:lnTo>
                  <a:pt x="9551109" y="0"/>
                </a:lnTo>
                <a:lnTo>
                  <a:pt x="9551109" y="5288926"/>
                </a:lnTo>
                <a:lnTo>
                  <a:pt x="0" y="5288926"/>
                </a:lnTo>
                <a:lnTo>
                  <a:pt x="0" y="0"/>
                </a:lnTo>
                <a:close/>
              </a:path>
            </a:pathLst>
          </a:custGeom>
          <a:blipFill>
            <a:blip r:embed="rId2"/>
            <a:stretch>
              <a:fillRect/>
            </a:stretch>
          </a:blipFill>
        </p:spPr>
      </p:sp>
      <p:sp>
        <p:nvSpPr>
          <p:cNvPr id="3" name="Freeform 3"/>
          <p:cNvSpPr/>
          <p:nvPr/>
        </p:nvSpPr>
        <p:spPr>
          <a:xfrm>
            <a:off x="9197616" y="2170584"/>
            <a:ext cx="9075201" cy="5288926"/>
          </a:xfrm>
          <a:custGeom>
            <a:avLst/>
            <a:gdLst/>
            <a:ahLst/>
            <a:cxnLst/>
            <a:rect l="l" t="t" r="r" b="b"/>
            <a:pathLst>
              <a:path w="9075201" h="5288926">
                <a:moveTo>
                  <a:pt x="0" y="0"/>
                </a:moveTo>
                <a:lnTo>
                  <a:pt x="9075201" y="0"/>
                </a:lnTo>
                <a:lnTo>
                  <a:pt x="9075201" y="5288926"/>
                </a:lnTo>
                <a:lnTo>
                  <a:pt x="0" y="5288926"/>
                </a:lnTo>
                <a:lnTo>
                  <a:pt x="0" y="0"/>
                </a:lnTo>
                <a:close/>
              </a:path>
            </a:pathLst>
          </a:custGeom>
          <a:blipFill>
            <a:blip r:embed="rId3"/>
            <a:stretch>
              <a:fillRect l="-1574" r="-1574"/>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0" y="0"/>
            <a:ext cx="18452018" cy="10287000"/>
          </a:xfrm>
          <a:custGeom>
            <a:avLst/>
            <a:gdLst/>
            <a:ahLst/>
            <a:cxnLst/>
            <a:rect l="l" t="t" r="r" b="b"/>
            <a:pathLst>
              <a:path w="18452018" h="10287000">
                <a:moveTo>
                  <a:pt x="0" y="0"/>
                </a:moveTo>
                <a:lnTo>
                  <a:pt x="18452018" y="0"/>
                </a:lnTo>
                <a:lnTo>
                  <a:pt x="18452018" y="10287000"/>
                </a:lnTo>
                <a:lnTo>
                  <a:pt x="0" y="10287000"/>
                </a:lnTo>
                <a:lnTo>
                  <a:pt x="0" y="0"/>
                </a:lnTo>
                <a:close/>
              </a:path>
            </a:pathLst>
          </a:custGeom>
          <a:blipFill>
            <a:blip r:embed="rId2"/>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360639" y="8481906"/>
            <a:ext cx="21009277" cy="14422252"/>
            <a:chOff x="0" y="0"/>
            <a:chExt cx="1184027" cy="812800"/>
          </a:xfrm>
        </p:grpSpPr>
        <p:sp>
          <p:nvSpPr>
            <p:cNvPr id="3" name="Freeform 3"/>
            <p:cNvSpPr/>
            <p:nvPr/>
          </p:nvSpPr>
          <p:spPr>
            <a:xfrm>
              <a:off x="0" y="0"/>
              <a:ext cx="1184027" cy="812800"/>
            </a:xfrm>
            <a:custGeom>
              <a:avLst/>
              <a:gdLst/>
              <a:ahLst/>
              <a:cxnLst/>
              <a:rect l="l" t="t" r="r" b="b"/>
              <a:pathLst>
                <a:path w="1184027" h="812800">
                  <a:moveTo>
                    <a:pt x="592014" y="0"/>
                  </a:moveTo>
                  <a:cubicBezTo>
                    <a:pt x="265054" y="0"/>
                    <a:pt x="0" y="181951"/>
                    <a:pt x="0" y="406400"/>
                  </a:cubicBezTo>
                  <a:cubicBezTo>
                    <a:pt x="0" y="630849"/>
                    <a:pt x="265054" y="812800"/>
                    <a:pt x="592014" y="812800"/>
                  </a:cubicBezTo>
                  <a:cubicBezTo>
                    <a:pt x="918974" y="812800"/>
                    <a:pt x="1184027" y="630849"/>
                    <a:pt x="1184027" y="406400"/>
                  </a:cubicBezTo>
                  <a:cubicBezTo>
                    <a:pt x="1184027" y="181951"/>
                    <a:pt x="918974" y="0"/>
                    <a:pt x="592014" y="0"/>
                  </a:cubicBezTo>
                  <a:close/>
                </a:path>
              </a:pathLst>
            </a:custGeom>
            <a:solidFill>
              <a:srgbClr val="0038A8"/>
            </a:solidFill>
          </p:spPr>
        </p:sp>
        <p:sp>
          <p:nvSpPr>
            <p:cNvPr id="4" name="TextBox 4"/>
            <p:cNvSpPr txBox="1"/>
            <p:nvPr/>
          </p:nvSpPr>
          <p:spPr>
            <a:xfrm>
              <a:off x="111003" y="38100"/>
              <a:ext cx="962022"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148756" y="307876"/>
            <a:ext cx="14283988" cy="1397672"/>
            <a:chOff x="0" y="0"/>
            <a:chExt cx="2880239" cy="281828"/>
          </a:xfrm>
        </p:grpSpPr>
        <p:sp>
          <p:nvSpPr>
            <p:cNvPr id="6" name="Freeform 6"/>
            <p:cNvSpPr/>
            <p:nvPr/>
          </p:nvSpPr>
          <p:spPr>
            <a:xfrm>
              <a:off x="0" y="0"/>
              <a:ext cx="2880239" cy="281828"/>
            </a:xfrm>
            <a:custGeom>
              <a:avLst/>
              <a:gdLst/>
              <a:ahLst/>
              <a:cxnLst/>
              <a:rect l="l" t="t" r="r" b="b"/>
              <a:pathLst>
                <a:path w="2880239" h="281828">
                  <a:moveTo>
                    <a:pt x="0" y="0"/>
                  </a:moveTo>
                  <a:lnTo>
                    <a:pt x="2880239" y="0"/>
                  </a:lnTo>
                  <a:lnTo>
                    <a:pt x="2880239" y="281828"/>
                  </a:lnTo>
                  <a:lnTo>
                    <a:pt x="0" y="281828"/>
                  </a:lnTo>
                  <a:close/>
                </a:path>
              </a:pathLst>
            </a:custGeom>
            <a:solidFill>
              <a:srgbClr val="F9D252"/>
            </a:solidFill>
          </p:spPr>
        </p:sp>
        <p:sp>
          <p:nvSpPr>
            <p:cNvPr id="7" name="TextBox 7"/>
            <p:cNvSpPr txBox="1"/>
            <p:nvPr/>
          </p:nvSpPr>
          <p:spPr>
            <a:xfrm>
              <a:off x="0" y="-38100"/>
              <a:ext cx="2880239" cy="319928"/>
            </a:xfrm>
            <a:prstGeom prst="rect">
              <a:avLst/>
            </a:prstGeom>
          </p:spPr>
          <p:txBody>
            <a:bodyPr lIns="50800" tIns="50800" rIns="50800" bIns="50800" rtlCol="0" anchor="ctr"/>
            <a:lstStyle/>
            <a:p>
              <a:pPr algn="ctr">
                <a:lnSpc>
                  <a:spcPts val="2799"/>
                </a:lnSpc>
              </a:pPr>
              <a:endParaRPr/>
            </a:p>
          </p:txBody>
        </p:sp>
      </p:grpSp>
      <p:sp>
        <p:nvSpPr>
          <p:cNvPr id="8" name="Freeform 8"/>
          <p:cNvSpPr/>
          <p:nvPr/>
        </p:nvSpPr>
        <p:spPr>
          <a:xfrm rot="-2598766">
            <a:off x="-87084" y="7342281"/>
            <a:ext cx="3287560" cy="3197899"/>
          </a:xfrm>
          <a:custGeom>
            <a:avLst/>
            <a:gdLst/>
            <a:ahLst/>
            <a:cxnLst/>
            <a:rect l="l" t="t" r="r" b="b"/>
            <a:pathLst>
              <a:path w="3287560" h="3197899">
                <a:moveTo>
                  <a:pt x="0" y="0"/>
                </a:moveTo>
                <a:lnTo>
                  <a:pt x="3287561" y="0"/>
                </a:lnTo>
                <a:lnTo>
                  <a:pt x="3287561" y="3197900"/>
                </a:lnTo>
                <a:lnTo>
                  <a:pt x="0" y="3197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474552">
            <a:off x="16076529" y="3464529"/>
            <a:ext cx="3784566" cy="3357942"/>
          </a:xfrm>
          <a:custGeom>
            <a:avLst/>
            <a:gdLst/>
            <a:ahLst/>
            <a:cxnLst/>
            <a:rect l="l" t="t" r="r" b="b"/>
            <a:pathLst>
              <a:path w="3784566" h="3357942">
                <a:moveTo>
                  <a:pt x="0" y="0"/>
                </a:moveTo>
                <a:lnTo>
                  <a:pt x="3784566" y="0"/>
                </a:lnTo>
                <a:lnTo>
                  <a:pt x="3784566" y="3357942"/>
                </a:lnTo>
                <a:lnTo>
                  <a:pt x="0" y="33579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490667" y="307876"/>
            <a:ext cx="15600167" cy="1441648"/>
          </a:xfrm>
          <a:prstGeom prst="rect">
            <a:avLst/>
          </a:prstGeom>
        </p:spPr>
        <p:txBody>
          <a:bodyPr lIns="0" tIns="0" rIns="0" bIns="0" rtlCol="0" anchor="t">
            <a:spAutoFit/>
          </a:bodyPr>
          <a:lstStyle/>
          <a:p>
            <a:pPr algn="ctr">
              <a:lnSpc>
                <a:spcPts val="11360"/>
              </a:lnSpc>
            </a:pPr>
            <a:r>
              <a:rPr lang="en-US" sz="9466" b="1">
                <a:solidFill>
                  <a:srgbClr val="000000"/>
                </a:solidFill>
                <a:latin typeface="Open Sauce Bold"/>
                <a:ea typeface="Open Sauce Bold"/>
                <a:cs typeface="Open Sauce Bold"/>
                <a:sym typeface="Open Sauce Bold"/>
              </a:rPr>
              <a:t>CONCLUSION</a:t>
            </a:r>
          </a:p>
        </p:txBody>
      </p:sp>
      <p:sp>
        <p:nvSpPr>
          <p:cNvPr id="11" name="TextBox 11"/>
          <p:cNvSpPr txBox="1"/>
          <p:nvPr/>
        </p:nvSpPr>
        <p:spPr>
          <a:xfrm>
            <a:off x="2295934" y="2635885"/>
            <a:ext cx="13696131" cy="4948555"/>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Open Sauce"/>
                <a:ea typeface="Open Sauce"/>
                <a:cs typeface="Open Sauce"/>
                <a:sym typeface="Open Sauce"/>
              </a:rPr>
              <a:t>This project demonstrates how advanced data analytics and visualization in Power BI can transform raw election data into actionable insights for policymakers, campaigners, and the public. By integrating demographic breakdowns, urban and rural region analyses, and interactivity features like drill-through, the dashboard reveals both macro and micro-level trends in Indian elections.</a:t>
            </a:r>
          </a:p>
          <a:p>
            <a:pPr algn="ctr">
              <a:lnSpc>
                <a:spcPts val="3919"/>
              </a:lnSpc>
              <a:spcBef>
                <a:spcPct val="0"/>
              </a:spcBef>
            </a:pPr>
            <a:r>
              <a:rPr lang="en-US" sz="2799">
                <a:solidFill>
                  <a:srgbClr val="000000"/>
                </a:solidFill>
                <a:latin typeface="Open Sauce"/>
                <a:ea typeface="Open Sauce"/>
                <a:cs typeface="Open Sauce"/>
                <a:sym typeface="Open Sauce"/>
              </a:rPr>
              <a:t>Key takeaways include the dominance of certain states and candidates in the electorate, the persistent gender gap, and the contrasting turnout dynamics between rural and urban India. The project highlights untapped opportunities to boost urban voter participation and better represent demographic diversity.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2375858" y="1313880"/>
            <a:ext cx="13536284" cy="2572817"/>
          </a:xfrm>
          <a:prstGeom prst="rect">
            <a:avLst/>
          </a:prstGeom>
        </p:spPr>
        <p:txBody>
          <a:bodyPr lIns="0" tIns="0" rIns="0" bIns="0" rtlCol="0" anchor="t">
            <a:spAutoFit/>
          </a:bodyPr>
          <a:lstStyle/>
          <a:p>
            <a:pPr algn="ctr">
              <a:lnSpc>
                <a:spcPts val="10070"/>
              </a:lnSpc>
            </a:pPr>
            <a:r>
              <a:rPr lang="en-US" sz="9154" b="1">
                <a:solidFill>
                  <a:srgbClr val="000000"/>
                </a:solidFill>
                <a:latin typeface="Open Sauce Bold"/>
                <a:ea typeface="Open Sauce Bold"/>
                <a:cs typeface="Open Sauce Bold"/>
                <a:sym typeface="Open Sauce Bold"/>
              </a:rPr>
              <a:t>THANK YOU FOR LISTENING!</a:t>
            </a:r>
          </a:p>
        </p:txBody>
      </p:sp>
      <p:grpSp>
        <p:nvGrpSpPr>
          <p:cNvPr id="3" name="Group 3"/>
          <p:cNvGrpSpPr/>
          <p:nvPr/>
        </p:nvGrpSpPr>
        <p:grpSpPr>
          <a:xfrm>
            <a:off x="-831540" y="9538856"/>
            <a:ext cx="19343209" cy="2801803"/>
            <a:chOff x="0" y="0"/>
            <a:chExt cx="5094508" cy="737923"/>
          </a:xfrm>
        </p:grpSpPr>
        <p:sp>
          <p:nvSpPr>
            <p:cNvPr id="4" name="Freeform 4"/>
            <p:cNvSpPr/>
            <p:nvPr/>
          </p:nvSpPr>
          <p:spPr>
            <a:xfrm>
              <a:off x="0" y="0"/>
              <a:ext cx="5094508" cy="737923"/>
            </a:xfrm>
            <a:custGeom>
              <a:avLst/>
              <a:gdLst/>
              <a:ahLst/>
              <a:cxnLst/>
              <a:rect l="l" t="t" r="r" b="b"/>
              <a:pathLst>
                <a:path w="5094508" h="737923">
                  <a:moveTo>
                    <a:pt x="0" y="0"/>
                  </a:moveTo>
                  <a:lnTo>
                    <a:pt x="5094508" y="0"/>
                  </a:lnTo>
                  <a:lnTo>
                    <a:pt x="5094508" y="737923"/>
                  </a:lnTo>
                  <a:lnTo>
                    <a:pt x="0" y="737923"/>
                  </a:lnTo>
                  <a:close/>
                </a:path>
              </a:pathLst>
            </a:custGeom>
            <a:solidFill>
              <a:srgbClr val="F9D252"/>
            </a:solidFill>
          </p:spPr>
        </p:sp>
        <p:sp>
          <p:nvSpPr>
            <p:cNvPr id="5" name="TextBox 5"/>
            <p:cNvSpPr txBox="1"/>
            <p:nvPr/>
          </p:nvSpPr>
          <p:spPr>
            <a:xfrm>
              <a:off x="0" y="-38100"/>
              <a:ext cx="5094508" cy="776023"/>
            </a:xfrm>
            <a:prstGeom prst="rect">
              <a:avLst/>
            </a:prstGeom>
          </p:spPr>
          <p:txBody>
            <a:bodyPr lIns="50800" tIns="50800" rIns="50800" bIns="50800" rtlCol="0" anchor="ctr"/>
            <a:lstStyle/>
            <a:p>
              <a:pPr algn="ctr">
                <a:lnSpc>
                  <a:spcPts val="2799"/>
                </a:lnSpc>
              </a:pPr>
              <a:endParaRPr/>
            </a:p>
          </p:txBody>
        </p:sp>
      </p:grpSp>
      <p:sp>
        <p:nvSpPr>
          <p:cNvPr id="6" name="Freeform 6"/>
          <p:cNvSpPr/>
          <p:nvPr/>
        </p:nvSpPr>
        <p:spPr>
          <a:xfrm>
            <a:off x="2094984" y="4545636"/>
            <a:ext cx="14098032" cy="6023705"/>
          </a:xfrm>
          <a:custGeom>
            <a:avLst/>
            <a:gdLst/>
            <a:ahLst/>
            <a:cxnLst/>
            <a:rect l="l" t="t" r="r" b="b"/>
            <a:pathLst>
              <a:path w="14098032" h="6023705">
                <a:moveTo>
                  <a:pt x="0" y="0"/>
                </a:moveTo>
                <a:lnTo>
                  <a:pt x="14098032" y="0"/>
                </a:lnTo>
                <a:lnTo>
                  <a:pt x="14098032" y="6023704"/>
                </a:lnTo>
                <a:lnTo>
                  <a:pt x="0" y="60237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0478067" cy="1438275"/>
          </a:xfrm>
          <a:prstGeom prst="rect">
            <a:avLst/>
          </a:prstGeom>
        </p:spPr>
        <p:txBody>
          <a:bodyPr lIns="0" tIns="0" rIns="0" bIns="0" rtlCol="0" anchor="t">
            <a:spAutoFit/>
          </a:bodyPr>
          <a:lstStyle/>
          <a:p>
            <a:pPr algn="l">
              <a:lnSpc>
                <a:spcPts val="11360"/>
              </a:lnSpc>
            </a:pPr>
            <a:r>
              <a:rPr lang="en-US" sz="9466" b="1">
                <a:solidFill>
                  <a:srgbClr val="000000"/>
                </a:solidFill>
                <a:latin typeface="Open Sauce Bold"/>
                <a:ea typeface="Open Sauce Bold"/>
                <a:cs typeface="Open Sauce Bold"/>
                <a:sym typeface="Open Sauce Bold"/>
              </a:rPr>
              <a:t>INTRODUCTION</a:t>
            </a:r>
          </a:p>
        </p:txBody>
      </p:sp>
      <p:grpSp>
        <p:nvGrpSpPr>
          <p:cNvPr id="3" name="Group 3"/>
          <p:cNvGrpSpPr/>
          <p:nvPr/>
        </p:nvGrpSpPr>
        <p:grpSpPr>
          <a:xfrm>
            <a:off x="17862165" y="-315444"/>
            <a:ext cx="3615339" cy="11101557"/>
            <a:chOff x="0" y="0"/>
            <a:chExt cx="952188" cy="2923867"/>
          </a:xfrm>
        </p:grpSpPr>
        <p:sp>
          <p:nvSpPr>
            <p:cNvPr id="4" name="Freeform 4"/>
            <p:cNvSpPr/>
            <p:nvPr/>
          </p:nvSpPr>
          <p:spPr>
            <a:xfrm>
              <a:off x="0" y="0"/>
              <a:ext cx="952188" cy="2923867"/>
            </a:xfrm>
            <a:custGeom>
              <a:avLst/>
              <a:gdLst/>
              <a:ahLst/>
              <a:cxnLst/>
              <a:rect l="l" t="t" r="r" b="b"/>
              <a:pathLst>
                <a:path w="952188" h="2923867">
                  <a:moveTo>
                    <a:pt x="0" y="0"/>
                  </a:moveTo>
                  <a:lnTo>
                    <a:pt x="952188" y="0"/>
                  </a:lnTo>
                  <a:lnTo>
                    <a:pt x="952188" y="2923867"/>
                  </a:lnTo>
                  <a:lnTo>
                    <a:pt x="0" y="2923867"/>
                  </a:lnTo>
                  <a:close/>
                </a:path>
              </a:pathLst>
            </a:custGeom>
            <a:solidFill>
              <a:srgbClr val="F9D252"/>
            </a:solidFill>
          </p:spPr>
        </p:sp>
        <p:sp>
          <p:nvSpPr>
            <p:cNvPr id="5" name="TextBox 5"/>
            <p:cNvSpPr txBox="1"/>
            <p:nvPr/>
          </p:nvSpPr>
          <p:spPr>
            <a:xfrm>
              <a:off x="0" y="-38100"/>
              <a:ext cx="952188" cy="2961967"/>
            </a:xfrm>
            <a:prstGeom prst="rect">
              <a:avLst/>
            </a:prstGeom>
          </p:spPr>
          <p:txBody>
            <a:bodyPr lIns="50800" tIns="50800" rIns="50800" bIns="50800" rtlCol="0" anchor="ctr"/>
            <a:lstStyle/>
            <a:p>
              <a:pPr algn="ctr">
                <a:lnSpc>
                  <a:spcPts val="2799"/>
                </a:lnSpc>
              </a:pPr>
              <a:endParaRPr/>
            </a:p>
          </p:txBody>
        </p:sp>
      </p:grpSp>
      <p:sp>
        <p:nvSpPr>
          <p:cNvPr id="6" name="Freeform 6"/>
          <p:cNvSpPr/>
          <p:nvPr/>
        </p:nvSpPr>
        <p:spPr>
          <a:xfrm>
            <a:off x="11506767" y="2191424"/>
            <a:ext cx="7453335" cy="8594688"/>
          </a:xfrm>
          <a:custGeom>
            <a:avLst/>
            <a:gdLst/>
            <a:ahLst/>
            <a:cxnLst/>
            <a:rect l="l" t="t" r="r" b="b"/>
            <a:pathLst>
              <a:path w="7453335" h="8594688">
                <a:moveTo>
                  <a:pt x="0" y="0"/>
                </a:moveTo>
                <a:lnTo>
                  <a:pt x="7453335" y="0"/>
                </a:lnTo>
                <a:lnTo>
                  <a:pt x="7453335" y="8594689"/>
                </a:lnTo>
                <a:lnTo>
                  <a:pt x="0" y="8594689"/>
                </a:lnTo>
                <a:lnTo>
                  <a:pt x="0" y="0"/>
                </a:lnTo>
                <a:close/>
              </a:path>
            </a:pathLst>
          </a:custGeom>
          <a:blipFill>
            <a:blip r:embed="rId2">
              <a:extLst>
                <a:ext uri="{96DAC541-7B7A-43D3-8B79-37D633B846F1}">
                  <asvg:svgBlip xmlns:asvg="http://schemas.microsoft.com/office/drawing/2016/SVG/main" r:embed="rId3"/>
                </a:ext>
              </a:extLst>
            </a:blip>
            <a:stretch>
              <a:fillRect l="-169882"/>
            </a:stretch>
          </a:blipFill>
        </p:spPr>
      </p:sp>
      <p:grpSp>
        <p:nvGrpSpPr>
          <p:cNvPr id="7" name="Group 7"/>
          <p:cNvGrpSpPr/>
          <p:nvPr/>
        </p:nvGrpSpPr>
        <p:grpSpPr>
          <a:xfrm rot="458373">
            <a:off x="-1497111" y="9042553"/>
            <a:ext cx="12619379" cy="2488895"/>
            <a:chOff x="0" y="0"/>
            <a:chExt cx="16825839" cy="3318527"/>
          </a:xfrm>
        </p:grpSpPr>
        <p:sp>
          <p:nvSpPr>
            <p:cNvPr id="8" name="Freeform 8"/>
            <p:cNvSpPr/>
            <p:nvPr/>
          </p:nvSpPr>
          <p:spPr>
            <a:xfrm>
              <a:off x="0" y="0"/>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5525798" y="205119"/>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0989279" y="392951"/>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11" name="TextBox 11"/>
          <p:cNvSpPr txBox="1"/>
          <p:nvPr/>
        </p:nvSpPr>
        <p:spPr>
          <a:xfrm>
            <a:off x="471395" y="2747434"/>
            <a:ext cx="10760307" cy="5467350"/>
          </a:xfrm>
          <a:prstGeom prst="rect">
            <a:avLst/>
          </a:prstGeom>
        </p:spPr>
        <p:txBody>
          <a:bodyPr lIns="0" tIns="0" rIns="0" bIns="0" rtlCol="0" anchor="t">
            <a:spAutoFit/>
          </a:bodyPr>
          <a:lstStyle/>
          <a:p>
            <a:pPr algn="ctr">
              <a:lnSpc>
                <a:spcPts val="3300"/>
              </a:lnSpc>
            </a:pPr>
            <a:r>
              <a:rPr lang="en-US" sz="3000">
                <a:solidFill>
                  <a:srgbClr val="000000"/>
                </a:solidFill>
                <a:latin typeface="Open Sauce"/>
                <a:ea typeface="Open Sauce"/>
                <a:cs typeface="Open Sauce"/>
                <a:sym typeface="Open Sauce"/>
              </a:rPr>
              <a:t>In today’s fast-paced election environment, news agencies need accurate and real-time visualizations to effectively report voting trends and results. This project addresses that need by integrating complex election data from multiple sources into Power BI dashboards. These dashboards provide clear insights into vote shares, turnout patterns, party trends, and constituency-level performance, enabling journalists and editorial teams to analyze and present election data with clarity and speed. The solution is designed to be scalable and adaptable, supporting real-time updates and detailed demographic analysis to enhance news coverage and public understanding.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270393" y="2127371"/>
            <a:ext cx="6032259" cy="6032259"/>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8F8F8"/>
            </a:solidFill>
            <a:ln w="133350" cap="sq">
              <a:solidFill>
                <a:srgbClr val="63B1DB"/>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5" name="TextBox 5"/>
          <p:cNvSpPr txBox="1"/>
          <p:nvPr/>
        </p:nvSpPr>
        <p:spPr>
          <a:xfrm>
            <a:off x="1830904" y="3396228"/>
            <a:ext cx="4911238" cy="1568199"/>
          </a:xfrm>
          <a:prstGeom prst="rect">
            <a:avLst/>
          </a:prstGeom>
        </p:spPr>
        <p:txBody>
          <a:bodyPr lIns="0" tIns="0" rIns="0" bIns="0" rtlCol="0" anchor="t">
            <a:spAutoFit/>
          </a:bodyPr>
          <a:lstStyle/>
          <a:p>
            <a:pPr marL="0" lvl="0" indent="0" algn="ctr">
              <a:lnSpc>
                <a:spcPts val="6319"/>
              </a:lnSpc>
              <a:spcBef>
                <a:spcPct val="0"/>
              </a:spcBef>
            </a:pPr>
            <a:r>
              <a:rPr lang="en-US" sz="4514" b="1" spc="275">
                <a:solidFill>
                  <a:srgbClr val="343432"/>
                </a:solidFill>
                <a:latin typeface="Montserrat Bold"/>
                <a:ea typeface="Montserrat Bold"/>
                <a:cs typeface="Montserrat Bold"/>
                <a:sym typeface="Montserrat Bold"/>
              </a:rPr>
              <a:t>ABOUT THE DATASET</a:t>
            </a:r>
          </a:p>
        </p:txBody>
      </p:sp>
      <p:sp>
        <p:nvSpPr>
          <p:cNvPr id="6" name="TextBox 6"/>
          <p:cNvSpPr txBox="1"/>
          <p:nvPr/>
        </p:nvSpPr>
        <p:spPr>
          <a:xfrm>
            <a:off x="1830904" y="5114925"/>
            <a:ext cx="4911238" cy="1698781"/>
          </a:xfrm>
          <a:prstGeom prst="rect">
            <a:avLst/>
          </a:prstGeom>
        </p:spPr>
        <p:txBody>
          <a:bodyPr lIns="0" tIns="0" rIns="0" bIns="0" rtlCol="0" anchor="t">
            <a:spAutoFit/>
          </a:bodyPr>
          <a:lstStyle/>
          <a:p>
            <a:pPr algn="ctr">
              <a:lnSpc>
                <a:spcPts val="2260"/>
              </a:lnSpc>
              <a:spcBef>
                <a:spcPct val="0"/>
              </a:spcBef>
            </a:pPr>
            <a:r>
              <a:rPr lang="en-US" sz="1614">
                <a:solidFill>
                  <a:srgbClr val="343432"/>
                </a:solidFill>
                <a:latin typeface="Montserrat"/>
                <a:ea typeface="Montserrat"/>
                <a:cs typeface="Montserrat"/>
                <a:sym typeface="Montserrat"/>
              </a:rPr>
              <a:t>“The dataset contains detailed information on parliamentary and assembly constituencies, including IDs, names, and state mapping. It forms the backbone of the star schema, enabling constituency-level analysis of votes, candidates, and parties.”</a:t>
            </a:r>
          </a:p>
        </p:txBody>
      </p:sp>
      <p:grpSp>
        <p:nvGrpSpPr>
          <p:cNvPr id="7" name="Group 7"/>
          <p:cNvGrpSpPr/>
          <p:nvPr/>
        </p:nvGrpSpPr>
        <p:grpSpPr>
          <a:xfrm>
            <a:off x="9039020" y="903075"/>
            <a:ext cx="6277688" cy="1372469"/>
            <a:chOff x="0" y="0"/>
            <a:chExt cx="9504788" cy="2077999"/>
          </a:xfrm>
        </p:grpSpPr>
        <p:sp>
          <p:nvSpPr>
            <p:cNvPr id="8" name="Freeform 8"/>
            <p:cNvSpPr/>
            <p:nvPr/>
          </p:nvSpPr>
          <p:spPr>
            <a:xfrm>
              <a:off x="0" y="0"/>
              <a:ext cx="9504787" cy="2077999"/>
            </a:xfrm>
            <a:custGeom>
              <a:avLst/>
              <a:gdLst/>
              <a:ahLst/>
              <a:cxnLst/>
              <a:rect l="l" t="t" r="r" b="b"/>
              <a:pathLst>
                <a:path w="9504787" h="2077999">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9397D8"/>
              </a:solidFill>
              <a:prstDash val="solid"/>
              <a:round/>
            </a:ln>
          </p:spPr>
        </p:sp>
        <p:sp>
          <p:nvSpPr>
            <p:cNvPr id="9" name="TextBox 9"/>
            <p:cNvSpPr txBox="1"/>
            <p:nvPr/>
          </p:nvSpPr>
          <p:spPr>
            <a:xfrm>
              <a:off x="0" y="-38100"/>
              <a:ext cx="9504788" cy="2116099"/>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0" name="Group 10"/>
          <p:cNvGrpSpPr/>
          <p:nvPr/>
        </p:nvGrpSpPr>
        <p:grpSpPr>
          <a:xfrm>
            <a:off x="9039020" y="2795718"/>
            <a:ext cx="6277688" cy="1372469"/>
            <a:chOff x="0" y="0"/>
            <a:chExt cx="9504788" cy="2077999"/>
          </a:xfrm>
        </p:grpSpPr>
        <p:sp>
          <p:nvSpPr>
            <p:cNvPr id="11" name="Freeform 11"/>
            <p:cNvSpPr/>
            <p:nvPr/>
          </p:nvSpPr>
          <p:spPr>
            <a:xfrm>
              <a:off x="0" y="0"/>
              <a:ext cx="9504787" cy="2077999"/>
            </a:xfrm>
            <a:custGeom>
              <a:avLst/>
              <a:gdLst/>
              <a:ahLst/>
              <a:cxnLst/>
              <a:rect l="l" t="t" r="r" b="b"/>
              <a:pathLst>
                <a:path w="9504787" h="2077999">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91DFB1"/>
              </a:solidFill>
              <a:prstDash val="solid"/>
              <a:round/>
            </a:ln>
          </p:spPr>
        </p:sp>
        <p:sp>
          <p:nvSpPr>
            <p:cNvPr id="12" name="TextBox 12"/>
            <p:cNvSpPr txBox="1"/>
            <p:nvPr/>
          </p:nvSpPr>
          <p:spPr>
            <a:xfrm>
              <a:off x="0" y="-38100"/>
              <a:ext cx="9504788" cy="2116099"/>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13" name="Group 13"/>
          <p:cNvGrpSpPr/>
          <p:nvPr/>
        </p:nvGrpSpPr>
        <p:grpSpPr>
          <a:xfrm>
            <a:off x="9039020" y="4606134"/>
            <a:ext cx="6277688" cy="1372469"/>
            <a:chOff x="0" y="0"/>
            <a:chExt cx="9504788" cy="2077999"/>
          </a:xfrm>
        </p:grpSpPr>
        <p:sp>
          <p:nvSpPr>
            <p:cNvPr id="14" name="Freeform 14"/>
            <p:cNvSpPr/>
            <p:nvPr/>
          </p:nvSpPr>
          <p:spPr>
            <a:xfrm>
              <a:off x="0" y="0"/>
              <a:ext cx="9504787" cy="2077999"/>
            </a:xfrm>
            <a:custGeom>
              <a:avLst/>
              <a:gdLst/>
              <a:ahLst/>
              <a:cxnLst/>
              <a:rect l="l" t="t" r="r" b="b"/>
              <a:pathLst>
                <a:path w="9504787" h="2077999">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F8D389"/>
              </a:solidFill>
              <a:prstDash val="solid"/>
              <a:round/>
            </a:ln>
          </p:spPr>
        </p:sp>
        <p:sp>
          <p:nvSpPr>
            <p:cNvPr id="15" name="TextBox 15"/>
            <p:cNvSpPr txBox="1"/>
            <p:nvPr/>
          </p:nvSpPr>
          <p:spPr>
            <a:xfrm>
              <a:off x="0" y="-38100"/>
              <a:ext cx="9504788" cy="2116099"/>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6" name="TextBox 16"/>
          <p:cNvSpPr txBox="1"/>
          <p:nvPr/>
        </p:nvSpPr>
        <p:spPr>
          <a:xfrm>
            <a:off x="10591478" y="992973"/>
            <a:ext cx="3172771" cy="258984"/>
          </a:xfrm>
          <a:prstGeom prst="rect">
            <a:avLst/>
          </a:prstGeom>
        </p:spPr>
        <p:txBody>
          <a:bodyPr lIns="0" tIns="0" rIns="0" bIns="0" rtlCol="0" anchor="t">
            <a:spAutoFit/>
          </a:bodyPr>
          <a:lstStyle/>
          <a:p>
            <a:pPr marL="0" lvl="0" indent="0" algn="l">
              <a:lnSpc>
                <a:spcPts val="2138"/>
              </a:lnSpc>
              <a:spcBef>
                <a:spcPct val="0"/>
              </a:spcBef>
            </a:pPr>
            <a:r>
              <a:rPr lang="en-US" sz="1670" b="1">
                <a:solidFill>
                  <a:srgbClr val="343432"/>
                </a:solidFill>
                <a:latin typeface="Montserrat Bold"/>
                <a:ea typeface="Montserrat Bold"/>
                <a:cs typeface="Montserrat Bold"/>
                <a:sym typeface="Montserrat Bold"/>
              </a:rPr>
              <a:t> Constituency Information</a:t>
            </a:r>
          </a:p>
        </p:txBody>
      </p:sp>
      <p:sp>
        <p:nvSpPr>
          <p:cNvPr id="17" name="TextBox 17"/>
          <p:cNvSpPr txBox="1"/>
          <p:nvPr/>
        </p:nvSpPr>
        <p:spPr>
          <a:xfrm>
            <a:off x="9222049" y="1271006"/>
            <a:ext cx="5911629" cy="871188"/>
          </a:xfrm>
          <a:prstGeom prst="rect">
            <a:avLst/>
          </a:prstGeom>
        </p:spPr>
        <p:txBody>
          <a:bodyPr lIns="0" tIns="0" rIns="0" bIns="0" rtlCol="0" anchor="t">
            <a:spAutoFit/>
          </a:bodyPr>
          <a:lstStyle/>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Contains details about each parliamentary and assembly constituency.</a:t>
            </a:r>
          </a:p>
          <a:p>
            <a:pPr marL="292600" lvl="1" indent="-146300" algn="l">
              <a:lnSpc>
                <a:spcPts val="1734"/>
              </a:lnSpc>
              <a:spcBef>
                <a:spcPct val="0"/>
              </a:spcBef>
              <a:buFont typeface="Arial"/>
              <a:buChar char="•"/>
            </a:pPr>
            <a:r>
              <a:rPr lang="en-US" sz="1355">
                <a:solidFill>
                  <a:srgbClr val="343432"/>
                </a:solidFill>
                <a:latin typeface="Montserrat"/>
                <a:ea typeface="Montserrat"/>
                <a:cs typeface="Montserrat"/>
                <a:sym typeface="Montserrat"/>
              </a:rPr>
              <a:t>Includes unique IDs, constituency names, and mapping to states.</a:t>
            </a:r>
          </a:p>
        </p:txBody>
      </p:sp>
      <p:sp>
        <p:nvSpPr>
          <p:cNvPr id="18" name="TextBox 18"/>
          <p:cNvSpPr txBox="1"/>
          <p:nvPr/>
        </p:nvSpPr>
        <p:spPr>
          <a:xfrm>
            <a:off x="10892728" y="2958674"/>
            <a:ext cx="2982440" cy="258984"/>
          </a:xfrm>
          <a:prstGeom prst="rect">
            <a:avLst/>
          </a:prstGeom>
        </p:spPr>
        <p:txBody>
          <a:bodyPr lIns="0" tIns="0" rIns="0" bIns="0" rtlCol="0" anchor="t">
            <a:spAutoFit/>
          </a:bodyPr>
          <a:lstStyle/>
          <a:p>
            <a:pPr marL="0" lvl="0" indent="0" algn="l">
              <a:lnSpc>
                <a:spcPts val="2138"/>
              </a:lnSpc>
              <a:spcBef>
                <a:spcPct val="0"/>
              </a:spcBef>
            </a:pPr>
            <a:r>
              <a:rPr lang="en-US" sz="1670" b="1">
                <a:solidFill>
                  <a:srgbClr val="343432"/>
                </a:solidFill>
                <a:latin typeface="Montserrat Bold"/>
                <a:ea typeface="Montserrat Bold"/>
                <a:cs typeface="Montserrat Bold"/>
                <a:sym typeface="Montserrat Bold"/>
              </a:rPr>
              <a:t>State &amp; Region Mapping</a:t>
            </a:r>
          </a:p>
        </p:txBody>
      </p:sp>
      <p:sp>
        <p:nvSpPr>
          <p:cNvPr id="19" name="TextBox 19"/>
          <p:cNvSpPr txBox="1"/>
          <p:nvPr/>
        </p:nvSpPr>
        <p:spPr>
          <a:xfrm>
            <a:off x="9451188" y="3255758"/>
            <a:ext cx="5865519" cy="652330"/>
          </a:xfrm>
          <a:prstGeom prst="rect">
            <a:avLst/>
          </a:prstGeom>
        </p:spPr>
        <p:txBody>
          <a:bodyPr lIns="0" tIns="0" rIns="0" bIns="0" rtlCol="0" anchor="t">
            <a:spAutoFit/>
          </a:bodyPr>
          <a:lstStyle/>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Each constituency is linked with its state and region.</a:t>
            </a:r>
          </a:p>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Enables state-level comparisons and aggregated insights.</a:t>
            </a:r>
          </a:p>
          <a:p>
            <a:pPr marL="0" lvl="0" indent="0" algn="l">
              <a:lnSpc>
                <a:spcPts val="1734"/>
              </a:lnSpc>
              <a:spcBef>
                <a:spcPct val="0"/>
              </a:spcBef>
            </a:pPr>
            <a:endParaRPr lang="en-US" sz="1355">
              <a:solidFill>
                <a:srgbClr val="343432"/>
              </a:solidFill>
              <a:latin typeface="Montserrat"/>
              <a:ea typeface="Montserrat"/>
              <a:cs typeface="Montserrat"/>
              <a:sym typeface="Montserrat"/>
            </a:endParaRPr>
          </a:p>
        </p:txBody>
      </p:sp>
      <p:sp>
        <p:nvSpPr>
          <p:cNvPr id="20" name="TextBox 20"/>
          <p:cNvSpPr txBox="1"/>
          <p:nvPr/>
        </p:nvSpPr>
        <p:spPr>
          <a:xfrm>
            <a:off x="10989210" y="4705443"/>
            <a:ext cx="2811953" cy="258984"/>
          </a:xfrm>
          <a:prstGeom prst="rect">
            <a:avLst/>
          </a:prstGeom>
        </p:spPr>
        <p:txBody>
          <a:bodyPr lIns="0" tIns="0" rIns="0" bIns="0" rtlCol="0" anchor="t">
            <a:spAutoFit/>
          </a:bodyPr>
          <a:lstStyle/>
          <a:p>
            <a:pPr marL="0" lvl="0" indent="0" algn="l">
              <a:lnSpc>
                <a:spcPts val="2138"/>
              </a:lnSpc>
              <a:spcBef>
                <a:spcPct val="0"/>
              </a:spcBef>
            </a:pPr>
            <a:r>
              <a:rPr lang="en-US" sz="1670" b="1">
                <a:solidFill>
                  <a:srgbClr val="343432"/>
                </a:solidFill>
                <a:latin typeface="Montserrat Bold"/>
                <a:ea typeface="Montserrat Bold"/>
                <a:cs typeface="Montserrat Bold"/>
                <a:sym typeface="Montserrat Bold"/>
              </a:rPr>
              <a:t>Electoral Boundaries</a:t>
            </a:r>
          </a:p>
        </p:txBody>
      </p:sp>
      <p:sp>
        <p:nvSpPr>
          <p:cNvPr id="21" name="TextBox 21"/>
          <p:cNvSpPr txBox="1"/>
          <p:nvPr/>
        </p:nvSpPr>
        <p:spPr>
          <a:xfrm>
            <a:off x="9273974" y="5009779"/>
            <a:ext cx="6219949" cy="871188"/>
          </a:xfrm>
          <a:prstGeom prst="rect">
            <a:avLst/>
          </a:prstGeom>
        </p:spPr>
        <p:txBody>
          <a:bodyPr lIns="0" tIns="0" rIns="0" bIns="0" rtlCol="0" anchor="t">
            <a:spAutoFit/>
          </a:bodyPr>
          <a:lstStyle/>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Records boundary definitions to track constituency-level changes across elections.</a:t>
            </a:r>
          </a:p>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Important for historical consistency and trend analysis.</a:t>
            </a:r>
          </a:p>
          <a:p>
            <a:pPr marL="0" lvl="0" indent="0" algn="l">
              <a:lnSpc>
                <a:spcPts val="1734"/>
              </a:lnSpc>
              <a:spcBef>
                <a:spcPct val="0"/>
              </a:spcBef>
            </a:pPr>
            <a:endParaRPr lang="en-US" sz="1355">
              <a:solidFill>
                <a:srgbClr val="343432"/>
              </a:solidFill>
              <a:latin typeface="Montserrat"/>
              <a:ea typeface="Montserrat"/>
              <a:cs typeface="Montserrat"/>
              <a:sym typeface="Montserrat"/>
            </a:endParaRPr>
          </a:p>
        </p:txBody>
      </p:sp>
      <p:grpSp>
        <p:nvGrpSpPr>
          <p:cNvPr id="22" name="Group 22"/>
          <p:cNvGrpSpPr/>
          <p:nvPr/>
        </p:nvGrpSpPr>
        <p:grpSpPr>
          <a:xfrm>
            <a:off x="9039020" y="6357217"/>
            <a:ext cx="6277688" cy="1372469"/>
            <a:chOff x="0" y="0"/>
            <a:chExt cx="9504788" cy="2077999"/>
          </a:xfrm>
        </p:grpSpPr>
        <p:sp>
          <p:nvSpPr>
            <p:cNvPr id="23" name="Freeform 23"/>
            <p:cNvSpPr/>
            <p:nvPr/>
          </p:nvSpPr>
          <p:spPr>
            <a:xfrm>
              <a:off x="0" y="0"/>
              <a:ext cx="9504787" cy="2077999"/>
            </a:xfrm>
            <a:custGeom>
              <a:avLst/>
              <a:gdLst/>
              <a:ahLst/>
              <a:cxnLst/>
              <a:rect l="l" t="t" r="r" b="b"/>
              <a:pathLst>
                <a:path w="9504787" h="2077999">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F8B27C"/>
              </a:solidFill>
              <a:prstDash val="solid"/>
              <a:round/>
            </a:ln>
          </p:spPr>
        </p:sp>
        <p:sp>
          <p:nvSpPr>
            <p:cNvPr id="24" name="TextBox 24"/>
            <p:cNvSpPr txBox="1"/>
            <p:nvPr/>
          </p:nvSpPr>
          <p:spPr>
            <a:xfrm>
              <a:off x="0" y="-38100"/>
              <a:ext cx="9504788" cy="2116099"/>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25" name="TextBox 25"/>
          <p:cNvSpPr txBox="1"/>
          <p:nvPr/>
        </p:nvSpPr>
        <p:spPr>
          <a:xfrm>
            <a:off x="9465514" y="6700705"/>
            <a:ext cx="5668164" cy="1090046"/>
          </a:xfrm>
          <a:prstGeom prst="rect">
            <a:avLst/>
          </a:prstGeom>
        </p:spPr>
        <p:txBody>
          <a:bodyPr lIns="0" tIns="0" rIns="0" bIns="0" rtlCol="0" anchor="t">
            <a:spAutoFit/>
          </a:bodyPr>
          <a:lstStyle/>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Captures urban–rural distribution and other constituency-level attributes.</a:t>
            </a:r>
          </a:p>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Supports deeper insights into voter behavior and turnout trends.</a:t>
            </a:r>
          </a:p>
          <a:p>
            <a:pPr marL="0" lvl="0" indent="0" algn="l">
              <a:lnSpc>
                <a:spcPts val="1734"/>
              </a:lnSpc>
              <a:spcBef>
                <a:spcPct val="0"/>
              </a:spcBef>
            </a:pPr>
            <a:endParaRPr lang="en-US" sz="1355">
              <a:solidFill>
                <a:srgbClr val="343432"/>
              </a:solidFill>
              <a:latin typeface="Montserrat"/>
              <a:ea typeface="Montserrat"/>
              <a:cs typeface="Montserrat"/>
              <a:sym typeface="Montserrat"/>
            </a:endParaRPr>
          </a:p>
        </p:txBody>
      </p:sp>
      <p:sp>
        <p:nvSpPr>
          <p:cNvPr id="26" name="TextBox 26"/>
          <p:cNvSpPr txBox="1"/>
          <p:nvPr/>
        </p:nvSpPr>
        <p:spPr>
          <a:xfrm>
            <a:off x="10892728" y="6422672"/>
            <a:ext cx="3186320" cy="258984"/>
          </a:xfrm>
          <a:prstGeom prst="rect">
            <a:avLst/>
          </a:prstGeom>
        </p:spPr>
        <p:txBody>
          <a:bodyPr lIns="0" tIns="0" rIns="0" bIns="0" rtlCol="0" anchor="t">
            <a:spAutoFit/>
          </a:bodyPr>
          <a:lstStyle/>
          <a:p>
            <a:pPr marL="0" lvl="0" indent="0" algn="l">
              <a:lnSpc>
                <a:spcPts val="2138"/>
              </a:lnSpc>
              <a:spcBef>
                <a:spcPct val="0"/>
              </a:spcBef>
            </a:pPr>
            <a:r>
              <a:rPr lang="en-US" sz="1670" b="1">
                <a:solidFill>
                  <a:srgbClr val="343432"/>
                </a:solidFill>
                <a:latin typeface="Montserrat Bold"/>
                <a:ea typeface="Montserrat Bold"/>
                <a:cs typeface="Montserrat Bold"/>
                <a:sym typeface="Montserrat Bold"/>
              </a:rPr>
              <a:t> Demographic Coverage</a:t>
            </a:r>
          </a:p>
        </p:txBody>
      </p:sp>
      <p:grpSp>
        <p:nvGrpSpPr>
          <p:cNvPr id="27" name="Group 27"/>
          <p:cNvGrpSpPr/>
          <p:nvPr/>
        </p:nvGrpSpPr>
        <p:grpSpPr>
          <a:xfrm>
            <a:off x="9039020" y="8108300"/>
            <a:ext cx="6277688" cy="1372469"/>
            <a:chOff x="0" y="0"/>
            <a:chExt cx="9504788" cy="2077999"/>
          </a:xfrm>
        </p:grpSpPr>
        <p:sp>
          <p:nvSpPr>
            <p:cNvPr id="28" name="Freeform 28"/>
            <p:cNvSpPr/>
            <p:nvPr/>
          </p:nvSpPr>
          <p:spPr>
            <a:xfrm>
              <a:off x="0" y="0"/>
              <a:ext cx="9504787" cy="2077999"/>
            </a:xfrm>
            <a:custGeom>
              <a:avLst/>
              <a:gdLst/>
              <a:ahLst/>
              <a:cxnLst/>
              <a:rect l="l" t="t" r="r" b="b"/>
              <a:pathLst>
                <a:path w="9504787" h="2077999">
                  <a:moveTo>
                    <a:pt x="39464" y="0"/>
                  </a:moveTo>
                  <a:lnTo>
                    <a:pt x="9465324" y="0"/>
                  </a:lnTo>
                  <a:cubicBezTo>
                    <a:pt x="9475790" y="0"/>
                    <a:pt x="9485828" y="4158"/>
                    <a:pt x="9493228" y="11559"/>
                  </a:cubicBezTo>
                  <a:cubicBezTo>
                    <a:pt x="9500629" y="18960"/>
                    <a:pt x="9504787" y="28997"/>
                    <a:pt x="9504787" y="39464"/>
                  </a:cubicBezTo>
                  <a:lnTo>
                    <a:pt x="9504787" y="2038535"/>
                  </a:lnTo>
                  <a:cubicBezTo>
                    <a:pt x="9504787" y="2049002"/>
                    <a:pt x="9500629" y="2059039"/>
                    <a:pt x="9493228" y="2066440"/>
                  </a:cubicBezTo>
                  <a:cubicBezTo>
                    <a:pt x="9485828" y="2073841"/>
                    <a:pt x="9475790" y="2077999"/>
                    <a:pt x="9465324" y="2077999"/>
                  </a:cubicBezTo>
                  <a:lnTo>
                    <a:pt x="39464" y="2077999"/>
                  </a:lnTo>
                  <a:cubicBezTo>
                    <a:pt x="28997" y="2077999"/>
                    <a:pt x="18960" y="2073841"/>
                    <a:pt x="11559" y="2066440"/>
                  </a:cubicBezTo>
                  <a:cubicBezTo>
                    <a:pt x="4158" y="2059039"/>
                    <a:pt x="0" y="2049002"/>
                    <a:pt x="0" y="2038535"/>
                  </a:cubicBezTo>
                  <a:lnTo>
                    <a:pt x="0" y="39464"/>
                  </a:lnTo>
                  <a:cubicBezTo>
                    <a:pt x="0" y="28997"/>
                    <a:pt x="4158" y="18960"/>
                    <a:pt x="11559" y="11559"/>
                  </a:cubicBezTo>
                  <a:cubicBezTo>
                    <a:pt x="18960" y="4158"/>
                    <a:pt x="28997" y="0"/>
                    <a:pt x="39464" y="0"/>
                  </a:cubicBezTo>
                  <a:close/>
                </a:path>
              </a:pathLst>
            </a:custGeom>
            <a:solidFill>
              <a:srgbClr val="FFFFFF"/>
            </a:solidFill>
            <a:ln w="66675" cap="rnd">
              <a:solidFill>
                <a:srgbClr val="FF8379"/>
              </a:solidFill>
              <a:prstDash val="solid"/>
              <a:round/>
            </a:ln>
          </p:spPr>
        </p:sp>
        <p:sp>
          <p:nvSpPr>
            <p:cNvPr id="29" name="TextBox 29"/>
            <p:cNvSpPr txBox="1"/>
            <p:nvPr/>
          </p:nvSpPr>
          <p:spPr>
            <a:xfrm>
              <a:off x="0" y="-38100"/>
              <a:ext cx="9504788" cy="2116099"/>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30" name="TextBox 30"/>
          <p:cNvSpPr txBox="1"/>
          <p:nvPr/>
        </p:nvSpPr>
        <p:spPr>
          <a:xfrm>
            <a:off x="9125032" y="8502450"/>
            <a:ext cx="6105662" cy="871188"/>
          </a:xfrm>
          <a:prstGeom prst="rect">
            <a:avLst/>
          </a:prstGeom>
        </p:spPr>
        <p:txBody>
          <a:bodyPr lIns="0" tIns="0" rIns="0" bIns="0" rtlCol="0" anchor="t">
            <a:spAutoFit/>
          </a:bodyPr>
          <a:lstStyle/>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Serves as a dimension table in the Power BI star schema.</a:t>
            </a:r>
          </a:p>
          <a:p>
            <a:pPr marL="292600" lvl="1" indent="-146300" algn="l">
              <a:lnSpc>
                <a:spcPts val="1734"/>
              </a:lnSpc>
              <a:buFont typeface="Arial"/>
              <a:buChar char="•"/>
            </a:pPr>
            <a:r>
              <a:rPr lang="en-US" sz="1355">
                <a:solidFill>
                  <a:srgbClr val="343432"/>
                </a:solidFill>
                <a:latin typeface="Montserrat"/>
                <a:ea typeface="Montserrat"/>
                <a:cs typeface="Montserrat"/>
                <a:sym typeface="Montserrat"/>
              </a:rPr>
              <a:t>Forms the backbone for linking votes, candidates, and parties to their respective constituencies.</a:t>
            </a:r>
          </a:p>
          <a:p>
            <a:pPr marL="0" lvl="0" indent="0" algn="l">
              <a:lnSpc>
                <a:spcPts val="1734"/>
              </a:lnSpc>
              <a:spcBef>
                <a:spcPct val="0"/>
              </a:spcBef>
            </a:pPr>
            <a:endParaRPr lang="en-US" sz="1355">
              <a:solidFill>
                <a:srgbClr val="343432"/>
              </a:solidFill>
              <a:latin typeface="Montserrat"/>
              <a:ea typeface="Montserrat"/>
              <a:cs typeface="Montserrat"/>
              <a:sym typeface="Montserrat"/>
            </a:endParaRPr>
          </a:p>
        </p:txBody>
      </p:sp>
      <p:sp>
        <p:nvSpPr>
          <p:cNvPr id="31" name="TextBox 31"/>
          <p:cNvSpPr txBox="1"/>
          <p:nvPr/>
        </p:nvSpPr>
        <p:spPr>
          <a:xfrm>
            <a:off x="10907945" y="8162226"/>
            <a:ext cx="2783301" cy="258984"/>
          </a:xfrm>
          <a:prstGeom prst="rect">
            <a:avLst/>
          </a:prstGeom>
        </p:spPr>
        <p:txBody>
          <a:bodyPr lIns="0" tIns="0" rIns="0" bIns="0" rtlCol="0" anchor="t">
            <a:spAutoFit/>
          </a:bodyPr>
          <a:lstStyle/>
          <a:p>
            <a:pPr marL="0" lvl="0" indent="0" algn="l">
              <a:lnSpc>
                <a:spcPts val="2138"/>
              </a:lnSpc>
              <a:spcBef>
                <a:spcPct val="0"/>
              </a:spcBef>
            </a:pPr>
            <a:r>
              <a:rPr lang="en-US" sz="1670" b="1">
                <a:solidFill>
                  <a:srgbClr val="343432"/>
                </a:solidFill>
                <a:latin typeface="Montserrat Bold"/>
                <a:ea typeface="Montserrat Bold"/>
                <a:cs typeface="Montserrat Bold"/>
                <a:sym typeface="Montserrat Bold"/>
              </a:rPr>
              <a:t>Analytical Relevance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7538597" y="2492032"/>
            <a:ext cx="9984222" cy="5928132"/>
          </a:xfrm>
          <a:custGeom>
            <a:avLst/>
            <a:gdLst/>
            <a:ahLst/>
            <a:cxnLst/>
            <a:rect l="l" t="t" r="r" b="b"/>
            <a:pathLst>
              <a:path w="9984222" h="5928132">
                <a:moveTo>
                  <a:pt x="0" y="0"/>
                </a:moveTo>
                <a:lnTo>
                  <a:pt x="9984222" y="0"/>
                </a:lnTo>
                <a:lnTo>
                  <a:pt x="9984222" y="5928131"/>
                </a:lnTo>
                <a:lnTo>
                  <a:pt x="0" y="5928131"/>
                </a:lnTo>
                <a:lnTo>
                  <a:pt x="0" y="0"/>
                </a:lnTo>
                <a:close/>
              </a:path>
            </a:pathLst>
          </a:custGeom>
          <a:blipFill>
            <a:blip r:embed="rId2"/>
            <a:stretch>
              <a:fillRect/>
            </a:stretch>
          </a:blipFill>
        </p:spPr>
      </p:sp>
      <p:sp>
        <p:nvSpPr>
          <p:cNvPr id="3" name="TextBox 3"/>
          <p:cNvSpPr txBox="1"/>
          <p:nvPr/>
        </p:nvSpPr>
        <p:spPr>
          <a:xfrm>
            <a:off x="3071594" y="235432"/>
            <a:ext cx="18288000" cy="600075"/>
          </a:xfrm>
          <a:prstGeom prst="rect">
            <a:avLst/>
          </a:prstGeom>
        </p:spPr>
        <p:txBody>
          <a:bodyPr lIns="0" tIns="0" rIns="0" bIns="0" rtlCol="0" anchor="t">
            <a:spAutoFit/>
          </a:bodyPr>
          <a:lstStyle/>
          <a:p>
            <a:pPr algn="l">
              <a:lnSpc>
                <a:spcPts val="4799"/>
              </a:lnSpc>
            </a:pPr>
            <a:r>
              <a:rPr lang="en-US" sz="3999" b="1">
                <a:solidFill>
                  <a:srgbClr val="000000"/>
                </a:solidFill>
                <a:latin typeface="Open Sauce Bold"/>
                <a:ea typeface="Open Sauce Bold"/>
                <a:cs typeface="Open Sauce Bold"/>
                <a:sym typeface="Open Sauce Bold"/>
              </a:rPr>
              <a:t>DATA CLEANING &amp; TRANSFORMATION IN POWER BI</a:t>
            </a:r>
          </a:p>
        </p:txBody>
      </p:sp>
      <p:sp>
        <p:nvSpPr>
          <p:cNvPr id="4" name="TextBox 4"/>
          <p:cNvSpPr txBox="1"/>
          <p:nvPr/>
        </p:nvSpPr>
        <p:spPr>
          <a:xfrm>
            <a:off x="4595953" y="990600"/>
            <a:ext cx="10405423" cy="673894"/>
          </a:xfrm>
          <a:prstGeom prst="rect">
            <a:avLst/>
          </a:prstGeom>
        </p:spPr>
        <p:txBody>
          <a:bodyPr lIns="0" tIns="0" rIns="0" bIns="0" rtlCol="0" anchor="t">
            <a:spAutoFit/>
          </a:bodyPr>
          <a:lstStyle/>
          <a:p>
            <a:pPr algn="ctr">
              <a:lnSpc>
                <a:spcPts val="2756"/>
              </a:lnSpc>
              <a:spcBef>
                <a:spcPct val="0"/>
              </a:spcBef>
            </a:pPr>
            <a:r>
              <a:rPr lang="en-US" sz="1968">
                <a:solidFill>
                  <a:srgbClr val="000000"/>
                </a:solidFill>
                <a:latin typeface="Montserrat"/>
                <a:ea typeface="Montserrat"/>
                <a:cs typeface="Montserrat"/>
                <a:sym typeface="Montserrat"/>
              </a:rPr>
              <a:t>Ensured data accuracy and consistency by cleaning, transforming, and validating constituency datasets before Power BI integration.</a:t>
            </a:r>
          </a:p>
        </p:txBody>
      </p:sp>
      <p:sp>
        <p:nvSpPr>
          <p:cNvPr id="5" name="TextBox 5"/>
          <p:cNvSpPr txBox="1"/>
          <p:nvPr/>
        </p:nvSpPr>
        <p:spPr>
          <a:xfrm>
            <a:off x="390364" y="2126475"/>
            <a:ext cx="6699973" cy="6621145"/>
          </a:xfrm>
          <a:prstGeom prst="rect">
            <a:avLst/>
          </a:prstGeom>
        </p:spPr>
        <p:txBody>
          <a:bodyPr lIns="0" tIns="0" rIns="0" bIns="0" rtlCol="0" anchor="t">
            <a:spAutoFit/>
          </a:bodyPr>
          <a:lstStyle/>
          <a:p>
            <a:pPr algn="ctr">
              <a:lnSpc>
                <a:spcPts val="3079"/>
              </a:lnSpc>
              <a:spcBef>
                <a:spcPct val="0"/>
              </a:spcBef>
            </a:pPr>
            <a:r>
              <a:rPr lang="en-US" sz="2199">
                <a:solidFill>
                  <a:srgbClr val="000000"/>
                </a:solidFill>
                <a:latin typeface="Montserrat"/>
                <a:ea typeface="Montserrat"/>
                <a:cs typeface="Montserrat"/>
                <a:sym typeface="Montserrat"/>
              </a:rPr>
              <a:t>🟨 </a:t>
            </a:r>
            <a:r>
              <a:rPr lang="en-US" sz="2199" b="1">
                <a:solidFill>
                  <a:srgbClr val="000000"/>
                </a:solidFill>
                <a:latin typeface="Montserrat Bold"/>
                <a:ea typeface="Montserrat Bold"/>
                <a:cs typeface="Montserrat Bold"/>
                <a:sym typeface="Montserrat Bold"/>
              </a:rPr>
              <a:t>Data Preparation in Power Query</a:t>
            </a:r>
          </a:p>
          <a:p>
            <a:pPr algn="ctr">
              <a:lnSpc>
                <a:spcPts val="3079"/>
              </a:lnSpc>
              <a:spcBef>
                <a:spcPct val="0"/>
              </a:spcBef>
            </a:pPr>
            <a:r>
              <a:rPr lang="en-US" sz="2199">
                <a:solidFill>
                  <a:srgbClr val="000000"/>
                </a:solidFill>
                <a:latin typeface="Montserrat"/>
                <a:ea typeface="Montserrat"/>
                <a:cs typeface="Montserrat"/>
                <a:sym typeface="Montserrat"/>
              </a:rPr>
              <a:t>Imported raw CSV (Lok Sabha 1962–2019)</a:t>
            </a:r>
          </a:p>
          <a:p>
            <a:pPr algn="ctr">
              <a:lnSpc>
                <a:spcPts val="3079"/>
              </a:lnSpc>
              <a:spcBef>
                <a:spcPct val="0"/>
              </a:spcBef>
            </a:pPr>
            <a:r>
              <a:rPr lang="en-US" sz="2199">
                <a:solidFill>
                  <a:srgbClr val="000000"/>
                </a:solidFill>
                <a:latin typeface="Montserrat"/>
                <a:ea typeface="Montserrat"/>
                <a:cs typeface="Montserrat"/>
                <a:sym typeface="Montserrat"/>
              </a:rPr>
              <a:t>Standardized text (Trim, Clean, Capitalize Each Word)</a:t>
            </a:r>
          </a:p>
          <a:p>
            <a:pPr algn="ctr">
              <a:lnSpc>
                <a:spcPts val="3079"/>
              </a:lnSpc>
              <a:spcBef>
                <a:spcPct val="0"/>
              </a:spcBef>
            </a:pPr>
            <a:r>
              <a:rPr lang="en-US" sz="2199">
                <a:solidFill>
                  <a:srgbClr val="000000"/>
                </a:solidFill>
                <a:latin typeface="Montserrat"/>
                <a:ea typeface="Montserrat"/>
                <a:cs typeface="Montserrat"/>
                <a:sym typeface="Montserrat"/>
              </a:rPr>
              <a:t>Unified party &amp; constituency names (“BJP” → “Bharatiya Janata Party”)</a:t>
            </a:r>
          </a:p>
          <a:p>
            <a:pPr algn="ctr">
              <a:lnSpc>
                <a:spcPts val="3079"/>
              </a:lnSpc>
              <a:spcBef>
                <a:spcPct val="0"/>
              </a:spcBef>
            </a:pPr>
            <a:r>
              <a:rPr lang="en-US" sz="2199">
                <a:solidFill>
                  <a:srgbClr val="000000"/>
                </a:solidFill>
                <a:latin typeface="Montserrat"/>
                <a:ea typeface="Montserrat"/>
                <a:cs typeface="Montserrat"/>
                <a:sym typeface="Montserrat"/>
              </a:rPr>
              <a:t>🟨 </a:t>
            </a:r>
            <a:r>
              <a:rPr lang="en-US" sz="2199" b="1">
                <a:solidFill>
                  <a:srgbClr val="000000"/>
                </a:solidFill>
                <a:latin typeface="Montserrat Bold"/>
                <a:ea typeface="Montserrat Bold"/>
                <a:cs typeface="Montserrat Bold"/>
                <a:sym typeface="Montserrat Bold"/>
              </a:rPr>
              <a:t>Data Type &amp; Column Formatting</a:t>
            </a:r>
          </a:p>
          <a:p>
            <a:pPr algn="ctr">
              <a:lnSpc>
                <a:spcPts val="3079"/>
              </a:lnSpc>
              <a:spcBef>
                <a:spcPct val="0"/>
              </a:spcBef>
            </a:pPr>
            <a:r>
              <a:rPr lang="en-US" sz="2199">
                <a:solidFill>
                  <a:srgbClr val="000000"/>
                </a:solidFill>
                <a:latin typeface="Montserrat"/>
                <a:ea typeface="Montserrat"/>
                <a:cs typeface="Montserrat"/>
                <a:sym typeface="Montserrat"/>
              </a:rPr>
              <a:t>Set correct data types (Year → Number, Votes → Whole Number)</a:t>
            </a:r>
          </a:p>
          <a:p>
            <a:pPr algn="ctr">
              <a:lnSpc>
                <a:spcPts val="3079"/>
              </a:lnSpc>
              <a:spcBef>
                <a:spcPct val="0"/>
              </a:spcBef>
            </a:pPr>
            <a:r>
              <a:rPr lang="en-US" sz="2199">
                <a:solidFill>
                  <a:srgbClr val="000000"/>
                </a:solidFill>
                <a:latin typeface="Montserrat"/>
                <a:ea typeface="Montserrat"/>
                <a:cs typeface="Montserrat"/>
                <a:sym typeface="Montserrat"/>
              </a:rPr>
              <a:t>Renamed columns (Cand_name → Candidate Name)</a:t>
            </a:r>
          </a:p>
          <a:p>
            <a:pPr algn="ctr">
              <a:lnSpc>
                <a:spcPts val="3079"/>
              </a:lnSpc>
              <a:spcBef>
                <a:spcPct val="0"/>
              </a:spcBef>
            </a:pPr>
            <a:r>
              <a:rPr lang="en-US" sz="2199">
                <a:solidFill>
                  <a:srgbClr val="000000"/>
                </a:solidFill>
                <a:latin typeface="Montserrat"/>
                <a:ea typeface="Montserrat"/>
                <a:cs typeface="Montserrat"/>
                <a:sym typeface="Montserrat"/>
              </a:rPr>
              <a:t>🟨</a:t>
            </a:r>
            <a:r>
              <a:rPr lang="en-US" sz="2199" b="1">
                <a:solidFill>
                  <a:srgbClr val="000000"/>
                </a:solidFill>
                <a:latin typeface="Montserrat Bold"/>
                <a:ea typeface="Montserrat Bold"/>
                <a:cs typeface="Montserrat Bold"/>
                <a:sym typeface="Montserrat Bold"/>
              </a:rPr>
              <a:t> Derived Metrics &amp; Validation</a:t>
            </a:r>
          </a:p>
          <a:p>
            <a:pPr algn="ctr">
              <a:lnSpc>
                <a:spcPts val="3079"/>
              </a:lnSpc>
              <a:spcBef>
                <a:spcPct val="0"/>
              </a:spcBef>
            </a:pPr>
            <a:r>
              <a:rPr lang="en-US" sz="2199">
                <a:solidFill>
                  <a:srgbClr val="000000"/>
                </a:solidFill>
                <a:latin typeface="Montserrat"/>
                <a:ea typeface="Montserrat"/>
                <a:cs typeface="Montserrat"/>
                <a:sym typeface="Montserrat"/>
              </a:rPr>
              <a:t>Created Vote Share (%) and Result (Winner/Loser) columns</a:t>
            </a:r>
          </a:p>
          <a:p>
            <a:pPr algn="ctr">
              <a:lnSpc>
                <a:spcPts val="3079"/>
              </a:lnSpc>
              <a:spcBef>
                <a:spcPct val="0"/>
              </a:spcBef>
            </a:pPr>
            <a:r>
              <a:rPr lang="en-US" sz="2199">
                <a:solidFill>
                  <a:srgbClr val="000000"/>
                </a:solidFill>
                <a:latin typeface="Montserrat"/>
                <a:ea typeface="Montserrat"/>
                <a:cs typeface="Montserrat"/>
                <a:sym typeface="Montserrat"/>
              </a:rPr>
              <a:t>Removed duplicates &amp; null entries</a:t>
            </a:r>
          </a:p>
          <a:p>
            <a:pPr algn="ctr">
              <a:lnSpc>
                <a:spcPts val="3079"/>
              </a:lnSpc>
              <a:spcBef>
                <a:spcPct val="0"/>
              </a:spcBef>
            </a:pPr>
            <a:r>
              <a:rPr lang="en-US" sz="2199">
                <a:solidFill>
                  <a:srgbClr val="000000"/>
                </a:solidFill>
                <a:latin typeface="Montserrat"/>
                <a:ea typeface="Montserrat"/>
                <a:cs typeface="Montserrat"/>
                <a:sym typeface="Montserrat"/>
              </a:rPr>
              <a:t>Validated final dataset for completeness and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90131" y="182731"/>
            <a:ext cx="18766356" cy="1257300"/>
          </a:xfrm>
          <a:prstGeom prst="rect">
            <a:avLst/>
          </a:prstGeom>
        </p:spPr>
        <p:txBody>
          <a:bodyPr lIns="0" tIns="0" rIns="0" bIns="0" rtlCol="0" anchor="t">
            <a:spAutoFit/>
          </a:bodyPr>
          <a:lstStyle/>
          <a:p>
            <a:pPr algn="l">
              <a:lnSpc>
                <a:spcPts val="9839"/>
              </a:lnSpc>
            </a:pPr>
            <a:r>
              <a:rPr lang="en-US" sz="8199" b="1">
                <a:solidFill>
                  <a:srgbClr val="000000"/>
                </a:solidFill>
                <a:latin typeface="Open Sauce Bold"/>
                <a:ea typeface="Open Sauce Bold"/>
                <a:cs typeface="Open Sauce Bold"/>
                <a:sym typeface="Open Sauce Bold"/>
              </a:rPr>
              <a:t>DATA INTEGRATION THROUGH API</a:t>
            </a:r>
          </a:p>
        </p:txBody>
      </p:sp>
      <p:sp>
        <p:nvSpPr>
          <p:cNvPr id="3" name="TextBox 3"/>
          <p:cNvSpPr txBox="1"/>
          <p:nvPr/>
        </p:nvSpPr>
        <p:spPr>
          <a:xfrm>
            <a:off x="90131" y="1771650"/>
            <a:ext cx="12680846" cy="2533650"/>
          </a:xfrm>
          <a:prstGeom prst="rect">
            <a:avLst/>
          </a:prstGeom>
        </p:spPr>
        <p:txBody>
          <a:bodyPr lIns="0" tIns="0" rIns="0" bIns="0" rtlCol="0" anchor="t">
            <a:spAutoFit/>
          </a:bodyPr>
          <a:lstStyle/>
          <a:p>
            <a:pPr marL="647700" lvl="1" indent="-323850" algn="l">
              <a:lnSpc>
                <a:spcPts val="3300"/>
              </a:lnSpc>
              <a:buFont typeface="Arial"/>
              <a:buChar char="•"/>
            </a:pPr>
            <a:r>
              <a:rPr lang="en-US" sz="3000">
                <a:solidFill>
                  <a:srgbClr val="000000"/>
                </a:solidFill>
                <a:latin typeface="Open Sauce"/>
                <a:ea typeface="Open Sauce"/>
                <a:cs typeface="Open Sauce"/>
                <a:sym typeface="Open Sauce"/>
              </a:rPr>
              <a:t>API = Application Programming Interface</a:t>
            </a:r>
          </a:p>
          <a:p>
            <a:pPr marL="647700" lvl="1" indent="-323850" algn="l">
              <a:lnSpc>
                <a:spcPts val="3300"/>
              </a:lnSpc>
              <a:buFont typeface="Arial"/>
              <a:buChar char="•"/>
            </a:pPr>
            <a:r>
              <a:rPr lang="en-US" sz="3000">
                <a:solidFill>
                  <a:srgbClr val="000000"/>
                </a:solidFill>
                <a:latin typeface="Open Sauce"/>
                <a:ea typeface="Open Sauce"/>
                <a:cs typeface="Open Sauce"/>
                <a:sym typeface="Open Sauce"/>
              </a:rPr>
              <a:t>Acts as a bridge between data source and application</a:t>
            </a:r>
          </a:p>
          <a:p>
            <a:pPr marL="647700" lvl="1" indent="-323850" algn="l">
              <a:lnSpc>
                <a:spcPts val="3300"/>
              </a:lnSpc>
              <a:buFont typeface="Arial"/>
              <a:buChar char="•"/>
            </a:pPr>
            <a:r>
              <a:rPr lang="en-US" sz="3000">
                <a:solidFill>
                  <a:srgbClr val="000000"/>
                </a:solidFill>
                <a:latin typeface="Open Sauce"/>
                <a:ea typeface="Open Sauce"/>
                <a:cs typeface="Open Sauce"/>
                <a:sym typeface="Open Sauce"/>
              </a:rPr>
              <a:t>Enables real-time, structured, and automated access to datasets</a:t>
            </a:r>
          </a:p>
          <a:p>
            <a:pPr marL="647700" lvl="1" indent="-323850" algn="l">
              <a:lnSpc>
                <a:spcPts val="3300"/>
              </a:lnSpc>
              <a:buFont typeface="Arial"/>
              <a:buChar char="•"/>
            </a:pPr>
            <a:r>
              <a:rPr lang="en-US" sz="3000">
                <a:solidFill>
                  <a:srgbClr val="000000"/>
                </a:solidFill>
                <a:latin typeface="Open Sauce"/>
                <a:ea typeface="Open Sauce"/>
                <a:cs typeface="Open Sauce"/>
                <a:sym typeface="Open Sauce"/>
              </a:rPr>
              <a:t>Industry value: APIs reduce manual data handling and ensure consistency.</a:t>
            </a:r>
          </a:p>
          <a:p>
            <a:pPr algn="l">
              <a:lnSpc>
                <a:spcPts val="3300"/>
              </a:lnSpc>
            </a:pPr>
            <a:endParaRPr lang="en-US" sz="3000">
              <a:solidFill>
                <a:srgbClr val="000000"/>
              </a:solidFill>
              <a:latin typeface="Open Sauce"/>
              <a:ea typeface="Open Sauce"/>
              <a:cs typeface="Open Sauce"/>
              <a:sym typeface="Open Sauce"/>
            </a:endParaRPr>
          </a:p>
        </p:txBody>
      </p:sp>
      <p:grpSp>
        <p:nvGrpSpPr>
          <p:cNvPr id="4" name="Group 4"/>
          <p:cNvGrpSpPr/>
          <p:nvPr/>
        </p:nvGrpSpPr>
        <p:grpSpPr>
          <a:xfrm rot="-851630">
            <a:off x="9050060" y="8919279"/>
            <a:ext cx="14386724" cy="2577142"/>
            <a:chOff x="0" y="0"/>
            <a:chExt cx="3789096" cy="678753"/>
          </a:xfrm>
        </p:grpSpPr>
        <p:sp>
          <p:nvSpPr>
            <p:cNvPr id="5" name="Freeform 5"/>
            <p:cNvSpPr/>
            <p:nvPr/>
          </p:nvSpPr>
          <p:spPr>
            <a:xfrm>
              <a:off x="0" y="0"/>
              <a:ext cx="3789096" cy="678753"/>
            </a:xfrm>
            <a:custGeom>
              <a:avLst/>
              <a:gdLst/>
              <a:ahLst/>
              <a:cxnLst/>
              <a:rect l="l" t="t" r="r" b="b"/>
              <a:pathLst>
                <a:path w="3789096" h="678753">
                  <a:moveTo>
                    <a:pt x="0" y="0"/>
                  </a:moveTo>
                  <a:lnTo>
                    <a:pt x="3789096" y="0"/>
                  </a:lnTo>
                  <a:lnTo>
                    <a:pt x="3789096" y="678753"/>
                  </a:lnTo>
                  <a:lnTo>
                    <a:pt x="0" y="678753"/>
                  </a:lnTo>
                  <a:close/>
                </a:path>
              </a:pathLst>
            </a:custGeom>
            <a:solidFill>
              <a:srgbClr val="0038A8"/>
            </a:solidFill>
          </p:spPr>
        </p:sp>
        <p:sp>
          <p:nvSpPr>
            <p:cNvPr id="6" name="TextBox 6"/>
            <p:cNvSpPr txBox="1"/>
            <p:nvPr/>
          </p:nvSpPr>
          <p:spPr>
            <a:xfrm>
              <a:off x="0" y="-38100"/>
              <a:ext cx="3789096" cy="716853"/>
            </a:xfrm>
            <a:prstGeom prst="rect">
              <a:avLst/>
            </a:prstGeom>
          </p:spPr>
          <p:txBody>
            <a:bodyPr lIns="50800" tIns="50800" rIns="50800" bIns="50800" rtlCol="0" anchor="ctr"/>
            <a:lstStyle/>
            <a:p>
              <a:pPr algn="ctr">
                <a:lnSpc>
                  <a:spcPts val="2799"/>
                </a:lnSpc>
              </a:pPr>
              <a:endParaRPr/>
            </a:p>
          </p:txBody>
        </p:sp>
      </p:grpSp>
      <p:sp>
        <p:nvSpPr>
          <p:cNvPr id="7" name="Freeform 7"/>
          <p:cNvSpPr/>
          <p:nvPr/>
        </p:nvSpPr>
        <p:spPr>
          <a:xfrm>
            <a:off x="12770977" y="1623379"/>
            <a:ext cx="6944889" cy="9181944"/>
          </a:xfrm>
          <a:custGeom>
            <a:avLst/>
            <a:gdLst/>
            <a:ahLst/>
            <a:cxnLst/>
            <a:rect l="l" t="t" r="r" b="b"/>
            <a:pathLst>
              <a:path w="6944889" h="9181944">
                <a:moveTo>
                  <a:pt x="0" y="0"/>
                </a:moveTo>
                <a:lnTo>
                  <a:pt x="6944889" y="0"/>
                </a:lnTo>
                <a:lnTo>
                  <a:pt x="6944889" y="9181944"/>
                </a:lnTo>
                <a:lnTo>
                  <a:pt x="0" y="9181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AutoShape 8"/>
          <p:cNvSpPr/>
          <p:nvPr/>
        </p:nvSpPr>
        <p:spPr>
          <a:xfrm flipH="1">
            <a:off x="-2568298" y="9267825"/>
            <a:ext cx="12041607" cy="0"/>
          </a:xfrm>
          <a:prstGeom prst="line">
            <a:avLst/>
          </a:prstGeom>
          <a:ln w="19050" cap="flat">
            <a:solidFill>
              <a:srgbClr val="000000"/>
            </a:solidFill>
            <a:prstDash val="solid"/>
            <a:headEnd type="none" w="sm" len="sm"/>
            <a:tailEnd type="none" w="sm" len="sm"/>
          </a:ln>
        </p:spPr>
      </p:sp>
      <p:grpSp>
        <p:nvGrpSpPr>
          <p:cNvPr id="9" name="Group 9"/>
          <p:cNvGrpSpPr/>
          <p:nvPr/>
        </p:nvGrpSpPr>
        <p:grpSpPr>
          <a:xfrm rot="-10800000">
            <a:off x="9191520" y="9073857"/>
            <a:ext cx="368886" cy="368886"/>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0443F"/>
            </a:solidFill>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799"/>
                </a:lnSpc>
              </a:pPr>
              <a:endParaRPr/>
            </a:p>
          </p:txBody>
        </p:sp>
      </p:grpSp>
      <p:sp>
        <p:nvSpPr>
          <p:cNvPr id="12" name="TextBox 12"/>
          <p:cNvSpPr txBox="1"/>
          <p:nvPr/>
        </p:nvSpPr>
        <p:spPr>
          <a:xfrm>
            <a:off x="490826" y="3815434"/>
            <a:ext cx="12700903" cy="5324475"/>
          </a:xfrm>
          <a:prstGeom prst="rect">
            <a:avLst/>
          </a:prstGeom>
        </p:spPr>
        <p:txBody>
          <a:bodyPr lIns="0" tIns="0" rIns="0" bIns="0" rtlCol="0" anchor="t">
            <a:spAutoFit/>
          </a:bodyPr>
          <a:lstStyle/>
          <a:p>
            <a:pPr algn="l">
              <a:lnSpc>
                <a:spcPts val="4200"/>
              </a:lnSpc>
              <a:spcBef>
                <a:spcPct val="0"/>
              </a:spcBef>
            </a:pPr>
            <a:r>
              <a:rPr lang="en-US" sz="3000" b="1">
                <a:solidFill>
                  <a:srgbClr val="000000"/>
                </a:solidFill>
                <a:latin typeface="Open Sauce Bold"/>
                <a:ea typeface="Open Sauce Bold"/>
                <a:cs typeface="Open Sauce Bold"/>
                <a:sym typeface="Open Sauce Bold"/>
              </a:rPr>
              <a:t>Source: [Datameet India Election Data API]</a:t>
            </a:r>
          </a:p>
          <a:p>
            <a:pPr algn="l">
              <a:lnSpc>
                <a:spcPts val="4200"/>
              </a:lnSpc>
              <a:spcBef>
                <a:spcPct val="0"/>
              </a:spcBef>
            </a:pPr>
            <a:r>
              <a:rPr lang="en-US" sz="3000" b="1">
                <a:solidFill>
                  <a:srgbClr val="000000"/>
                </a:solidFill>
                <a:latin typeface="Open Sauce Bold"/>
                <a:ea typeface="Open Sauce Bold"/>
                <a:cs typeface="Open Sauce Bold"/>
                <a:sym typeface="Open Sauce Bold"/>
              </a:rPr>
              <a:t>Taken from Github</a:t>
            </a:r>
          </a:p>
          <a:p>
            <a:pPr algn="l">
              <a:lnSpc>
                <a:spcPts val="4200"/>
              </a:lnSpc>
              <a:spcBef>
                <a:spcPct val="0"/>
              </a:spcBef>
            </a:pPr>
            <a:r>
              <a:rPr lang="en-US" sz="3000">
                <a:solidFill>
                  <a:srgbClr val="000000"/>
                </a:solidFill>
                <a:latin typeface="Open Sauce"/>
                <a:ea typeface="Open Sauce"/>
                <a:cs typeface="Open Sauce"/>
                <a:sym typeface="Open Sauce"/>
              </a:rPr>
              <a:t>Provides assembly election data across states and years</a:t>
            </a:r>
          </a:p>
          <a:p>
            <a:pPr algn="l">
              <a:lnSpc>
                <a:spcPts val="4200"/>
              </a:lnSpc>
              <a:spcBef>
                <a:spcPct val="0"/>
              </a:spcBef>
            </a:pPr>
            <a:r>
              <a:rPr lang="en-US" sz="3000">
                <a:solidFill>
                  <a:srgbClr val="000000"/>
                </a:solidFill>
                <a:latin typeface="Open Sauce"/>
                <a:ea typeface="Open Sauce"/>
                <a:cs typeface="Open Sauce"/>
                <a:sym typeface="Open Sauce"/>
              </a:rPr>
              <a:t>API Link: https://raw.githubusercontent.com/datameet/india-election-data/refs/heads/master/assembly-elections/assembly.csv</a:t>
            </a:r>
          </a:p>
          <a:p>
            <a:pPr algn="l">
              <a:lnSpc>
                <a:spcPts val="4200"/>
              </a:lnSpc>
              <a:spcBef>
                <a:spcPct val="0"/>
              </a:spcBef>
            </a:pPr>
            <a:r>
              <a:rPr lang="en-US" sz="3000">
                <a:solidFill>
                  <a:srgbClr val="000000"/>
                </a:solidFill>
                <a:latin typeface="Open Sauce"/>
                <a:ea typeface="Open Sauce"/>
                <a:cs typeface="Open Sauce"/>
                <a:sym typeface="Open Sauce"/>
              </a:rPr>
              <a:t>Data points include:</a:t>
            </a:r>
          </a:p>
          <a:p>
            <a:pPr marL="647700" lvl="1" indent="-323850" algn="l">
              <a:lnSpc>
                <a:spcPts val="4200"/>
              </a:lnSpc>
              <a:buFont typeface="Arial"/>
              <a:buChar char="•"/>
            </a:pPr>
            <a:r>
              <a:rPr lang="en-US" sz="3000">
                <a:solidFill>
                  <a:srgbClr val="000000"/>
                </a:solidFill>
                <a:latin typeface="Open Sauce"/>
                <a:ea typeface="Open Sauce"/>
                <a:cs typeface="Open Sauce"/>
                <a:sym typeface="Open Sauce"/>
              </a:rPr>
              <a:t>State &amp; constituency</a:t>
            </a:r>
          </a:p>
          <a:p>
            <a:pPr marL="647700" lvl="1" indent="-323850" algn="l">
              <a:lnSpc>
                <a:spcPts val="4200"/>
              </a:lnSpc>
              <a:buFont typeface="Arial"/>
              <a:buChar char="•"/>
            </a:pPr>
            <a:r>
              <a:rPr lang="en-US" sz="3000">
                <a:solidFill>
                  <a:srgbClr val="000000"/>
                </a:solidFill>
                <a:latin typeface="Open Sauce"/>
                <a:ea typeface="Open Sauce"/>
                <a:cs typeface="Open Sauce"/>
                <a:sym typeface="Open Sauce"/>
              </a:rPr>
              <a:t>Candidate &amp; party</a:t>
            </a:r>
          </a:p>
          <a:p>
            <a:pPr marL="647700" lvl="1" indent="-323850" algn="l">
              <a:lnSpc>
                <a:spcPts val="4200"/>
              </a:lnSpc>
              <a:buFont typeface="Arial"/>
              <a:buChar char="•"/>
            </a:pPr>
            <a:r>
              <a:rPr lang="en-US" sz="3000">
                <a:solidFill>
                  <a:srgbClr val="000000"/>
                </a:solidFill>
                <a:latin typeface="Open Sauce"/>
                <a:ea typeface="Open Sauce"/>
                <a:cs typeface="Open Sauce"/>
                <a:sym typeface="Open Sauce"/>
              </a:rPr>
              <a:t>Votes received</a:t>
            </a:r>
          </a:p>
          <a:p>
            <a:pPr marL="647700" lvl="1" indent="-323850" algn="l">
              <a:lnSpc>
                <a:spcPts val="4200"/>
              </a:lnSpc>
              <a:buFont typeface="Arial"/>
              <a:buChar char="•"/>
            </a:pPr>
            <a:r>
              <a:rPr lang="en-US" sz="3000">
                <a:solidFill>
                  <a:srgbClr val="000000"/>
                </a:solidFill>
                <a:latin typeface="Open Sauce"/>
                <a:ea typeface="Open Sauce"/>
                <a:cs typeface="Open Sauce"/>
                <a:sym typeface="Open Sauce"/>
              </a:rPr>
              <a:t>Election year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Freeform 2"/>
          <p:cNvSpPr/>
          <p:nvPr/>
        </p:nvSpPr>
        <p:spPr>
          <a:xfrm>
            <a:off x="2099071" y="3282980"/>
            <a:ext cx="14062864" cy="7910361"/>
          </a:xfrm>
          <a:custGeom>
            <a:avLst/>
            <a:gdLst/>
            <a:ahLst/>
            <a:cxnLst/>
            <a:rect l="l" t="t" r="r" b="b"/>
            <a:pathLst>
              <a:path w="14062864" h="7910361">
                <a:moveTo>
                  <a:pt x="0" y="0"/>
                </a:moveTo>
                <a:lnTo>
                  <a:pt x="14062864" y="0"/>
                </a:lnTo>
                <a:lnTo>
                  <a:pt x="14062864" y="7910360"/>
                </a:lnTo>
                <a:lnTo>
                  <a:pt x="0" y="7910360"/>
                </a:lnTo>
                <a:lnTo>
                  <a:pt x="0" y="0"/>
                </a:lnTo>
                <a:close/>
              </a:path>
            </a:pathLst>
          </a:custGeom>
          <a:blipFill>
            <a:blip r:embed="rId2"/>
            <a:stretch>
              <a:fillRect/>
            </a:stretch>
          </a:blipFill>
        </p:spPr>
      </p:sp>
      <p:sp>
        <p:nvSpPr>
          <p:cNvPr id="3" name="TextBox 3"/>
          <p:cNvSpPr txBox="1"/>
          <p:nvPr/>
        </p:nvSpPr>
        <p:spPr>
          <a:xfrm>
            <a:off x="4943402" y="-9525"/>
            <a:ext cx="11218533" cy="1314450"/>
          </a:xfrm>
          <a:prstGeom prst="rect">
            <a:avLst/>
          </a:prstGeom>
        </p:spPr>
        <p:txBody>
          <a:bodyPr lIns="0" tIns="0" rIns="0" bIns="0" rtlCol="0" anchor="t">
            <a:spAutoFit/>
          </a:bodyPr>
          <a:lstStyle/>
          <a:p>
            <a:pPr algn="l">
              <a:lnSpc>
                <a:spcPts val="10320"/>
              </a:lnSpc>
            </a:pPr>
            <a:r>
              <a:rPr lang="en-US" sz="8600" b="1">
                <a:solidFill>
                  <a:srgbClr val="000000"/>
                </a:solidFill>
                <a:latin typeface="Open Sauce Bold"/>
                <a:ea typeface="Open Sauce Bold"/>
                <a:cs typeface="Open Sauce Bold"/>
                <a:sym typeface="Open Sauce Bold"/>
              </a:rPr>
              <a:t>STAR SCHEMA</a:t>
            </a:r>
          </a:p>
        </p:txBody>
      </p:sp>
      <p:sp>
        <p:nvSpPr>
          <p:cNvPr id="4" name="TextBox 4"/>
          <p:cNvSpPr txBox="1"/>
          <p:nvPr/>
        </p:nvSpPr>
        <p:spPr>
          <a:xfrm>
            <a:off x="0" y="1257300"/>
            <a:ext cx="18288000" cy="1758950"/>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Open Sauce"/>
                <a:ea typeface="Open Sauce"/>
                <a:cs typeface="Open Sauce"/>
                <a:sym typeface="Open Sauce"/>
              </a:rPr>
              <a:t>A star schema is a data warehousing model with a central fact table linked to multiple dimension tables, making data easier to analyze and query.</a:t>
            </a:r>
          </a:p>
          <a:p>
            <a:pPr marL="431801" lvl="1" indent="-215900" algn="ctr">
              <a:lnSpc>
                <a:spcPts val="2800"/>
              </a:lnSpc>
              <a:buFont typeface="Arial"/>
              <a:buChar char="•"/>
            </a:pPr>
            <a:r>
              <a:rPr lang="en-US" sz="2000">
                <a:solidFill>
                  <a:srgbClr val="000000"/>
                </a:solidFill>
                <a:latin typeface="Open Sauce"/>
                <a:ea typeface="Open Sauce"/>
                <a:cs typeface="Open Sauce"/>
                <a:sym typeface="Open Sauce"/>
              </a:rPr>
              <a:t>The fact table (fact_votes) sits at the center and stores measurable data like votes, turnout, and margins, with references to dimension tables.</a:t>
            </a:r>
          </a:p>
          <a:p>
            <a:pPr marL="431801" lvl="1" indent="-215900" algn="ctr">
              <a:lnSpc>
                <a:spcPts val="2800"/>
              </a:lnSpc>
              <a:buFont typeface="Arial"/>
              <a:buChar char="•"/>
            </a:pPr>
            <a:r>
              <a:rPr lang="en-US" sz="2000">
                <a:solidFill>
                  <a:srgbClr val="000000"/>
                </a:solidFill>
                <a:latin typeface="Open Sauce"/>
                <a:ea typeface="Open Sauce"/>
                <a:cs typeface="Open Sauce"/>
                <a:sym typeface="Open Sauce"/>
              </a:rPr>
              <a:t>Dimension tables (dim_party, dim_candidate, dim_constituency, dim_election_date) describe context such as parties, candidates, constituencies, and election dates.</a:t>
            </a:r>
          </a:p>
          <a:p>
            <a:pPr marL="431801" lvl="1" indent="-215900" algn="ctr">
              <a:lnSpc>
                <a:spcPts val="2800"/>
              </a:lnSpc>
              <a:buFont typeface="Arial"/>
              <a:buChar char="•"/>
            </a:pPr>
            <a:r>
              <a:rPr lang="en-US" sz="2000">
                <a:solidFill>
                  <a:srgbClr val="000000"/>
                </a:solidFill>
                <a:latin typeface="Open Sauce"/>
                <a:ea typeface="Open Sauce"/>
                <a:cs typeface="Open Sauce"/>
                <a:sym typeface="Open Sauce"/>
              </a:rPr>
              <a:t>Each dimension table connects to the fact table using foreign keys, enabling flexible filtering and grouping.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3147817" y="0"/>
            <a:ext cx="3615339" cy="11101557"/>
            <a:chOff x="0" y="0"/>
            <a:chExt cx="952188" cy="2923867"/>
          </a:xfrm>
        </p:grpSpPr>
        <p:sp>
          <p:nvSpPr>
            <p:cNvPr id="3" name="Freeform 3"/>
            <p:cNvSpPr/>
            <p:nvPr/>
          </p:nvSpPr>
          <p:spPr>
            <a:xfrm>
              <a:off x="0" y="0"/>
              <a:ext cx="952188" cy="2923867"/>
            </a:xfrm>
            <a:custGeom>
              <a:avLst/>
              <a:gdLst/>
              <a:ahLst/>
              <a:cxnLst/>
              <a:rect l="l" t="t" r="r" b="b"/>
              <a:pathLst>
                <a:path w="952188" h="2923867">
                  <a:moveTo>
                    <a:pt x="0" y="0"/>
                  </a:moveTo>
                  <a:lnTo>
                    <a:pt x="952188" y="0"/>
                  </a:lnTo>
                  <a:lnTo>
                    <a:pt x="952188" y="2923867"/>
                  </a:lnTo>
                  <a:lnTo>
                    <a:pt x="0" y="2923867"/>
                  </a:lnTo>
                  <a:close/>
                </a:path>
              </a:pathLst>
            </a:custGeom>
            <a:solidFill>
              <a:srgbClr val="D0443F"/>
            </a:solidFill>
          </p:spPr>
        </p:sp>
        <p:sp>
          <p:nvSpPr>
            <p:cNvPr id="4" name="TextBox 4"/>
            <p:cNvSpPr txBox="1"/>
            <p:nvPr/>
          </p:nvSpPr>
          <p:spPr>
            <a:xfrm>
              <a:off x="0" y="-38100"/>
              <a:ext cx="952188" cy="2961967"/>
            </a:xfrm>
            <a:prstGeom prst="rect">
              <a:avLst/>
            </a:prstGeom>
          </p:spPr>
          <p:txBody>
            <a:bodyPr lIns="50800" tIns="50800" rIns="50800" bIns="50800" rtlCol="0" anchor="ctr"/>
            <a:lstStyle/>
            <a:p>
              <a:pPr algn="ctr">
                <a:lnSpc>
                  <a:spcPts val="2799"/>
                </a:lnSpc>
              </a:pPr>
              <a:endParaRPr/>
            </a:p>
          </p:txBody>
        </p:sp>
      </p:grpSp>
      <p:sp>
        <p:nvSpPr>
          <p:cNvPr id="5" name="AutoShape 5"/>
          <p:cNvSpPr/>
          <p:nvPr/>
        </p:nvSpPr>
        <p:spPr>
          <a:xfrm>
            <a:off x="13703116" y="1012544"/>
            <a:ext cx="7990202" cy="0"/>
          </a:xfrm>
          <a:prstGeom prst="line">
            <a:avLst/>
          </a:prstGeom>
          <a:ln w="19050" cap="flat">
            <a:solidFill>
              <a:srgbClr val="000000"/>
            </a:solidFill>
            <a:prstDash val="solid"/>
            <a:headEnd type="none" w="sm" len="sm"/>
            <a:tailEnd type="none" w="sm" len="sm"/>
          </a:ln>
        </p:spPr>
      </p:sp>
      <p:grpSp>
        <p:nvGrpSpPr>
          <p:cNvPr id="6" name="Group 6"/>
          <p:cNvGrpSpPr/>
          <p:nvPr/>
        </p:nvGrpSpPr>
        <p:grpSpPr>
          <a:xfrm>
            <a:off x="13518673" y="844257"/>
            <a:ext cx="368886" cy="368886"/>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38A8"/>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799"/>
                </a:lnSpc>
              </a:pPr>
              <a:endParaRPr/>
            </a:p>
          </p:txBody>
        </p:sp>
      </p:grpSp>
      <p:sp>
        <p:nvSpPr>
          <p:cNvPr id="9" name="Freeform 9"/>
          <p:cNvSpPr/>
          <p:nvPr/>
        </p:nvSpPr>
        <p:spPr>
          <a:xfrm>
            <a:off x="1006420" y="4463899"/>
            <a:ext cx="17003673" cy="4676010"/>
          </a:xfrm>
          <a:custGeom>
            <a:avLst/>
            <a:gdLst/>
            <a:ahLst/>
            <a:cxnLst/>
            <a:rect l="l" t="t" r="r" b="b"/>
            <a:pathLst>
              <a:path w="17003673" h="4676010">
                <a:moveTo>
                  <a:pt x="0" y="0"/>
                </a:moveTo>
                <a:lnTo>
                  <a:pt x="17003673" y="0"/>
                </a:lnTo>
                <a:lnTo>
                  <a:pt x="17003673" y="4676010"/>
                </a:lnTo>
                <a:lnTo>
                  <a:pt x="0" y="4676010"/>
                </a:lnTo>
                <a:lnTo>
                  <a:pt x="0" y="0"/>
                </a:lnTo>
                <a:close/>
              </a:path>
            </a:pathLst>
          </a:custGeom>
          <a:blipFill>
            <a:blip r:embed="rId2"/>
            <a:stretch>
              <a:fillRect/>
            </a:stretch>
          </a:blipFill>
        </p:spPr>
      </p:sp>
      <p:sp>
        <p:nvSpPr>
          <p:cNvPr id="10" name="TextBox 10"/>
          <p:cNvSpPr txBox="1"/>
          <p:nvPr/>
        </p:nvSpPr>
        <p:spPr>
          <a:xfrm>
            <a:off x="728513" y="460094"/>
            <a:ext cx="18783199" cy="1123950"/>
          </a:xfrm>
          <a:prstGeom prst="rect">
            <a:avLst/>
          </a:prstGeom>
        </p:spPr>
        <p:txBody>
          <a:bodyPr lIns="0" tIns="0" rIns="0" bIns="0" rtlCol="0" anchor="t">
            <a:spAutoFit/>
          </a:bodyPr>
          <a:lstStyle/>
          <a:p>
            <a:pPr algn="l">
              <a:lnSpc>
                <a:spcPts val="8880"/>
              </a:lnSpc>
            </a:pPr>
            <a:r>
              <a:rPr lang="en-US" sz="7400" b="1">
                <a:solidFill>
                  <a:srgbClr val="000000"/>
                </a:solidFill>
                <a:latin typeface="Open Sauce Bold"/>
                <a:ea typeface="Open Sauce Bold"/>
                <a:cs typeface="Open Sauce Bold"/>
                <a:sym typeface="Open Sauce Bold"/>
              </a:rPr>
              <a:t>HISTORICAL TRENDS </a:t>
            </a:r>
          </a:p>
        </p:txBody>
      </p:sp>
      <p:sp>
        <p:nvSpPr>
          <p:cNvPr id="11" name="TextBox 11"/>
          <p:cNvSpPr txBox="1"/>
          <p:nvPr/>
        </p:nvSpPr>
        <p:spPr>
          <a:xfrm>
            <a:off x="728513" y="1603094"/>
            <a:ext cx="17559487" cy="2952750"/>
          </a:xfrm>
          <a:prstGeom prst="rect">
            <a:avLst/>
          </a:prstGeom>
        </p:spPr>
        <p:txBody>
          <a:bodyPr lIns="0" tIns="0" rIns="0" bIns="0" rtlCol="0" anchor="t">
            <a:spAutoFit/>
          </a:bodyPr>
          <a:lstStyle/>
          <a:p>
            <a:pPr marL="647700" lvl="1" indent="-323850" algn="l">
              <a:lnSpc>
                <a:spcPts val="3300"/>
              </a:lnSpc>
              <a:buFont typeface="Arial"/>
              <a:buChar char="•"/>
            </a:pPr>
            <a:r>
              <a:rPr lang="en-US" sz="3000">
                <a:solidFill>
                  <a:srgbClr val="000000"/>
                </a:solidFill>
                <a:latin typeface="Open Sauce"/>
                <a:ea typeface="Open Sauce"/>
                <a:cs typeface="Open Sauce"/>
                <a:sym typeface="Open Sauce"/>
              </a:rPr>
              <a:t>Elections are not just numbers; they are stories of shifting public trust.</a:t>
            </a:r>
          </a:p>
          <a:p>
            <a:pPr marL="647700" lvl="1" indent="-323850" algn="l">
              <a:lnSpc>
                <a:spcPts val="3300"/>
              </a:lnSpc>
              <a:buFont typeface="Arial"/>
              <a:buChar char="•"/>
            </a:pPr>
            <a:r>
              <a:rPr lang="en-US" sz="3000">
                <a:solidFill>
                  <a:srgbClr val="000000"/>
                </a:solidFill>
                <a:latin typeface="Open Sauce"/>
                <a:ea typeface="Open Sauce"/>
                <a:cs typeface="Open Sauce"/>
                <a:sym typeface="Open Sauce"/>
              </a:rPr>
              <a:t>Historical vote shares and turnout patterns reveal:</a:t>
            </a:r>
          </a:p>
          <a:p>
            <a:pPr marL="1295400" lvl="2" indent="-431800" algn="l">
              <a:lnSpc>
                <a:spcPts val="3300"/>
              </a:lnSpc>
              <a:buFont typeface="Arial"/>
              <a:buChar char="⚬"/>
            </a:pPr>
            <a:r>
              <a:rPr lang="en-US" sz="3000">
                <a:solidFill>
                  <a:srgbClr val="000000"/>
                </a:solidFill>
                <a:latin typeface="Open Sauce"/>
                <a:ea typeface="Open Sauce"/>
                <a:cs typeface="Open Sauce"/>
                <a:sym typeface="Open Sauce"/>
              </a:rPr>
              <a:t>What drives voter behavior?</a:t>
            </a:r>
          </a:p>
          <a:p>
            <a:pPr marL="1295400" lvl="2" indent="-431800" algn="l">
              <a:lnSpc>
                <a:spcPts val="3300"/>
              </a:lnSpc>
              <a:buFont typeface="Arial"/>
              <a:buChar char="⚬"/>
            </a:pPr>
            <a:r>
              <a:rPr lang="en-US" sz="3000">
                <a:solidFill>
                  <a:srgbClr val="000000"/>
                </a:solidFill>
                <a:latin typeface="Open Sauce"/>
                <a:ea typeface="Open Sauce"/>
                <a:cs typeface="Open Sauce"/>
                <a:sym typeface="Open Sauce"/>
              </a:rPr>
              <a:t>Where do parties rise or decline?</a:t>
            </a:r>
          </a:p>
          <a:p>
            <a:pPr marL="1295400" lvl="2" indent="-431800" algn="l">
              <a:lnSpc>
                <a:spcPts val="3300"/>
              </a:lnSpc>
              <a:buFont typeface="Arial"/>
              <a:buChar char="⚬"/>
            </a:pPr>
            <a:r>
              <a:rPr lang="en-US" sz="3000">
                <a:solidFill>
                  <a:srgbClr val="000000"/>
                </a:solidFill>
                <a:latin typeface="Open Sauce"/>
                <a:ea typeface="Open Sauce"/>
                <a:cs typeface="Open Sauce"/>
                <a:sym typeface="Open Sauce"/>
              </a:rPr>
              <a:t>Which regions decide outcomes?</a:t>
            </a:r>
          </a:p>
          <a:p>
            <a:pPr marL="647700" lvl="1" indent="-323850" algn="l">
              <a:lnSpc>
                <a:spcPts val="3300"/>
              </a:lnSpc>
              <a:buFont typeface="Arial"/>
              <a:buChar char="•"/>
            </a:pPr>
            <a:r>
              <a:rPr lang="en-US" sz="3000">
                <a:solidFill>
                  <a:srgbClr val="000000"/>
                </a:solidFill>
                <a:latin typeface="Open Sauce"/>
                <a:ea typeface="Open Sauce"/>
                <a:cs typeface="Open Sauce"/>
                <a:sym typeface="Open Sauce"/>
              </a:rPr>
              <a:t>Our dashboard turns raw data into narratives of democracy.</a:t>
            </a:r>
          </a:p>
          <a:p>
            <a:pPr algn="l">
              <a:lnSpc>
                <a:spcPts val="3300"/>
              </a:lnSpc>
            </a:pPr>
            <a:endParaRPr lang="en-US" sz="3000">
              <a:solidFill>
                <a:srgbClr val="000000"/>
              </a:solidFill>
              <a:latin typeface="Open Sauce"/>
              <a:ea typeface="Open Sauce"/>
              <a:cs typeface="Open Sauce"/>
              <a:sym typeface="Open Sauc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2" name="TextBox 2"/>
          <p:cNvSpPr txBox="1"/>
          <p:nvPr/>
        </p:nvSpPr>
        <p:spPr>
          <a:xfrm>
            <a:off x="887390" y="814916"/>
            <a:ext cx="15019898" cy="1257300"/>
          </a:xfrm>
          <a:prstGeom prst="rect">
            <a:avLst/>
          </a:prstGeom>
        </p:spPr>
        <p:txBody>
          <a:bodyPr lIns="0" tIns="0" rIns="0" bIns="0" rtlCol="0" anchor="t">
            <a:spAutoFit/>
          </a:bodyPr>
          <a:lstStyle/>
          <a:p>
            <a:pPr algn="l">
              <a:lnSpc>
                <a:spcPts val="9839"/>
              </a:lnSpc>
            </a:pPr>
            <a:r>
              <a:rPr lang="en-US" sz="8199" b="1">
                <a:solidFill>
                  <a:srgbClr val="000000"/>
                </a:solidFill>
                <a:latin typeface="Open Sauce Bold"/>
                <a:ea typeface="Open Sauce Bold"/>
                <a:cs typeface="Open Sauce Bold"/>
                <a:sym typeface="Open Sauce Bold"/>
              </a:rPr>
              <a:t>DEMOGRAPHIC TRENDS</a:t>
            </a:r>
          </a:p>
        </p:txBody>
      </p:sp>
      <p:sp>
        <p:nvSpPr>
          <p:cNvPr id="3" name="TextBox 3"/>
          <p:cNvSpPr txBox="1"/>
          <p:nvPr/>
        </p:nvSpPr>
        <p:spPr>
          <a:xfrm>
            <a:off x="887390" y="2091266"/>
            <a:ext cx="17400610" cy="2678430"/>
          </a:xfrm>
          <a:prstGeom prst="rect">
            <a:avLst/>
          </a:prstGeom>
        </p:spPr>
        <p:txBody>
          <a:bodyPr lIns="0" tIns="0" rIns="0" bIns="0" rtlCol="0" anchor="t">
            <a:spAutoFit/>
          </a:bodyPr>
          <a:lstStyle/>
          <a:p>
            <a:pPr algn="l">
              <a:lnSpc>
                <a:spcPts val="2640"/>
              </a:lnSpc>
            </a:pPr>
            <a:r>
              <a:rPr lang="en-US" sz="2400">
                <a:solidFill>
                  <a:srgbClr val="000000"/>
                </a:solidFill>
                <a:latin typeface="Open Sauce"/>
                <a:ea typeface="Open Sauce"/>
                <a:cs typeface="Open Sauce"/>
                <a:sym typeface="Open Sauce"/>
              </a:rPr>
              <a:t>Lok Sabha Election Insights</a:t>
            </a:r>
          </a:p>
          <a:p>
            <a:pPr marL="518160" lvl="1" indent="-259080" algn="l">
              <a:lnSpc>
                <a:spcPts val="2640"/>
              </a:lnSpc>
              <a:buFont typeface="Arial"/>
              <a:buChar char="•"/>
            </a:pPr>
            <a:r>
              <a:rPr lang="en-US" sz="2400">
                <a:solidFill>
                  <a:srgbClr val="000000"/>
                </a:solidFill>
                <a:latin typeface="Open Sauce"/>
                <a:ea typeface="Open Sauce"/>
                <a:cs typeface="Open Sauce"/>
                <a:sym typeface="Open Sauce"/>
              </a:rPr>
              <a:t>Scale: 834M electors, 8,047 candidates, 2,562 constituencies, 145 parties.</a:t>
            </a:r>
          </a:p>
          <a:p>
            <a:pPr marL="518160" lvl="1" indent="-259080" algn="l">
              <a:lnSpc>
                <a:spcPts val="2640"/>
              </a:lnSpc>
              <a:buFont typeface="Arial"/>
              <a:buChar char="•"/>
            </a:pPr>
            <a:r>
              <a:rPr lang="en-US" sz="2400">
                <a:solidFill>
                  <a:srgbClr val="000000"/>
                </a:solidFill>
                <a:latin typeface="Open Sauce"/>
                <a:ea typeface="Open Sauce"/>
                <a:cs typeface="Open Sauce"/>
                <a:sym typeface="Open Sauce"/>
              </a:rPr>
              <a:t>Key Findings:</a:t>
            </a:r>
          </a:p>
          <a:p>
            <a:pPr marL="1036320" lvl="2" indent="-345440" algn="l">
              <a:lnSpc>
                <a:spcPts val="2640"/>
              </a:lnSpc>
              <a:buFont typeface="Arial"/>
              <a:buChar char="⚬"/>
            </a:pPr>
            <a:r>
              <a:rPr lang="en-US" sz="2400">
                <a:solidFill>
                  <a:srgbClr val="000000"/>
                </a:solidFill>
                <a:latin typeface="Open Sauce"/>
                <a:ea typeface="Open Sauce"/>
                <a:cs typeface="Open Sauce"/>
                <a:sym typeface="Open Sauce"/>
              </a:rPr>
              <a:t>Mulayam Singh Yadav represents the largest electorate (12M+), followed by other political heavyweights.</a:t>
            </a:r>
          </a:p>
          <a:p>
            <a:pPr marL="1036320" lvl="2" indent="-345440" algn="l">
              <a:lnSpc>
                <a:spcPts val="2640"/>
              </a:lnSpc>
              <a:buFont typeface="Arial"/>
              <a:buChar char="⚬"/>
            </a:pPr>
            <a:r>
              <a:rPr lang="en-US" sz="2400">
                <a:solidFill>
                  <a:srgbClr val="000000"/>
                </a:solidFill>
                <a:latin typeface="Open Sauce"/>
                <a:ea typeface="Open Sauce"/>
                <a:cs typeface="Open Sauce"/>
                <a:sym typeface="Open Sauce"/>
              </a:rPr>
              <a:t>Candidate gender breakdown reveals male dominance across parties; female representation remains low.</a:t>
            </a:r>
          </a:p>
          <a:p>
            <a:pPr marL="1036320" lvl="2" indent="-345440" algn="l">
              <a:lnSpc>
                <a:spcPts val="2640"/>
              </a:lnSpc>
              <a:buFont typeface="Arial"/>
              <a:buChar char="⚬"/>
            </a:pPr>
            <a:r>
              <a:rPr lang="en-US" sz="2400">
                <a:solidFill>
                  <a:srgbClr val="000000"/>
                </a:solidFill>
                <a:latin typeface="Open Sauce"/>
                <a:ea typeface="Open Sauce"/>
                <a:cs typeface="Open Sauce"/>
                <a:sym typeface="Open Sauce"/>
              </a:rPr>
              <a:t>Seats won are distributed across key constituencies, allowing identification of major strongholds and local dynamics.</a:t>
            </a:r>
          </a:p>
          <a:p>
            <a:pPr algn="l">
              <a:lnSpc>
                <a:spcPts val="2640"/>
              </a:lnSpc>
            </a:pPr>
            <a:endParaRPr lang="en-US" sz="2400">
              <a:solidFill>
                <a:srgbClr val="000000"/>
              </a:solidFill>
              <a:latin typeface="Open Sauce"/>
              <a:ea typeface="Open Sauce"/>
              <a:cs typeface="Open Sauce"/>
              <a:sym typeface="Open Sauce"/>
            </a:endParaRPr>
          </a:p>
        </p:txBody>
      </p:sp>
      <p:grpSp>
        <p:nvGrpSpPr>
          <p:cNvPr id="4" name="Group 4"/>
          <p:cNvGrpSpPr/>
          <p:nvPr/>
        </p:nvGrpSpPr>
        <p:grpSpPr>
          <a:xfrm rot="458373">
            <a:off x="9057275" y="-1244447"/>
            <a:ext cx="12619379" cy="2488895"/>
            <a:chOff x="0" y="0"/>
            <a:chExt cx="16825839" cy="3318527"/>
          </a:xfrm>
        </p:grpSpPr>
        <p:sp>
          <p:nvSpPr>
            <p:cNvPr id="5" name="Freeform 5"/>
            <p:cNvSpPr/>
            <p:nvPr/>
          </p:nvSpPr>
          <p:spPr>
            <a:xfrm>
              <a:off x="0" y="0"/>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525798" y="205119"/>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0989279" y="392951"/>
              <a:ext cx="5836560" cy="2925576"/>
            </a:xfrm>
            <a:custGeom>
              <a:avLst/>
              <a:gdLst/>
              <a:ahLst/>
              <a:cxnLst/>
              <a:rect l="l" t="t" r="r" b="b"/>
              <a:pathLst>
                <a:path w="5836560" h="2925576">
                  <a:moveTo>
                    <a:pt x="0" y="0"/>
                  </a:moveTo>
                  <a:lnTo>
                    <a:pt x="5836560" y="0"/>
                  </a:lnTo>
                  <a:lnTo>
                    <a:pt x="5836560" y="2925576"/>
                  </a:lnTo>
                  <a:lnTo>
                    <a:pt x="0" y="29255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sp>
        <p:nvSpPr>
          <p:cNvPr id="8" name="Freeform 8"/>
          <p:cNvSpPr/>
          <p:nvPr/>
        </p:nvSpPr>
        <p:spPr>
          <a:xfrm>
            <a:off x="887390" y="4769696"/>
            <a:ext cx="8311436" cy="4454495"/>
          </a:xfrm>
          <a:custGeom>
            <a:avLst/>
            <a:gdLst/>
            <a:ahLst/>
            <a:cxnLst/>
            <a:rect l="l" t="t" r="r" b="b"/>
            <a:pathLst>
              <a:path w="8311436" h="4454495">
                <a:moveTo>
                  <a:pt x="0" y="0"/>
                </a:moveTo>
                <a:lnTo>
                  <a:pt x="8311436" y="0"/>
                </a:lnTo>
                <a:lnTo>
                  <a:pt x="8311436" y="4454495"/>
                </a:lnTo>
                <a:lnTo>
                  <a:pt x="0" y="4454495"/>
                </a:lnTo>
                <a:lnTo>
                  <a:pt x="0" y="0"/>
                </a:lnTo>
                <a:close/>
              </a:path>
            </a:pathLst>
          </a:custGeom>
          <a:blipFill>
            <a:blip r:embed="rId4"/>
            <a:stretch>
              <a:fillRect/>
            </a:stretch>
          </a:blipFill>
        </p:spPr>
      </p:sp>
      <p:sp>
        <p:nvSpPr>
          <p:cNvPr id="9" name="Freeform 9"/>
          <p:cNvSpPr/>
          <p:nvPr/>
        </p:nvSpPr>
        <p:spPr>
          <a:xfrm>
            <a:off x="9533429" y="4815435"/>
            <a:ext cx="8192642" cy="4442865"/>
          </a:xfrm>
          <a:custGeom>
            <a:avLst/>
            <a:gdLst/>
            <a:ahLst/>
            <a:cxnLst/>
            <a:rect l="l" t="t" r="r" b="b"/>
            <a:pathLst>
              <a:path w="8192642" h="4442865">
                <a:moveTo>
                  <a:pt x="0" y="0"/>
                </a:moveTo>
                <a:lnTo>
                  <a:pt x="8192642" y="0"/>
                </a:lnTo>
                <a:lnTo>
                  <a:pt x="8192642" y="4442865"/>
                </a:lnTo>
                <a:lnTo>
                  <a:pt x="0" y="4442865"/>
                </a:lnTo>
                <a:lnTo>
                  <a:pt x="0" y="0"/>
                </a:lnTo>
                <a:close/>
              </a:path>
            </a:pathLst>
          </a:custGeom>
          <a:blipFill>
            <a:blip r:embed="rId5"/>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grpSp>
        <p:nvGrpSpPr>
          <p:cNvPr id="2" name="Group 2"/>
          <p:cNvGrpSpPr/>
          <p:nvPr/>
        </p:nvGrpSpPr>
        <p:grpSpPr>
          <a:xfrm>
            <a:off x="-1360639" y="8905354"/>
            <a:ext cx="21009277" cy="14422252"/>
            <a:chOff x="0" y="0"/>
            <a:chExt cx="1184027" cy="812800"/>
          </a:xfrm>
        </p:grpSpPr>
        <p:sp>
          <p:nvSpPr>
            <p:cNvPr id="3" name="Freeform 3"/>
            <p:cNvSpPr/>
            <p:nvPr/>
          </p:nvSpPr>
          <p:spPr>
            <a:xfrm>
              <a:off x="0" y="0"/>
              <a:ext cx="1184027" cy="812800"/>
            </a:xfrm>
            <a:custGeom>
              <a:avLst/>
              <a:gdLst/>
              <a:ahLst/>
              <a:cxnLst/>
              <a:rect l="l" t="t" r="r" b="b"/>
              <a:pathLst>
                <a:path w="1184027" h="812800">
                  <a:moveTo>
                    <a:pt x="592014" y="0"/>
                  </a:moveTo>
                  <a:cubicBezTo>
                    <a:pt x="265054" y="0"/>
                    <a:pt x="0" y="181951"/>
                    <a:pt x="0" y="406400"/>
                  </a:cubicBezTo>
                  <a:cubicBezTo>
                    <a:pt x="0" y="630849"/>
                    <a:pt x="265054" y="812800"/>
                    <a:pt x="592014" y="812800"/>
                  </a:cubicBezTo>
                  <a:cubicBezTo>
                    <a:pt x="918974" y="812800"/>
                    <a:pt x="1184027" y="630849"/>
                    <a:pt x="1184027" y="406400"/>
                  </a:cubicBezTo>
                  <a:cubicBezTo>
                    <a:pt x="1184027" y="181951"/>
                    <a:pt x="918974" y="0"/>
                    <a:pt x="592014" y="0"/>
                  </a:cubicBezTo>
                  <a:close/>
                </a:path>
              </a:pathLst>
            </a:custGeom>
            <a:solidFill>
              <a:srgbClr val="0038A8"/>
            </a:solidFill>
          </p:spPr>
        </p:sp>
        <p:sp>
          <p:nvSpPr>
            <p:cNvPr id="4" name="TextBox 4"/>
            <p:cNvSpPr txBox="1"/>
            <p:nvPr/>
          </p:nvSpPr>
          <p:spPr>
            <a:xfrm>
              <a:off x="111003" y="38100"/>
              <a:ext cx="962022"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35235" y="269203"/>
            <a:ext cx="15724065" cy="1397672"/>
            <a:chOff x="0" y="0"/>
            <a:chExt cx="3170618" cy="281828"/>
          </a:xfrm>
        </p:grpSpPr>
        <p:sp>
          <p:nvSpPr>
            <p:cNvPr id="6" name="Freeform 6"/>
            <p:cNvSpPr/>
            <p:nvPr/>
          </p:nvSpPr>
          <p:spPr>
            <a:xfrm>
              <a:off x="0" y="0"/>
              <a:ext cx="3170618" cy="281828"/>
            </a:xfrm>
            <a:custGeom>
              <a:avLst/>
              <a:gdLst/>
              <a:ahLst/>
              <a:cxnLst/>
              <a:rect l="l" t="t" r="r" b="b"/>
              <a:pathLst>
                <a:path w="3170618" h="281828">
                  <a:moveTo>
                    <a:pt x="0" y="0"/>
                  </a:moveTo>
                  <a:lnTo>
                    <a:pt x="3170618" y="0"/>
                  </a:lnTo>
                  <a:lnTo>
                    <a:pt x="3170618" y="281828"/>
                  </a:lnTo>
                  <a:lnTo>
                    <a:pt x="0" y="281828"/>
                  </a:lnTo>
                  <a:close/>
                </a:path>
              </a:pathLst>
            </a:custGeom>
            <a:solidFill>
              <a:srgbClr val="F9D252"/>
            </a:solidFill>
          </p:spPr>
        </p:sp>
        <p:sp>
          <p:nvSpPr>
            <p:cNvPr id="7" name="TextBox 7"/>
            <p:cNvSpPr txBox="1"/>
            <p:nvPr/>
          </p:nvSpPr>
          <p:spPr>
            <a:xfrm>
              <a:off x="0" y="-38100"/>
              <a:ext cx="3170618" cy="319928"/>
            </a:xfrm>
            <a:prstGeom prst="rect">
              <a:avLst/>
            </a:prstGeom>
          </p:spPr>
          <p:txBody>
            <a:bodyPr lIns="50800" tIns="50800" rIns="50800" bIns="50800" rtlCol="0" anchor="ctr"/>
            <a:lstStyle/>
            <a:p>
              <a:pPr algn="ctr">
                <a:lnSpc>
                  <a:spcPts val="2799"/>
                </a:lnSpc>
              </a:pPr>
              <a:endParaRPr/>
            </a:p>
          </p:txBody>
        </p:sp>
      </p:grpSp>
      <p:sp>
        <p:nvSpPr>
          <p:cNvPr id="8" name="Freeform 8"/>
          <p:cNvSpPr/>
          <p:nvPr/>
        </p:nvSpPr>
        <p:spPr>
          <a:xfrm rot="-2598766">
            <a:off x="-87084" y="7342281"/>
            <a:ext cx="3287560" cy="3197899"/>
          </a:xfrm>
          <a:custGeom>
            <a:avLst/>
            <a:gdLst/>
            <a:ahLst/>
            <a:cxnLst/>
            <a:rect l="l" t="t" r="r" b="b"/>
            <a:pathLst>
              <a:path w="3287560" h="3197899">
                <a:moveTo>
                  <a:pt x="0" y="0"/>
                </a:moveTo>
                <a:lnTo>
                  <a:pt x="3287561" y="0"/>
                </a:lnTo>
                <a:lnTo>
                  <a:pt x="3287561" y="3197900"/>
                </a:lnTo>
                <a:lnTo>
                  <a:pt x="0" y="3197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474552">
            <a:off x="16076529" y="3464529"/>
            <a:ext cx="3784566" cy="3357942"/>
          </a:xfrm>
          <a:custGeom>
            <a:avLst/>
            <a:gdLst/>
            <a:ahLst/>
            <a:cxnLst/>
            <a:rect l="l" t="t" r="r" b="b"/>
            <a:pathLst>
              <a:path w="3784566" h="3357942">
                <a:moveTo>
                  <a:pt x="0" y="0"/>
                </a:moveTo>
                <a:lnTo>
                  <a:pt x="3784566" y="0"/>
                </a:lnTo>
                <a:lnTo>
                  <a:pt x="3784566" y="3357942"/>
                </a:lnTo>
                <a:lnTo>
                  <a:pt x="0" y="33579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343916" y="390525"/>
            <a:ext cx="15600167" cy="971550"/>
          </a:xfrm>
          <a:prstGeom prst="rect">
            <a:avLst/>
          </a:prstGeom>
        </p:spPr>
        <p:txBody>
          <a:bodyPr lIns="0" tIns="0" rIns="0" bIns="0" rtlCol="0" anchor="t">
            <a:spAutoFit/>
          </a:bodyPr>
          <a:lstStyle/>
          <a:p>
            <a:pPr algn="ctr">
              <a:lnSpc>
                <a:spcPts val="7679"/>
              </a:lnSpc>
            </a:pPr>
            <a:r>
              <a:rPr lang="en-US" sz="6399" b="1">
                <a:solidFill>
                  <a:srgbClr val="000000"/>
                </a:solidFill>
                <a:latin typeface="Open Sauce Bold"/>
                <a:ea typeface="Open Sauce Bold"/>
                <a:cs typeface="Open Sauce Bold"/>
                <a:sym typeface="Open Sauce Bold"/>
              </a:rPr>
              <a:t>RURAL &amp; URBAN VOTER DYNAMICS</a:t>
            </a:r>
          </a:p>
        </p:txBody>
      </p:sp>
      <p:sp>
        <p:nvSpPr>
          <p:cNvPr id="11" name="TextBox 11"/>
          <p:cNvSpPr txBox="1"/>
          <p:nvPr/>
        </p:nvSpPr>
        <p:spPr>
          <a:xfrm>
            <a:off x="2162676" y="2179694"/>
            <a:ext cx="13962648" cy="6155690"/>
          </a:xfrm>
          <a:prstGeom prst="rect">
            <a:avLst/>
          </a:prstGeom>
        </p:spPr>
        <p:txBody>
          <a:bodyPr lIns="0" tIns="0" rIns="0" bIns="0" rtlCol="0" anchor="t">
            <a:spAutoFit/>
          </a:bodyPr>
          <a:lstStyle/>
          <a:p>
            <a:pPr algn="ctr">
              <a:lnSpc>
                <a:spcPts val="4060"/>
              </a:lnSpc>
            </a:pPr>
            <a:r>
              <a:rPr lang="en-US" sz="2900">
                <a:solidFill>
                  <a:srgbClr val="000000"/>
                </a:solidFill>
                <a:latin typeface="Open Sauce"/>
                <a:ea typeface="Open Sauce"/>
                <a:cs typeface="Open Sauce"/>
                <a:sym typeface="Open Sauce"/>
              </a:rPr>
              <a:t>Urban and rural voting patterns together define India’s democracy. Urban regions, though densely populated and issue-driven, show modest turnout around 65%, lower than rural India’s. States like West Bengal, Uttar Pradesh, and Maharashtra lead in urban voters, yet apathy persists despite higher awareness, with exceptions like Puducherry and West Bengal crossing 80%.</a:t>
            </a:r>
          </a:p>
          <a:p>
            <a:pPr algn="ctr">
              <a:lnSpc>
                <a:spcPts val="4060"/>
              </a:lnSpc>
            </a:pPr>
            <a:r>
              <a:rPr lang="en-US" sz="2900">
                <a:solidFill>
                  <a:srgbClr val="000000"/>
                </a:solidFill>
                <a:latin typeface="Open Sauce"/>
                <a:ea typeface="Open Sauce"/>
                <a:cs typeface="Open Sauce"/>
                <a:sym typeface="Open Sauce"/>
              </a:rPr>
              <a:t>Rural voters, meanwhile, often decide elections due to their vast numbers and strong participation, especially in states like Uttar Pradesh, Bihar, and Maharashtra. High engagement in regions like Nagaland and Lakshadweep showcases exceptional mobilization.</a:t>
            </a:r>
          </a:p>
          <a:p>
            <a:pPr algn="ctr">
              <a:lnSpc>
                <a:spcPts val="4060"/>
              </a:lnSpc>
            </a:pPr>
            <a:r>
              <a:rPr lang="en-US" sz="2900">
                <a:solidFill>
                  <a:srgbClr val="000000"/>
                </a:solidFill>
                <a:latin typeface="Open Sauce"/>
                <a:ea typeface="Open Sauce"/>
                <a:cs typeface="Open Sauce"/>
                <a:sym typeface="Open Sauce"/>
              </a:rPr>
              <a:t>Bridging this turnout gap is vital for fair representation and realizing the full potential of India’s democracy.</a:t>
            </a:r>
          </a:p>
          <a:p>
            <a:pPr algn="ctr">
              <a:lnSpc>
                <a:spcPts val="4060"/>
              </a:lnSpc>
              <a:spcBef>
                <a:spcPct val="0"/>
              </a:spcBef>
            </a:pPr>
            <a:endParaRPr lang="en-US" sz="2900">
              <a:solidFill>
                <a:srgbClr val="000000"/>
              </a:solidFill>
              <a:latin typeface="Open Sauce"/>
              <a:ea typeface="Open Sauce"/>
              <a:cs typeface="Open Sauce"/>
              <a:sym typeface="Open Sauc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Custom</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Montserrat</vt:lpstr>
      <vt:lpstr>Open Sauce Bold</vt:lpstr>
      <vt:lpstr>Calibri</vt:lpstr>
      <vt:lpstr>Arial</vt:lpstr>
      <vt:lpstr>Montserrat Bold</vt:lpstr>
      <vt:lpstr>Open Sauce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Elections Insights PPT</dc:title>
  <cp:lastModifiedBy>Bhumi Kala</cp:lastModifiedBy>
  <cp:revision>2</cp:revision>
  <dcterms:created xsi:type="dcterms:W3CDTF">2006-08-16T00:00:00Z</dcterms:created>
  <dcterms:modified xsi:type="dcterms:W3CDTF">2025-10-14T11:42:39Z</dcterms:modified>
  <dc:identifier>DAG1qwFPtzo</dc:identifier>
</cp:coreProperties>
</file>