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85" r:id="rId7"/>
    <p:sldId id="277" r:id="rId8"/>
    <p:sldId id="279" r:id="rId9"/>
    <p:sldId id="280" r:id="rId10"/>
    <p:sldId id="278" r:id="rId11"/>
    <p:sldId id="281" r:id="rId12"/>
    <p:sldId id="283" r:id="rId13"/>
    <p:sldId id="276" r:id="rId14"/>
    <p:sldId id="265" r:id="rId15"/>
    <p:sldId id="263" r:id="rId16"/>
    <p:sldId id="260" r:id="rId17"/>
    <p:sldId id="266" r:id="rId18"/>
    <p:sldId id="267" r:id="rId19"/>
    <p:sldId id="268" r:id="rId20"/>
    <p:sldId id="269" r:id="rId21"/>
    <p:sldId id="270" r:id="rId22"/>
    <p:sldId id="282" r:id="rId23"/>
    <p:sldId id="271" r:id="rId24"/>
    <p:sldId id="272" r:id="rId25"/>
    <p:sldId id="273" r:id="rId26"/>
    <p:sldId id="274" r:id="rId27"/>
    <p:sldId id="301" r:id="rId28"/>
    <p:sldId id="264" r:id="rId29"/>
    <p:sldId id="275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D3FB6-6EA7-4725-9F8C-B0C8E07242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7D9138-5311-401F-A2CD-65D89788D6CF}">
      <dgm:prSet/>
      <dgm:spPr/>
      <dgm:t>
        <a:bodyPr/>
        <a:lstStyle/>
        <a:p>
          <a:r>
            <a:rPr lang="en-IN"/>
            <a:t>To ease user’s task whenever they need to rent a unit.</a:t>
          </a:r>
          <a:endParaRPr lang="en-US"/>
        </a:p>
      </dgm:t>
    </dgm:pt>
    <dgm:pt modelId="{CE96A7D6-FB83-45D2-8F6C-731FAEF2781D}" type="parTrans" cxnId="{7B212E30-5F01-48ED-A357-14AF5615D6E0}">
      <dgm:prSet/>
      <dgm:spPr/>
      <dgm:t>
        <a:bodyPr/>
        <a:lstStyle/>
        <a:p>
          <a:endParaRPr lang="en-US"/>
        </a:p>
      </dgm:t>
    </dgm:pt>
    <dgm:pt modelId="{AD552613-76F3-4DB8-9DCB-ADA49947A0E4}" type="sibTrans" cxnId="{7B212E30-5F01-48ED-A357-14AF5615D6E0}">
      <dgm:prSet/>
      <dgm:spPr/>
      <dgm:t>
        <a:bodyPr/>
        <a:lstStyle/>
        <a:p>
          <a:endParaRPr lang="en-US"/>
        </a:p>
      </dgm:t>
    </dgm:pt>
    <dgm:pt modelId="{40929ECD-918E-4DF7-8797-BACD0372836E}">
      <dgm:prSet/>
      <dgm:spPr/>
      <dgm:t>
        <a:bodyPr/>
        <a:lstStyle/>
        <a:p>
          <a:r>
            <a:rPr lang="en-IN"/>
            <a:t>To transform the manual process of renting a house to an online and computerized system.</a:t>
          </a:r>
          <a:endParaRPr lang="en-US"/>
        </a:p>
      </dgm:t>
    </dgm:pt>
    <dgm:pt modelId="{89AAB8EC-501B-43E7-8CC4-FF2F1B42AA04}" type="parTrans" cxnId="{9F9CD344-10E1-4A97-A870-50DED5105BCE}">
      <dgm:prSet/>
      <dgm:spPr/>
      <dgm:t>
        <a:bodyPr/>
        <a:lstStyle/>
        <a:p>
          <a:endParaRPr lang="en-US"/>
        </a:p>
      </dgm:t>
    </dgm:pt>
    <dgm:pt modelId="{A5DC0E22-3091-4F2A-8066-D0426DE9C434}" type="sibTrans" cxnId="{9F9CD344-10E1-4A97-A870-50DED5105BCE}">
      <dgm:prSet/>
      <dgm:spPr/>
      <dgm:t>
        <a:bodyPr/>
        <a:lstStyle/>
        <a:p>
          <a:endParaRPr lang="en-US"/>
        </a:p>
      </dgm:t>
    </dgm:pt>
    <dgm:pt modelId="{5ABC8508-0EA9-4060-801D-44439DC7B272}">
      <dgm:prSet/>
      <dgm:spPr/>
      <dgm:t>
        <a:bodyPr/>
        <a:lstStyle/>
        <a:p>
          <a:r>
            <a:rPr lang="en-IN"/>
            <a:t>To validate the house rental system using user feedback and testimonies </a:t>
          </a:r>
          <a:endParaRPr lang="en-US"/>
        </a:p>
      </dgm:t>
    </dgm:pt>
    <dgm:pt modelId="{9DBD9B41-1DF1-47B0-8D18-A1CBF2C7FE02}" type="parTrans" cxnId="{055CD3A1-1069-4818-806B-585B300FF518}">
      <dgm:prSet/>
      <dgm:spPr/>
      <dgm:t>
        <a:bodyPr/>
        <a:lstStyle/>
        <a:p>
          <a:endParaRPr lang="en-US"/>
        </a:p>
      </dgm:t>
    </dgm:pt>
    <dgm:pt modelId="{8B13E824-1C5C-486B-9C90-9708BEFB39DE}" type="sibTrans" cxnId="{055CD3A1-1069-4818-806B-585B300FF518}">
      <dgm:prSet/>
      <dgm:spPr/>
      <dgm:t>
        <a:bodyPr/>
        <a:lstStyle/>
        <a:p>
          <a:endParaRPr lang="en-US"/>
        </a:p>
      </dgm:t>
    </dgm:pt>
    <dgm:pt modelId="{08E30594-6755-4DC1-B17D-284C729781AD}">
      <dgm:prSet/>
      <dgm:spPr/>
      <dgm:t>
        <a:bodyPr/>
        <a:lstStyle/>
        <a:p>
          <a:r>
            <a:rPr lang="en-IN"/>
            <a:t>To produce the documentation such as Software Requirement specification, Software Design Description and Software Development References </a:t>
          </a:r>
          <a:endParaRPr lang="en-US"/>
        </a:p>
      </dgm:t>
    </dgm:pt>
    <dgm:pt modelId="{E61768D8-D709-47BF-BC09-9AE6A1454DCE}" type="parTrans" cxnId="{A7EB600C-9F7F-41F2-A25D-C2DB46011C36}">
      <dgm:prSet/>
      <dgm:spPr/>
      <dgm:t>
        <a:bodyPr/>
        <a:lstStyle/>
        <a:p>
          <a:endParaRPr lang="en-US"/>
        </a:p>
      </dgm:t>
    </dgm:pt>
    <dgm:pt modelId="{691A6890-1A58-42F6-8EA3-864202E24AB8}" type="sibTrans" cxnId="{A7EB600C-9F7F-41F2-A25D-C2DB46011C36}">
      <dgm:prSet/>
      <dgm:spPr/>
      <dgm:t>
        <a:bodyPr/>
        <a:lstStyle/>
        <a:p>
          <a:endParaRPr lang="en-US"/>
        </a:p>
      </dgm:t>
    </dgm:pt>
    <dgm:pt modelId="{1A9D679C-1C79-48AF-A947-C6E1B6AD6D35}" type="pres">
      <dgm:prSet presAssocID="{8ECD3FB6-6EA7-4725-9F8C-B0C8E0724257}" presName="root" presStyleCnt="0">
        <dgm:presLayoutVars>
          <dgm:dir/>
          <dgm:resizeHandles val="exact"/>
        </dgm:presLayoutVars>
      </dgm:prSet>
      <dgm:spPr/>
    </dgm:pt>
    <dgm:pt modelId="{57BAEFC8-1599-4559-8F18-7D3EDC86E8E1}" type="pres">
      <dgm:prSet presAssocID="{E67D9138-5311-401F-A2CD-65D89788D6CF}" presName="compNode" presStyleCnt="0"/>
      <dgm:spPr/>
    </dgm:pt>
    <dgm:pt modelId="{02BB1DB9-E4DE-4E76-B885-C5DDF9ECBA85}" type="pres">
      <dgm:prSet presAssocID="{E67D9138-5311-401F-A2CD-65D89788D6CF}" presName="bgRect" presStyleLbl="bgShp" presStyleIdx="0" presStyleCnt="4"/>
      <dgm:spPr/>
    </dgm:pt>
    <dgm:pt modelId="{DDDA287E-A048-47BD-9B5C-1A42284AC48C}" type="pres">
      <dgm:prSet presAssocID="{E67D9138-5311-401F-A2CD-65D89788D6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01910555-9F2D-46EB-89B7-E48DB12F789C}" type="pres">
      <dgm:prSet presAssocID="{E67D9138-5311-401F-A2CD-65D89788D6CF}" presName="spaceRect" presStyleCnt="0"/>
      <dgm:spPr/>
    </dgm:pt>
    <dgm:pt modelId="{6B6FAA39-D50B-4989-9088-5BA118577D72}" type="pres">
      <dgm:prSet presAssocID="{E67D9138-5311-401F-A2CD-65D89788D6CF}" presName="parTx" presStyleLbl="revTx" presStyleIdx="0" presStyleCnt="4">
        <dgm:presLayoutVars>
          <dgm:chMax val="0"/>
          <dgm:chPref val="0"/>
        </dgm:presLayoutVars>
      </dgm:prSet>
      <dgm:spPr/>
    </dgm:pt>
    <dgm:pt modelId="{741C0E54-0EE3-4EE5-A133-C0448AAF3A65}" type="pres">
      <dgm:prSet presAssocID="{AD552613-76F3-4DB8-9DCB-ADA49947A0E4}" presName="sibTrans" presStyleCnt="0"/>
      <dgm:spPr/>
    </dgm:pt>
    <dgm:pt modelId="{B041751D-5AA5-4073-8CCA-F3E77BEE9356}" type="pres">
      <dgm:prSet presAssocID="{40929ECD-918E-4DF7-8797-BACD0372836E}" presName="compNode" presStyleCnt="0"/>
      <dgm:spPr/>
    </dgm:pt>
    <dgm:pt modelId="{5D402B99-B97B-453F-895D-55C3B0A1DD37}" type="pres">
      <dgm:prSet presAssocID="{40929ECD-918E-4DF7-8797-BACD0372836E}" presName="bgRect" presStyleLbl="bgShp" presStyleIdx="1" presStyleCnt="4"/>
      <dgm:spPr/>
    </dgm:pt>
    <dgm:pt modelId="{710C86A8-86DC-4290-BA95-AFFDDF151270}" type="pres">
      <dgm:prSet presAssocID="{40929ECD-918E-4DF7-8797-BACD037283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975DE038-8253-4967-A00F-C8A6D7C14EAE}" type="pres">
      <dgm:prSet presAssocID="{40929ECD-918E-4DF7-8797-BACD0372836E}" presName="spaceRect" presStyleCnt="0"/>
      <dgm:spPr/>
    </dgm:pt>
    <dgm:pt modelId="{6D7C8223-0984-407B-89E5-6A2C2BC78356}" type="pres">
      <dgm:prSet presAssocID="{40929ECD-918E-4DF7-8797-BACD0372836E}" presName="parTx" presStyleLbl="revTx" presStyleIdx="1" presStyleCnt="4">
        <dgm:presLayoutVars>
          <dgm:chMax val="0"/>
          <dgm:chPref val="0"/>
        </dgm:presLayoutVars>
      </dgm:prSet>
      <dgm:spPr/>
    </dgm:pt>
    <dgm:pt modelId="{4AF7478D-9559-495A-84BE-7AEBB1863BD4}" type="pres">
      <dgm:prSet presAssocID="{A5DC0E22-3091-4F2A-8066-D0426DE9C434}" presName="sibTrans" presStyleCnt="0"/>
      <dgm:spPr/>
    </dgm:pt>
    <dgm:pt modelId="{54A0F904-577B-460E-8219-D7624A08E64D}" type="pres">
      <dgm:prSet presAssocID="{5ABC8508-0EA9-4060-801D-44439DC7B272}" presName="compNode" presStyleCnt="0"/>
      <dgm:spPr/>
    </dgm:pt>
    <dgm:pt modelId="{F146ED53-402B-488A-85B2-18EFDE8A3016}" type="pres">
      <dgm:prSet presAssocID="{5ABC8508-0EA9-4060-801D-44439DC7B272}" presName="bgRect" presStyleLbl="bgShp" presStyleIdx="2" presStyleCnt="4"/>
      <dgm:spPr/>
    </dgm:pt>
    <dgm:pt modelId="{8B090890-9830-44C5-901D-2936D8116CF5}" type="pres">
      <dgm:prSet presAssocID="{5ABC8508-0EA9-4060-801D-44439DC7B2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7E0E1C2-1EB3-4F74-8FB3-489786120B0D}" type="pres">
      <dgm:prSet presAssocID="{5ABC8508-0EA9-4060-801D-44439DC7B272}" presName="spaceRect" presStyleCnt="0"/>
      <dgm:spPr/>
    </dgm:pt>
    <dgm:pt modelId="{467D1E82-1D55-46E0-847F-03ED5A382F87}" type="pres">
      <dgm:prSet presAssocID="{5ABC8508-0EA9-4060-801D-44439DC7B272}" presName="parTx" presStyleLbl="revTx" presStyleIdx="2" presStyleCnt="4">
        <dgm:presLayoutVars>
          <dgm:chMax val="0"/>
          <dgm:chPref val="0"/>
        </dgm:presLayoutVars>
      </dgm:prSet>
      <dgm:spPr/>
    </dgm:pt>
    <dgm:pt modelId="{F51F6AD7-D901-48F3-89BB-8472EE80EA55}" type="pres">
      <dgm:prSet presAssocID="{8B13E824-1C5C-486B-9C90-9708BEFB39DE}" presName="sibTrans" presStyleCnt="0"/>
      <dgm:spPr/>
    </dgm:pt>
    <dgm:pt modelId="{940FD8E3-5528-4936-9DA4-E9F13C5AA6FE}" type="pres">
      <dgm:prSet presAssocID="{08E30594-6755-4DC1-B17D-284C729781AD}" presName="compNode" presStyleCnt="0"/>
      <dgm:spPr/>
    </dgm:pt>
    <dgm:pt modelId="{FA4F4D08-9A59-4EE4-85BF-5B6651895B58}" type="pres">
      <dgm:prSet presAssocID="{08E30594-6755-4DC1-B17D-284C729781AD}" presName="bgRect" presStyleLbl="bgShp" presStyleIdx="3" presStyleCnt="4"/>
      <dgm:spPr/>
    </dgm:pt>
    <dgm:pt modelId="{8D5776A5-5533-4981-9505-DB19F941BA81}" type="pres">
      <dgm:prSet presAssocID="{08E30594-6755-4DC1-B17D-284C729781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0697D20-E877-40F3-80E3-E3CF255B8026}" type="pres">
      <dgm:prSet presAssocID="{08E30594-6755-4DC1-B17D-284C729781AD}" presName="spaceRect" presStyleCnt="0"/>
      <dgm:spPr/>
    </dgm:pt>
    <dgm:pt modelId="{DDC8550A-FAE1-4EEC-B86F-07DADB651C4B}" type="pres">
      <dgm:prSet presAssocID="{08E30594-6755-4DC1-B17D-284C729781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EB600C-9F7F-41F2-A25D-C2DB46011C36}" srcId="{8ECD3FB6-6EA7-4725-9F8C-B0C8E0724257}" destId="{08E30594-6755-4DC1-B17D-284C729781AD}" srcOrd="3" destOrd="0" parTransId="{E61768D8-D709-47BF-BC09-9AE6A1454DCE}" sibTransId="{691A6890-1A58-42F6-8EA3-864202E24AB8}"/>
    <dgm:cxn modelId="{F6479C2A-EE02-4D2E-9959-080EC42CD5A9}" type="presOf" srcId="{E67D9138-5311-401F-A2CD-65D89788D6CF}" destId="{6B6FAA39-D50B-4989-9088-5BA118577D72}" srcOrd="0" destOrd="0" presId="urn:microsoft.com/office/officeart/2018/2/layout/IconVerticalSolidList"/>
    <dgm:cxn modelId="{7B212E30-5F01-48ED-A357-14AF5615D6E0}" srcId="{8ECD3FB6-6EA7-4725-9F8C-B0C8E0724257}" destId="{E67D9138-5311-401F-A2CD-65D89788D6CF}" srcOrd="0" destOrd="0" parTransId="{CE96A7D6-FB83-45D2-8F6C-731FAEF2781D}" sibTransId="{AD552613-76F3-4DB8-9DCB-ADA49947A0E4}"/>
    <dgm:cxn modelId="{9E816233-375E-46FC-AAAD-3826F66B99DC}" type="presOf" srcId="{5ABC8508-0EA9-4060-801D-44439DC7B272}" destId="{467D1E82-1D55-46E0-847F-03ED5A382F87}" srcOrd="0" destOrd="0" presId="urn:microsoft.com/office/officeart/2018/2/layout/IconVerticalSolidList"/>
    <dgm:cxn modelId="{751F085B-C92B-421B-8B47-59E54D2073E4}" type="presOf" srcId="{8ECD3FB6-6EA7-4725-9F8C-B0C8E0724257}" destId="{1A9D679C-1C79-48AF-A947-C6E1B6AD6D35}" srcOrd="0" destOrd="0" presId="urn:microsoft.com/office/officeart/2018/2/layout/IconVerticalSolidList"/>
    <dgm:cxn modelId="{9F9CD344-10E1-4A97-A870-50DED5105BCE}" srcId="{8ECD3FB6-6EA7-4725-9F8C-B0C8E0724257}" destId="{40929ECD-918E-4DF7-8797-BACD0372836E}" srcOrd="1" destOrd="0" parTransId="{89AAB8EC-501B-43E7-8CC4-FF2F1B42AA04}" sibTransId="{A5DC0E22-3091-4F2A-8066-D0426DE9C434}"/>
    <dgm:cxn modelId="{055CD3A1-1069-4818-806B-585B300FF518}" srcId="{8ECD3FB6-6EA7-4725-9F8C-B0C8E0724257}" destId="{5ABC8508-0EA9-4060-801D-44439DC7B272}" srcOrd="2" destOrd="0" parTransId="{9DBD9B41-1DF1-47B0-8D18-A1CBF2C7FE02}" sibTransId="{8B13E824-1C5C-486B-9C90-9708BEFB39DE}"/>
    <dgm:cxn modelId="{95936BD0-194E-491C-9C8F-2AA00616AD49}" type="presOf" srcId="{08E30594-6755-4DC1-B17D-284C729781AD}" destId="{DDC8550A-FAE1-4EEC-B86F-07DADB651C4B}" srcOrd="0" destOrd="0" presId="urn:microsoft.com/office/officeart/2018/2/layout/IconVerticalSolidList"/>
    <dgm:cxn modelId="{2AD330E6-29AB-493D-B8F0-4D733F1DC528}" type="presOf" srcId="{40929ECD-918E-4DF7-8797-BACD0372836E}" destId="{6D7C8223-0984-407B-89E5-6A2C2BC78356}" srcOrd="0" destOrd="0" presId="urn:microsoft.com/office/officeart/2018/2/layout/IconVerticalSolidList"/>
    <dgm:cxn modelId="{40F7B636-88BC-4CF1-9E7A-3E9ABC0FCABD}" type="presParOf" srcId="{1A9D679C-1C79-48AF-A947-C6E1B6AD6D35}" destId="{57BAEFC8-1599-4559-8F18-7D3EDC86E8E1}" srcOrd="0" destOrd="0" presId="urn:microsoft.com/office/officeart/2018/2/layout/IconVerticalSolidList"/>
    <dgm:cxn modelId="{470D5A39-F022-457F-9088-020EB8665CE1}" type="presParOf" srcId="{57BAEFC8-1599-4559-8F18-7D3EDC86E8E1}" destId="{02BB1DB9-E4DE-4E76-B885-C5DDF9ECBA85}" srcOrd="0" destOrd="0" presId="urn:microsoft.com/office/officeart/2018/2/layout/IconVerticalSolidList"/>
    <dgm:cxn modelId="{5658A2B2-D5D9-4020-996F-C9724D19D132}" type="presParOf" srcId="{57BAEFC8-1599-4559-8F18-7D3EDC86E8E1}" destId="{DDDA287E-A048-47BD-9B5C-1A42284AC48C}" srcOrd="1" destOrd="0" presId="urn:microsoft.com/office/officeart/2018/2/layout/IconVerticalSolidList"/>
    <dgm:cxn modelId="{2230D629-82AA-4699-BF78-5A0617E3D117}" type="presParOf" srcId="{57BAEFC8-1599-4559-8F18-7D3EDC86E8E1}" destId="{01910555-9F2D-46EB-89B7-E48DB12F789C}" srcOrd="2" destOrd="0" presId="urn:microsoft.com/office/officeart/2018/2/layout/IconVerticalSolidList"/>
    <dgm:cxn modelId="{7A70CBB2-E79D-4C5A-9FD1-F285C4BD80E1}" type="presParOf" srcId="{57BAEFC8-1599-4559-8F18-7D3EDC86E8E1}" destId="{6B6FAA39-D50B-4989-9088-5BA118577D72}" srcOrd="3" destOrd="0" presId="urn:microsoft.com/office/officeart/2018/2/layout/IconVerticalSolidList"/>
    <dgm:cxn modelId="{513E8410-3DA2-49D4-89E4-6642C50821B7}" type="presParOf" srcId="{1A9D679C-1C79-48AF-A947-C6E1B6AD6D35}" destId="{741C0E54-0EE3-4EE5-A133-C0448AAF3A65}" srcOrd="1" destOrd="0" presId="urn:microsoft.com/office/officeart/2018/2/layout/IconVerticalSolidList"/>
    <dgm:cxn modelId="{F676D935-79E7-415F-A59F-B60146891D20}" type="presParOf" srcId="{1A9D679C-1C79-48AF-A947-C6E1B6AD6D35}" destId="{B041751D-5AA5-4073-8CCA-F3E77BEE9356}" srcOrd="2" destOrd="0" presId="urn:microsoft.com/office/officeart/2018/2/layout/IconVerticalSolidList"/>
    <dgm:cxn modelId="{BEC01717-DDF6-48F9-8DDE-6F53E3D98230}" type="presParOf" srcId="{B041751D-5AA5-4073-8CCA-F3E77BEE9356}" destId="{5D402B99-B97B-453F-895D-55C3B0A1DD37}" srcOrd="0" destOrd="0" presId="urn:microsoft.com/office/officeart/2018/2/layout/IconVerticalSolidList"/>
    <dgm:cxn modelId="{EE7AD2AF-9794-4EC1-9637-60F83916076A}" type="presParOf" srcId="{B041751D-5AA5-4073-8CCA-F3E77BEE9356}" destId="{710C86A8-86DC-4290-BA95-AFFDDF151270}" srcOrd="1" destOrd="0" presId="urn:microsoft.com/office/officeart/2018/2/layout/IconVerticalSolidList"/>
    <dgm:cxn modelId="{5731DFE2-05D4-4165-89A4-C5CF8E724266}" type="presParOf" srcId="{B041751D-5AA5-4073-8CCA-F3E77BEE9356}" destId="{975DE038-8253-4967-A00F-C8A6D7C14EAE}" srcOrd="2" destOrd="0" presId="urn:microsoft.com/office/officeart/2018/2/layout/IconVerticalSolidList"/>
    <dgm:cxn modelId="{57E17B50-8C5B-4028-A2DA-697D465909EF}" type="presParOf" srcId="{B041751D-5AA5-4073-8CCA-F3E77BEE9356}" destId="{6D7C8223-0984-407B-89E5-6A2C2BC78356}" srcOrd="3" destOrd="0" presId="urn:microsoft.com/office/officeart/2018/2/layout/IconVerticalSolidList"/>
    <dgm:cxn modelId="{43F037BC-AA14-4845-B4FA-5FB263FEE7EB}" type="presParOf" srcId="{1A9D679C-1C79-48AF-A947-C6E1B6AD6D35}" destId="{4AF7478D-9559-495A-84BE-7AEBB1863BD4}" srcOrd="3" destOrd="0" presId="urn:microsoft.com/office/officeart/2018/2/layout/IconVerticalSolidList"/>
    <dgm:cxn modelId="{F7C760F0-4552-4CE6-95B6-0E2948FADFF9}" type="presParOf" srcId="{1A9D679C-1C79-48AF-A947-C6E1B6AD6D35}" destId="{54A0F904-577B-460E-8219-D7624A08E64D}" srcOrd="4" destOrd="0" presId="urn:microsoft.com/office/officeart/2018/2/layout/IconVerticalSolidList"/>
    <dgm:cxn modelId="{F17C65E6-BCEA-4114-A9A0-16BC005E5D21}" type="presParOf" srcId="{54A0F904-577B-460E-8219-D7624A08E64D}" destId="{F146ED53-402B-488A-85B2-18EFDE8A3016}" srcOrd="0" destOrd="0" presId="urn:microsoft.com/office/officeart/2018/2/layout/IconVerticalSolidList"/>
    <dgm:cxn modelId="{EC2AC8B0-3DF4-494C-9ABA-EF5C21709FAD}" type="presParOf" srcId="{54A0F904-577B-460E-8219-D7624A08E64D}" destId="{8B090890-9830-44C5-901D-2936D8116CF5}" srcOrd="1" destOrd="0" presId="urn:microsoft.com/office/officeart/2018/2/layout/IconVerticalSolidList"/>
    <dgm:cxn modelId="{DB81C567-2135-408E-9230-109A749A1017}" type="presParOf" srcId="{54A0F904-577B-460E-8219-D7624A08E64D}" destId="{D7E0E1C2-1EB3-4F74-8FB3-489786120B0D}" srcOrd="2" destOrd="0" presId="urn:microsoft.com/office/officeart/2018/2/layout/IconVerticalSolidList"/>
    <dgm:cxn modelId="{C841405B-3E54-430A-B79C-8B6321B7F6E7}" type="presParOf" srcId="{54A0F904-577B-460E-8219-D7624A08E64D}" destId="{467D1E82-1D55-46E0-847F-03ED5A382F87}" srcOrd="3" destOrd="0" presId="urn:microsoft.com/office/officeart/2018/2/layout/IconVerticalSolidList"/>
    <dgm:cxn modelId="{74F8793F-49B5-4EC4-AC49-425B887E9DE8}" type="presParOf" srcId="{1A9D679C-1C79-48AF-A947-C6E1B6AD6D35}" destId="{F51F6AD7-D901-48F3-89BB-8472EE80EA55}" srcOrd="5" destOrd="0" presId="urn:microsoft.com/office/officeart/2018/2/layout/IconVerticalSolidList"/>
    <dgm:cxn modelId="{98FEC4BF-2E40-4139-A1DC-BC89C962616B}" type="presParOf" srcId="{1A9D679C-1C79-48AF-A947-C6E1B6AD6D35}" destId="{940FD8E3-5528-4936-9DA4-E9F13C5AA6FE}" srcOrd="6" destOrd="0" presId="urn:microsoft.com/office/officeart/2018/2/layout/IconVerticalSolidList"/>
    <dgm:cxn modelId="{EC1B7254-34E0-4AC8-BC12-5EEF57AE21F0}" type="presParOf" srcId="{940FD8E3-5528-4936-9DA4-E9F13C5AA6FE}" destId="{FA4F4D08-9A59-4EE4-85BF-5B6651895B58}" srcOrd="0" destOrd="0" presId="urn:microsoft.com/office/officeart/2018/2/layout/IconVerticalSolidList"/>
    <dgm:cxn modelId="{B1DDAD61-2772-48C4-A9DF-EC538AE02F89}" type="presParOf" srcId="{940FD8E3-5528-4936-9DA4-E9F13C5AA6FE}" destId="{8D5776A5-5533-4981-9505-DB19F941BA81}" srcOrd="1" destOrd="0" presId="urn:microsoft.com/office/officeart/2018/2/layout/IconVerticalSolidList"/>
    <dgm:cxn modelId="{E82707D5-2395-4DAB-B412-3FE14B258E2C}" type="presParOf" srcId="{940FD8E3-5528-4936-9DA4-E9F13C5AA6FE}" destId="{F0697D20-E877-40F3-80E3-E3CF255B8026}" srcOrd="2" destOrd="0" presId="urn:microsoft.com/office/officeart/2018/2/layout/IconVerticalSolidList"/>
    <dgm:cxn modelId="{7D745965-F3F0-4123-A3E0-2D766FC91DB7}" type="presParOf" srcId="{940FD8E3-5528-4936-9DA4-E9F13C5AA6FE}" destId="{DDC8550A-FAE1-4EEC-B86F-07DADB651C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B1DB9-E4DE-4E76-B885-C5DDF9ECBA8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A287E-A048-47BD-9B5C-1A42284AC48C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FAA39-D50B-4989-9088-5BA118577D72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ease user’s task whenever they need to rent a unit.</a:t>
          </a:r>
          <a:endParaRPr lang="en-US" sz="1700" kern="1200"/>
        </a:p>
      </dsp:txBody>
      <dsp:txXfrm>
        <a:off x="1353781" y="2312"/>
        <a:ext cx="4915256" cy="1172105"/>
      </dsp:txXfrm>
    </dsp:sp>
    <dsp:sp modelId="{5D402B99-B97B-453F-895D-55C3B0A1DD3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C86A8-86DC-4290-BA95-AFFDDF151270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C8223-0984-407B-89E5-6A2C2BC78356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transform the manual process of renting a house to an online and computerized system.</a:t>
          </a:r>
          <a:endParaRPr lang="en-US" sz="1700" kern="1200"/>
        </a:p>
      </dsp:txBody>
      <dsp:txXfrm>
        <a:off x="1353781" y="1467444"/>
        <a:ext cx="4915256" cy="1172105"/>
      </dsp:txXfrm>
    </dsp:sp>
    <dsp:sp modelId="{F146ED53-402B-488A-85B2-18EFDE8A3016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90890-9830-44C5-901D-2936D8116CF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1E82-1D55-46E0-847F-03ED5A382F87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validate the house rental system using user feedback and testimonies </a:t>
          </a:r>
          <a:endParaRPr lang="en-US" sz="1700" kern="1200"/>
        </a:p>
      </dsp:txBody>
      <dsp:txXfrm>
        <a:off x="1353781" y="2932575"/>
        <a:ext cx="4915256" cy="1172105"/>
      </dsp:txXfrm>
    </dsp:sp>
    <dsp:sp modelId="{FA4F4D08-9A59-4EE4-85BF-5B6651895B5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776A5-5533-4981-9505-DB19F941BA81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8550A-FAE1-4EEC-B86F-07DADB651C4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 produce the documentation such as Software Requirement specification, Software Design Description and Software Development References </a:t>
          </a:r>
          <a:endParaRPr lang="en-US" sz="1700" kern="1200"/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E291-093C-4BFC-93E3-BFBE44DC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294E-449F-4274-A41D-0A8A92FD1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C18F-537F-4DFA-92C9-2AB012A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5042-D5AD-4636-A7C0-5332AF2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730-C970-4D14-B9CD-D872349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564B-DF85-4D6A-954B-2EB6A14F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6139B-D109-478A-A3B5-C90E9C72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A70-105C-4442-9C9D-63AB7B3F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E9D4-B45A-4FBF-8CD5-0D797A76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B1BA-49E1-4539-A505-5890B18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8D6C9-FAB2-4E28-A7D5-D3FA33A5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A61E-291F-428A-B1FF-6892AB25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6C43-3103-4097-9228-AE16D43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F6FB-6FCA-44F6-86FF-CA51D58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0F94-D03B-4E50-A3C1-3AFBBBF8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1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2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AE06-BA18-447B-86DB-3636D4AB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8951-A212-48C0-96D5-5AEC8CFC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CC21-C6DC-407E-9319-EB1856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2F21-2535-4919-B318-B22B9639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D6E8-4058-4F0B-BE19-54796E14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07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2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772A-DC2F-4F3A-8694-FF4B2DA9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2D57-693E-4DD6-9EBE-30489CF2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8FC8-D3D5-45A3-B986-FDD1255B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CD7C-22A4-4528-BDD9-D8E665E9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5A25-D55D-4547-87B4-221600C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8CC1-F34E-4A05-ABAC-DB212265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A765-E3A3-4763-824A-D03E72A5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1FA3E-C07B-4B77-9BBF-93BDC542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7544-2316-44B2-A624-3EC8F11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57FB1-D4ED-4941-A865-E5791F28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428F1-746B-452B-A0D7-342A272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6349-07E5-46EC-9DF8-504B4D32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CBA2-EEE3-4422-B506-529E3803F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331F4-1684-4CD5-9550-03FAEAC4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D311B-3BEA-4B47-89A3-3B0E170F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88293-5EE6-43E0-BC01-252B6EE0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034A0-10E0-467D-9B54-E39F7307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5CF81-EF8C-4C10-91DB-F6B67D0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472A-33D9-4336-8AF1-1CC17C89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8843-7561-47F3-AC28-745F243A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59D2-A4DD-48F5-A825-DA66709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1902-AF1F-426E-BEC7-3B94E014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4FE7-3F9F-4010-A19E-53BF345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1AE4-42B7-4775-BD5D-192AC2F0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0B63B-7ADE-45AE-9332-ADCD390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4320-5DA3-467D-ABFD-DAEA3DC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E66-8EAB-445D-95AF-4111C6B5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2252-9855-4F7B-9A12-0CE1725C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76BB-D3D6-42E8-BC1D-AC1178AA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8BAA-7301-4FBE-A220-EA938593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FD9A-3E4D-479A-A1FE-BD5D125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9866-1B82-4460-B46A-0629F82F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C380-17FC-494F-928B-572FED86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672F6-3B0D-4A33-863A-5DBA8A44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21FD-4FA0-4328-B0B8-94E67659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749EE-DDC5-45F2-BA8F-EEBB51FE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2F3E-FD5C-4AB3-B932-D26C9E3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6963D-05A4-4F85-A338-F1FA501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B89BD-5F14-4B0D-9E79-66DC8F29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0120-26C0-4FEB-B5A4-49ED9843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6D0B-6C3C-4FE3-AE65-6981D55A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B5D0-159E-41F8-A960-C30A02D2798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8CBF-8B84-474C-B3B0-EF646448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841D-7163-40AA-9605-D544C36A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C77B-EC56-45F9-97B7-030A38D0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iving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3C5322B4-499A-4DAF-BE57-166FC3BD3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2" r="-1" b="-1"/>
          <a:stretch/>
        </p:blipFill>
        <p:spPr>
          <a:xfrm>
            <a:off x="4547937" y="-8883"/>
            <a:ext cx="7644062" cy="3681406"/>
          </a:xfrm>
          <a:prstGeom prst="rect">
            <a:avLst/>
          </a:prstGeom>
        </p:spPr>
      </p:pic>
      <p:pic>
        <p:nvPicPr>
          <p:cNvPr id="5" name="Picture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31C7EB3E-8404-4CB1-B98D-A9F1E6F2D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3" r="-1" b="11030"/>
          <a:stretch/>
        </p:blipFill>
        <p:spPr>
          <a:xfrm>
            <a:off x="4547938" y="3699165"/>
            <a:ext cx="7644062" cy="317659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B2FB-B843-465D-BBE2-D90A1CDE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00997"/>
            <a:ext cx="4127695" cy="80182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</a:rPr>
              <a:t>RENT-IT-OUT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0C4C-7479-4F98-8880-8B114C5F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BHUMIKA PUNJABI – 001061256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PRANATHA RAJPRASAD RAO – 001023759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ANISH NAIK – 001065785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YASH KHOKALE - 001054321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D05101-22D1-4D4B-929A-2E083C205EF2}"/>
              </a:ext>
            </a:extLst>
          </p:cNvPr>
          <p:cNvSpPr txBox="1"/>
          <p:nvPr/>
        </p:nvSpPr>
        <p:spPr>
          <a:xfrm>
            <a:off x="671513" y="656595"/>
            <a:ext cx="651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INFO 6210 DATA MANAGEMENT AND DATABASE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86E2F-1D81-46D2-B9BE-A259AF37BA32}"/>
              </a:ext>
            </a:extLst>
          </p:cNvPr>
          <p:cNvSpPr/>
          <p:nvPr/>
        </p:nvSpPr>
        <p:spPr>
          <a:xfrm>
            <a:off x="1901168" y="1012156"/>
            <a:ext cx="264676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GROUP- DATA JUNKIES        </a:t>
            </a:r>
          </a:p>
        </p:txBody>
      </p:sp>
    </p:spTree>
    <p:extLst>
      <p:ext uri="{BB962C8B-B14F-4D97-AF65-F5344CB8AC3E}">
        <p14:creationId xmlns:p14="http://schemas.microsoft.com/office/powerpoint/2010/main" val="78757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190500"/>
            <a:ext cx="3579929" cy="16117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Lease PAYMENT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8C720-AEB2-46F3-8042-51DA4101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14" y="664058"/>
            <a:ext cx="7002137" cy="22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AE444-97DB-49C1-A768-DC72EC64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3562377"/>
            <a:ext cx="12106275" cy="26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96" y="-493680"/>
            <a:ext cx="10416207" cy="16117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Database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596FE-9801-4489-A65A-3B1A4592D5EE}"/>
              </a:ext>
            </a:extLst>
          </p:cNvPr>
          <p:cNvSpPr/>
          <p:nvPr/>
        </p:nvSpPr>
        <p:spPr>
          <a:xfrm>
            <a:off x="1709530" y="2136339"/>
            <a:ext cx="80308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Implemented triggers, Stored procedures and 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Triggers largely implemented to allow for ease of insertion and avoiding re-entering data to maintain data integrity.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Procedures implemented to easily insert additional attributes to employee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Views created to provide some important grouping of data.</a:t>
            </a:r>
          </a:p>
        </p:txBody>
      </p:sp>
    </p:spTree>
    <p:extLst>
      <p:ext uri="{BB962C8B-B14F-4D97-AF65-F5344CB8AC3E}">
        <p14:creationId xmlns:p14="http://schemas.microsoft.com/office/powerpoint/2010/main" val="230290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217003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822"/>
            <a:ext cx="9144000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2286000" y="786347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GetUserInfo</a:t>
            </a:r>
            <a:r>
              <a:rPr lang="en-US" dirty="0"/>
              <a:t> : TO GET USERS INFORMATION WHO HAS RENTED THE PROPERTY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F0DD0-D2F6-486D-9E57-972A0254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56615"/>
            <a:ext cx="11925300" cy="55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0" y="-34787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187" y="103119"/>
            <a:ext cx="7260511" cy="7793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3707250" y="882512"/>
            <a:ext cx="4316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LateFee</a:t>
            </a:r>
            <a:r>
              <a:rPr lang="en-US" sz="2400" dirty="0"/>
              <a:t>:  </a:t>
            </a:r>
            <a:r>
              <a:rPr lang="en-US" dirty="0"/>
              <a:t>retrieves late fees of user if any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5BA7E-1D3A-4278-9FCD-877F4F7E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53" y="1447801"/>
            <a:ext cx="9343547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0" y="-2650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4358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FC62F-43F0-4D80-A1BE-56BBDB2BC860}"/>
              </a:ext>
            </a:extLst>
          </p:cNvPr>
          <p:cNvSpPr/>
          <p:nvPr/>
        </p:nvSpPr>
        <p:spPr>
          <a:xfrm>
            <a:off x="3865090" y="695091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Output-late Fee value updated in the Table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D9771-2AB7-41DD-99A4-BB6C4ABF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15" y="1508304"/>
            <a:ext cx="4461799" cy="187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3CC39E-EA7C-4731-BF71-14C2CF54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62" y="3715359"/>
            <a:ext cx="8401878" cy="2952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77C09-0241-427B-A4B2-9B484330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011" y="1521416"/>
            <a:ext cx="3600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11786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59" y="104469"/>
            <a:ext cx="7222434" cy="6463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4F4DD-FF58-4E84-9D27-ECCAE779A44A}"/>
              </a:ext>
            </a:extLst>
          </p:cNvPr>
          <p:cNvSpPr txBox="1"/>
          <p:nvPr/>
        </p:nvSpPr>
        <p:spPr>
          <a:xfrm>
            <a:off x="752624" y="1198487"/>
            <a:ext cx="7315051" cy="430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5D69A-E876-49E5-90E1-195B2D1629DB}"/>
              </a:ext>
            </a:extLst>
          </p:cNvPr>
          <p:cNvSpPr txBox="1"/>
          <p:nvPr/>
        </p:nvSpPr>
        <p:spPr>
          <a:xfrm>
            <a:off x="2703859" y="650961"/>
            <a:ext cx="764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GetRemainingAmount</a:t>
            </a:r>
            <a:r>
              <a:rPr lang="en-US" sz="2400" dirty="0"/>
              <a:t>: </a:t>
            </a:r>
            <a:r>
              <a:rPr lang="en-US" dirty="0"/>
              <a:t>Checks Pending Payment of user(rentier)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AC396-27A4-4936-96AE-8FEEFE87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25672"/>
            <a:ext cx="11925300" cy="53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6978EF5A-0354-4250-AACB-1A56C990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24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F5256-36DC-4FCC-AFB5-D529D3B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741"/>
            <a:ext cx="9144000" cy="393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STORED PROCEDURE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2703444" y="677071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PropertyAvaliability</a:t>
            </a:r>
            <a:r>
              <a:rPr lang="en-US" sz="2400" dirty="0"/>
              <a:t>: </a:t>
            </a:r>
            <a:r>
              <a:rPr lang="en-US" dirty="0"/>
              <a:t>Check Availability Status of a Property Unit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D051E-0207-4542-8302-88EBEB5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6" y="1206655"/>
            <a:ext cx="114966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4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30330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724025" y="833851"/>
            <a:ext cx="96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retrieve best property in terms of crime rate and facilities available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C34B4-C071-44FD-9788-9D7FD48F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15" y="1349394"/>
            <a:ext cx="11487150" cy="53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13252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143000" y="171944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3262934" y="1018535"/>
            <a:ext cx="96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to retrieve Property details</a:t>
            </a:r>
            <a:r>
              <a:rPr lang="en-US" b="1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D684-35BE-407D-B096-5E16D9AC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109793"/>
            <a:ext cx="10429875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143000" y="-182094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2514600" y="56585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to track availability status of the apartment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A7C59-EE6C-4F6B-B518-661CD100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2" y="1118563"/>
            <a:ext cx="11382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FE984-57BF-40C2-9B52-44593EE6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712269"/>
            <a:ext cx="367133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OBJECTIVES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6AF3155-1B07-4518-B3BF-45E56105D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2604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36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143000" y="-149219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1904596" y="627733"/>
            <a:ext cx="838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to track availability of Unit with its features when posted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83528-640C-4759-8CC6-14F91EF2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5" y="1123359"/>
            <a:ext cx="11410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7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284218" y="-106592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-78902" y="656897"/>
            <a:ext cx="123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Trigger to generate first payment(</a:t>
            </a:r>
            <a:r>
              <a:rPr lang="en-US" sz="2400" dirty="0" err="1"/>
              <a:t>monthlyrent</a:t>
            </a:r>
            <a:r>
              <a:rPr lang="en-US" sz="2400" dirty="0"/>
              <a:t> +</a:t>
            </a:r>
            <a:r>
              <a:rPr lang="en-US" sz="2400" dirty="0" err="1"/>
              <a:t>securitydeposit</a:t>
            </a:r>
            <a:r>
              <a:rPr lang="en-US" sz="2400" dirty="0"/>
              <a:t>) required by the user for each unit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252DF-0BBC-4706-B941-2405178E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9" y="1118562"/>
            <a:ext cx="11430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23975" y="-145798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4155789" y="256760"/>
            <a:ext cx="965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View for Unit Count by User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7F4F0-7C7E-472A-B0E8-E797C0A7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7" y="952915"/>
            <a:ext cx="11372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7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90236" y="-1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3029354" y="223193"/>
            <a:ext cx="965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View showing Facilities Available near the Property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EBB6E-22A0-47AD-A6F2-6D0F7206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2" y="1238856"/>
            <a:ext cx="11410950" cy="51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7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333076" y="25960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4036519" y="-174100"/>
            <a:ext cx="45641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View showing Unit Features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03873-1148-45F9-9142-1ED2056D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77" y="1118562"/>
            <a:ext cx="114014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3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9EC9CDBD-E01B-47A9-B3E5-16D581FC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0" y="-190500"/>
            <a:ext cx="12191980" cy="7048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F3027-8D60-48FB-9F62-978AC8345051}"/>
              </a:ext>
            </a:extLst>
          </p:cNvPr>
          <p:cNvSpPr txBox="1"/>
          <p:nvPr/>
        </p:nvSpPr>
        <p:spPr>
          <a:xfrm>
            <a:off x="1257714" y="-117364"/>
            <a:ext cx="9144000" cy="823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COMPUTED DATA ENCRYPTION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80F4C-C933-44EC-B9E2-0DBBD21151FC}"/>
              </a:ext>
            </a:extLst>
          </p:cNvPr>
          <p:cNvSpPr/>
          <p:nvPr/>
        </p:nvSpPr>
        <p:spPr>
          <a:xfrm>
            <a:off x="1143000" y="1118563"/>
            <a:ext cx="72009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891C0-CA79-4E35-AD25-7CAF90D7FCE2}"/>
              </a:ext>
            </a:extLst>
          </p:cNvPr>
          <p:cNvSpPr txBox="1"/>
          <p:nvPr/>
        </p:nvSpPr>
        <p:spPr>
          <a:xfrm>
            <a:off x="3011556" y="-327767"/>
            <a:ext cx="9782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Column Data Encryption on </a:t>
            </a:r>
            <a:r>
              <a:rPr lang="en-US" sz="2400" b="1" dirty="0"/>
              <a:t>User’s Password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3EA21-D239-4B7D-B1A1-ECE0AB9A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2" y="964895"/>
            <a:ext cx="113823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93" y="2001870"/>
            <a:ext cx="10416207" cy="16117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Data Visualization </a:t>
            </a:r>
            <a:b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for </a:t>
            </a:r>
            <a:b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6000">
                <a:solidFill>
                  <a:srgbClr val="FFFFFF"/>
                </a:solidFill>
                <a:latin typeface="Algerian" panose="04020705040A02060702" pitchFamily="82" charset="0"/>
              </a:rPr>
              <a:t>Rental-It-Out 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2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F8574-5B97-43BF-913C-7637BD607A9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DASHBOARD FOR PROPERTY FACILITY</a:t>
            </a:r>
          </a:p>
        </p:txBody>
      </p:sp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2A6E6381-31EA-466C-AF07-28B31DA2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4934"/>
            <a:ext cx="8560198" cy="6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6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0F5D4-C68C-4B25-BE42-6E3A3FC0A47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DASHBOARD FOR UNIT FEATURES</a:t>
            </a:r>
          </a:p>
        </p:txBody>
      </p:sp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71C01D01-BB51-4D97-8088-0E8E85D1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40" y="117178"/>
            <a:ext cx="8575040" cy="65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iving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3C5322B4-499A-4DAF-BE57-166FC3BD3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Picture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31C7EB3E-8404-4CB1-B98D-A9F1E6F2D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r="20332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D0C4C-7479-4F98-8880-8B114C5FA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80808"/>
                </a:solidFill>
              </a:rPr>
              <a:t>By- Data Junkies        </a:t>
            </a:r>
          </a:p>
          <a:p>
            <a:endParaRPr lang="en-US" sz="16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B2FB-B843-465D-BBE2-D90A1CDE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80808"/>
                </a:solidFill>
                <a:latin typeface="Maiandra GD" panose="020E0502030308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0679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filled with furniture and a table&#10;&#10;Description automatically generated">
            <a:extLst>
              <a:ext uri="{FF2B5EF4-FFF2-40B4-BE49-F238E27FC236}">
                <a16:creationId xmlns:a16="http://schemas.microsoft.com/office/drawing/2014/main" id="{6356CB7F-A35A-43B1-8573-F6939A2A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78981-3639-4BBD-A841-1C96A6C1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2363" y="1065862"/>
            <a:ext cx="5459893" cy="472627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Algerian" panose="04020705040A02060702" pitchFamily="82" charset="0"/>
              </a:rPr>
              <a:t>DESIGN</a:t>
            </a:r>
            <a:br>
              <a:rPr lang="en-US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5400" dirty="0">
                <a:solidFill>
                  <a:srgbClr val="FFFFFF"/>
                </a:solidFill>
                <a:latin typeface="Algerian" panose="04020705040A02060702" pitchFamily="82" charset="0"/>
              </a:rPr>
              <a:t>APPROACH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019F016-5D31-40EE-A2DC-C5E1D6599247}"/>
              </a:ext>
            </a:extLst>
          </p:cNvPr>
          <p:cNvSpPr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User  are client, agent or owner. Agents or owner can post the rent which can be viewed by the clients looking for the apartments.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Client lease out the Unit considering, the availability date, location, facilities available, rent of the unit etc. and can also request for maintenance after leasing out the unit whenever required.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 Property contain all the features of the unit that the clients look for.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The unit entity contains the location details which is dependent on the property and further extends to show the features available in the unit.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Appointment schedule contains details such as time and date the client can come and visit the apartment.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Details like transportation services, stores in vicinity, crime rate near the area, has also been made available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425085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7962"/>
            <a:ext cx="9144000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ERD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2BB5C55-D0C2-41A2-BE99-549B333E5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2902"/>
            <a:ext cx="10290376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96" y="-493680"/>
            <a:ext cx="10416207" cy="16117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DDL &amp; DML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596FE-9801-4489-A65A-3B1A4592D5EE}"/>
              </a:ext>
            </a:extLst>
          </p:cNvPr>
          <p:cNvSpPr/>
          <p:nvPr/>
        </p:nvSpPr>
        <p:spPr>
          <a:xfrm>
            <a:off x="1709530" y="2136339"/>
            <a:ext cx="8030818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Some important entities like User ( Subtype and Supertype), Property, Unit and Lease required special attention.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Most of the relations are through these entities.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b="1" dirty="0"/>
              <a:t>Property</a:t>
            </a:r>
            <a:r>
              <a:rPr lang="en-IN" b="1" dirty="0"/>
              <a:t> and </a:t>
            </a:r>
            <a:r>
              <a:rPr lang="en-US" b="1" dirty="0"/>
              <a:t>Unit </a:t>
            </a:r>
            <a:r>
              <a:rPr lang="en-IN" b="1" dirty="0"/>
              <a:t>make up most of the relations whereas Lease is a crucial entity on its own</a:t>
            </a:r>
          </a:p>
        </p:txBody>
      </p:sp>
    </p:spTree>
    <p:extLst>
      <p:ext uri="{BB962C8B-B14F-4D97-AF65-F5344CB8AC3E}">
        <p14:creationId xmlns:p14="http://schemas.microsoft.com/office/powerpoint/2010/main" val="268137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106017" y="11430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207962"/>
            <a:ext cx="4982817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USER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D2B2B-2EAE-43FA-875C-21EF70B9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6" y="1027443"/>
            <a:ext cx="3609975" cy="3027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4ADD-8248-4F57-BF7B-C19E26A5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817" y="279357"/>
            <a:ext cx="3983986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89C45-6A01-4670-B7AA-25C82900B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581" y="1629683"/>
            <a:ext cx="5715179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BE106-3A37-4204-851E-F949E4799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581" y="2934932"/>
            <a:ext cx="4980601" cy="136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994FB-FF86-40F2-9DCA-77B6281B2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875" y="279357"/>
            <a:ext cx="2517892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BFA875-9802-46A7-ADA9-F88580555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66" y="4350519"/>
            <a:ext cx="10944225" cy="2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7962"/>
            <a:ext cx="7935153" cy="801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PROPERTY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A6730-02F8-42CF-9D8C-BB2D9525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2" y="1033680"/>
            <a:ext cx="4065605" cy="197167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D9551-4920-428C-B711-4118C4031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947" y="1033680"/>
            <a:ext cx="6657975" cy="1971675"/>
          </a:xfrm>
          <a:prstGeom prst="rect">
            <a:avLst/>
          </a:prstGeom>
        </p:spPr>
      </p:pic>
      <p:pic>
        <p:nvPicPr>
          <p:cNvPr id="4" name="Picture 3" descr="A picture containing display&#10;&#10;Description automatically generated">
            <a:extLst>
              <a:ext uri="{FF2B5EF4-FFF2-40B4-BE49-F238E27FC236}">
                <a16:creationId xmlns:a16="http://schemas.microsoft.com/office/drawing/2014/main" id="{C7D5E4CE-DE8E-42BA-B58A-033CABD88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52" y="3195854"/>
            <a:ext cx="11351570" cy="34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3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7962"/>
            <a:ext cx="5364232" cy="6547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UNIT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19F97-B1BC-4E7A-BD39-F574ADF9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" y="862670"/>
            <a:ext cx="7382062" cy="2600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BE795-4659-4B70-93F1-BE7FE3D4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119" y="2376281"/>
            <a:ext cx="2514600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0C4A5-B4CB-45BA-89A1-E87D8CD41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8436" y="2378780"/>
            <a:ext cx="2171513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DD220-837D-4CBA-A10B-416BE567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210" y="39730"/>
            <a:ext cx="3219450" cy="21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2888D-AF8C-4D53-9F46-D465C7DF7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3558209"/>
            <a:ext cx="11753850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B8B6680-73A8-446C-98C3-DBD045CBE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2792"/>
          <a:stretch/>
        </p:blipFill>
        <p:spPr>
          <a:xfrm>
            <a:off x="20" y="-1904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9206F-16D5-46E5-8554-DC49D735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1" y="207962"/>
            <a:ext cx="4398892" cy="1925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Lease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FF1AC-5947-4B7D-9A00-8A9D1AE22293}"/>
              </a:ext>
            </a:extLst>
          </p:cNvPr>
          <p:cNvSpPr txBox="1"/>
          <p:nvPr/>
        </p:nvSpPr>
        <p:spPr>
          <a:xfrm>
            <a:off x="457200" y="93345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FDE7C-A99B-473D-82E3-040FE38F6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39" y="314325"/>
            <a:ext cx="4561233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523D-55A5-4924-986E-E2ED73AC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476625"/>
            <a:ext cx="11525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512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Algerian</vt:lpstr>
      <vt:lpstr>Arial</vt:lpstr>
      <vt:lpstr>Calibri</vt:lpstr>
      <vt:lpstr>Calibri Light</vt:lpstr>
      <vt:lpstr>Maiandra GD</vt:lpstr>
      <vt:lpstr>Times New Roman</vt:lpstr>
      <vt:lpstr>Wingdings</vt:lpstr>
      <vt:lpstr>Office Theme</vt:lpstr>
      <vt:lpstr>1_Office Theme</vt:lpstr>
      <vt:lpstr>RENT-IT-OUT</vt:lpstr>
      <vt:lpstr>OBJECTIVES</vt:lpstr>
      <vt:lpstr>DESIGN APPROACH</vt:lpstr>
      <vt:lpstr>ERD Diagram</vt:lpstr>
      <vt:lpstr>DDL &amp; DML Statements</vt:lpstr>
      <vt:lpstr>USER DETAILS</vt:lpstr>
      <vt:lpstr>PROPERTY DETAILS</vt:lpstr>
      <vt:lpstr>UNIT DETAILS</vt:lpstr>
      <vt:lpstr>Lease DETAILS</vt:lpstr>
      <vt:lpstr>Lease PAYMENT</vt:lpstr>
      <vt:lpstr>Database Objects</vt:lpstr>
      <vt:lpstr>STORED PROCEDURE</vt:lpstr>
      <vt:lpstr>STORED PROCEDURE</vt:lpstr>
      <vt:lpstr>STORED PROCEDURE</vt:lpstr>
      <vt:lpstr>STORED PROCEDURE</vt:lpstr>
      <vt:lpstr>STORED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 for  Rental-It-Out 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RENT-IT-OUT</dc:title>
  <dc:creator>User</dc:creator>
  <cp:lastModifiedBy>User</cp:lastModifiedBy>
  <cp:revision>18</cp:revision>
  <dcterms:created xsi:type="dcterms:W3CDTF">2020-04-22T20:45:14Z</dcterms:created>
  <dcterms:modified xsi:type="dcterms:W3CDTF">2020-04-23T17:53:25Z</dcterms:modified>
</cp:coreProperties>
</file>