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8" r:id="rId5"/>
    <p:sldId id="269" r:id="rId6"/>
    <p:sldId id="270" r:id="rId7"/>
    <p:sldId id="271" r:id="rId8"/>
    <p:sldId id="260" r:id="rId9"/>
    <p:sldId id="273" r:id="rId10"/>
    <p:sldId id="272" r:id="rId11"/>
    <p:sldId id="274" r:id="rId12"/>
    <p:sldId id="275" r:id="rId13"/>
    <p:sldId id="276" r:id="rId14"/>
    <p:sldId id="277" r:id="rId15"/>
    <p:sldId id="261" r:id="rId16"/>
    <p:sldId id="262" r:id="rId17"/>
    <p:sldId id="263" r:id="rId18"/>
    <p:sldId id="264"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FA9D878-6BD7-4704-A3C3-C21EDC4B4D88}" type="datetimeFigureOut">
              <a:rPr lang="en-IN" smtClean="0"/>
              <a:t>02-02-2022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B40CF3C-0115-404D-9612-509DD6D3501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728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9D878-6BD7-4704-A3C3-C21EDC4B4D88}"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40CF3C-0115-404D-9612-509DD6D3501E}" type="slidenum">
              <a:rPr lang="en-IN" smtClean="0"/>
              <a:t>‹#›</a:t>
            </a:fld>
            <a:endParaRPr lang="en-IN"/>
          </a:p>
        </p:txBody>
      </p:sp>
    </p:spTree>
    <p:extLst>
      <p:ext uri="{BB962C8B-B14F-4D97-AF65-F5344CB8AC3E}">
        <p14:creationId xmlns:p14="http://schemas.microsoft.com/office/powerpoint/2010/main" val="311226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9D878-6BD7-4704-A3C3-C21EDC4B4D88}"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773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9D878-6BD7-4704-A3C3-C21EDC4B4D88}"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7994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9D878-6BD7-4704-A3C3-C21EDC4B4D88}"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spTree>
    <p:extLst>
      <p:ext uri="{BB962C8B-B14F-4D97-AF65-F5344CB8AC3E}">
        <p14:creationId xmlns:p14="http://schemas.microsoft.com/office/powerpoint/2010/main" val="921094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9D878-6BD7-4704-A3C3-C21EDC4B4D88}"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2677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9D878-6BD7-4704-A3C3-C21EDC4B4D88}"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222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9D878-6BD7-4704-A3C3-C21EDC4B4D88}"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4781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9D878-6BD7-4704-A3C3-C21EDC4B4D88}"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42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9D878-6BD7-4704-A3C3-C21EDC4B4D88}"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spTree>
    <p:extLst>
      <p:ext uri="{BB962C8B-B14F-4D97-AF65-F5344CB8AC3E}">
        <p14:creationId xmlns:p14="http://schemas.microsoft.com/office/powerpoint/2010/main" val="346253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9D878-6BD7-4704-A3C3-C21EDC4B4D88}"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280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A9D878-6BD7-4704-A3C3-C21EDC4B4D88}"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40CF3C-0115-404D-9612-509DD6D3501E}" type="slidenum">
              <a:rPr lang="en-IN" smtClean="0"/>
              <a:t>‹#›</a:t>
            </a:fld>
            <a:endParaRPr lang="en-IN"/>
          </a:p>
        </p:txBody>
      </p:sp>
    </p:spTree>
    <p:extLst>
      <p:ext uri="{BB962C8B-B14F-4D97-AF65-F5344CB8AC3E}">
        <p14:creationId xmlns:p14="http://schemas.microsoft.com/office/powerpoint/2010/main" val="369495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9D878-6BD7-4704-A3C3-C21EDC4B4D88}" type="datetimeFigureOut">
              <a:rPr lang="en-IN" smtClean="0"/>
              <a:t>02-02-2022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40CF3C-0115-404D-9612-509DD6D3501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260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9D878-6BD7-4704-A3C3-C21EDC4B4D88}" type="datetimeFigureOut">
              <a:rPr lang="en-IN" smtClean="0"/>
              <a:t>02-02-2022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40CF3C-0115-404D-9612-509DD6D3501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158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9D878-6BD7-4704-A3C3-C21EDC4B4D88}" type="datetimeFigureOut">
              <a:rPr lang="en-IN" smtClean="0"/>
              <a:t>02-02-2022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40CF3C-0115-404D-9612-509DD6D3501E}" type="slidenum">
              <a:rPr lang="en-IN" smtClean="0"/>
              <a:t>‹#›</a:t>
            </a:fld>
            <a:endParaRPr lang="en-IN"/>
          </a:p>
        </p:txBody>
      </p:sp>
    </p:spTree>
    <p:extLst>
      <p:ext uri="{BB962C8B-B14F-4D97-AF65-F5344CB8AC3E}">
        <p14:creationId xmlns:p14="http://schemas.microsoft.com/office/powerpoint/2010/main" val="242646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9D878-6BD7-4704-A3C3-C21EDC4B4D88}"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40CF3C-0115-404D-9612-509DD6D3501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82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9D878-6BD7-4704-A3C3-C21EDC4B4D88}"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40CF3C-0115-404D-9612-509DD6D3501E}" type="slidenum">
              <a:rPr lang="en-IN" smtClean="0"/>
              <a:t>‹#›</a:t>
            </a:fld>
            <a:endParaRPr lang="en-IN"/>
          </a:p>
        </p:txBody>
      </p:sp>
    </p:spTree>
    <p:extLst>
      <p:ext uri="{BB962C8B-B14F-4D97-AF65-F5344CB8AC3E}">
        <p14:creationId xmlns:p14="http://schemas.microsoft.com/office/powerpoint/2010/main" val="355617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A9D878-6BD7-4704-A3C3-C21EDC4B4D88}" type="datetimeFigureOut">
              <a:rPr lang="en-IN" smtClean="0"/>
              <a:t>02-02-2022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40CF3C-0115-404D-9612-509DD6D3501E}" type="slidenum">
              <a:rPr lang="en-IN" smtClean="0"/>
              <a:t>‹#›</a:t>
            </a:fld>
            <a:endParaRPr lang="en-IN"/>
          </a:p>
        </p:txBody>
      </p:sp>
    </p:spTree>
    <p:extLst>
      <p:ext uri="{BB962C8B-B14F-4D97-AF65-F5344CB8AC3E}">
        <p14:creationId xmlns:p14="http://schemas.microsoft.com/office/powerpoint/2010/main" val="201512760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3ECC-3411-466C-A15B-1D96952CDF6D}"/>
              </a:ext>
            </a:extLst>
          </p:cNvPr>
          <p:cNvSpPr>
            <a:spLocks noGrp="1"/>
          </p:cNvSpPr>
          <p:nvPr>
            <p:ph type="ctrTitle"/>
          </p:nvPr>
        </p:nvSpPr>
        <p:spPr>
          <a:xfrm>
            <a:off x="2417779" y="802299"/>
            <a:ext cx="8637073" cy="1940902"/>
          </a:xfrm>
        </p:spPr>
        <p:txBody>
          <a:bodyPr>
            <a:normAutofit/>
          </a:bodyPr>
          <a:lstStyle/>
          <a:p>
            <a:pPr algn="l"/>
            <a:r>
              <a:rPr lang="en-US" sz="4000" dirty="0">
                <a:latin typeface="Calibri" panose="020F0502020204030204" pitchFamily="34" charset="0"/>
                <a:cs typeface="Calibri" panose="020F0502020204030204" pitchFamily="34" charset="0"/>
              </a:rPr>
              <a:t>			Power Factor Prediction</a:t>
            </a:r>
            <a:endParaRPr lang="en-IN" sz="4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ACCF571-77B8-4699-AEA8-938D5D4D1E40}"/>
              </a:ext>
            </a:extLst>
          </p:cNvPr>
          <p:cNvSpPr>
            <a:spLocks noGrp="1"/>
          </p:cNvSpPr>
          <p:nvPr>
            <p:ph type="subTitle" idx="1"/>
          </p:nvPr>
        </p:nvSpPr>
        <p:spPr/>
        <p:txBody>
          <a:bodyPr>
            <a:normAutofit/>
          </a:bodyPr>
          <a:lstStyle/>
          <a:p>
            <a:r>
              <a:rPr lang="en-US" b="1" dirty="0">
                <a:latin typeface="Calibri" panose="020F0502020204030204" pitchFamily="34" charset="0"/>
                <a:cs typeface="Calibri" panose="020F0502020204030204" pitchFamily="34" charset="0"/>
              </a:rPr>
              <a:t>						</a:t>
            </a:r>
          </a:p>
          <a:p>
            <a:r>
              <a:rPr lang="en-US" b="1" dirty="0">
                <a:latin typeface="Calibri" panose="020F0502020204030204" pitchFamily="34" charset="0"/>
                <a:cs typeface="Calibri" panose="020F0502020204030204" pitchFamily="34" charset="0"/>
              </a:rPr>
              <a:t>							</a:t>
            </a:r>
            <a:r>
              <a:rPr lang="en-US" sz="2100" b="1" dirty="0">
                <a:latin typeface="Calibri" panose="020F0502020204030204" pitchFamily="34" charset="0"/>
                <a:cs typeface="Calibri" panose="020F0502020204030204" pitchFamily="34" charset="0"/>
              </a:rPr>
              <a:t>Prepared By: Bhumik P Shah 															</a:t>
            </a:r>
            <a:endParaRPr lang="en-IN" sz="2100" dirty="0"/>
          </a:p>
        </p:txBody>
      </p:sp>
    </p:spTree>
    <p:extLst>
      <p:ext uri="{BB962C8B-B14F-4D97-AF65-F5344CB8AC3E}">
        <p14:creationId xmlns:p14="http://schemas.microsoft.com/office/powerpoint/2010/main" val="221930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0627-D42B-4C7F-8AAC-0856D7EABE98}"/>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Abnormality observed in phase and line voltage.</a:t>
            </a:r>
          </a:p>
        </p:txBody>
      </p:sp>
      <p:sp>
        <p:nvSpPr>
          <p:cNvPr id="3" name="Content Placeholder 2">
            <a:extLst>
              <a:ext uri="{FF2B5EF4-FFF2-40B4-BE49-F238E27FC236}">
                <a16:creationId xmlns:a16="http://schemas.microsoft.com/office/drawing/2014/main" id="{DDE7C5F3-1BE9-4BF3-B057-B59867968651}"/>
              </a:ext>
            </a:extLst>
          </p:cNvPr>
          <p:cNvSpPr>
            <a:spLocks noGrp="1"/>
          </p:cNvSpPr>
          <p:nvPr>
            <p:ph idx="1"/>
          </p:nvPr>
        </p:nvSpPr>
        <p:spPr/>
        <p:txBody>
          <a:bodyPr/>
          <a:lstStyle/>
          <a:p>
            <a:r>
              <a:rPr lang="en-IN" sz="1800" dirty="0">
                <a:latin typeface="Calibri" panose="020F0502020204030204" pitchFamily="34" charset="0"/>
                <a:cs typeface="Calibri" panose="020F0502020204030204" pitchFamily="34" charset="0"/>
              </a:rPr>
              <a:t>Some of the records are having value as zero in features VL1,VL2 ,VL3(phase voltage)and VL12,VL23,VL34(line to line voltage) which says either the </a:t>
            </a:r>
            <a:r>
              <a:rPr lang="en-US" sz="1800" dirty="0">
                <a:latin typeface="Calibri" panose="020F0502020204030204" pitchFamily="34" charset="0"/>
                <a:cs typeface="Calibri" panose="020F0502020204030204" pitchFamily="34" charset="0"/>
              </a:rPr>
              <a:t>transmission line is under forced outage due to faults or it can be due to the shutdown taken for periodic maintenance of line as during normal operating conditions these parameters can never be zero.</a:t>
            </a:r>
          </a:p>
          <a:p>
            <a:r>
              <a:rPr lang="en-US" sz="1800" dirty="0">
                <a:latin typeface="Calibri" panose="020F0502020204030204" pitchFamily="34" charset="0"/>
                <a:cs typeface="Calibri" panose="020F0502020204030204" pitchFamily="34" charset="0"/>
              </a:rPr>
              <a:t>The permissible limit of voltage variations allowed in EHV line is in the range of -12.5 to 10.5 and anything beyond that is not acceptable as the protection system(relays and breakers) will operate and trip the line for voltage beyond permissible limit .</a:t>
            </a:r>
          </a:p>
          <a:p>
            <a:r>
              <a:rPr lang="en-US" sz="1800" dirty="0">
                <a:latin typeface="Calibri" panose="020F0502020204030204" pitchFamily="34" charset="0"/>
                <a:cs typeface="Calibri" panose="020F0502020204030204" pitchFamily="34" charset="0"/>
              </a:rPr>
              <a:t>There are 1730 records in VL12 having value as zero. The feature VL12 can never have zero value (line to line voltage)for healthy power system that too when other parameters of the line like current and voltage(VL23 &amp; VL13) are having values within the acceptable range.</a:t>
            </a: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42027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3F2C-C426-415C-BF01-19CAC3CB8287}"/>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Abnormality observed in line current</a:t>
            </a:r>
          </a:p>
        </p:txBody>
      </p:sp>
      <p:sp>
        <p:nvSpPr>
          <p:cNvPr id="3" name="Content Placeholder 2">
            <a:extLst>
              <a:ext uri="{FF2B5EF4-FFF2-40B4-BE49-F238E27FC236}">
                <a16:creationId xmlns:a16="http://schemas.microsoft.com/office/drawing/2014/main" id="{17348C92-F40E-4855-80F5-DE19D240FFCE}"/>
              </a:ext>
            </a:extLst>
          </p:cNvPr>
          <p:cNvSpPr>
            <a:spLocks noGrp="1"/>
          </p:cNvSpPr>
          <p:nvPr>
            <p:ph idx="1"/>
          </p:nvPr>
        </p:nvSpPr>
        <p:spPr/>
        <p:txBody>
          <a:bodyPr/>
          <a:lstStyle/>
          <a:p>
            <a:r>
              <a:rPr lang="en-IN" sz="1800" dirty="0">
                <a:latin typeface="Calibri" panose="020F0502020204030204" pitchFamily="34" charset="0"/>
                <a:cs typeface="Calibri" panose="020F0502020204030204" pitchFamily="34" charset="0"/>
              </a:rPr>
              <a:t>Some of the records are having value as zero in features IL1,IL2 and IL3(line current) which says  there is a mismatch between generation and demand and such type of situations hardly exist.</a:t>
            </a:r>
          </a:p>
          <a:p>
            <a:r>
              <a:rPr lang="en-IN" sz="1800" dirty="0">
                <a:latin typeface="Calibri" panose="020F0502020204030204" pitchFamily="34" charset="0"/>
                <a:cs typeface="Calibri" panose="020F0502020204030204" pitchFamily="34" charset="0"/>
              </a:rPr>
              <a:t>Second scenario can be there is an open circuit which implies the conductor used for carrying current is broken from somewhere resulting into features IL1, IL2 and IL3 values as zero.</a:t>
            </a:r>
          </a:p>
          <a:p>
            <a:pPr marL="0" indent="0">
              <a:buNone/>
            </a:pPr>
            <a:endParaRPr lang="en-IN" sz="1800" dirty="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081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1276-8DF5-4581-AA97-60EA388C1864}"/>
              </a:ext>
            </a:extLst>
          </p:cNvPr>
          <p:cNvSpPr>
            <a:spLocks noGrp="1"/>
          </p:cNvSpPr>
          <p:nvPr>
            <p:ph type="title"/>
          </p:nvPr>
        </p:nvSpPr>
        <p:spPr/>
        <p:txBody>
          <a:bodyPr/>
          <a:lstStyle/>
          <a:p>
            <a:r>
              <a:rPr lang="en-US" sz="2800" dirty="0">
                <a:latin typeface="Calibri" panose="020F0502020204030204" pitchFamily="34" charset="0"/>
                <a:cs typeface="Calibri" panose="020F0502020204030204" pitchFamily="34" charset="0"/>
              </a:rPr>
              <a:t>Harmonics</a:t>
            </a:r>
            <a:endParaRPr lang="en-IN"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F694F61-0C5E-45CA-B7FB-E94198383597}"/>
              </a:ext>
            </a:extLst>
          </p:cNvPr>
          <p:cNvSpPr>
            <a:spLocks noGrp="1"/>
          </p:cNvSpPr>
          <p:nvPr>
            <p:ph idx="1"/>
          </p:nvPr>
        </p:nvSpPr>
        <p:spPr/>
        <p:txBody>
          <a:bodyPr/>
          <a:lstStyle/>
          <a:p>
            <a:r>
              <a:rPr lang="en-US" sz="1800" dirty="0">
                <a:latin typeface="Calibri" panose="020F0502020204030204" pitchFamily="34" charset="0"/>
                <a:cs typeface="Calibri" panose="020F0502020204030204" pitchFamily="34" charset="0"/>
              </a:rPr>
              <a:t>In an electric power system, a harmonic of a voltage or current waveform is a sinusoidal wave whose frequency is an integer multiple of the fundamental frequency.</a:t>
            </a:r>
          </a:p>
          <a:p>
            <a:r>
              <a:rPr lang="en-US" sz="1800" dirty="0">
                <a:latin typeface="Calibri" panose="020F0502020204030204" pitchFamily="34" charset="0"/>
                <a:cs typeface="Calibri" panose="020F0502020204030204" pitchFamily="34" charset="0"/>
              </a:rPr>
              <a:t>They are a frequent cause of power quality problems and can result in increased equipment and conductor heating and can damage it.</a:t>
            </a:r>
          </a:p>
          <a:p>
            <a:r>
              <a:rPr lang="en-US" sz="1800" dirty="0">
                <a:latin typeface="Calibri" panose="020F0502020204030204" pitchFamily="34" charset="0"/>
                <a:cs typeface="Calibri" panose="020F0502020204030204" pitchFamily="34" charset="0"/>
              </a:rPr>
              <a:t>Harmonic frequencies are produced by the action of non-linear loads such as rectifiers, discharge lighting, computer, diode, bulbs or saturated electric machines.</a:t>
            </a:r>
          </a:p>
          <a:p>
            <a:pPr marL="0" indent="0">
              <a:buNone/>
            </a:pP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44916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3DC1-185F-4F89-83E4-1ECA88A1BF4F}"/>
              </a:ext>
            </a:extLst>
          </p:cNvPr>
          <p:cNvSpPr>
            <a:spLocks noGrp="1"/>
          </p:cNvSpPr>
          <p:nvPr>
            <p:ph type="title"/>
          </p:nvPr>
        </p:nvSpPr>
        <p:spPr/>
        <p:txBody>
          <a:bodyPr>
            <a:normAutofit/>
          </a:bodyPr>
          <a:lstStyle/>
          <a:p>
            <a:r>
              <a:rPr lang="en-IN" sz="3100" dirty="0">
                <a:latin typeface="Calibri" panose="020F0502020204030204" pitchFamily="34" charset="0"/>
                <a:cs typeface="Calibri" panose="020F0502020204030204" pitchFamily="34" charset="0"/>
              </a:rPr>
              <a:t>Total Harmonic Voltage and current Distortion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1BE60C0E-3AB0-4790-AA21-9A9A2E226169}"/>
              </a:ext>
            </a:extLst>
          </p:cNvPr>
          <p:cNvSpPr>
            <a:spLocks noGrp="1"/>
          </p:cNvSpPr>
          <p:nvPr>
            <p:ph idx="1"/>
          </p:nvPr>
        </p:nvSpPr>
        <p:spPr/>
        <p:txBody>
          <a:bodyPr/>
          <a:lstStyle/>
          <a:p>
            <a:r>
              <a:rPr lang="en-US" sz="1800" dirty="0">
                <a:latin typeface="Calibri" panose="020F0502020204030204" pitchFamily="34" charset="0"/>
                <a:cs typeface="Calibri" panose="020F0502020204030204" pitchFamily="34" charset="0"/>
              </a:rPr>
              <a:t>THD, of a signal is a measurement of the harmonic distortion present and is defined as the ratio of the sum of the power of all harmonic components to the power of the fundamental frequency.</a:t>
            </a:r>
          </a:p>
          <a:p>
            <a:r>
              <a:rPr lang="en-US" sz="1800" dirty="0">
                <a:latin typeface="Calibri" panose="020F0502020204030204" pitchFamily="34" charset="0"/>
                <a:cs typeface="Calibri" panose="020F0502020204030204" pitchFamily="34" charset="0"/>
              </a:rPr>
              <a:t>It can be expressed in percentage or decibel , lesser the value better it is .</a:t>
            </a:r>
          </a:p>
          <a:p>
            <a:r>
              <a:rPr lang="en-US" sz="1800" dirty="0">
                <a:latin typeface="Calibri" panose="020F0502020204030204" pitchFamily="34" charset="0"/>
                <a:cs typeface="Calibri" panose="020F0502020204030204" pitchFamily="34" charset="0"/>
              </a:rPr>
              <a:t>Allowed permissible limit for THD specifically for voltage is 1.5 to 3% and for current it is 8 to 10 % and anything about that is abnormal or dangerous.</a:t>
            </a:r>
          </a:p>
          <a:p>
            <a:r>
              <a:rPr lang="en-US" sz="1800" dirty="0">
                <a:latin typeface="Calibri" panose="020F0502020204030204" pitchFamily="34" charset="0"/>
                <a:cs typeface="Calibri" panose="020F0502020204030204" pitchFamily="34" charset="0"/>
              </a:rPr>
              <a:t>The abnormality is observed in 339 records where THDVL1(Voltage distortion) is exceeding the permissible limit which is dangerous for the power system .</a:t>
            </a: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8485541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58AB-0694-444D-B6F6-5DD4221B14BC}"/>
              </a:ext>
            </a:extLst>
          </p:cNvPr>
          <p:cNvSpPr>
            <a:spLocks noGrp="1"/>
          </p:cNvSpPr>
          <p:nvPr>
            <p:ph type="title"/>
          </p:nvPr>
        </p:nvSpPr>
        <p:spPr/>
        <p:txBody>
          <a:bodyPr/>
          <a:lstStyle/>
          <a:p>
            <a:r>
              <a:rPr lang="en-US" sz="3100" dirty="0">
                <a:latin typeface="Calibri" panose="020F0502020204030204" pitchFamily="34" charset="0"/>
                <a:cs typeface="Calibri" panose="020F0502020204030204" pitchFamily="34" charset="0"/>
              </a:rPr>
              <a:t>Maximum Demand(loading)</a:t>
            </a:r>
            <a:endParaRPr lang="en-IN" sz="31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99A72FA-31A3-407D-A789-7F59EEF07F8C}"/>
              </a:ext>
            </a:extLst>
          </p:cNvPr>
          <p:cNvSpPr>
            <a:spLocks noGrp="1"/>
          </p:cNvSpPr>
          <p:nvPr>
            <p:ph idx="1"/>
          </p:nvPr>
        </p:nvSpPr>
        <p:spPr/>
        <p:txBody>
          <a:bodyPr>
            <a:normAutofit lnSpcReduction="10000"/>
          </a:bodyPr>
          <a:lstStyle/>
          <a:p>
            <a:r>
              <a:rPr lang="en-US" sz="1800" dirty="0">
                <a:latin typeface="Calibri" panose="020F0502020204030204" pitchFamily="34" charset="0"/>
                <a:cs typeface="Calibri" panose="020F0502020204030204" pitchFamily="34" charset="0"/>
              </a:rPr>
              <a:t>The main objective of power system is that the sending end voltage should be equal to receiving end voltage and that is governed by surge impedance loading in other words it is nothing but a safe loading of a transmission line.</a:t>
            </a:r>
          </a:p>
          <a:p>
            <a:r>
              <a:rPr lang="en-US" sz="1800" dirty="0">
                <a:latin typeface="Calibri" panose="020F0502020204030204" pitchFamily="34" charset="0"/>
                <a:cs typeface="Calibri" panose="020F0502020204030204" pitchFamily="34" charset="0"/>
              </a:rPr>
              <a:t>The transmission line has two components inductor in series and shunt capacitor in parallel. The inductor is said to be absorber of reactive power and shunt capacitor is said to generator of reactive power.</a:t>
            </a:r>
          </a:p>
          <a:p>
            <a:r>
              <a:rPr lang="en-US" sz="1800" dirty="0">
                <a:latin typeface="Calibri" panose="020F0502020204030204" pitchFamily="34" charset="0"/>
                <a:cs typeface="Calibri" panose="020F0502020204030204" pitchFamily="34" charset="0"/>
              </a:rPr>
              <a:t>The amount of reactive power generated by capacitor should be absorbed by series inductor which is an ideal situation.</a:t>
            </a:r>
          </a:p>
          <a:p>
            <a:r>
              <a:rPr lang="en-US" sz="1800" dirty="0">
                <a:latin typeface="Calibri" panose="020F0502020204030204" pitchFamily="34" charset="0"/>
                <a:cs typeface="Calibri" panose="020F0502020204030204" pitchFamily="34" charset="0"/>
              </a:rPr>
              <a:t>The abnormalities is observed in 3450 records for feature MDIL1 where the maximum demand is less than 100 MVA which says the transmission line is lightly loaded resulting into voltage at receiving end greater than sending end voltage.</a:t>
            </a:r>
          </a:p>
          <a:p>
            <a:endParaRPr lang="en-US"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094126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03F6-B347-454A-9380-792D9640EE72}"/>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Outliers detection and Treatment</a:t>
            </a:r>
            <a:endParaRPr lang="en-IN" sz="2800" dirty="0"/>
          </a:p>
        </p:txBody>
      </p:sp>
      <p:sp>
        <p:nvSpPr>
          <p:cNvPr id="3" name="Content Placeholder 2">
            <a:extLst>
              <a:ext uri="{FF2B5EF4-FFF2-40B4-BE49-F238E27FC236}">
                <a16:creationId xmlns:a16="http://schemas.microsoft.com/office/drawing/2014/main" id="{65B6E5D5-CF41-4ADE-AD35-C4C6CB8F0B04}"/>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Data Visualization is the graphical representation of the information and data. Further, by using visual elements like charts, graphs and maps data visualization tools provide an accessible way to see and understand trends, outliers and patterns in data.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outlier detection is carried out using boxplot and distribution plot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outliers are treated using IQR(Inter Quartile Range) method for features VL1, VL2, VL3, IL1, IL2, IL3, VL12, VL23, VL31,THDVL1,THDVL2,THDVL3, THDIL1, THDIL2 and THDIL3   instead of removing them using </a:t>
            </a:r>
            <a:r>
              <a:rPr lang="en-IN" sz="1800" dirty="0" err="1">
                <a:latin typeface="Calibri" panose="020F0502020204030204" pitchFamily="34" charset="0"/>
                <a:ea typeface="Calibri" panose="020F0502020204030204" pitchFamily="34" charset="0"/>
                <a:cs typeface="Times New Roman" panose="02020603050405020304" pitchFamily="18" charset="0"/>
              </a:rPr>
              <a:t>Z</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score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removing the outliers will create data loss which should be avoided as data is vital and costly.</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780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07EA-2E14-4FEF-9838-82A6AE25D8E6}"/>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Skewness</a:t>
            </a:r>
            <a:endParaRPr lang="en-IN" sz="2800" dirty="0"/>
          </a:p>
        </p:txBody>
      </p:sp>
      <p:sp>
        <p:nvSpPr>
          <p:cNvPr id="3" name="Content Placeholder 2">
            <a:extLst>
              <a:ext uri="{FF2B5EF4-FFF2-40B4-BE49-F238E27FC236}">
                <a16:creationId xmlns:a16="http://schemas.microsoft.com/office/drawing/2014/main" id="{A7C181AE-3326-4124-B485-4BE9B9FED289}"/>
              </a:ext>
            </a:extLst>
          </p:cNvPr>
          <p:cNvSpPr>
            <a:spLocks noGrp="1"/>
          </p:cNvSpPr>
          <p:nvPr>
            <p:ph idx="1"/>
          </p:nvPr>
        </p:nvSpPr>
        <p:spPr/>
        <p:txBody>
          <a:bodyPr>
            <a:normAutofit fontScale="92500"/>
          </a:bodyPr>
          <a:lstStyle/>
          <a:p>
            <a:r>
              <a:rPr lang="en-US" sz="1800" dirty="0">
                <a:solidFill>
                  <a:srgbClr val="202124"/>
                </a:solidFill>
                <a:latin typeface="Calibri" panose="020F0502020204030204" pitchFamily="34" charset="0"/>
                <a:cs typeface="Calibri" panose="020F0502020204030204" pitchFamily="34" charset="0"/>
              </a:rPr>
              <a:t>S</a:t>
            </a:r>
            <a:r>
              <a:rPr lang="en-US" sz="1800" i="0" dirty="0">
                <a:solidFill>
                  <a:srgbClr val="202124"/>
                </a:solidFill>
                <a:effectLst/>
                <a:latin typeface="Calibri" panose="020F0502020204030204" pitchFamily="34" charset="0"/>
                <a:cs typeface="Calibri" panose="020F0502020204030204" pitchFamily="34" charset="0"/>
              </a:rPr>
              <a:t>kewness is the degree of distortion from a normal distribution.</a:t>
            </a:r>
          </a:p>
          <a:p>
            <a:r>
              <a:rPr lang="en-US" sz="1800" i="0" dirty="0">
                <a:solidFill>
                  <a:srgbClr val="202124"/>
                </a:solidFill>
                <a:effectLst/>
                <a:latin typeface="Calibri" panose="020F0502020204030204" pitchFamily="34" charset="0"/>
                <a:cs typeface="Calibri" panose="020F0502020204030204" pitchFamily="34" charset="0"/>
              </a:rPr>
              <a:t>If the values of a certain independent variables (features) are skewed, depending on the model, skewness may violate model assumptions or may impair the interpretation of feature importance</a:t>
            </a:r>
            <a:r>
              <a:rPr lang="en-US" sz="1400" dirty="0">
                <a:solidFill>
                  <a:srgbClr val="202124"/>
                </a:solidFill>
                <a:latin typeface="Calibri" panose="020F0502020204030204" pitchFamily="34" charset="0"/>
                <a:cs typeface="Calibri" panose="020F0502020204030204" pitchFamily="34" charset="0"/>
              </a:rPr>
              <a: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All the numerical features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independent features in these dataset are having skewness </a:t>
            </a:r>
            <a:r>
              <a:rPr lang="en-IN" sz="1800" dirty="0">
                <a:latin typeface="Calibri" panose="020F0502020204030204" pitchFamily="34" charset="0"/>
                <a:ea typeface="Calibri" panose="020F0502020204030204" pitchFamily="34" charset="0"/>
                <a:cs typeface="Times New Roman" panose="02020603050405020304" pitchFamily="18" charset="0"/>
              </a:rPr>
              <a:t>greater </a:t>
            </a:r>
            <a:r>
              <a:rPr lang="en-IN" sz="1800" dirty="0">
                <a:effectLst/>
                <a:latin typeface="Calibri" panose="020F0502020204030204" pitchFamily="34" charset="0"/>
                <a:ea typeface="Calibri" panose="020F0502020204030204" pitchFamily="34" charset="0"/>
                <a:cs typeface="Times New Roman" panose="02020603050405020304" pitchFamily="18" charset="0"/>
              </a:rPr>
              <a:t>than 0.5 which has to be treated as the skewed data will hamper model performance and accuracy.</a:t>
            </a:r>
          </a:p>
          <a:p>
            <a:r>
              <a:rPr lang="en-IN" sz="1800" dirty="0">
                <a:latin typeface="Calibri" panose="020F0502020204030204" pitchFamily="34" charset="0"/>
                <a:cs typeface="Times New Roman" panose="02020603050405020304" pitchFamily="18" charset="0"/>
              </a:rPr>
              <a:t>There are different methods to treat skewness 1) power transform 2) Cube root transformation 3)square root transformation 4)log transformation 5)Box cox Transformation.</a:t>
            </a:r>
          </a:p>
          <a:p>
            <a:r>
              <a:rPr lang="en-IN" sz="1800" dirty="0">
                <a:latin typeface="Calibri" panose="020F0502020204030204" pitchFamily="34" charset="0"/>
                <a:cs typeface="Times New Roman" panose="02020603050405020304" pitchFamily="18" charset="0"/>
              </a:rPr>
              <a:t>Power Transform method is applied for this dataset and all those features with skewness greater than 0.5 is treated.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rgbClr val="202124"/>
              </a:solidFill>
              <a:latin typeface="Calibri" panose="020F0502020204030204" pitchFamily="34" charset="0"/>
              <a:cs typeface="Calibri" panose="020F0502020204030204" pitchFamily="34" charset="0"/>
            </a:endParaRPr>
          </a:p>
          <a:p>
            <a:endParaRPr lang="en-US" sz="1400" dirty="0">
              <a:solidFill>
                <a:srgbClr val="202124"/>
              </a:solidFill>
              <a:latin typeface="Calibri" panose="020F0502020204030204" pitchFamily="34" charset="0"/>
              <a:cs typeface="Calibri" panose="020F0502020204030204" pitchFamily="34" charset="0"/>
            </a:endParaRPr>
          </a:p>
          <a:p>
            <a:pPr marL="0" indent="0">
              <a:buNone/>
            </a:pPr>
            <a:endParaRPr lang="en-US" sz="1400" dirty="0">
              <a:solidFill>
                <a:srgbClr val="202124"/>
              </a:solidFill>
              <a:latin typeface="Calibri" panose="020F0502020204030204" pitchFamily="34" charset="0"/>
              <a:cs typeface="Calibri" panose="020F0502020204030204" pitchFamily="34" charset="0"/>
            </a:endParaRPr>
          </a:p>
          <a:p>
            <a:endParaRPr lang="en-US" sz="1800" i="0" dirty="0">
              <a:solidFill>
                <a:srgbClr val="202124"/>
              </a:solidFill>
              <a:effectLst/>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128535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28E0-AB47-41C2-B8A5-7AAD577D0F58}"/>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Correlation</a:t>
            </a:r>
            <a:endParaRPr lang="en-IN" sz="2800" dirty="0"/>
          </a:p>
        </p:txBody>
      </p:sp>
      <p:sp>
        <p:nvSpPr>
          <p:cNvPr id="3" name="Content Placeholder 2">
            <a:extLst>
              <a:ext uri="{FF2B5EF4-FFF2-40B4-BE49-F238E27FC236}">
                <a16:creationId xmlns:a16="http://schemas.microsoft.com/office/drawing/2014/main" id="{BAA90850-D1C3-4A88-AE9D-9939E2B868D3}"/>
              </a:ext>
            </a:extLst>
          </p:cNvPr>
          <p:cNvSpPr>
            <a:spLocks noGrp="1"/>
          </p:cNvSpPr>
          <p:nvPr>
            <p:ph idx="1"/>
          </p:nvPr>
        </p:nvSpPr>
        <p:spPr/>
        <p:txBody>
          <a:bodyPr/>
          <a:lstStyle/>
          <a:p>
            <a:r>
              <a:rPr lang="en-US" sz="1800" i="0" dirty="0">
                <a:solidFill>
                  <a:srgbClr val="202124"/>
                </a:solidFill>
                <a:effectLst/>
                <a:latin typeface="Calibri" panose="020F0502020204030204" pitchFamily="34" charset="0"/>
                <a:cs typeface="Calibri" panose="020F0502020204030204" pitchFamily="34" charset="0"/>
              </a:rPr>
              <a:t>Correlation</a:t>
            </a:r>
            <a:r>
              <a:rPr lang="en-US" sz="1800" b="0" i="0" dirty="0">
                <a:solidFill>
                  <a:srgbClr val="202124"/>
                </a:solidFill>
                <a:effectLst/>
                <a:latin typeface="Calibri" panose="020F0502020204030204" pitchFamily="34" charset="0"/>
                <a:cs typeface="Calibri" panose="020F0502020204030204" pitchFamily="34" charset="0"/>
              </a:rPr>
              <a:t> is an indication about the changes between two variables.</a:t>
            </a:r>
          </a:p>
          <a:p>
            <a:r>
              <a:rPr lang="en-US" sz="1800" dirty="0">
                <a:solidFill>
                  <a:srgbClr val="202124"/>
                </a:solidFill>
                <a:latin typeface="Calibri" panose="020F0502020204030204" pitchFamily="34" charset="0"/>
                <a:cs typeface="Calibri" panose="020F0502020204030204" pitchFamily="34" charset="0"/>
              </a:rPr>
              <a:t>As per the heatmap it can be said that the target/label attribute PFL1  is </a:t>
            </a:r>
            <a:r>
              <a:rPr lang="en-IN" sz="1800" dirty="0">
                <a:solidFill>
                  <a:srgbClr val="202124"/>
                </a:solidFill>
                <a:latin typeface="Calibri" panose="020F0502020204030204" pitchFamily="34" charset="0"/>
                <a:cs typeface="Calibri" panose="020F0502020204030204" pitchFamily="34" charset="0"/>
              </a:rPr>
              <a:t>having  positive linear correlation with </a:t>
            </a:r>
            <a:r>
              <a:rPr lang="en-IN" sz="1800" dirty="0" err="1">
                <a:solidFill>
                  <a:srgbClr val="202124"/>
                </a:solidFill>
                <a:latin typeface="Calibri" panose="020F0502020204030204" pitchFamily="34" charset="0"/>
                <a:cs typeface="Calibri" panose="020F0502020204030204" pitchFamily="34" charset="0"/>
              </a:rPr>
              <a:t>Avg_pf</a:t>
            </a:r>
            <a:r>
              <a:rPr lang="en-IN" sz="1800" dirty="0">
                <a:solidFill>
                  <a:srgbClr val="202124"/>
                </a:solidFill>
                <a:latin typeface="Calibri" panose="020F0502020204030204" pitchFamily="34" charset="0"/>
                <a:cs typeface="Calibri" panose="020F0502020204030204" pitchFamily="34" charset="0"/>
              </a:rPr>
              <a:t>.</a:t>
            </a:r>
          </a:p>
          <a:p>
            <a:r>
              <a:rPr lang="en-IN" sz="1800" dirty="0">
                <a:solidFill>
                  <a:srgbClr val="202124"/>
                </a:solidFill>
                <a:latin typeface="Calibri" panose="020F0502020204030204" pitchFamily="34" charset="0"/>
                <a:cs typeface="Calibri" panose="020F0502020204030204" pitchFamily="34" charset="0"/>
              </a:rPr>
              <a:t>The features FRQ, THDIL2, THDIL3,THDIL1 are having less(negative) correlation with target/label PFL1.</a:t>
            </a:r>
          </a:p>
          <a:p>
            <a:endParaRPr lang="en-IN" sz="1800" dirty="0">
              <a:solidFill>
                <a:srgbClr val="202124"/>
              </a:solidFill>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EA801306-340F-4345-B648-5F95452A51FF}"/>
              </a:ext>
            </a:extLst>
          </p:cNvPr>
          <p:cNvSpPr>
            <a:spLocks noChangeArrowheads="1"/>
          </p:cNvSpPr>
          <p:nvPr/>
        </p:nvSpPr>
        <p:spPr bwMode="auto">
          <a:xfrm>
            <a:off x="0" y="143961"/>
            <a:ext cx="662830"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958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8906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86C7-9EA6-42D5-9CF1-46DC92FC0DAB}"/>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Model Building</a:t>
            </a:r>
            <a:endParaRPr lang="en-IN" sz="2800" dirty="0"/>
          </a:p>
        </p:txBody>
      </p:sp>
      <p:sp>
        <p:nvSpPr>
          <p:cNvPr id="3" name="Content Placeholder 2">
            <a:extLst>
              <a:ext uri="{FF2B5EF4-FFF2-40B4-BE49-F238E27FC236}">
                <a16:creationId xmlns:a16="http://schemas.microsoft.com/office/drawing/2014/main" id="{EAB0C55A-B557-465F-BC79-69BB86C1C469}"/>
              </a:ext>
            </a:extLst>
          </p:cNvPr>
          <p:cNvSpPr>
            <a:spLocks noGrp="1"/>
          </p:cNvSpPr>
          <p:nvPr>
            <p:ph idx="1"/>
          </p:nvPr>
        </p:nvSpPr>
        <p:spPr/>
        <p:txBody>
          <a:bodyPr>
            <a:normAutofit/>
          </a:bodyPr>
          <a:lstStyle/>
          <a:p>
            <a:r>
              <a:rPr lang="en-IN" sz="1800" dirty="0">
                <a:latin typeface="Calibri" panose="020F0502020204030204" pitchFamily="34" charset="0"/>
                <a:cs typeface="Times New Roman" panose="02020603050405020304" pitchFamily="18" charset="0"/>
              </a:rPr>
              <a:t>Standard Scaling is applied first before splitting the data into </a:t>
            </a:r>
            <a:r>
              <a:rPr lang="en-IN" sz="1800" dirty="0" err="1">
                <a:latin typeface="Calibri" panose="020F0502020204030204" pitchFamily="34" charset="0"/>
                <a:cs typeface="Times New Roman" panose="02020603050405020304" pitchFamily="18" charset="0"/>
              </a:rPr>
              <a:t>train_test_split</a:t>
            </a:r>
            <a:r>
              <a:rPr lang="en-IN" sz="1800" dirty="0">
                <a:latin typeface="Calibri" panose="020F0502020204030204" pitchFamily="34" charset="0"/>
                <a:cs typeface="Times New Roman" panose="02020603050405020304" pitchFamily="18" charset="0"/>
              </a:rPr>
              <a:t>.</a:t>
            </a:r>
          </a:p>
          <a:p>
            <a:r>
              <a:rPr lang="en-IN" sz="1800" dirty="0">
                <a:latin typeface="Calibri" panose="020F0502020204030204" pitchFamily="34" charset="0"/>
                <a:cs typeface="Times New Roman" panose="02020603050405020304" pitchFamily="18" charset="0"/>
              </a:rPr>
              <a:t>The various algorithms like Linear Regression, Decision Tree Regressor, SVR, K </a:t>
            </a:r>
            <a:r>
              <a:rPr lang="en-IN" sz="1800" dirty="0" err="1">
                <a:latin typeface="Calibri" panose="020F0502020204030204" pitchFamily="34" charset="0"/>
                <a:cs typeface="Times New Roman" panose="02020603050405020304" pitchFamily="18" charset="0"/>
              </a:rPr>
              <a:t>Neighbors</a:t>
            </a:r>
            <a:r>
              <a:rPr lang="en-IN" sz="1800" dirty="0">
                <a:latin typeface="Calibri" panose="020F0502020204030204" pitchFamily="34" charset="0"/>
                <a:cs typeface="Times New Roman" panose="02020603050405020304" pitchFamily="18" charset="0"/>
              </a:rPr>
              <a:t> Regressor, Ada Boost Regressor, Gradient Boosting Regressor, Random Forest Regressor, Lasso , Ridge are used.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First approach is  to find r2 score using all mentioned algorithms and finding the best model amongst it.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cross validation is carried out for all the mentioned algorithms to help us find the best model.</a:t>
            </a:r>
            <a:endParaRPr lang="en-US" sz="1800" dirty="0">
              <a:latin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419533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A53-8F47-4D2F-A0F1-56E85762B319}"/>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Hyper Parameter  Tuning</a:t>
            </a:r>
            <a:endParaRPr lang="en-IN" sz="2800" dirty="0"/>
          </a:p>
        </p:txBody>
      </p:sp>
      <p:sp>
        <p:nvSpPr>
          <p:cNvPr id="3" name="Content Placeholder 2">
            <a:extLst>
              <a:ext uri="{FF2B5EF4-FFF2-40B4-BE49-F238E27FC236}">
                <a16:creationId xmlns:a16="http://schemas.microsoft.com/office/drawing/2014/main" id="{28D60C30-2227-4468-AF74-7584B8E3CF9D}"/>
              </a:ext>
            </a:extLst>
          </p:cNvPr>
          <p:cNvSpPr>
            <a:spLocks noGrp="1"/>
          </p:cNvSpPr>
          <p:nvPr>
            <p:ph idx="1"/>
          </p:nvPr>
        </p:nvSpPr>
        <p:spPr/>
        <p:txBody>
          <a:bodyPr/>
          <a:lstStyle/>
          <a:p>
            <a:r>
              <a:rPr lang="en-US" sz="1800" dirty="0">
                <a:latin typeface="Calibri" panose="020F0502020204030204" pitchFamily="34" charset="0"/>
                <a:cs typeface="Times New Roman" panose="02020603050405020304" pitchFamily="18" charset="0"/>
              </a:rPr>
              <a:t>Say for example linear Regression, Decision Tree Regressor and Gradient Boosting Regressor are having same values </a:t>
            </a:r>
            <a:r>
              <a:rPr lang="en-US" sz="1800" dirty="0" err="1">
                <a:latin typeface="Calibri" panose="020F0502020204030204" pitchFamily="34" charset="0"/>
                <a:cs typeface="Times New Roman" panose="02020603050405020304" pitchFamily="18" charset="0"/>
              </a:rPr>
              <a:t>i.e</a:t>
            </a:r>
            <a:r>
              <a:rPr lang="en-US" sz="1800" dirty="0">
                <a:latin typeface="Calibri" panose="020F0502020204030204" pitchFamily="34" charset="0"/>
                <a:cs typeface="Times New Roman" panose="02020603050405020304" pitchFamily="18" charset="0"/>
              </a:rPr>
              <a:t> minimum difference between </a:t>
            </a:r>
            <a:r>
              <a:rPr lang="en-US" sz="1800" dirty="0" err="1">
                <a:latin typeface="Calibri" panose="020F0502020204030204" pitchFamily="34" charset="0"/>
                <a:cs typeface="Times New Roman" panose="02020603050405020304" pitchFamily="18" charset="0"/>
              </a:rPr>
              <a:t>cross_val_Score</a:t>
            </a:r>
            <a:r>
              <a:rPr lang="en-US" sz="1800" dirty="0">
                <a:latin typeface="Calibri" panose="020F0502020204030204" pitchFamily="34" charset="0"/>
                <a:cs typeface="Times New Roman" panose="02020603050405020304" pitchFamily="18" charset="0"/>
              </a:rPr>
              <a:t> and r2_score.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 To find the best models amongst these can be done using Hyper tuning where  the parameters are tuned to get better r2_score as compared to the one’s without tuning.</a:t>
            </a:r>
          </a:p>
          <a:p>
            <a:r>
              <a:rPr lang="en-US" sz="1800" dirty="0">
                <a:latin typeface="Calibri" panose="020F0502020204030204" pitchFamily="34" charset="0"/>
                <a:cs typeface="Times New Roman" panose="02020603050405020304" pitchFamily="18" charset="0"/>
              </a:rPr>
              <a:t>Decision tree </a:t>
            </a:r>
            <a:r>
              <a:rPr lang="en-US" sz="1800" dirty="0" err="1">
                <a:latin typeface="Calibri" panose="020F0502020204030204" pitchFamily="34" charset="0"/>
                <a:cs typeface="Times New Roman" panose="02020603050405020304" pitchFamily="18" charset="0"/>
              </a:rPr>
              <a:t>Regresor</a:t>
            </a:r>
            <a:r>
              <a:rPr lang="en-US" sz="1800" dirty="0">
                <a:latin typeface="Calibri" panose="020F0502020204030204" pitchFamily="34" charset="0"/>
                <a:cs typeface="Times New Roman" panose="02020603050405020304" pitchFamily="18" charset="0"/>
              </a:rPr>
              <a:t> is my best model with r2 score of 91% as per assumption made.</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3818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47E1-E847-46ED-B689-E5ABD83E8F38}"/>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Conceptual Background of Power Factor</a:t>
            </a:r>
            <a:endParaRPr lang="en-IN" sz="2800" dirty="0"/>
          </a:p>
        </p:txBody>
      </p:sp>
      <p:sp>
        <p:nvSpPr>
          <p:cNvPr id="3" name="Content Placeholder 2">
            <a:extLst>
              <a:ext uri="{FF2B5EF4-FFF2-40B4-BE49-F238E27FC236}">
                <a16:creationId xmlns:a16="http://schemas.microsoft.com/office/drawing/2014/main" id="{40285936-4951-4C39-B2D2-2B5087158686}"/>
              </a:ext>
            </a:extLst>
          </p:cNvPr>
          <p:cNvSpPr>
            <a:spLocks noGrp="1"/>
          </p:cNvSpPr>
          <p:nvPr>
            <p:ph idx="1"/>
          </p:nvPr>
        </p:nvSpPr>
        <p:spPr/>
        <p:txBody>
          <a:bodyPr/>
          <a:lstStyle/>
          <a:p>
            <a:r>
              <a:rPr lang="en-US" sz="1800" b="0" i="0" dirty="0">
                <a:solidFill>
                  <a:srgbClr val="000000"/>
                </a:solidFill>
                <a:effectLst/>
                <a:latin typeface="Calibri" panose="020F0502020204030204" pitchFamily="34" charset="0"/>
                <a:cs typeface="Calibri" panose="020F0502020204030204" pitchFamily="34" charset="0"/>
              </a:rPr>
              <a:t>The power factor is the cosine of the phase difference between voltage and current, and as a result, the power factor is measured using the formula Power Factor = </a:t>
            </a:r>
            <a:r>
              <a:rPr lang="en-US" sz="1800" b="0" i="0" dirty="0" err="1">
                <a:solidFill>
                  <a:srgbClr val="000000"/>
                </a:solidFill>
                <a:effectLst/>
                <a:latin typeface="Calibri" panose="020F0502020204030204" pitchFamily="34" charset="0"/>
                <a:cs typeface="Calibri" panose="020F0502020204030204" pitchFamily="34" charset="0"/>
              </a:rPr>
              <a:t>cosɸ</a:t>
            </a:r>
            <a:r>
              <a:rPr lang="en-US" sz="1800" b="0" i="0" dirty="0">
                <a:solidFill>
                  <a:srgbClr val="000000"/>
                </a:solidFill>
                <a:effectLst/>
                <a:latin typeface="Calibri" panose="020F0502020204030204" pitchFamily="34" charset="0"/>
                <a:cs typeface="Calibri" panose="020F0502020204030204" pitchFamily="34" charset="0"/>
              </a:rPr>
              <a:t>, where ɸ is the phase difference between the voltage and current phasor.</a:t>
            </a:r>
            <a:endParaRPr lang="en-IN" sz="1800" dirty="0">
              <a:latin typeface="Calibri" panose="020F0502020204030204" pitchFamily="34" charset="0"/>
              <a:cs typeface="Calibri" panose="020F0502020204030204" pitchFamily="34" charset="0"/>
            </a:endParaRPr>
          </a:p>
          <a:p>
            <a:r>
              <a:rPr lang="en-US" sz="1800" dirty="0">
                <a:solidFill>
                  <a:srgbClr val="000000"/>
                </a:solidFill>
                <a:latin typeface="Calibri" panose="020F0502020204030204" pitchFamily="34" charset="0"/>
                <a:cs typeface="Calibri" panose="020F0502020204030204" pitchFamily="34" charset="0"/>
              </a:rPr>
              <a:t>The power factor values lies in the range of 0 to 1.</a:t>
            </a:r>
          </a:p>
          <a:p>
            <a:r>
              <a:rPr lang="en-US" sz="1800" b="1" dirty="0">
                <a:solidFill>
                  <a:srgbClr val="000000"/>
                </a:solidFill>
                <a:latin typeface="Calibri" panose="020F0502020204030204" pitchFamily="34" charset="0"/>
                <a:cs typeface="Calibri" panose="020F0502020204030204" pitchFamily="34" charset="0"/>
              </a:rPr>
              <a:t>Power Factor= Active Power/Apparent Power as per power triangle.</a:t>
            </a:r>
          </a:p>
          <a:p>
            <a:r>
              <a:rPr lang="en-US" sz="1800" dirty="0">
                <a:solidFill>
                  <a:srgbClr val="000000"/>
                </a:solidFill>
                <a:latin typeface="Calibri" panose="020F0502020204030204" pitchFamily="34" charset="0"/>
                <a:cs typeface="Calibri" panose="020F0502020204030204" pitchFamily="34" charset="0"/>
              </a:rPr>
              <a:t>As per the ideal condition the power factor should be closer to 1 </a:t>
            </a:r>
            <a:r>
              <a:rPr lang="en-US" sz="1800" dirty="0" err="1">
                <a:solidFill>
                  <a:srgbClr val="000000"/>
                </a:solidFill>
                <a:latin typeface="Calibri" panose="020F0502020204030204" pitchFamily="34" charset="0"/>
                <a:cs typeface="Calibri" panose="020F0502020204030204" pitchFamily="34" charset="0"/>
              </a:rPr>
              <a:t>i.e</a:t>
            </a:r>
            <a:r>
              <a:rPr lang="en-US" sz="1800" dirty="0">
                <a:solidFill>
                  <a:srgbClr val="000000"/>
                </a:solidFill>
                <a:latin typeface="Calibri" panose="020F0502020204030204" pitchFamily="34" charset="0"/>
                <a:cs typeface="Calibri" panose="020F0502020204030204" pitchFamily="34" charset="0"/>
              </a:rPr>
              <a:t> is unity.</a:t>
            </a:r>
          </a:p>
          <a:p>
            <a:r>
              <a:rPr lang="en-US" sz="1800" dirty="0">
                <a:solidFill>
                  <a:srgbClr val="000000"/>
                </a:solidFill>
                <a:latin typeface="Calibri" panose="020F0502020204030204" pitchFamily="34" charset="0"/>
                <a:cs typeface="Calibri" panose="020F0502020204030204" pitchFamily="34" charset="0"/>
              </a:rPr>
              <a:t> Generally, a power factor of 0.9 or above is considered as a good power factor.</a:t>
            </a:r>
          </a:p>
          <a:p>
            <a:endParaRPr lang="en-IN" sz="1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552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E745-F044-470A-9024-0A96F70C5C4C}"/>
              </a:ext>
            </a:extLst>
          </p:cNvPr>
          <p:cNvSpPr>
            <a:spLocks noGrp="1"/>
          </p:cNvSpPr>
          <p:nvPr>
            <p:ph type="ctrTitle"/>
          </p:nvPr>
        </p:nvSpPr>
        <p:spPr/>
        <p:txBody>
          <a:bodyPr/>
          <a:lstStyle/>
          <a:p>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endParaRPr lang="en-IN" sz="4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7EC8E78-984C-43FE-984C-DCD47BDBEED5}"/>
              </a:ext>
            </a:extLst>
          </p:cNvPr>
          <p:cNvSpPr>
            <a:spLocks noGrp="1"/>
          </p:cNvSpPr>
          <p:nvPr>
            <p:ph type="subTitle" idx="1"/>
          </p:nvPr>
        </p:nvSpPr>
        <p:spPr/>
        <p:txBody>
          <a:bodyPr>
            <a:normAutofit/>
          </a:bodyPr>
          <a:lstStyle/>
          <a:p>
            <a:r>
              <a:rPr lang="en-US" sz="4800" dirty="0">
                <a:latin typeface="Calibri" panose="020F0502020204030204" pitchFamily="34" charset="0"/>
                <a:cs typeface="Calibri" panose="020F0502020204030204" pitchFamily="34" charset="0"/>
              </a:rPr>
              <a:t>Thank You</a:t>
            </a:r>
            <a:endParaRPr lang="en-IN" sz="4800" dirty="0"/>
          </a:p>
        </p:txBody>
      </p:sp>
    </p:spTree>
    <p:extLst>
      <p:ext uri="{BB962C8B-B14F-4D97-AF65-F5344CB8AC3E}">
        <p14:creationId xmlns:p14="http://schemas.microsoft.com/office/powerpoint/2010/main" val="399836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BDD7-A986-44FA-9B46-0F9D0DC9991B}"/>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Few Important concepts related to power sector</a:t>
            </a:r>
          </a:p>
        </p:txBody>
      </p:sp>
      <p:sp>
        <p:nvSpPr>
          <p:cNvPr id="3" name="Content Placeholder 2">
            <a:extLst>
              <a:ext uri="{FF2B5EF4-FFF2-40B4-BE49-F238E27FC236}">
                <a16:creationId xmlns:a16="http://schemas.microsoft.com/office/drawing/2014/main" id="{26771537-A7E2-42DC-B275-5CE6AB5A0351}"/>
              </a:ext>
            </a:extLst>
          </p:cNvPr>
          <p:cNvSpPr>
            <a:spLocks noGrp="1"/>
          </p:cNvSpPr>
          <p:nvPr>
            <p:ph idx="1"/>
          </p:nvPr>
        </p:nvSpPr>
        <p:spPr/>
        <p:txBody>
          <a:bodyPr>
            <a:normAutofit fontScale="92500" lnSpcReduction="20000"/>
          </a:bodyPr>
          <a:lstStyle/>
          <a:p>
            <a:pPr marL="457200">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The generating station generates electricity with a voltage level in the range of 11kV to 25kV depending on the alternator(generator) size and ratings.</a:t>
            </a:r>
          </a:p>
          <a:p>
            <a:pPr marL="457200">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The voltage </a:t>
            </a:r>
            <a:r>
              <a:rPr lang="en-IN" sz="1900" dirty="0">
                <a:latin typeface="Calibri" panose="020F0502020204030204" pitchFamily="34" charset="0"/>
                <a:ea typeface="Calibri" panose="020F0502020204030204" pitchFamily="34" charset="0"/>
                <a:cs typeface="Calibri" panose="020F0502020204030204" pitchFamily="34" charset="0"/>
              </a:rPr>
              <a:t>level is increase to 132 kV/220kV/400kV using power transformers(step up) in the generating substations.</a:t>
            </a:r>
            <a:endParaRPr lang="en-IN" sz="1900" dirty="0">
              <a:effectLst/>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800"/>
              </a:spcAft>
            </a:pPr>
            <a:r>
              <a:rPr lang="en-US" sz="1900" dirty="0">
                <a:latin typeface="Calibri" panose="020F0502020204030204" pitchFamily="34" charset="0"/>
                <a:cs typeface="Calibri" panose="020F0502020204030204" pitchFamily="34" charset="0"/>
              </a:rPr>
              <a:t>The higher the voltage better it is as transmission and distribution loss would be minuscule at higher voltage.</a:t>
            </a:r>
          </a:p>
          <a:p>
            <a:pPr marL="457200">
              <a:lnSpc>
                <a:spcPct val="107000"/>
              </a:lnSpc>
              <a:spcAft>
                <a:spcPts val="800"/>
              </a:spcAft>
            </a:pPr>
            <a:r>
              <a:rPr lang="en-US" sz="1900" dirty="0">
                <a:latin typeface="Calibri" panose="020F0502020204030204" pitchFamily="34" charset="0"/>
                <a:cs typeface="Calibri" panose="020F0502020204030204" pitchFamily="34" charset="0"/>
              </a:rPr>
              <a:t>At higher voltage, volume of conductor is reduced. Area of conductor A ∝ 1/Vs² Where Vs = supply voltage .</a:t>
            </a:r>
          </a:p>
          <a:p>
            <a:pPr marL="457200">
              <a:lnSpc>
                <a:spcPct val="107000"/>
              </a:lnSpc>
              <a:spcAft>
                <a:spcPts val="800"/>
              </a:spcAft>
            </a:pPr>
            <a:r>
              <a:rPr lang="en-US" sz="1900" dirty="0">
                <a:latin typeface="Calibri" panose="020F0502020204030204" pitchFamily="34" charset="0"/>
                <a:cs typeface="Calibri" panose="020F0502020204030204" pitchFamily="34" charset="0"/>
              </a:rPr>
              <a:t>So that material requirement is reduced and hence cost of the material and transmission is reduced</a:t>
            </a:r>
            <a:r>
              <a:rPr lang="en-US" sz="1900" b="0" i="0" dirty="0">
                <a:solidFill>
                  <a:srgbClr val="202124"/>
                </a:solidFill>
                <a:effectLst/>
                <a:latin typeface="Calibri" panose="020F0502020204030204" pitchFamily="34" charset="0"/>
                <a:cs typeface="Calibri" panose="020F0502020204030204" pitchFamily="34" charset="0"/>
              </a:rPr>
              <a:t>.</a:t>
            </a:r>
            <a:endParaRPr lang="en-IN" sz="19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72581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E8E9-A024-4841-98AA-7D9F1D857558}"/>
              </a:ext>
            </a:extLst>
          </p:cNvPr>
          <p:cNvSpPr>
            <a:spLocks noGrp="1"/>
          </p:cNvSpPr>
          <p:nvPr>
            <p:ph type="title"/>
          </p:nvPr>
        </p:nvSpPr>
        <p:spPr/>
        <p:txBody>
          <a:bodyPr/>
          <a:lstStyle/>
          <a:p>
            <a:r>
              <a:rPr lang="en-IN" sz="2800" dirty="0">
                <a:latin typeface="Calibri" panose="020F0502020204030204" pitchFamily="34" charset="0"/>
                <a:cs typeface="Calibri" panose="020F0502020204030204" pitchFamily="34" charset="0"/>
              </a:rPr>
              <a:t>Assumptions made</a:t>
            </a:r>
          </a:p>
        </p:txBody>
      </p:sp>
      <p:sp>
        <p:nvSpPr>
          <p:cNvPr id="3" name="Content Placeholder 2">
            <a:extLst>
              <a:ext uri="{FF2B5EF4-FFF2-40B4-BE49-F238E27FC236}">
                <a16:creationId xmlns:a16="http://schemas.microsoft.com/office/drawing/2014/main" id="{5BB2E988-41C8-4594-8418-D22990962D42}"/>
              </a:ext>
            </a:extLst>
          </p:cNvPr>
          <p:cNvSpPr>
            <a:spLocks noGrp="1"/>
          </p:cNvSpPr>
          <p:nvPr>
            <p:ph idx="1"/>
          </p:nvPr>
        </p:nvSpPr>
        <p:spPr/>
        <p:txBody>
          <a:bodyPr/>
          <a:lstStyle/>
          <a:p>
            <a:r>
              <a:rPr lang="en-IN" sz="1800" dirty="0">
                <a:latin typeface="Calibri" panose="020F0502020204030204" pitchFamily="34" charset="0"/>
                <a:cs typeface="Calibri" panose="020F0502020204030204" pitchFamily="34" charset="0"/>
              </a:rPr>
              <a:t>The given data is considered for 400kV Transmission line looking at the line current/ Maximum Demand Profile</a:t>
            </a:r>
            <a:r>
              <a:rPr lang="en-IN" dirty="0"/>
              <a:t>.</a:t>
            </a:r>
          </a:p>
          <a:p>
            <a:r>
              <a:rPr lang="en-IN" dirty="0"/>
              <a:t> </a:t>
            </a:r>
            <a:r>
              <a:rPr lang="en-IN" sz="1800" dirty="0">
                <a:latin typeface="Calibri" panose="020F0502020204030204" pitchFamily="34" charset="0"/>
                <a:cs typeface="Calibri" panose="020F0502020204030204" pitchFamily="34" charset="0"/>
              </a:rPr>
              <a:t>It is assumed that a bundle conductor is used in the transmission line having a power carrying capacity of 600 to 650 MW.</a:t>
            </a:r>
          </a:p>
          <a:p>
            <a:pPr marL="0" indent="0">
              <a:buNone/>
            </a:pPr>
            <a:endParaRPr lang="en-IN" dirty="0"/>
          </a:p>
          <a:p>
            <a:endParaRPr lang="en-IN" dirty="0"/>
          </a:p>
          <a:p>
            <a:pPr marL="0" indent="0">
              <a:buNone/>
            </a:pPr>
            <a:endParaRPr lang="en-IN"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96712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37361-A6E7-45CF-9B71-E58459518606}"/>
              </a:ext>
            </a:extLst>
          </p:cNvPr>
          <p:cNvSpPr>
            <a:spLocks noGrp="1"/>
          </p:cNvSpPr>
          <p:nvPr>
            <p:ph type="title"/>
          </p:nvPr>
        </p:nvSpPr>
        <p:spPr/>
        <p:txBody>
          <a:bodyPr/>
          <a:lstStyle/>
          <a:p>
            <a:r>
              <a:rPr lang="en-IN" sz="2800" dirty="0">
                <a:latin typeface="Calibri" panose="020F0502020204030204" pitchFamily="34" charset="0"/>
                <a:cs typeface="Calibri" panose="020F0502020204030204" pitchFamily="34" charset="0"/>
              </a:rPr>
              <a:t>Independent features in dataset</a:t>
            </a:r>
          </a:p>
        </p:txBody>
      </p:sp>
      <p:sp>
        <p:nvSpPr>
          <p:cNvPr id="3" name="Content Placeholder 2">
            <a:extLst>
              <a:ext uri="{FF2B5EF4-FFF2-40B4-BE49-F238E27FC236}">
                <a16:creationId xmlns:a16="http://schemas.microsoft.com/office/drawing/2014/main" id="{5F8F8103-CE5F-4497-BC0F-1D6CD62E154C}"/>
              </a:ext>
            </a:extLst>
          </p:cNvPr>
          <p:cNvSpPr>
            <a:spLocks noGrp="1"/>
          </p:cNvSpPr>
          <p:nvPr>
            <p:ph idx="1"/>
          </p:nvPr>
        </p:nvSpPr>
        <p:spPr>
          <a:xfrm>
            <a:off x="1162974" y="2556932"/>
            <a:ext cx="10244831" cy="3790602"/>
          </a:xfrm>
        </p:spPr>
        <p:txBody>
          <a:bodyPr>
            <a:normAutofit fontScale="62500" lnSpcReduction="20000"/>
          </a:bodyPr>
          <a:lstStyle/>
          <a:p>
            <a:r>
              <a:rPr lang="en-IN" sz="2600" dirty="0">
                <a:latin typeface="Calibri" panose="020F0502020204030204" pitchFamily="34" charset="0"/>
                <a:cs typeface="Calibri" panose="020F0502020204030204" pitchFamily="34" charset="0"/>
              </a:rPr>
              <a:t>VL1,VL2,VL3: </a:t>
            </a:r>
            <a:r>
              <a:rPr lang="en-US" sz="2600" dirty="0">
                <a:latin typeface="Calibri" panose="020F0502020204030204" pitchFamily="34" charset="0"/>
                <a:cs typeface="Calibri" panose="020F0502020204030204" pitchFamily="34" charset="0"/>
              </a:rPr>
              <a:t>Phase voltage of line1,line2 and line 3 in kV.</a:t>
            </a:r>
          </a:p>
          <a:p>
            <a:r>
              <a:rPr lang="en-US" sz="2600" dirty="0">
                <a:latin typeface="Calibri" panose="020F0502020204030204" pitchFamily="34" charset="0"/>
                <a:cs typeface="Calibri" panose="020F0502020204030204" pitchFamily="34" charset="0"/>
              </a:rPr>
              <a:t>IL1,IL2,IL3:Line current for line1, line2 and line3 in Ampere(A).</a:t>
            </a:r>
          </a:p>
          <a:p>
            <a:r>
              <a:rPr lang="en-US" sz="2600" dirty="0">
                <a:latin typeface="Calibri" panose="020F0502020204030204" pitchFamily="34" charset="0"/>
                <a:cs typeface="Calibri" panose="020F0502020204030204" pitchFamily="34" charset="0"/>
              </a:rPr>
              <a:t>VL12,VL23,VL31: Line voltage between line 1 and line 2, line 2 and line 3 and line 3 and line1.</a:t>
            </a:r>
          </a:p>
          <a:p>
            <a:r>
              <a:rPr lang="en-US" sz="2600" dirty="0">
                <a:latin typeface="Calibri" panose="020F0502020204030204" pitchFamily="34" charset="0"/>
                <a:cs typeface="Calibri" panose="020F0502020204030204" pitchFamily="34" charset="0"/>
              </a:rPr>
              <a:t>INUT: Current flowing in neutral wire in Ampere(A).</a:t>
            </a:r>
          </a:p>
          <a:p>
            <a:r>
              <a:rPr lang="en-US" sz="2600" dirty="0">
                <a:latin typeface="Calibri" panose="020F0502020204030204" pitchFamily="34" charset="0"/>
                <a:cs typeface="Calibri" panose="020F0502020204030204" pitchFamily="34" charset="0"/>
              </a:rPr>
              <a:t>PFL2,PFL3, </a:t>
            </a:r>
            <a:r>
              <a:rPr lang="en-US" sz="2600" dirty="0" err="1">
                <a:latin typeface="Calibri" panose="020F0502020204030204" pitchFamily="34" charset="0"/>
                <a:cs typeface="Calibri" panose="020F0502020204030204" pitchFamily="34" charset="0"/>
              </a:rPr>
              <a:t>Avg_pf</a:t>
            </a:r>
            <a:r>
              <a:rPr lang="en-US" sz="2600" dirty="0">
                <a:latin typeface="Calibri" panose="020F0502020204030204" pitchFamily="34" charset="0"/>
                <a:cs typeface="Calibri" panose="020F0502020204030204" pitchFamily="34" charset="0"/>
              </a:rPr>
              <a:t>,: Power factor of  line 2, line 2 and average power factor of three lines.</a:t>
            </a:r>
          </a:p>
          <a:p>
            <a:r>
              <a:rPr lang="en-US" sz="2600" dirty="0" err="1">
                <a:latin typeface="Calibri" panose="020F0502020204030204" pitchFamily="34" charset="0"/>
                <a:cs typeface="Calibri" panose="020F0502020204030204" pitchFamily="34" charset="0"/>
              </a:rPr>
              <a:t>Sum_PF</a:t>
            </a:r>
            <a:r>
              <a:rPr lang="en-US" sz="2600" dirty="0">
                <a:latin typeface="Calibri" panose="020F0502020204030204" pitchFamily="34" charset="0"/>
                <a:cs typeface="Calibri" panose="020F0502020204030204" pitchFamily="34" charset="0"/>
              </a:rPr>
              <a:t>: Sum of power factor.</a:t>
            </a:r>
          </a:p>
          <a:p>
            <a:r>
              <a:rPr lang="en-US" sz="2600" dirty="0">
                <a:latin typeface="Calibri" panose="020F0502020204030204" pitchFamily="34" charset="0"/>
                <a:cs typeface="Calibri" panose="020F0502020204030204" pitchFamily="34" charset="0"/>
              </a:rPr>
              <a:t>FRQ: Frequency of the system in Hertz(HZ).</a:t>
            </a:r>
          </a:p>
          <a:p>
            <a:r>
              <a:rPr lang="en-US" sz="2600" dirty="0">
                <a:latin typeface="Calibri" panose="020F0502020204030204" pitchFamily="34" charset="0"/>
                <a:cs typeface="Calibri" panose="020F0502020204030204" pitchFamily="34" charset="0"/>
              </a:rPr>
              <a:t>THDVL1,THDVL2 and THDVL3: Total Harmonic distortion in percentage </a:t>
            </a:r>
            <a:r>
              <a:rPr lang="en-US" sz="2600" dirty="0" err="1">
                <a:latin typeface="Calibri" panose="020F0502020204030204" pitchFamily="34" charset="0"/>
                <a:cs typeface="Calibri" panose="020F0502020204030204" pitchFamily="34" charset="0"/>
              </a:rPr>
              <a:t>i.e</a:t>
            </a:r>
            <a:r>
              <a:rPr lang="en-US" sz="2600" dirty="0">
                <a:latin typeface="Calibri" panose="020F0502020204030204" pitchFamily="34" charset="0"/>
                <a:cs typeface="Calibri" panose="020F0502020204030204" pitchFamily="34" charset="0"/>
              </a:rPr>
              <a:t> voltage distortion for line1,line 2 and line 3 in decibels(dB).</a:t>
            </a:r>
          </a:p>
          <a:p>
            <a:r>
              <a:rPr lang="en-US" sz="2600" dirty="0">
                <a:latin typeface="Calibri" panose="020F0502020204030204" pitchFamily="34" charset="0"/>
                <a:cs typeface="Calibri" panose="020F0502020204030204" pitchFamily="34" charset="0"/>
              </a:rPr>
              <a:t>THDIL1,THDIL2 and THDIL3: Total Harmonic distortion in percentage </a:t>
            </a:r>
            <a:r>
              <a:rPr lang="en-US" sz="2600" dirty="0" err="1">
                <a:latin typeface="Calibri" panose="020F0502020204030204" pitchFamily="34" charset="0"/>
                <a:cs typeface="Calibri" panose="020F0502020204030204" pitchFamily="34" charset="0"/>
              </a:rPr>
              <a:t>i.e</a:t>
            </a:r>
            <a:r>
              <a:rPr lang="en-US" sz="2600" dirty="0">
                <a:latin typeface="Calibri" panose="020F0502020204030204" pitchFamily="34" charset="0"/>
                <a:cs typeface="Calibri" panose="020F0502020204030204" pitchFamily="34" charset="0"/>
              </a:rPr>
              <a:t> current distortion for line1,line 2 and line 3 in decibels(dB).</a:t>
            </a:r>
          </a:p>
          <a:p>
            <a:r>
              <a:rPr lang="en-US" sz="2600" dirty="0">
                <a:latin typeface="Calibri" panose="020F0502020204030204" pitchFamily="34" charset="0"/>
                <a:cs typeface="Calibri" panose="020F0502020204030204" pitchFamily="34" charset="0"/>
              </a:rPr>
              <a:t>MDIL1,MDIL2 and MDIL3: Maximum Demand in MVA for line 1 ,line 2 and line 3.</a:t>
            </a:r>
          </a:p>
          <a:p>
            <a:endParaRPr lang="en-US" sz="1700" dirty="0">
              <a:latin typeface="Calibri" panose="020F0502020204030204" pitchFamily="34" charset="0"/>
              <a:cs typeface="Calibri" panose="020F0502020204030204" pitchFamily="34" charset="0"/>
            </a:endParaRPr>
          </a:p>
          <a:p>
            <a:endParaRPr lang="en-US" sz="17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86841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F64-6759-4F08-8961-4637A6549D94}"/>
              </a:ext>
            </a:extLst>
          </p:cNvPr>
          <p:cNvSpPr>
            <a:spLocks noGrp="1"/>
          </p:cNvSpPr>
          <p:nvPr>
            <p:ph type="title"/>
          </p:nvPr>
        </p:nvSpPr>
        <p:spPr/>
        <p:txBody>
          <a:bodyPr/>
          <a:lstStyle/>
          <a:p>
            <a:r>
              <a:rPr lang="en-IN" sz="2800" dirty="0">
                <a:latin typeface="Calibri" panose="020F0502020204030204" pitchFamily="34" charset="0"/>
                <a:cs typeface="Calibri" panose="020F0502020204030204" pitchFamily="34" charset="0"/>
              </a:rPr>
              <a:t>Dependent Features</a:t>
            </a:r>
          </a:p>
        </p:txBody>
      </p:sp>
      <p:sp>
        <p:nvSpPr>
          <p:cNvPr id="5" name="Content Placeholder 4">
            <a:extLst>
              <a:ext uri="{FF2B5EF4-FFF2-40B4-BE49-F238E27FC236}">
                <a16:creationId xmlns:a16="http://schemas.microsoft.com/office/drawing/2014/main" id="{2E9B2057-3CB5-47D2-BBCF-DBAC3604D16F}"/>
              </a:ext>
            </a:extLst>
          </p:cNvPr>
          <p:cNvSpPr>
            <a:spLocks noGrp="1"/>
          </p:cNvSpPr>
          <p:nvPr>
            <p:ph idx="1"/>
          </p:nvPr>
        </p:nvSpPr>
        <p:spPr/>
        <p:txBody>
          <a:bodyPr>
            <a:normAutofit/>
          </a:bodyPr>
          <a:lstStyle/>
          <a:p>
            <a:r>
              <a:rPr lang="en-US" sz="1800" b="0" i="0" dirty="0">
                <a:solidFill>
                  <a:srgbClr val="000000"/>
                </a:solidFill>
                <a:effectLst/>
                <a:latin typeface="Calibri" panose="020F0502020204030204" pitchFamily="34" charset="0"/>
                <a:cs typeface="Calibri" panose="020F0502020204030204" pitchFamily="34" charset="0"/>
              </a:rPr>
              <a:t>PLF1: Power factor of line1</a:t>
            </a:r>
          </a:p>
          <a:p>
            <a:pPr marL="0" indent="0">
              <a:buNone/>
            </a:pPr>
            <a:endParaRPr lang="en-US" sz="1800" b="0" i="0" dirty="0">
              <a:solidFill>
                <a:srgbClr val="000000"/>
              </a:solidFill>
              <a:effectLst/>
              <a:latin typeface="Calibri" panose="020F0502020204030204" pitchFamily="34" charset="0"/>
              <a:cs typeface="Calibri" panose="020F0502020204030204" pitchFamily="34" charset="0"/>
            </a:endParaRPr>
          </a:p>
          <a:p>
            <a:r>
              <a:rPr lang="en-US" sz="1800" i="0" dirty="0">
                <a:solidFill>
                  <a:srgbClr val="000000"/>
                </a:solidFill>
                <a:effectLst/>
                <a:latin typeface="Calibri" panose="020F0502020204030204" pitchFamily="34" charset="0"/>
                <a:cs typeface="Calibri" panose="020F0502020204030204" pitchFamily="34" charset="0"/>
              </a:rPr>
              <a:t>As the target variable PFL1 is continuous is nature it is a Regression problem.</a:t>
            </a:r>
          </a:p>
          <a:p>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2205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D26A-C74A-4D1B-A7BA-C4075536086A}"/>
              </a:ext>
            </a:extLst>
          </p:cNvPr>
          <p:cNvSpPr>
            <a:spLocks noGrp="1"/>
          </p:cNvSpPr>
          <p:nvPr>
            <p:ph type="title"/>
          </p:nvPr>
        </p:nvSpPr>
        <p:spPr/>
        <p:txBody>
          <a:bodyPr/>
          <a:lstStyle/>
          <a:p>
            <a:r>
              <a:rPr lang="en-IN" sz="2800" dirty="0">
                <a:latin typeface="Calibri" panose="020F0502020204030204" pitchFamily="34" charset="0"/>
                <a:cs typeface="Calibri" panose="020F0502020204030204" pitchFamily="34" charset="0"/>
              </a:rPr>
              <a:t>Libraries used</a:t>
            </a:r>
          </a:p>
        </p:txBody>
      </p:sp>
      <p:sp>
        <p:nvSpPr>
          <p:cNvPr id="3" name="Content Placeholder 2">
            <a:extLst>
              <a:ext uri="{FF2B5EF4-FFF2-40B4-BE49-F238E27FC236}">
                <a16:creationId xmlns:a16="http://schemas.microsoft.com/office/drawing/2014/main" id="{9098DA46-9641-4295-AC2F-0188971A1DA1}"/>
              </a:ext>
            </a:extLst>
          </p:cNvPr>
          <p:cNvSpPr>
            <a:spLocks noGrp="1"/>
          </p:cNvSpPr>
          <p:nvPr>
            <p:ph idx="1"/>
          </p:nvPr>
        </p:nvSpPr>
        <p:spPr/>
        <p:txBody>
          <a:bodyPr>
            <a:normAutofit/>
          </a:bodyPr>
          <a:lstStyle/>
          <a:p>
            <a:r>
              <a:rPr lang="en-IN" sz="1800" dirty="0" err="1">
                <a:latin typeface="Calibri" panose="020F0502020204030204" pitchFamily="34" charset="0"/>
                <a:cs typeface="Calibri" panose="020F0502020204030204" pitchFamily="34" charset="0"/>
              </a:rPr>
              <a:t>Numpy</a:t>
            </a:r>
            <a:endParaRPr lang="en-IN" sz="180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Pandas</a:t>
            </a:r>
          </a:p>
          <a:p>
            <a:r>
              <a:rPr lang="en-IN" sz="1800" dirty="0">
                <a:latin typeface="Calibri" panose="020F0502020204030204" pitchFamily="34" charset="0"/>
                <a:cs typeface="Calibri" panose="020F0502020204030204" pitchFamily="34" charset="0"/>
              </a:rPr>
              <a:t>scikit-learn</a:t>
            </a:r>
          </a:p>
          <a:p>
            <a:r>
              <a:rPr lang="en-IN" sz="1800" dirty="0" err="1">
                <a:latin typeface="Calibri" panose="020F0502020204030204" pitchFamily="34" charset="0"/>
                <a:cs typeface="Calibri" panose="020F0502020204030204" pitchFamily="34" charset="0"/>
              </a:rPr>
              <a:t>Scipy</a:t>
            </a:r>
            <a:endParaRPr lang="en-IN" sz="180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Seaborn</a:t>
            </a:r>
          </a:p>
          <a:p>
            <a:r>
              <a:rPr lang="en-IN" sz="1800" dirty="0">
                <a:latin typeface="Calibri" panose="020F0502020204030204" pitchFamily="34" charset="0"/>
                <a:cs typeface="Calibri" panose="020F0502020204030204" pitchFamily="34" charset="0"/>
              </a:rPr>
              <a:t>Matplotlib</a:t>
            </a:r>
          </a:p>
          <a:p>
            <a:r>
              <a:rPr lang="en-IN" sz="1800" dirty="0" err="1">
                <a:latin typeface="Calibri" panose="020F0502020204030204" pitchFamily="34" charset="0"/>
                <a:cs typeface="Calibri" panose="020F0502020204030204" pitchFamily="34" charset="0"/>
              </a:rPr>
              <a:t>Joblib</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026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3364-8F4F-440B-A52E-DDC468B81D81}"/>
              </a:ext>
            </a:extLst>
          </p:cNvPr>
          <p:cNvSpPr>
            <a:spLocks noGrp="1"/>
          </p:cNvSpPr>
          <p:nvPr>
            <p:ph type="title"/>
          </p:nvPr>
        </p:nvSpPr>
        <p:spPr/>
        <p:txBody>
          <a:bodyPr>
            <a:normAutofit/>
          </a:bodyPr>
          <a:lstStyle/>
          <a:p>
            <a:r>
              <a:rPr lang="en-US" sz="2800" dirty="0">
                <a:latin typeface="Calibri" panose="020F0502020204030204" pitchFamily="34" charset="0"/>
                <a:cs typeface="Calibri" panose="020F0502020204030204" pitchFamily="34" charset="0"/>
              </a:rPr>
              <a:t>Data Preprocessing</a:t>
            </a:r>
            <a:endParaRPr lang="en-IN" sz="2800" dirty="0"/>
          </a:p>
        </p:txBody>
      </p:sp>
      <p:sp>
        <p:nvSpPr>
          <p:cNvPr id="3" name="Content Placeholder 2">
            <a:extLst>
              <a:ext uri="{FF2B5EF4-FFF2-40B4-BE49-F238E27FC236}">
                <a16:creationId xmlns:a16="http://schemas.microsoft.com/office/drawing/2014/main" id="{68DA25E1-B8C4-4208-AEC6-AEE183D5B1A4}"/>
              </a:ext>
            </a:extLst>
          </p:cNvPr>
          <p:cNvSpPr>
            <a:spLocks noGrp="1"/>
          </p:cNvSpPr>
          <p:nvPr>
            <p:ph idx="1"/>
          </p:nvPr>
        </p:nvSpPr>
        <p:spPr/>
        <p:txBody>
          <a:bodyPr/>
          <a:lstStyle/>
          <a:p>
            <a:r>
              <a:rPr lang="en-IN" sz="1800" dirty="0">
                <a:latin typeface="Calibri" panose="020F0502020204030204" pitchFamily="34" charset="0"/>
                <a:cs typeface="Calibri" panose="020F0502020204030204" pitchFamily="34" charset="0"/>
              </a:rPr>
              <a:t>The dataset is having 19308 records and 25 features after dropping null/Missing values from the dataset.</a:t>
            </a:r>
          </a:p>
          <a:p>
            <a:r>
              <a:rPr lang="en-IN" sz="1800" dirty="0">
                <a:latin typeface="Calibri" panose="020F0502020204030204" pitchFamily="34" charset="0"/>
                <a:cs typeface="Calibri" panose="020F0502020204030204" pitchFamily="34" charset="0"/>
              </a:rPr>
              <a:t>By using  describe method of pandas it is observed that the features  VL1, VL2, VL3,VL12,VL23 and VL31 are having left tailed skewness as median  is greater than mean and the same has been confirmed using </a:t>
            </a:r>
            <a:r>
              <a:rPr lang="en-IN" sz="1800" dirty="0" err="1">
                <a:latin typeface="Calibri" panose="020F0502020204030204" pitchFamily="34" charset="0"/>
                <a:cs typeface="Calibri" panose="020F0502020204030204" pitchFamily="34" charset="0"/>
              </a:rPr>
              <a:t>distplot</a:t>
            </a:r>
            <a:r>
              <a:rPr lang="en-IN"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The features IL1,IL2, IL3,INUT are having right tailed skewness as mean is greater than median and the same has been confirmed using </a:t>
            </a:r>
            <a:r>
              <a:rPr lang="en-US" sz="1800" dirty="0" err="1">
                <a:latin typeface="Calibri" panose="020F0502020204030204" pitchFamily="34" charset="0"/>
                <a:cs typeface="Calibri" panose="020F0502020204030204" pitchFamily="34" charset="0"/>
              </a:rPr>
              <a:t>distplot</a:t>
            </a:r>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There is a huge difference between 75% quantile and max values for features IL1,IL2 and IL3 which says outliers are present in those features.</a:t>
            </a:r>
          </a:p>
          <a:p>
            <a:endParaRPr lang="en-IN" sz="1800" dirty="0">
              <a:latin typeface="Calibri" panose="020F0502020204030204" pitchFamily="34" charset="0"/>
              <a:cs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881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07E9-A192-448D-B320-6E184BE51123}"/>
              </a:ext>
            </a:extLst>
          </p:cNvPr>
          <p:cNvSpPr>
            <a:spLocks noGrp="1"/>
          </p:cNvSpPr>
          <p:nvPr>
            <p:ph type="title"/>
          </p:nvPr>
        </p:nvSpPr>
        <p:spPr/>
        <p:txBody>
          <a:bodyPr/>
          <a:lstStyle/>
          <a:p>
            <a:r>
              <a:rPr lang="en-IN" dirty="0"/>
              <a:t>Types of faults in electrical power system</a:t>
            </a:r>
          </a:p>
        </p:txBody>
      </p:sp>
      <p:sp>
        <p:nvSpPr>
          <p:cNvPr id="3" name="Content Placeholder 2">
            <a:extLst>
              <a:ext uri="{FF2B5EF4-FFF2-40B4-BE49-F238E27FC236}">
                <a16:creationId xmlns:a16="http://schemas.microsoft.com/office/drawing/2014/main" id="{7DCCB23F-4302-4B9A-B579-9BCE027CEF79}"/>
              </a:ext>
            </a:extLst>
          </p:cNvPr>
          <p:cNvSpPr>
            <a:spLocks noGrp="1"/>
          </p:cNvSpPr>
          <p:nvPr>
            <p:ph idx="1"/>
          </p:nvPr>
        </p:nvSpPr>
        <p:spPr/>
        <p:txBody>
          <a:bodyPr/>
          <a:lstStyle/>
          <a:p>
            <a:r>
              <a:rPr lang="en-US" sz="1800" dirty="0">
                <a:latin typeface="Calibri" panose="020F0502020204030204" pitchFamily="34" charset="0"/>
                <a:cs typeface="Calibri" panose="020F0502020204030204" pitchFamily="34" charset="0"/>
              </a:rPr>
              <a:t>L-G(line to ground) fault is the most common fault in electrical power system with 65-70 % percent of faults are of this type.</a:t>
            </a:r>
          </a:p>
          <a:p>
            <a:r>
              <a:rPr lang="en-US" sz="1800" dirty="0">
                <a:latin typeface="Calibri" panose="020F0502020204030204" pitchFamily="34" charset="0"/>
                <a:cs typeface="Calibri" panose="020F0502020204030204" pitchFamily="34" charset="0"/>
              </a:rPr>
              <a:t>15 to 20% of faults are of double line to ground fault.</a:t>
            </a:r>
          </a:p>
          <a:p>
            <a:r>
              <a:rPr lang="en-US" sz="1800" dirty="0">
                <a:latin typeface="Calibri" panose="020F0502020204030204" pitchFamily="34" charset="0"/>
                <a:cs typeface="Calibri" panose="020F0502020204030204" pitchFamily="34" charset="0"/>
              </a:rPr>
              <a:t>Triple line to ground fault is a rare type of fault existing in electrical power system. </a:t>
            </a: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2229255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
  <TotalTime>394</TotalTime>
  <Words>1838</Words>
  <Application>Microsoft Office PowerPoint</Application>
  <PresentationFormat>Widescreen</PresentationFormat>
  <Paragraphs>125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Garamond</vt:lpstr>
      <vt:lpstr>Helvetica Neue</vt:lpstr>
      <vt:lpstr>Organic</vt:lpstr>
      <vt:lpstr>   Power Factor Prediction</vt:lpstr>
      <vt:lpstr>Conceptual Background of Power Factor</vt:lpstr>
      <vt:lpstr>Few Important concepts related to power sector</vt:lpstr>
      <vt:lpstr>Assumptions made</vt:lpstr>
      <vt:lpstr>Independent features in dataset</vt:lpstr>
      <vt:lpstr>Dependent Features</vt:lpstr>
      <vt:lpstr>Libraries used</vt:lpstr>
      <vt:lpstr>Data Preprocessing</vt:lpstr>
      <vt:lpstr>Types of faults in electrical power system</vt:lpstr>
      <vt:lpstr>Abnormality observed in phase and line voltage.</vt:lpstr>
      <vt:lpstr>Abnormality observed in line current</vt:lpstr>
      <vt:lpstr>Harmonics</vt:lpstr>
      <vt:lpstr>Total Harmonic Voltage and current Distortion </vt:lpstr>
      <vt:lpstr>Maximum Demand(loading)</vt:lpstr>
      <vt:lpstr>Outliers detection and Treatment</vt:lpstr>
      <vt:lpstr>Skewness</vt:lpstr>
      <vt:lpstr>Correlation</vt:lpstr>
      <vt:lpstr>Model Building</vt:lpstr>
      <vt:lpstr>Hyper Parameter  Tuning</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shahbhumik2010@gmail.com</dc:creator>
  <cp:lastModifiedBy>shahbhumik2010@gmail.com</cp:lastModifiedBy>
  <cp:revision>12</cp:revision>
  <dcterms:created xsi:type="dcterms:W3CDTF">2021-09-26T15:51:55Z</dcterms:created>
  <dcterms:modified xsi:type="dcterms:W3CDTF">2022-02-02T16:49:06Z</dcterms:modified>
</cp:coreProperties>
</file>