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1047921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20610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5426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3532390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39730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3589588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2220914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315434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3912256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C97DE6-930A-44B5-8D52-B9798499BDD5}" type="datetimeFigureOut">
              <a:rPr lang="en-IN" smtClean="0"/>
              <a:t>08-10-2021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2447299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97DE6-930A-44B5-8D52-B9798499BDD5}"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8154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C97DE6-930A-44B5-8D52-B9798499BDD5}" type="datetimeFigureOut">
              <a:rPr lang="en-IN" smtClean="0"/>
              <a:t>08-10-2021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184673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C97DE6-930A-44B5-8D52-B9798499BDD5}" type="datetimeFigureOut">
              <a:rPr lang="en-IN" smtClean="0"/>
              <a:t>08-10-2021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43704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C97DE6-930A-44B5-8D52-B9798499BDD5}" type="datetimeFigureOut">
              <a:rPr lang="en-IN" smtClean="0"/>
              <a:t>08-10-2021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1540117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C97DE6-930A-44B5-8D52-B9798499BDD5}"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2675166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C97DE6-930A-44B5-8D52-B9798499BDD5}" type="datetimeFigureOut">
              <a:rPr lang="en-IN" smtClean="0"/>
              <a:t>08-10-2021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CA88DD-F783-4171-AEB9-CF2DB852F4CC}" type="slidenum">
              <a:rPr lang="en-IN" smtClean="0"/>
              <a:t>‹#›</a:t>
            </a:fld>
            <a:endParaRPr lang="en-IN"/>
          </a:p>
        </p:txBody>
      </p:sp>
    </p:spTree>
    <p:extLst>
      <p:ext uri="{BB962C8B-B14F-4D97-AF65-F5344CB8AC3E}">
        <p14:creationId xmlns:p14="http://schemas.microsoft.com/office/powerpoint/2010/main" val="2344793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C97DE6-930A-44B5-8D52-B9798499BDD5}" type="datetimeFigureOut">
              <a:rPr lang="en-IN" smtClean="0"/>
              <a:t>08-10-2021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DCA88DD-F783-4171-AEB9-CF2DB852F4CC}" type="slidenum">
              <a:rPr lang="en-IN" smtClean="0"/>
              <a:t>‹#›</a:t>
            </a:fld>
            <a:endParaRPr lang="en-IN"/>
          </a:p>
        </p:txBody>
      </p:sp>
    </p:spTree>
    <p:extLst>
      <p:ext uri="{BB962C8B-B14F-4D97-AF65-F5344CB8AC3E}">
        <p14:creationId xmlns:p14="http://schemas.microsoft.com/office/powerpoint/2010/main" val="3277725117"/>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BE69-D9F0-4AA9-83F6-D4218BCB4B04}"/>
              </a:ext>
            </a:extLst>
          </p:cNvPr>
          <p:cNvSpPr>
            <a:spLocks noGrp="1"/>
          </p:cNvSpPr>
          <p:nvPr>
            <p:ph type="ctrTitle"/>
          </p:nvPr>
        </p:nvSpPr>
        <p:spPr/>
        <p:txBody>
          <a:bodyPr>
            <a:normAutofit/>
          </a:bodyPr>
          <a:lstStyle/>
          <a:p>
            <a:pPr algn="ctr"/>
            <a:r>
              <a:rPr lang="en-US" sz="4000" dirty="0">
                <a:latin typeface="Calibri" panose="020F0502020204030204" pitchFamily="34" charset="0"/>
                <a:cs typeface="Calibri" panose="020F0502020204030204" pitchFamily="34" charset="0"/>
              </a:rPr>
              <a:t>																Flight Price Prediction</a:t>
            </a:r>
            <a:endParaRPr lang="en-IN" sz="40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0C71C64-39EB-4F2C-ACCB-8574BD4591D5}"/>
              </a:ext>
            </a:extLst>
          </p:cNvPr>
          <p:cNvSpPr>
            <a:spLocks noGrp="1"/>
          </p:cNvSpPr>
          <p:nvPr>
            <p:ph type="subTitle" idx="1"/>
          </p:nvPr>
        </p:nvSpPr>
        <p:spPr/>
        <p:txBody>
          <a:bodyPr>
            <a:normAutofit fontScale="85000" lnSpcReduction="20000"/>
          </a:bodyPr>
          <a:lstStyle/>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Prepared by: Bhumik P Shah</a:t>
            </a: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61524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6A55E-AEA3-48B1-AC45-8897B146A34E}"/>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Model Performance</a:t>
            </a:r>
            <a:endParaRPr lang="en-IN" sz="2800" dirty="0"/>
          </a:p>
        </p:txBody>
      </p:sp>
      <p:graphicFrame>
        <p:nvGraphicFramePr>
          <p:cNvPr id="4" name="Content Placeholder 3">
            <a:extLst>
              <a:ext uri="{FF2B5EF4-FFF2-40B4-BE49-F238E27FC236}">
                <a16:creationId xmlns:a16="http://schemas.microsoft.com/office/drawing/2014/main" id="{E26BF358-8DD9-4C93-8359-CD771CF61E5F}"/>
              </a:ext>
            </a:extLst>
          </p:cNvPr>
          <p:cNvGraphicFramePr>
            <a:graphicFrameLocks noGrp="1"/>
          </p:cNvGraphicFramePr>
          <p:nvPr>
            <p:ph idx="1"/>
            <p:extLst>
              <p:ext uri="{D42A27DB-BD31-4B8C-83A1-F6EECF244321}">
                <p14:modId xmlns:p14="http://schemas.microsoft.com/office/powerpoint/2010/main" val="1616350373"/>
              </p:ext>
            </p:extLst>
          </p:nvPr>
        </p:nvGraphicFramePr>
        <p:xfrm>
          <a:off x="2997897" y="1502561"/>
          <a:ext cx="5323590" cy="4524741"/>
        </p:xfrm>
        <a:graphic>
          <a:graphicData uri="http://schemas.openxmlformats.org/drawingml/2006/table">
            <a:tbl>
              <a:tblPr>
                <a:tableStyleId>{5C22544A-7EE6-4342-B048-85BDC9FD1C3A}</a:tableStyleId>
              </a:tblPr>
              <a:tblGrid>
                <a:gridCol w="1702603">
                  <a:extLst>
                    <a:ext uri="{9D8B030D-6E8A-4147-A177-3AD203B41FA5}">
                      <a16:colId xmlns:a16="http://schemas.microsoft.com/office/drawing/2014/main" val="578849170"/>
                    </a:ext>
                  </a:extLst>
                </a:gridCol>
                <a:gridCol w="976544">
                  <a:extLst>
                    <a:ext uri="{9D8B030D-6E8A-4147-A177-3AD203B41FA5}">
                      <a16:colId xmlns:a16="http://schemas.microsoft.com/office/drawing/2014/main" val="4169562900"/>
                    </a:ext>
                  </a:extLst>
                </a:gridCol>
                <a:gridCol w="1638155">
                  <a:extLst>
                    <a:ext uri="{9D8B030D-6E8A-4147-A177-3AD203B41FA5}">
                      <a16:colId xmlns:a16="http://schemas.microsoft.com/office/drawing/2014/main" val="123804533"/>
                    </a:ext>
                  </a:extLst>
                </a:gridCol>
                <a:gridCol w="1006288">
                  <a:extLst>
                    <a:ext uri="{9D8B030D-6E8A-4147-A177-3AD203B41FA5}">
                      <a16:colId xmlns:a16="http://schemas.microsoft.com/office/drawing/2014/main" val="2862696272"/>
                    </a:ext>
                  </a:extLst>
                </a:gridCol>
              </a:tblGrid>
              <a:tr h="333703">
                <a:tc>
                  <a:txBody>
                    <a:bodyPr/>
                    <a:lstStyle/>
                    <a:p>
                      <a:pPr algn="ctr" rtl="0" fontAlgn="b"/>
                      <a:r>
                        <a:rPr lang="en-IN" sz="1800" u="none" strike="noStrike" dirty="0">
                          <a:effectLst/>
                          <a:latin typeface="Calibri" panose="020F0502020204030204" pitchFamily="34" charset="0"/>
                          <a:cs typeface="Calibri" panose="020F0502020204030204" pitchFamily="34" charset="0"/>
                        </a:rPr>
                        <a:t>Model  Name</a:t>
                      </a:r>
                      <a:endParaRPr lang="en-IN" sz="1800" b="1"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ctr" rtl="0" fontAlgn="b"/>
                      <a:r>
                        <a:rPr lang="en-IN" sz="1800" u="none" strike="noStrike">
                          <a:effectLst/>
                          <a:latin typeface="Calibri" panose="020F0502020204030204" pitchFamily="34" charset="0"/>
                          <a:cs typeface="Calibri" panose="020F0502020204030204" pitchFamily="34" charset="0"/>
                        </a:rPr>
                        <a:t>r2_score</a:t>
                      </a:r>
                      <a:endParaRPr lang="en-IN" sz="1800" b="1"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ctr" rtl="0" fontAlgn="b"/>
                      <a:r>
                        <a:rPr lang="en-IN" sz="1800" u="none" strike="noStrike">
                          <a:effectLst/>
                          <a:latin typeface="Calibri" panose="020F0502020204030204" pitchFamily="34" charset="0"/>
                          <a:cs typeface="Calibri" panose="020F0502020204030204" pitchFamily="34" charset="0"/>
                        </a:rPr>
                        <a:t>cross_val_score</a:t>
                      </a:r>
                      <a:endParaRPr lang="en-IN" sz="1800" b="1"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l" rtl="0" fontAlgn="b"/>
                      <a:r>
                        <a:rPr lang="en-IN" sz="1800" u="none" strike="noStrike" dirty="0">
                          <a:effectLst/>
                          <a:latin typeface="Calibri" panose="020F0502020204030204" pitchFamily="34" charset="0"/>
                          <a:cs typeface="Calibri" panose="020F0502020204030204" pitchFamily="34" charset="0"/>
                        </a:rPr>
                        <a:t>difference</a:t>
                      </a:r>
                      <a:endParaRPr lang="en-IN" sz="1800" b="1"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503996837"/>
                  </a:ext>
                </a:extLst>
              </a:tr>
              <a:tr h="455915">
                <a:tc>
                  <a:txBody>
                    <a:bodyPr/>
                    <a:lstStyle/>
                    <a:p>
                      <a:pPr algn="l" rtl="0" fontAlgn="b"/>
                      <a:r>
                        <a:rPr lang="en-IN" sz="1800" u="none" strike="noStrike">
                          <a:effectLst/>
                          <a:latin typeface="Calibri" panose="020F0502020204030204" pitchFamily="34" charset="0"/>
                          <a:cs typeface="Calibri" panose="020F0502020204030204" pitchFamily="34" charset="0"/>
                        </a:rPr>
                        <a:t>Linear Regression</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0.29</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0.23</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0.06</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3013600685"/>
                  </a:ext>
                </a:extLst>
              </a:tr>
              <a:tr h="542169">
                <a:tc>
                  <a:txBody>
                    <a:bodyPr/>
                    <a:lstStyle/>
                    <a:p>
                      <a:pPr algn="l" rtl="0" fontAlgn="b"/>
                      <a:r>
                        <a:rPr lang="en-IN" sz="1800" u="none" strike="noStrike">
                          <a:effectLst/>
                          <a:latin typeface="Calibri" panose="020F0502020204030204" pitchFamily="34" charset="0"/>
                          <a:cs typeface="Calibri" panose="020F0502020204030204" pitchFamily="34" charset="0"/>
                        </a:rPr>
                        <a:t>Decision Tree Regressor</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0.63</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0.42</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0.21</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897529885"/>
                  </a:ext>
                </a:extLst>
              </a:tr>
              <a:tr h="215635">
                <a:tc>
                  <a:txBody>
                    <a:bodyPr/>
                    <a:lstStyle/>
                    <a:p>
                      <a:pPr algn="l" rtl="0" fontAlgn="b"/>
                      <a:r>
                        <a:rPr lang="en-IN" sz="1800" u="none" strike="noStrike">
                          <a:effectLst/>
                          <a:latin typeface="Calibri" panose="020F0502020204030204" pitchFamily="34" charset="0"/>
                          <a:cs typeface="Calibri" panose="020F0502020204030204" pitchFamily="34" charset="0"/>
                        </a:rPr>
                        <a:t>SVR</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-0.05</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-0.08</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0.03</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387426813"/>
                  </a:ext>
                </a:extLst>
              </a:tr>
              <a:tr h="443593">
                <a:tc>
                  <a:txBody>
                    <a:bodyPr/>
                    <a:lstStyle/>
                    <a:p>
                      <a:pPr algn="l" rtl="0" fontAlgn="b"/>
                      <a:r>
                        <a:rPr lang="en-IN" sz="1800" u="none" strike="noStrike" dirty="0">
                          <a:effectLst/>
                          <a:latin typeface="Calibri" panose="020F0502020204030204" pitchFamily="34" charset="0"/>
                          <a:cs typeface="Calibri" panose="020F0502020204030204" pitchFamily="34" charset="0"/>
                        </a:rPr>
                        <a:t>K </a:t>
                      </a:r>
                      <a:r>
                        <a:rPr lang="en-IN" sz="1800" u="none" strike="noStrike" dirty="0" err="1">
                          <a:effectLst/>
                          <a:latin typeface="Calibri" panose="020F0502020204030204" pitchFamily="34" charset="0"/>
                          <a:cs typeface="Calibri" panose="020F0502020204030204" pitchFamily="34" charset="0"/>
                        </a:rPr>
                        <a:t>Neighbors</a:t>
                      </a:r>
                      <a:r>
                        <a:rPr lang="en-IN" sz="1800" u="none" strike="noStrike" dirty="0">
                          <a:effectLst/>
                          <a:latin typeface="Calibri" panose="020F0502020204030204" pitchFamily="34" charset="0"/>
                          <a:cs typeface="Calibri" panose="020F0502020204030204" pitchFamily="34" charset="0"/>
                        </a:rPr>
                        <a:t> Regressor</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0.51</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0.48</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0.03</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2282745673"/>
                  </a:ext>
                </a:extLst>
              </a:tr>
              <a:tr h="406627">
                <a:tc>
                  <a:txBody>
                    <a:bodyPr/>
                    <a:lstStyle/>
                    <a:p>
                      <a:pPr algn="l" rtl="0" fontAlgn="b"/>
                      <a:r>
                        <a:rPr lang="en-IN" sz="1800" u="none" strike="noStrike">
                          <a:effectLst/>
                          <a:latin typeface="Calibri" panose="020F0502020204030204" pitchFamily="34" charset="0"/>
                          <a:cs typeface="Calibri" panose="020F0502020204030204" pitchFamily="34" charset="0"/>
                        </a:rPr>
                        <a:t>Ada Boost Regressor</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-0.21</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-0.11</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-0.1</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821454339"/>
                  </a:ext>
                </a:extLst>
              </a:tr>
              <a:tr h="622262">
                <a:tc>
                  <a:txBody>
                    <a:bodyPr/>
                    <a:lstStyle/>
                    <a:p>
                      <a:pPr algn="l" rtl="0" fontAlgn="b"/>
                      <a:r>
                        <a:rPr lang="en-IN" sz="1800" u="none" strike="noStrike">
                          <a:effectLst/>
                          <a:latin typeface="Calibri" panose="020F0502020204030204" pitchFamily="34" charset="0"/>
                          <a:cs typeface="Calibri" panose="020F0502020204030204" pitchFamily="34" charset="0"/>
                        </a:rPr>
                        <a:t>Gradient Boosting Regressor</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-0.21</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0.46</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-0.67</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1974873257"/>
                  </a:ext>
                </a:extLst>
              </a:tr>
              <a:tr h="431271">
                <a:tc>
                  <a:txBody>
                    <a:bodyPr/>
                    <a:lstStyle/>
                    <a:p>
                      <a:pPr algn="l" rtl="0" fontAlgn="b"/>
                      <a:r>
                        <a:rPr lang="en-IN" sz="1800" u="none" strike="noStrike">
                          <a:effectLst/>
                          <a:latin typeface="Calibri" panose="020F0502020204030204" pitchFamily="34" charset="0"/>
                          <a:cs typeface="Calibri" panose="020F0502020204030204" pitchFamily="34" charset="0"/>
                        </a:rPr>
                        <a:t>Random Forest Regressor</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0.72</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0.6</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0.12</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3524490774"/>
                  </a:ext>
                </a:extLst>
              </a:tr>
              <a:tr h="215635">
                <a:tc>
                  <a:txBody>
                    <a:bodyPr/>
                    <a:lstStyle/>
                    <a:p>
                      <a:pPr algn="l" rtl="0" fontAlgn="b"/>
                      <a:r>
                        <a:rPr lang="en-IN" sz="1800" u="none" strike="noStrike">
                          <a:effectLst/>
                          <a:latin typeface="Calibri" panose="020F0502020204030204" pitchFamily="34" charset="0"/>
                          <a:cs typeface="Calibri" panose="020F0502020204030204" pitchFamily="34" charset="0"/>
                        </a:rPr>
                        <a:t>Lasso</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0.29</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0.23</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0.06</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4045274029"/>
                  </a:ext>
                </a:extLst>
              </a:tr>
              <a:tr h="332695">
                <a:tc>
                  <a:txBody>
                    <a:bodyPr/>
                    <a:lstStyle/>
                    <a:p>
                      <a:pPr algn="l" rtl="0" fontAlgn="b"/>
                      <a:r>
                        <a:rPr lang="en-IN" sz="1800" u="none" strike="noStrike">
                          <a:effectLst/>
                          <a:latin typeface="Calibri" panose="020F0502020204030204" pitchFamily="34" charset="0"/>
                          <a:cs typeface="Calibri" panose="020F0502020204030204" pitchFamily="34" charset="0"/>
                        </a:rPr>
                        <a:t>Ridge</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0.29</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a:effectLst/>
                          <a:latin typeface="Calibri" panose="020F0502020204030204" pitchFamily="34" charset="0"/>
                          <a:cs typeface="Calibri" panose="020F0502020204030204" pitchFamily="34" charset="0"/>
                        </a:rPr>
                        <a:t>0.23</a:t>
                      </a:r>
                      <a:endParaRPr lang="en-IN" sz="1800" b="0" i="0" u="none" strike="noStrike">
                        <a:solidFill>
                          <a:srgbClr val="000000"/>
                        </a:solidFill>
                        <a:effectLst/>
                        <a:latin typeface="Calibri" panose="020F0502020204030204" pitchFamily="34" charset="0"/>
                        <a:cs typeface="Calibri" panose="020F0502020204030204" pitchFamily="34" charset="0"/>
                      </a:endParaRPr>
                    </a:p>
                  </a:txBody>
                  <a:tcPr marL="6161" marR="6161" marT="6161" marB="0" anchor="b"/>
                </a:tc>
                <a:tc>
                  <a:txBody>
                    <a:bodyPr/>
                    <a:lstStyle/>
                    <a:p>
                      <a:pPr algn="r" rtl="0" fontAlgn="b"/>
                      <a:r>
                        <a:rPr lang="en-IN" sz="1800" u="none" strike="noStrike" dirty="0">
                          <a:effectLst/>
                          <a:latin typeface="Calibri" panose="020F0502020204030204" pitchFamily="34" charset="0"/>
                          <a:cs typeface="Calibri" panose="020F0502020204030204" pitchFamily="34" charset="0"/>
                        </a:rPr>
                        <a:t>0.06</a:t>
                      </a:r>
                      <a:endParaRPr lang="en-IN" sz="1800" b="0" i="0" u="none" strike="noStrike" dirty="0">
                        <a:solidFill>
                          <a:srgbClr val="000000"/>
                        </a:solidFill>
                        <a:effectLst/>
                        <a:latin typeface="Calibri" panose="020F0502020204030204" pitchFamily="34" charset="0"/>
                        <a:cs typeface="Calibri" panose="020F0502020204030204" pitchFamily="34" charset="0"/>
                      </a:endParaRPr>
                    </a:p>
                  </a:txBody>
                  <a:tcPr marL="6161" marR="6161" marT="6161" marB="0" anchor="b"/>
                </a:tc>
                <a:extLst>
                  <a:ext uri="{0D108BD9-81ED-4DB2-BD59-A6C34878D82A}">
                    <a16:rowId xmlns:a16="http://schemas.microsoft.com/office/drawing/2014/main" val="1786339299"/>
                  </a:ext>
                </a:extLst>
              </a:tr>
            </a:tbl>
          </a:graphicData>
        </a:graphic>
      </p:graphicFrame>
    </p:spTree>
    <p:extLst>
      <p:ext uri="{BB962C8B-B14F-4D97-AF65-F5344CB8AC3E}">
        <p14:creationId xmlns:p14="http://schemas.microsoft.com/office/powerpoint/2010/main" val="625879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94B67-323D-4831-AAEA-E585BF19773D}"/>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Hyper Parameter  Tuning</a:t>
            </a:r>
            <a:endParaRPr lang="en-IN" sz="2800" dirty="0"/>
          </a:p>
        </p:txBody>
      </p:sp>
      <p:sp>
        <p:nvSpPr>
          <p:cNvPr id="3" name="Content Placeholder 2">
            <a:extLst>
              <a:ext uri="{FF2B5EF4-FFF2-40B4-BE49-F238E27FC236}">
                <a16:creationId xmlns:a16="http://schemas.microsoft.com/office/drawing/2014/main" id="{596339EB-39BB-4C60-B50F-9EEDAE12BEC0}"/>
              </a:ext>
            </a:extLst>
          </p:cNvPr>
          <p:cNvSpPr>
            <a:spLocks noGrp="1"/>
          </p:cNvSpPr>
          <p:nvPr>
            <p:ph idx="1"/>
          </p:nvPr>
        </p:nvSpPr>
        <p:spPr/>
        <p:txBody>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difference between r2 score and cross validation score is minimum for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To find the best models amongst these can be done using Hyper tuning where  the parameters are tuned to get better r2_score as compared to the one’s without tuning.</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Based 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Hypertuning</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KNeighborsRegression</a:t>
            </a:r>
            <a:r>
              <a:rPr lang="en-IN" sz="1800" dirty="0">
                <a:effectLst/>
                <a:latin typeface="Calibri" panose="020F0502020204030204" pitchFamily="34" charset="0"/>
                <a:ea typeface="Calibri" panose="020F0502020204030204" pitchFamily="34" charset="0"/>
                <a:cs typeface="Times New Roman" panose="02020603050405020304" pitchFamily="18" charset="0"/>
              </a:rPr>
              <a:t> is my best model with r2_score of 58%.</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25393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0D832-6203-4DB8-A351-2A732714C0D9}"/>
              </a:ext>
            </a:extLst>
          </p:cNvPr>
          <p:cNvSpPr>
            <a:spLocks noGrp="1"/>
          </p:cNvSpPr>
          <p:nvPr>
            <p:ph type="ctrTitle"/>
          </p:nvPr>
        </p:nvSpPr>
        <p:spPr/>
        <p:txBody>
          <a:bodyPr/>
          <a:lstStyle/>
          <a:p>
            <a:pPr algn="ctr"/>
            <a:r>
              <a:rPr lang="en-US" dirty="0"/>
              <a:t>Thank You</a:t>
            </a:r>
            <a:endParaRPr lang="en-IN" dirty="0"/>
          </a:p>
        </p:txBody>
      </p:sp>
      <p:sp>
        <p:nvSpPr>
          <p:cNvPr id="3" name="Subtitle 2">
            <a:extLst>
              <a:ext uri="{FF2B5EF4-FFF2-40B4-BE49-F238E27FC236}">
                <a16:creationId xmlns:a16="http://schemas.microsoft.com/office/drawing/2014/main" id="{874B9674-0982-498D-96DC-547C06211F8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745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B0A7-8E6E-4512-8D49-90B0BF217A65}"/>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Conceptual Background of the Domain Problem</a:t>
            </a:r>
            <a:endParaRPr lang="en-IN" sz="2800" dirty="0"/>
          </a:p>
        </p:txBody>
      </p:sp>
      <p:sp>
        <p:nvSpPr>
          <p:cNvPr id="3" name="Content Placeholder 2">
            <a:extLst>
              <a:ext uri="{FF2B5EF4-FFF2-40B4-BE49-F238E27FC236}">
                <a16:creationId xmlns:a16="http://schemas.microsoft.com/office/drawing/2014/main" id="{3D4AB90D-C6C4-4EF2-868E-89EA50468E24}"/>
              </a:ext>
            </a:extLst>
          </p:cNvPr>
          <p:cNvSpPr>
            <a:spLocks noGrp="1"/>
          </p:cNvSpPr>
          <p:nvPr>
            <p:ph idx="1"/>
          </p:nvPr>
        </p:nvSpPr>
        <p:spPr/>
        <p:txBody>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Anyone who has booked a flight ticket knows how unexpectedly the prices vary.</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cheapest available ticket on a given flight gets more and less expensive over time</a:t>
            </a:r>
            <a:r>
              <a:rPr lang="en-IN" dirty="0">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This usually happens as an attempt to maximize revenue based on below findings</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 1) </a:t>
            </a:r>
            <a:r>
              <a:rPr lang="en-IN" sz="1800" dirty="0">
                <a:effectLst/>
                <a:latin typeface="Calibri" panose="020F0502020204030204" pitchFamily="34" charset="0"/>
                <a:ea typeface="Calibri" panose="020F0502020204030204" pitchFamily="34" charset="0"/>
                <a:cs typeface="Times New Roman" panose="02020603050405020304" pitchFamily="18" charset="0"/>
              </a:rPr>
              <a:t>Time of purchase patterns(making sure last minute purchases are expensive) </a:t>
            </a:r>
          </a:p>
          <a:p>
            <a:pPr>
              <a:buFont typeface="Wingdings" panose="05000000000000000000" pitchFamily="2" charset="2"/>
              <a:buChar char="Ø"/>
            </a:pPr>
            <a:r>
              <a:rPr lang="en-IN" dirty="0">
                <a:latin typeface="Calibri" panose="020F0502020204030204" pitchFamily="34" charset="0"/>
                <a:ea typeface="Calibri" panose="020F0502020204030204" pitchFamily="34" charset="0"/>
                <a:cs typeface="Times New Roman" panose="02020603050405020304" pitchFamily="18" charset="0"/>
              </a:rPr>
              <a:t>2) </a:t>
            </a:r>
            <a:r>
              <a:rPr lang="en-IN" sz="1800" dirty="0">
                <a:effectLst/>
                <a:latin typeface="Calibri" panose="020F0502020204030204" pitchFamily="34" charset="0"/>
                <a:ea typeface="Calibri" panose="020F0502020204030204" pitchFamily="34" charset="0"/>
                <a:cs typeface="Times New Roman" panose="02020603050405020304" pitchFamily="18" charset="0"/>
              </a:rPr>
              <a:t>Keeping the flight as full as they want it (raising prices on flight which is filling up in order to reduce sales and hold back inventory for those expensive last-minute expensive purchases).</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507250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B78F5-6A77-4044-A0FF-D0514CA7BEFD}"/>
              </a:ext>
            </a:extLst>
          </p:cNvPr>
          <p:cNvSpPr>
            <a:spLocks noGrp="1"/>
          </p:cNvSpPr>
          <p:nvPr>
            <p:ph type="title"/>
          </p:nvPr>
        </p:nvSpPr>
        <p:spPr/>
        <p:txBody>
          <a:bodyPr>
            <a:normAutofit/>
          </a:bodyPr>
          <a:lstStyle/>
          <a:p>
            <a:r>
              <a:rPr lang="en-IN" sz="2800">
                <a:effectLst/>
                <a:latin typeface="Calibri" panose="020F0502020204030204" pitchFamily="34" charset="0"/>
                <a:ea typeface="Calibri" panose="020F0502020204030204" pitchFamily="34" charset="0"/>
                <a:cs typeface="Times New Roman" panose="02020603050405020304" pitchFamily="18" charset="0"/>
              </a:rPr>
              <a:t>Motivation for the Problem Undertaken</a:t>
            </a:r>
            <a:endParaRPr lang="en-IN" sz="2800"/>
          </a:p>
        </p:txBody>
      </p:sp>
      <p:sp>
        <p:nvSpPr>
          <p:cNvPr id="3" name="Content Placeholder 2">
            <a:extLst>
              <a:ext uri="{FF2B5EF4-FFF2-40B4-BE49-F238E27FC236}">
                <a16:creationId xmlns:a16="http://schemas.microsoft.com/office/drawing/2014/main" id="{358E1251-3E69-4DFB-9733-5C68AE991F85}"/>
              </a:ext>
            </a:extLst>
          </p:cNvPr>
          <p:cNvSpPr>
            <a:spLocks noGrp="1"/>
          </p:cNvSpPr>
          <p:nvPr>
            <p:ph idx="1"/>
          </p:nvPr>
        </p:nvSpPr>
        <p:spPr/>
        <p:txBody>
          <a:bodyPr/>
          <a:lstStyle/>
          <a:p>
            <a:pPr marL="457200">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We could inform the travellers with the optimal time to buy their flight tickets based on the historic data and also show them various trends in the airline industry we could help them save money on their travels. </a:t>
            </a:r>
          </a:p>
          <a:p>
            <a:pPr marL="45720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5426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6DAE-5BC9-44DF-9D0F-079483461315}"/>
              </a:ext>
            </a:extLst>
          </p:cNvPr>
          <p:cNvSpPr>
            <a:spLocks noGrp="1"/>
          </p:cNvSpPr>
          <p:nvPr>
            <p:ph type="title"/>
          </p:nvPr>
        </p:nvSpPr>
        <p:spPr/>
        <p:txBody>
          <a:bodyPr>
            <a:normAutofit/>
          </a:bodyPr>
          <a:lstStyle/>
          <a:p>
            <a:r>
              <a:rPr lang="en-IN" sz="2800" dirty="0">
                <a:effectLst/>
                <a:latin typeface="Calibri" panose="020F0502020204030204" pitchFamily="34" charset="0"/>
                <a:ea typeface="Calibri" panose="020F0502020204030204" pitchFamily="34" charset="0"/>
                <a:cs typeface="Times New Roman" panose="02020603050405020304" pitchFamily="18" charset="0"/>
              </a:rPr>
              <a:t>Data Sources and their formats</a:t>
            </a:r>
            <a:endParaRPr lang="en-IN" sz="2800" dirty="0"/>
          </a:p>
        </p:txBody>
      </p:sp>
      <p:sp>
        <p:nvSpPr>
          <p:cNvPr id="3" name="Content Placeholder 2">
            <a:extLst>
              <a:ext uri="{FF2B5EF4-FFF2-40B4-BE49-F238E27FC236}">
                <a16:creationId xmlns:a16="http://schemas.microsoft.com/office/drawing/2014/main" id="{FC30D19F-C5C6-4A04-8550-8EA06F1027FB}"/>
              </a:ext>
            </a:extLst>
          </p:cNvPr>
          <p:cNvSpPr>
            <a:spLocks noGrp="1"/>
          </p:cNvSpPr>
          <p:nvPr>
            <p:ph idx="1"/>
          </p:nvPr>
        </p:nvSpPr>
        <p:spPr/>
        <p:txBody>
          <a:bodyPr/>
          <a:lstStyle/>
          <a:p>
            <a:pPr marL="45720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 is collected  from easemytrip.com for the duration 05.10.2021 to 13.10.2021  for the flights available between Delhi as a source location and Mumbai as a destination location using web scrapping tool selenium.</a:t>
            </a:r>
          </a:p>
          <a:p>
            <a:pPr marL="45720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dataset contains 1796 records (rows) and 9 features (columns) with price feature being the target attribute.</a:t>
            </a:r>
          </a:p>
          <a:p>
            <a:pPr marL="457200">
              <a:lnSpc>
                <a:spcPct val="107000"/>
              </a:lnSpc>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All the features in this dataset are of object datatype.</a:t>
            </a:r>
          </a:p>
          <a:p>
            <a:pPr marL="457200">
              <a:lnSpc>
                <a:spcPct val="107000"/>
              </a:lnSpc>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84462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0EC6-A164-4550-8F3B-68B110A5033E}"/>
              </a:ext>
            </a:extLst>
          </p:cNvPr>
          <p:cNvSpPr>
            <a:spLocks noGrp="1"/>
          </p:cNvSpPr>
          <p:nvPr>
            <p:ph type="title"/>
          </p:nvPr>
        </p:nvSpPr>
        <p:spPr/>
        <p:txBody>
          <a:bodyPr>
            <a:normAutofit/>
          </a:bodyPr>
          <a:lstStyle/>
          <a:p>
            <a:r>
              <a:rPr lang="en-US" sz="2800" dirty="0">
                <a:latin typeface="Calibri" panose="020F0502020204030204" pitchFamily="34" charset="0"/>
                <a:cs typeface="Calibri" panose="020F0502020204030204" pitchFamily="34" charset="0"/>
              </a:rPr>
              <a:t>Data Preprocessing</a:t>
            </a:r>
            <a:endParaRPr lang="en-IN" sz="2800" dirty="0"/>
          </a:p>
        </p:txBody>
      </p:sp>
      <p:sp>
        <p:nvSpPr>
          <p:cNvPr id="3" name="Content Placeholder 2">
            <a:extLst>
              <a:ext uri="{FF2B5EF4-FFF2-40B4-BE49-F238E27FC236}">
                <a16:creationId xmlns:a16="http://schemas.microsoft.com/office/drawing/2014/main" id="{BA459E17-5B80-41B5-8AF6-242E3726B1C3}"/>
              </a:ext>
            </a:extLst>
          </p:cNvPr>
          <p:cNvSpPr>
            <a:spLocks noGrp="1"/>
          </p:cNvSpPr>
          <p:nvPr>
            <p:ph idx="1"/>
          </p:nvPr>
        </p:nvSpPr>
        <p:spPr/>
        <p:txBody>
          <a:bodyPr>
            <a:normAutofit lnSpcReduction="10000"/>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Extracting out new features named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Journey_date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Journey_month</a:t>
            </a:r>
            <a:r>
              <a:rPr lang="en-IN" sz="1800" dirty="0">
                <a:effectLst/>
                <a:latin typeface="Calibri" panose="020F0502020204030204" pitchFamily="34" charset="0"/>
                <a:ea typeface="Calibri" panose="020F0502020204030204" pitchFamily="34" charset="0"/>
                <a:cs typeface="Times New Roman" panose="02020603050405020304" pitchFamily="18" charset="0"/>
              </a:rPr>
              <a:t> from the existing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journey_date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finally dropping the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journey_date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all the useful information is extracted.</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On the similar lines new features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depart_hour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depart_min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extracted from the existing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departure_time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finally dropping the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departure_time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all useful information is extracted.</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Similarly new features named as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arrival_hour</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arrival_minute</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extracted from the existing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arrival_time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and  finally dropping the feature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arrival_time</a:t>
            </a:r>
            <a:r>
              <a:rPr lang="en-IN" sz="1800" dirty="0">
                <a:effectLst/>
                <a:latin typeface="Calibri" panose="020F0502020204030204" pitchFamily="34" charset="0"/>
                <a:ea typeface="Calibri" panose="020F0502020204030204" pitchFamily="34" charset="0"/>
                <a:cs typeface="Times New Roman" panose="02020603050405020304" pitchFamily="18" charset="0"/>
              </a:rPr>
              <a:t> as all useful information is extracted.</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 duration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i.e</a:t>
            </a:r>
            <a:r>
              <a:rPr lang="en-IN" sz="1800" dirty="0">
                <a:effectLst/>
                <a:latin typeface="Calibri" panose="020F0502020204030204" pitchFamily="34" charset="0"/>
                <a:ea typeface="Calibri" panose="020F0502020204030204" pitchFamily="34" charset="0"/>
                <a:cs typeface="Times New Roman" panose="02020603050405020304" pitchFamily="18" charset="0"/>
              </a:rPr>
              <a:t> time taken to reach from source to destination is having hours and minutes in records so the same is converted entirely into minutes from hours say for example if it is 2 hours and 15 minutes it is converted into 135 minutes for better visualization purpose.</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868144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1474-BB6C-403B-B43A-45ACC1E93685}"/>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Outliers detection and Treatment</a:t>
            </a:r>
            <a:endParaRPr lang="en-IN" sz="2800" dirty="0"/>
          </a:p>
        </p:txBody>
      </p:sp>
      <p:sp>
        <p:nvSpPr>
          <p:cNvPr id="3" name="Content Placeholder 2">
            <a:extLst>
              <a:ext uri="{FF2B5EF4-FFF2-40B4-BE49-F238E27FC236}">
                <a16:creationId xmlns:a16="http://schemas.microsoft.com/office/drawing/2014/main" id="{0DDBA42B-C05E-4916-B3E7-879231CA1F66}"/>
              </a:ext>
            </a:extLst>
          </p:cNvPr>
          <p:cNvSpPr>
            <a:spLocks noGrp="1"/>
          </p:cNvSpPr>
          <p:nvPr>
            <p:ph idx="1"/>
          </p:nvPr>
        </p:nvSpPr>
        <p:spPr/>
        <p:txBody>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Data Visualization is the graphical representation of the information and data. Further, by using visual elements like charts, graphs and maps data visualization tools provide an accessible way to see and understand trends, outliers and patterns in data.</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outlier detection is carried out using boxplot and distribution plot</a:t>
            </a:r>
            <a:r>
              <a:rPr lang="en-IN" dirty="0">
                <a:latin typeface="Calibri" panose="020F0502020204030204" pitchFamily="34" charset="0"/>
                <a:ea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Further, the outliers are not treated as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a:t>
            </a:r>
            <a:r>
              <a:rPr lang="en-IN" dirty="0" err="1">
                <a:latin typeface="Calibri" panose="020F0502020204030204" pitchFamily="34" charset="0"/>
                <a:ea typeface="Calibri" panose="020F0502020204030204" pitchFamily="34" charset="0"/>
                <a:cs typeface="Times New Roman" panose="02020603050405020304" pitchFamily="18" charset="0"/>
              </a:rPr>
              <a:t>stops</a:t>
            </a:r>
            <a:r>
              <a:rPr lang="en-IN" dirty="0">
                <a:latin typeface="Calibri" panose="020F0502020204030204" pitchFamily="34" charset="0"/>
                <a:ea typeface="Calibri" panose="020F0502020204030204" pitchFamily="34" charset="0"/>
                <a:cs typeface="Times New Roman" panose="02020603050405020304" pitchFamily="18" charset="0"/>
              </a:rPr>
              <a:t> can be 1 or more and the same is for duration feature as the duration to reach from source to destination can be more than 24 hours.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endParaRPr lang="en-IN"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21123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49415-4A82-417D-95B1-4CBA6AD64854}"/>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Skewness</a:t>
            </a:r>
            <a:endParaRPr lang="en-IN" sz="2800" dirty="0"/>
          </a:p>
        </p:txBody>
      </p:sp>
      <p:sp>
        <p:nvSpPr>
          <p:cNvPr id="3" name="Content Placeholder 2">
            <a:extLst>
              <a:ext uri="{FF2B5EF4-FFF2-40B4-BE49-F238E27FC236}">
                <a16:creationId xmlns:a16="http://schemas.microsoft.com/office/drawing/2014/main" id="{CB35D441-EF08-4C67-BCB0-505F2E26BDC1}"/>
              </a:ext>
            </a:extLst>
          </p:cNvPr>
          <p:cNvSpPr>
            <a:spLocks noGrp="1"/>
          </p:cNvSpPr>
          <p:nvPr>
            <p:ph idx="1"/>
          </p:nvPr>
        </p:nvSpPr>
        <p:spPr/>
        <p:txBody>
          <a:bodyPr/>
          <a:lstStyle/>
          <a:p>
            <a:pPr>
              <a:buFont typeface="Wingdings" panose="05000000000000000000" pitchFamily="2" charset="2"/>
              <a:buChar char="Ø"/>
            </a:pPr>
            <a:r>
              <a:rPr lang="en-US" sz="1800" dirty="0">
                <a:solidFill>
                  <a:srgbClr val="202124"/>
                </a:solidFill>
                <a:latin typeface="Calibri" panose="020F0502020204030204" pitchFamily="34" charset="0"/>
                <a:cs typeface="Calibri" panose="020F0502020204030204" pitchFamily="34" charset="0"/>
              </a:rPr>
              <a:t>S</a:t>
            </a:r>
            <a:r>
              <a:rPr lang="en-US" sz="1800" i="0" dirty="0">
                <a:solidFill>
                  <a:srgbClr val="202124"/>
                </a:solidFill>
                <a:effectLst/>
                <a:latin typeface="Calibri" panose="020F0502020204030204" pitchFamily="34" charset="0"/>
                <a:cs typeface="Calibri" panose="020F0502020204030204" pitchFamily="34" charset="0"/>
              </a:rPr>
              <a:t>kewness is the degree of distortion from a normal distribution.</a:t>
            </a:r>
          </a:p>
          <a:p>
            <a:pPr>
              <a:buFont typeface="Wingdings" panose="05000000000000000000" pitchFamily="2" charset="2"/>
              <a:buChar char="Ø"/>
            </a:pPr>
            <a:r>
              <a:rPr lang="en-US" sz="1800" i="0" dirty="0">
                <a:solidFill>
                  <a:srgbClr val="202124"/>
                </a:solidFill>
                <a:effectLst/>
                <a:latin typeface="Calibri" panose="020F0502020204030204" pitchFamily="34" charset="0"/>
                <a:cs typeface="Calibri" panose="020F0502020204030204" pitchFamily="34" charset="0"/>
              </a:rPr>
              <a:t>If the values of a certain independent variables (features) are skewed, depending on the model, skewness may violate model assumptions or may impair the interpretation of feature importance</a:t>
            </a:r>
            <a:r>
              <a:rPr lang="en-US" sz="1400" dirty="0">
                <a:solidFill>
                  <a:srgbClr val="202124"/>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features duration and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total_stops</a:t>
            </a:r>
            <a:r>
              <a:rPr lang="en-IN" sz="1800" dirty="0">
                <a:effectLst/>
                <a:latin typeface="Calibri" panose="020F0502020204030204" pitchFamily="34" charset="0"/>
                <a:ea typeface="Calibri" panose="020F0502020204030204" pitchFamily="34" charset="0"/>
                <a:cs typeface="Times New Roman" panose="02020603050405020304" pitchFamily="18" charset="0"/>
              </a:rPr>
              <a:t> are having skewness greater than 0.5 which  is treated using power transform method.</a:t>
            </a:r>
          </a:p>
          <a:p>
            <a:pPr>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1400" dirty="0">
              <a:solidFill>
                <a:srgbClr val="202124"/>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3385C13A-85DD-497E-B42C-F65C703001C7}"/>
              </a:ext>
            </a:extLst>
          </p:cNvPr>
          <p:cNvPicPr>
            <a:picLocks noChangeAspect="1"/>
          </p:cNvPicPr>
          <p:nvPr/>
        </p:nvPicPr>
        <p:blipFill>
          <a:blip r:embed="rId2"/>
          <a:stretch>
            <a:fillRect/>
          </a:stretch>
        </p:blipFill>
        <p:spPr>
          <a:xfrm>
            <a:off x="2107892" y="4242554"/>
            <a:ext cx="6591300" cy="2314575"/>
          </a:xfrm>
          <a:prstGeom prst="rect">
            <a:avLst/>
          </a:prstGeom>
        </p:spPr>
      </p:pic>
    </p:spTree>
    <p:extLst>
      <p:ext uri="{BB962C8B-B14F-4D97-AF65-F5344CB8AC3E}">
        <p14:creationId xmlns:p14="http://schemas.microsoft.com/office/powerpoint/2010/main" val="195048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1404-DA88-4812-954D-A94DD76950E0}"/>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Correlation</a:t>
            </a:r>
            <a:endParaRPr lang="en-IN" sz="2800" dirty="0"/>
          </a:p>
        </p:txBody>
      </p:sp>
      <p:sp>
        <p:nvSpPr>
          <p:cNvPr id="3" name="Content Placeholder 2">
            <a:extLst>
              <a:ext uri="{FF2B5EF4-FFF2-40B4-BE49-F238E27FC236}">
                <a16:creationId xmlns:a16="http://schemas.microsoft.com/office/drawing/2014/main" id="{A79B8B29-7F6E-4B08-A276-50BBAFE45ABD}"/>
              </a:ext>
            </a:extLst>
          </p:cNvPr>
          <p:cNvSpPr>
            <a:spLocks noGrp="1"/>
          </p:cNvSpPr>
          <p:nvPr>
            <p:ph idx="1"/>
          </p:nvPr>
        </p:nvSpPr>
        <p:spPr/>
        <p:txBody>
          <a:bodyPr/>
          <a:lstStyle/>
          <a:p>
            <a:pPr>
              <a:buFont typeface="Wingdings" panose="05000000000000000000" pitchFamily="2" charset="2"/>
              <a:buChar char="Ø"/>
            </a:pPr>
            <a:r>
              <a:rPr lang="en-US" sz="1800" i="0" dirty="0">
                <a:solidFill>
                  <a:srgbClr val="202124"/>
                </a:solidFill>
                <a:effectLst/>
                <a:latin typeface="Calibri" panose="020F0502020204030204" pitchFamily="34" charset="0"/>
                <a:cs typeface="Calibri" panose="020F0502020204030204" pitchFamily="34" charset="0"/>
              </a:rPr>
              <a:t>Correlation</a:t>
            </a:r>
            <a:r>
              <a:rPr lang="en-US" sz="1800" b="0" i="0" dirty="0">
                <a:solidFill>
                  <a:srgbClr val="202124"/>
                </a:solidFill>
                <a:effectLst/>
                <a:latin typeface="Calibri" panose="020F0502020204030204" pitchFamily="34" charset="0"/>
                <a:cs typeface="Calibri" panose="020F0502020204030204" pitchFamily="34" charset="0"/>
              </a:rPr>
              <a:t> is an indication about the changes between two variables.</a:t>
            </a:r>
          </a:p>
          <a:p>
            <a:pPr>
              <a:buFont typeface="Wingdings" panose="05000000000000000000" pitchFamily="2" charset="2"/>
              <a:buChar char="Ø"/>
            </a:pPr>
            <a:r>
              <a:rPr lang="en-US" sz="1800" dirty="0">
                <a:solidFill>
                  <a:srgbClr val="202124"/>
                </a:solidFill>
                <a:latin typeface="Calibri" panose="020F0502020204030204" pitchFamily="34" charset="0"/>
                <a:cs typeface="Calibri" panose="020F0502020204030204" pitchFamily="34" charset="0"/>
              </a:rPr>
              <a:t>As per the heatmap it can be said that the target/label attribute Price is </a:t>
            </a:r>
            <a:r>
              <a:rPr lang="en-IN" sz="1800" dirty="0">
                <a:solidFill>
                  <a:srgbClr val="202124"/>
                </a:solidFill>
                <a:latin typeface="Calibri" panose="020F0502020204030204" pitchFamily="34" charset="0"/>
                <a:cs typeface="Calibri" panose="020F0502020204030204" pitchFamily="34" charset="0"/>
              </a:rPr>
              <a:t>having  positive linear correlation with features Duration and </a:t>
            </a:r>
            <a:r>
              <a:rPr lang="en-IN" sz="1800" dirty="0" err="1">
                <a:solidFill>
                  <a:srgbClr val="202124"/>
                </a:solidFill>
                <a:latin typeface="Calibri" panose="020F0502020204030204" pitchFamily="34" charset="0"/>
                <a:cs typeface="Calibri" panose="020F0502020204030204" pitchFamily="34" charset="0"/>
              </a:rPr>
              <a:t>total_stops</a:t>
            </a:r>
            <a:r>
              <a:rPr lang="en-IN" sz="1800" dirty="0">
                <a:solidFill>
                  <a:srgbClr val="202124"/>
                </a:solidFill>
                <a:latin typeface="Calibri" panose="020F0502020204030204" pitchFamily="34" charset="0"/>
                <a:cs typeface="Calibri" panose="020F0502020204030204" pitchFamily="34" charset="0"/>
              </a:rPr>
              <a:t>.</a:t>
            </a:r>
          </a:p>
          <a:p>
            <a:pPr>
              <a:buFont typeface="Wingdings" panose="05000000000000000000" pitchFamily="2" charset="2"/>
              <a:buChar char="Ø"/>
            </a:pPr>
            <a:r>
              <a:rPr lang="en-IN" sz="1800" dirty="0">
                <a:solidFill>
                  <a:srgbClr val="202124"/>
                </a:solidFill>
                <a:latin typeface="Calibri" panose="020F0502020204030204" pitchFamily="34" charset="0"/>
                <a:cs typeface="Calibri" panose="020F0502020204030204" pitchFamily="34" charset="0"/>
              </a:rPr>
              <a:t>The feature </a:t>
            </a:r>
            <a:r>
              <a:rPr lang="en-IN" sz="1800" dirty="0" err="1">
                <a:solidFill>
                  <a:srgbClr val="202124"/>
                </a:solidFill>
                <a:latin typeface="Calibri" panose="020F0502020204030204" pitchFamily="34" charset="0"/>
                <a:cs typeface="Calibri" panose="020F0502020204030204" pitchFamily="34" charset="0"/>
              </a:rPr>
              <a:t>journey_month</a:t>
            </a:r>
            <a:r>
              <a:rPr lang="en-IN" sz="1800" dirty="0">
                <a:solidFill>
                  <a:srgbClr val="202124"/>
                </a:solidFill>
                <a:latin typeface="Calibri" panose="020F0502020204030204" pitchFamily="34" charset="0"/>
                <a:cs typeface="Calibri" panose="020F0502020204030204" pitchFamily="34" charset="0"/>
              </a:rPr>
              <a:t> is dropped from the dataset as the entire data is extracted for the month of October so there is no variation in the data resulting into no correlation with target attribute price.</a:t>
            </a:r>
          </a:p>
          <a:p>
            <a:pPr>
              <a:buFont typeface="Wingdings" panose="05000000000000000000" pitchFamily="2" charset="2"/>
              <a:buChar char="Ø"/>
            </a:pPr>
            <a:endParaRPr lang="en-IN" sz="1800" dirty="0">
              <a:solidFill>
                <a:srgbClr val="202124"/>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1800" dirty="0">
              <a:solidFill>
                <a:srgbClr val="202124"/>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sz="1800" dirty="0">
              <a:solidFill>
                <a:srgbClr val="202124"/>
              </a:solidFill>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1800" b="0" i="0" dirty="0">
              <a:solidFill>
                <a:srgbClr val="202124"/>
              </a:solidFill>
              <a:effectLst/>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91130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6683E-77CE-4E12-B9DB-9AD46F1E1FB7}"/>
              </a:ext>
            </a:extLst>
          </p:cNvPr>
          <p:cNvSpPr>
            <a:spLocks noGrp="1"/>
          </p:cNvSpPr>
          <p:nvPr>
            <p:ph type="title"/>
          </p:nvPr>
        </p:nvSpPr>
        <p:spPr/>
        <p:txBody>
          <a:bodyPr>
            <a:normAutofit/>
          </a:bodyPr>
          <a:lstStyle/>
          <a:p>
            <a:r>
              <a:rPr lang="en-IN" sz="2800" dirty="0">
                <a:latin typeface="Calibri" panose="020F0502020204030204" pitchFamily="34" charset="0"/>
                <a:cs typeface="Calibri" panose="020F0502020204030204" pitchFamily="34" charset="0"/>
              </a:rPr>
              <a:t>Training the Model</a:t>
            </a:r>
            <a:endParaRPr lang="en-IN" sz="2800" dirty="0"/>
          </a:p>
        </p:txBody>
      </p:sp>
      <p:sp>
        <p:nvSpPr>
          <p:cNvPr id="3" name="Content Placeholder 2">
            <a:extLst>
              <a:ext uri="{FF2B5EF4-FFF2-40B4-BE49-F238E27FC236}">
                <a16:creationId xmlns:a16="http://schemas.microsoft.com/office/drawing/2014/main" id="{E7FAF420-D9C7-46ED-9DE8-2B5C88E72068}"/>
              </a:ext>
            </a:extLst>
          </p:cNvPr>
          <p:cNvSpPr>
            <a:spLocks noGrp="1"/>
          </p:cNvSpPr>
          <p:nvPr>
            <p:ph idx="1"/>
          </p:nvPr>
        </p:nvSpPr>
        <p:spPr/>
        <p:txBody>
          <a:bodyPr/>
          <a:lstStyle/>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categorical columns are converted into numeric type using label encoder.</a:t>
            </a:r>
          </a:p>
          <a:p>
            <a:pPr>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Standard Scaling is applied first before splitting the data into </a:t>
            </a:r>
            <a:r>
              <a:rPr lang="en-IN" sz="1800" dirty="0" err="1">
                <a:latin typeface="Calibri" panose="020F0502020204030204" pitchFamily="34" charset="0"/>
                <a:cs typeface="Times New Roman" panose="02020603050405020304" pitchFamily="18" charset="0"/>
              </a:rPr>
              <a:t>train_test_split</a:t>
            </a:r>
            <a:r>
              <a:rPr lang="en-IN" sz="1800" dirty="0">
                <a:latin typeface="Calibri" panose="020F0502020204030204" pitchFamily="34" charset="0"/>
                <a:cs typeface="Times New Roman" panose="02020603050405020304" pitchFamily="18" charset="0"/>
              </a:rPr>
              <a:t>.</a:t>
            </a:r>
          </a:p>
          <a:p>
            <a:pPr>
              <a:buFont typeface="Wingdings" panose="05000000000000000000" pitchFamily="2" charset="2"/>
              <a:buChar char="Ø"/>
            </a:pPr>
            <a:r>
              <a:rPr lang="en-IN" sz="1800" dirty="0">
                <a:latin typeface="Calibri" panose="020F0502020204030204" pitchFamily="34" charset="0"/>
                <a:cs typeface="Times New Roman" panose="02020603050405020304" pitchFamily="18" charset="0"/>
              </a:rPr>
              <a:t>The various algorithms like Linear Regression, Decision Tree Regressor, SVR, K </a:t>
            </a:r>
            <a:r>
              <a:rPr lang="en-IN" sz="1800" dirty="0" err="1">
                <a:latin typeface="Calibri" panose="020F0502020204030204" pitchFamily="34" charset="0"/>
                <a:cs typeface="Times New Roman" panose="02020603050405020304" pitchFamily="18" charset="0"/>
              </a:rPr>
              <a:t>Neighbors</a:t>
            </a:r>
            <a:r>
              <a:rPr lang="en-IN" sz="1800" dirty="0">
                <a:latin typeface="Calibri" panose="020F0502020204030204" pitchFamily="34" charset="0"/>
                <a:cs typeface="Times New Roman" panose="02020603050405020304" pitchFamily="18" charset="0"/>
              </a:rPr>
              <a:t> Regressor, Ada Boost Regressor, Gradient Boosting Regressor, Random Forest Regressor, Lasso , Ridge are used.</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First approach is  to find r2 score using all mentioned algorithms and finding the best model amongst it.</a:t>
            </a:r>
          </a:p>
          <a:p>
            <a:pPr>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The cross validation is carried out for all the mentioned algorithms to help us find the best model.</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67184008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TotalTime>
  <Words>888</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                Flight Price Prediction</vt:lpstr>
      <vt:lpstr>Conceptual Background of the Domain Problem</vt:lpstr>
      <vt:lpstr>Motivation for the Problem Undertaken</vt:lpstr>
      <vt:lpstr>Data Sources and their formats</vt:lpstr>
      <vt:lpstr>Data Preprocessing</vt:lpstr>
      <vt:lpstr>Outliers detection and Treatment</vt:lpstr>
      <vt:lpstr>Skewness</vt:lpstr>
      <vt:lpstr>Correlation</vt:lpstr>
      <vt:lpstr>Training the Model</vt:lpstr>
      <vt:lpstr>Model Performance</vt:lpstr>
      <vt:lpstr>Hyper Parameter  Tuning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Flight Price Prediction</dc:title>
  <dc:creator>shahbhumik2010@gmail.com</dc:creator>
  <cp:lastModifiedBy>shahbhumik2010@gmail.com</cp:lastModifiedBy>
  <cp:revision>3</cp:revision>
  <dcterms:created xsi:type="dcterms:W3CDTF">2021-10-08T15:51:46Z</dcterms:created>
  <dcterms:modified xsi:type="dcterms:W3CDTF">2021-10-08T17:01:41Z</dcterms:modified>
</cp:coreProperties>
</file>