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FA9D878-6BD7-4704-A3C3-C21EDC4B4D88}" type="datetimeFigureOut">
              <a:rPr lang="en-IN" smtClean="0"/>
              <a:t>26-09-2021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B40CF3C-0115-404D-9612-509DD6D3501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728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A9D878-6BD7-4704-A3C3-C21EDC4B4D88}" type="datetimeFigureOut">
              <a:rPr lang="en-IN" smtClean="0"/>
              <a:t>26-09-2021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40CF3C-0115-404D-9612-509DD6D3501E}" type="slidenum">
              <a:rPr lang="en-IN" smtClean="0"/>
              <a:t>‹#›</a:t>
            </a:fld>
            <a:endParaRPr lang="en-IN"/>
          </a:p>
        </p:txBody>
      </p:sp>
    </p:spTree>
    <p:extLst>
      <p:ext uri="{BB962C8B-B14F-4D97-AF65-F5344CB8AC3E}">
        <p14:creationId xmlns:p14="http://schemas.microsoft.com/office/powerpoint/2010/main" val="3112264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9D878-6BD7-4704-A3C3-C21EDC4B4D88}"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0CF3C-0115-404D-9612-509DD6D3501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4773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9D878-6BD7-4704-A3C3-C21EDC4B4D88}"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0CF3C-0115-404D-9612-509DD6D3501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7994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9D878-6BD7-4704-A3C3-C21EDC4B4D88}"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0CF3C-0115-404D-9612-509DD6D3501E}" type="slidenum">
              <a:rPr lang="en-IN" smtClean="0"/>
              <a:t>‹#›</a:t>
            </a:fld>
            <a:endParaRPr lang="en-IN"/>
          </a:p>
        </p:txBody>
      </p:sp>
    </p:spTree>
    <p:extLst>
      <p:ext uri="{BB962C8B-B14F-4D97-AF65-F5344CB8AC3E}">
        <p14:creationId xmlns:p14="http://schemas.microsoft.com/office/powerpoint/2010/main" val="921094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9D878-6BD7-4704-A3C3-C21EDC4B4D88}"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0CF3C-0115-404D-9612-509DD6D3501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2677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9D878-6BD7-4704-A3C3-C21EDC4B4D88}"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0CF3C-0115-404D-9612-509DD6D3501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222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9D878-6BD7-4704-A3C3-C21EDC4B4D88}"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0CF3C-0115-404D-9612-509DD6D3501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4781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9D878-6BD7-4704-A3C3-C21EDC4B4D88}"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0CF3C-0115-404D-9612-509DD6D3501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842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9D878-6BD7-4704-A3C3-C21EDC4B4D88}"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0CF3C-0115-404D-9612-509DD6D3501E}" type="slidenum">
              <a:rPr lang="en-IN" smtClean="0"/>
              <a:t>‹#›</a:t>
            </a:fld>
            <a:endParaRPr lang="en-IN"/>
          </a:p>
        </p:txBody>
      </p:sp>
    </p:spTree>
    <p:extLst>
      <p:ext uri="{BB962C8B-B14F-4D97-AF65-F5344CB8AC3E}">
        <p14:creationId xmlns:p14="http://schemas.microsoft.com/office/powerpoint/2010/main" val="3462537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A9D878-6BD7-4704-A3C3-C21EDC4B4D88}" type="datetimeFigureOut">
              <a:rPr lang="en-IN" smtClean="0"/>
              <a:t>26-09-2021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40CF3C-0115-404D-9612-509DD6D3501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2808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A9D878-6BD7-4704-A3C3-C21EDC4B4D88}" type="datetimeFigureOut">
              <a:rPr lang="en-IN" smtClean="0"/>
              <a:t>26-09-2021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40CF3C-0115-404D-9612-509DD6D3501E}" type="slidenum">
              <a:rPr lang="en-IN" smtClean="0"/>
              <a:t>‹#›</a:t>
            </a:fld>
            <a:endParaRPr lang="en-IN"/>
          </a:p>
        </p:txBody>
      </p:sp>
    </p:spTree>
    <p:extLst>
      <p:ext uri="{BB962C8B-B14F-4D97-AF65-F5344CB8AC3E}">
        <p14:creationId xmlns:p14="http://schemas.microsoft.com/office/powerpoint/2010/main" val="369495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A9D878-6BD7-4704-A3C3-C21EDC4B4D88}" type="datetimeFigureOut">
              <a:rPr lang="en-IN" smtClean="0"/>
              <a:t>26-09-2021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40CF3C-0115-404D-9612-509DD6D3501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260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A9D878-6BD7-4704-A3C3-C21EDC4B4D88}" type="datetimeFigureOut">
              <a:rPr lang="en-IN" smtClean="0"/>
              <a:t>26-09-2021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40CF3C-0115-404D-9612-509DD6D3501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158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9D878-6BD7-4704-A3C3-C21EDC4B4D88}" type="datetimeFigureOut">
              <a:rPr lang="en-IN" smtClean="0"/>
              <a:t>26-09-2021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40CF3C-0115-404D-9612-509DD6D3501E}" type="slidenum">
              <a:rPr lang="en-IN" smtClean="0"/>
              <a:t>‹#›</a:t>
            </a:fld>
            <a:endParaRPr lang="en-IN"/>
          </a:p>
        </p:txBody>
      </p:sp>
    </p:spTree>
    <p:extLst>
      <p:ext uri="{BB962C8B-B14F-4D97-AF65-F5344CB8AC3E}">
        <p14:creationId xmlns:p14="http://schemas.microsoft.com/office/powerpoint/2010/main" val="2426461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A9D878-6BD7-4704-A3C3-C21EDC4B4D88}" type="datetimeFigureOut">
              <a:rPr lang="en-IN" smtClean="0"/>
              <a:t>26-09-2021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40CF3C-0115-404D-9612-509DD6D3501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820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A9D878-6BD7-4704-A3C3-C21EDC4B4D88}" type="datetimeFigureOut">
              <a:rPr lang="en-IN" smtClean="0"/>
              <a:t>26-09-2021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40CF3C-0115-404D-9612-509DD6D3501E}" type="slidenum">
              <a:rPr lang="en-IN" smtClean="0"/>
              <a:t>‹#›</a:t>
            </a:fld>
            <a:endParaRPr lang="en-IN"/>
          </a:p>
        </p:txBody>
      </p:sp>
    </p:spTree>
    <p:extLst>
      <p:ext uri="{BB962C8B-B14F-4D97-AF65-F5344CB8AC3E}">
        <p14:creationId xmlns:p14="http://schemas.microsoft.com/office/powerpoint/2010/main" val="3556177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A9D878-6BD7-4704-A3C3-C21EDC4B4D88}" type="datetimeFigureOut">
              <a:rPr lang="en-IN" smtClean="0"/>
              <a:t>26-09-2021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40CF3C-0115-404D-9612-509DD6D3501E}" type="slidenum">
              <a:rPr lang="en-IN" smtClean="0"/>
              <a:t>‹#›</a:t>
            </a:fld>
            <a:endParaRPr lang="en-IN"/>
          </a:p>
        </p:txBody>
      </p:sp>
    </p:spTree>
    <p:extLst>
      <p:ext uri="{BB962C8B-B14F-4D97-AF65-F5344CB8AC3E}">
        <p14:creationId xmlns:p14="http://schemas.microsoft.com/office/powerpoint/2010/main" val="201512760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F3ECC-3411-466C-A15B-1D96952CDF6D}"/>
              </a:ext>
            </a:extLst>
          </p:cNvPr>
          <p:cNvSpPr>
            <a:spLocks noGrp="1"/>
          </p:cNvSpPr>
          <p:nvPr>
            <p:ph type="ctrTitle"/>
          </p:nvPr>
        </p:nvSpPr>
        <p:spPr>
          <a:xfrm>
            <a:off x="2417779" y="802299"/>
            <a:ext cx="8637073" cy="1940902"/>
          </a:xfrm>
        </p:spPr>
        <p:txBody>
          <a:bodyPr>
            <a:normAutofit/>
          </a:bodyPr>
          <a:lstStyle/>
          <a:p>
            <a:pPr algn="l"/>
            <a:r>
              <a:rPr lang="en-US" sz="4000" dirty="0">
                <a:latin typeface="Calibri" panose="020F0502020204030204" pitchFamily="34" charset="0"/>
                <a:cs typeface="Calibri" panose="020F0502020204030204" pitchFamily="34" charset="0"/>
              </a:rPr>
              <a:t>			Car Price Prediction</a:t>
            </a:r>
            <a:endParaRPr lang="en-IN" sz="4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3ACCF571-77B8-4699-AEA8-938D5D4D1E40}"/>
              </a:ext>
            </a:extLst>
          </p:cNvPr>
          <p:cNvSpPr>
            <a:spLocks noGrp="1"/>
          </p:cNvSpPr>
          <p:nvPr>
            <p:ph type="subTitle" idx="1"/>
          </p:nvPr>
        </p:nvSpPr>
        <p:spPr/>
        <p:txBody>
          <a:bodyPr>
            <a:normAutofit/>
          </a:bodyPr>
          <a:lstStyle/>
          <a:p>
            <a:r>
              <a:rPr lang="en-US" b="1" dirty="0">
                <a:latin typeface="Calibri" panose="020F0502020204030204" pitchFamily="34" charset="0"/>
                <a:cs typeface="Calibri" panose="020F0502020204030204" pitchFamily="34" charset="0"/>
              </a:rPr>
              <a:t>						</a:t>
            </a:r>
          </a:p>
          <a:p>
            <a:r>
              <a:rPr lang="en-US" b="1" dirty="0">
                <a:latin typeface="Calibri" panose="020F0502020204030204" pitchFamily="34" charset="0"/>
                <a:cs typeface="Calibri" panose="020F0502020204030204" pitchFamily="34" charset="0"/>
              </a:rPr>
              <a:t>							</a:t>
            </a:r>
            <a:r>
              <a:rPr lang="en-US" sz="2100" b="1" dirty="0">
                <a:latin typeface="Calibri" panose="020F0502020204030204" pitchFamily="34" charset="0"/>
                <a:cs typeface="Calibri" panose="020F0502020204030204" pitchFamily="34" charset="0"/>
              </a:rPr>
              <a:t>Prepared By: Bhumik P Shah 															</a:t>
            </a:r>
            <a:endParaRPr lang="en-IN" sz="2100" dirty="0"/>
          </a:p>
        </p:txBody>
      </p:sp>
    </p:spTree>
    <p:extLst>
      <p:ext uri="{BB962C8B-B14F-4D97-AF65-F5344CB8AC3E}">
        <p14:creationId xmlns:p14="http://schemas.microsoft.com/office/powerpoint/2010/main" val="2219308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76107-91F8-403C-9740-905ECF50BB82}"/>
              </a:ext>
            </a:extLst>
          </p:cNvPr>
          <p:cNvSpPr>
            <a:spLocks noGrp="1"/>
          </p:cNvSpPr>
          <p:nvPr>
            <p:ph type="title"/>
          </p:nvPr>
        </p:nvSpPr>
        <p:spPr/>
        <p:txBody>
          <a:bodyPr>
            <a:normAutofit/>
          </a:bodyPr>
          <a:lstStyle/>
          <a:p>
            <a:r>
              <a:rPr lang="en-US" sz="2800" dirty="0">
                <a:latin typeface="Calibri" panose="020F0502020204030204" pitchFamily="34" charset="0"/>
                <a:cs typeface="Calibri" panose="020F0502020204030204" pitchFamily="34" charset="0"/>
              </a:rPr>
              <a:t>Model Performance</a:t>
            </a:r>
            <a:endParaRPr lang="en-IN" sz="2800" dirty="0">
              <a:latin typeface="Calibri" panose="020F0502020204030204" pitchFamily="34" charset="0"/>
              <a:cs typeface="Calibri" panose="020F0502020204030204" pitchFamily="34" charset="0"/>
            </a:endParaRPr>
          </a:p>
        </p:txBody>
      </p:sp>
      <p:graphicFrame>
        <p:nvGraphicFramePr>
          <p:cNvPr id="4" name="Content Placeholder 3">
            <a:extLst>
              <a:ext uri="{FF2B5EF4-FFF2-40B4-BE49-F238E27FC236}">
                <a16:creationId xmlns:a16="http://schemas.microsoft.com/office/drawing/2014/main" id="{F1FCA4BD-EED5-413C-A016-D88236708DF9}"/>
              </a:ext>
            </a:extLst>
          </p:cNvPr>
          <p:cNvGraphicFramePr>
            <a:graphicFrameLocks noGrp="1"/>
          </p:cNvGraphicFramePr>
          <p:nvPr>
            <p:ph idx="1"/>
            <p:extLst>
              <p:ext uri="{D42A27DB-BD31-4B8C-83A1-F6EECF244321}">
                <p14:modId xmlns:p14="http://schemas.microsoft.com/office/powerpoint/2010/main" val="4198831077"/>
              </p:ext>
            </p:extLst>
          </p:nvPr>
        </p:nvGraphicFramePr>
        <p:xfrm>
          <a:off x="3008976" y="2537588"/>
          <a:ext cx="6174048" cy="3545484"/>
        </p:xfrm>
        <a:graphic>
          <a:graphicData uri="http://schemas.openxmlformats.org/drawingml/2006/table">
            <a:tbl>
              <a:tblPr>
                <a:tableStyleId>{5C22544A-7EE6-4342-B048-85BDC9FD1C3A}</a:tableStyleId>
              </a:tblPr>
              <a:tblGrid>
                <a:gridCol w="1974601">
                  <a:extLst>
                    <a:ext uri="{9D8B030D-6E8A-4147-A177-3AD203B41FA5}">
                      <a16:colId xmlns:a16="http://schemas.microsoft.com/office/drawing/2014/main" val="1868470765"/>
                    </a:ext>
                  </a:extLst>
                </a:gridCol>
                <a:gridCol w="1063698">
                  <a:extLst>
                    <a:ext uri="{9D8B030D-6E8A-4147-A177-3AD203B41FA5}">
                      <a16:colId xmlns:a16="http://schemas.microsoft.com/office/drawing/2014/main" val="3997307982"/>
                    </a:ext>
                  </a:extLst>
                </a:gridCol>
                <a:gridCol w="1838569">
                  <a:extLst>
                    <a:ext uri="{9D8B030D-6E8A-4147-A177-3AD203B41FA5}">
                      <a16:colId xmlns:a16="http://schemas.microsoft.com/office/drawing/2014/main" val="3670666588"/>
                    </a:ext>
                  </a:extLst>
                </a:gridCol>
                <a:gridCol w="1297180">
                  <a:extLst>
                    <a:ext uri="{9D8B030D-6E8A-4147-A177-3AD203B41FA5}">
                      <a16:colId xmlns:a16="http://schemas.microsoft.com/office/drawing/2014/main" val="184910850"/>
                    </a:ext>
                  </a:extLst>
                </a:gridCol>
              </a:tblGrid>
              <a:tr h="639710">
                <a:tc>
                  <a:txBody>
                    <a:bodyPr/>
                    <a:lstStyle/>
                    <a:p>
                      <a:pPr algn="ctr" fontAlgn="b"/>
                      <a:r>
                        <a:rPr lang="en-IN" sz="2000" b="1" u="none" strike="noStrike" dirty="0">
                          <a:effectLst/>
                          <a:latin typeface="Calibri" panose="020F0502020204030204" pitchFamily="34" charset="0"/>
                          <a:cs typeface="Calibri" panose="020F0502020204030204" pitchFamily="34" charset="0"/>
                        </a:rPr>
                        <a:t>Model  Name</a:t>
                      </a:r>
                      <a:endParaRPr lang="en-IN" sz="20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2000" b="1" u="none" strike="noStrike" dirty="0">
                          <a:effectLst/>
                          <a:latin typeface="Calibri" panose="020F0502020204030204" pitchFamily="34" charset="0"/>
                          <a:cs typeface="Calibri" panose="020F0502020204030204" pitchFamily="34" charset="0"/>
                        </a:rPr>
                        <a:t>r2_score</a:t>
                      </a:r>
                      <a:endParaRPr lang="en-IN" sz="20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2000" b="1" u="none" strike="noStrike" dirty="0" err="1">
                          <a:effectLst/>
                          <a:latin typeface="Calibri" panose="020F0502020204030204" pitchFamily="34" charset="0"/>
                          <a:cs typeface="Calibri" panose="020F0502020204030204" pitchFamily="34" charset="0"/>
                        </a:rPr>
                        <a:t>cross_val_score</a:t>
                      </a:r>
                      <a:endParaRPr lang="en-IN" sz="20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IN" sz="2000" b="1" u="none" strike="noStrike" dirty="0">
                          <a:effectLst/>
                          <a:latin typeface="Calibri" panose="020F0502020204030204" pitchFamily="34" charset="0"/>
                          <a:cs typeface="Calibri" panose="020F0502020204030204" pitchFamily="34" charset="0"/>
                        </a:rPr>
                        <a:t>difference</a:t>
                      </a:r>
                      <a:endParaRPr lang="en-IN" sz="2000" b="1" i="0" u="none" strike="noStrike" dirty="0">
                        <a:solidFill>
                          <a:srgbClr val="000000"/>
                        </a:solidFill>
                        <a:effectLst/>
                        <a:latin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3890373971"/>
                  </a:ext>
                </a:extLst>
              </a:tr>
              <a:tr h="236981">
                <a:tc>
                  <a:txBody>
                    <a:bodyPr/>
                    <a:lstStyle/>
                    <a:p>
                      <a:pPr algn="l" fontAlgn="b"/>
                      <a:r>
                        <a:rPr lang="en-IN" sz="1600" u="none" strike="noStrike" dirty="0">
                          <a:effectLst/>
                        </a:rPr>
                        <a:t>Linear Regression</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0.35</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0.36</a:t>
                      </a:r>
                      <a:endParaRPr lang="en-IN"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-0.01</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0971924"/>
                  </a:ext>
                </a:extLst>
              </a:tr>
              <a:tr h="406414">
                <a:tc>
                  <a:txBody>
                    <a:bodyPr/>
                    <a:lstStyle/>
                    <a:p>
                      <a:pPr algn="l" fontAlgn="b"/>
                      <a:r>
                        <a:rPr lang="en-IN" sz="1600" u="none" strike="noStrike">
                          <a:effectLst/>
                        </a:rPr>
                        <a:t>Decision Tree Regressor</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0.65</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0.46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0.19</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3055650"/>
                  </a:ext>
                </a:extLst>
              </a:tr>
              <a:tr h="236981">
                <a:tc>
                  <a:txBody>
                    <a:bodyPr/>
                    <a:lstStyle/>
                    <a:p>
                      <a:pPr algn="l" fontAlgn="b"/>
                      <a:r>
                        <a:rPr lang="en-IN" sz="1600" u="none" strike="noStrike">
                          <a:effectLst/>
                        </a:rPr>
                        <a:t>SVR</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0.41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0.49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-0.08</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6093058"/>
                  </a:ext>
                </a:extLst>
              </a:tr>
              <a:tr h="236981">
                <a:tc>
                  <a:txBody>
                    <a:bodyPr/>
                    <a:lstStyle/>
                    <a:p>
                      <a:pPr algn="l" fontAlgn="b"/>
                      <a:r>
                        <a:rPr lang="en-IN" sz="1600" u="none" strike="noStrike">
                          <a:effectLst/>
                        </a:rPr>
                        <a:t>K Neighbors Regressor</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0.47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0.49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-0.02</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02791659"/>
                  </a:ext>
                </a:extLst>
              </a:tr>
              <a:tr h="236981">
                <a:tc>
                  <a:txBody>
                    <a:bodyPr/>
                    <a:lstStyle/>
                    <a:p>
                      <a:pPr algn="l" fontAlgn="b"/>
                      <a:r>
                        <a:rPr lang="en-IN" sz="1600" u="none" strike="noStrike">
                          <a:effectLst/>
                        </a:rPr>
                        <a:t>Ada Boost Regressor</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0.29</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0.21</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0.08</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88832319"/>
                  </a:ext>
                </a:extLst>
              </a:tr>
              <a:tr h="466781">
                <a:tc>
                  <a:txBody>
                    <a:bodyPr/>
                    <a:lstStyle/>
                    <a:p>
                      <a:pPr algn="l" fontAlgn="b"/>
                      <a:r>
                        <a:rPr lang="en-IN" sz="1600" u="none" strike="noStrike">
                          <a:effectLst/>
                        </a:rPr>
                        <a:t>Gradient Boosting Regressor</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0.67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0.68</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-0.01</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570056"/>
                  </a:ext>
                </a:extLst>
              </a:tr>
              <a:tr h="466781">
                <a:tc>
                  <a:txBody>
                    <a:bodyPr/>
                    <a:lstStyle/>
                    <a:p>
                      <a:pPr algn="l" fontAlgn="b"/>
                      <a:r>
                        <a:rPr lang="en-IN" sz="1600" u="none" strike="noStrike">
                          <a:effectLst/>
                        </a:rPr>
                        <a:t>Random Forest Regressor</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0.7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0.7</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8494318"/>
                  </a:ext>
                </a:extLst>
              </a:tr>
              <a:tr h="236981">
                <a:tc>
                  <a:txBody>
                    <a:bodyPr/>
                    <a:lstStyle/>
                    <a:p>
                      <a:pPr algn="l" fontAlgn="b"/>
                      <a:r>
                        <a:rPr lang="en-IN" sz="1600" u="none" strike="noStrike">
                          <a:effectLst/>
                        </a:rPr>
                        <a:t>Lasso</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0.36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0.36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79126137"/>
                  </a:ext>
                </a:extLst>
              </a:tr>
              <a:tr h="236981">
                <a:tc>
                  <a:txBody>
                    <a:bodyPr/>
                    <a:lstStyle/>
                    <a:p>
                      <a:pPr algn="l" fontAlgn="b"/>
                      <a:r>
                        <a:rPr lang="en-IN" sz="1600" u="none" strike="noStrike">
                          <a:effectLst/>
                        </a:rPr>
                        <a:t>Ridge</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0.36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a:effectLst/>
                        </a:rPr>
                        <a:t>0.36</a:t>
                      </a:r>
                      <a:endParaRPr lang="en-IN" sz="16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600" u="none" strike="noStrike" dirty="0">
                          <a:effectLst/>
                        </a:rPr>
                        <a:t>0</a:t>
                      </a:r>
                      <a:endParaRPr lang="en-IN"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2621881"/>
                  </a:ext>
                </a:extLst>
              </a:tr>
            </a:tbl>
          </a:graphicData>
        </a:graphic>
      </p:graphicFrame>
    </p:spTree>
    <p:extLst>
      <p:ext uri="{BB962C8B-B14F-4D97-AF65-F5344CB8AC3E}">
        <p14:creationId xmlns:p14="http://schemas.microsoft.com/office/powerpoint/2010/main" val="3428272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A53-8F47-4D2F-A0F1-56E85762B319}"/>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Hyper Parameter  Tuning</a:t>
            </a:r>
            <a:endParaRPr lang="en-IN" sz="2800" dirty="0"/>
          </a:p>
        </p:txBody>
      </p:sp>
      <p:sp>
        <p:nvSpPr>
          <p:cNvPr id="3" name="Content Placeholder 2">
            <a:extLst>
              <a:ext uri="{FF2B5EF4-FFF2-40B4-BE49-F238E27FC236}">
                <a16:creationId xmlns:a16="http://schemas.microsoft.com/office/drawing/2014/main" id="{28D60C30-2227-4468-AF74-7584B8E3CF9D}"/>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difference between r2 score and cross validation score is minimum for Linear Regression, Gradient Boosting Regressor, Random Forest Regressor, Lasso and ridge.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 To find the best models amongst these can be done using Hyper tuning where  the parameters are tuned to get better r2_score as compared to the one’s without tuning.</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Based 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Hypertuning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Gradient Boosting Regressor is my best model with r2_score of 81%.</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38185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E745-F044-470A-9024-0A96F70C5C4C}"/>
              </a:ext>
            </a:extLst>
          </p:cNvPr>
          <p:cNvSpPr>
            <a:spLocks noGrp="1"/>
          </p:cNvSpPr>
          <p:nvPr>
            <p:ph type="ctrTitle"/>
          </p:nvPr>
        </p:nvSpPr>
        <p:spPr/>
        <p:txBody>
          <a:bodyPr/>
          <a:lstStyle/>
          <a:p>
            <a:br>
              <a:rPr lang="en-US" sz="4800" dirty="0">
                <a:latin typeface="Calibri" panose="020F0502020204030204" pitchFamily="34" charset="0"/>
                <a:cs typeface="Calibri" panose="020F0502020204030204" pitchFamily="34" charset="0"/>
              </a:rPr>
            </a:br>
            <a:br>
              <a:rPr lang="en-US" sz="4800" dirty="0">
                <a:latin typeface="Calibri" panose="020F0502020204030204" pitchFamily="34" charset="0"/>
                <a:cs typeface="Calibri" panose="020F0502020204030204" pitchFamily="34" charset="0"/>
              </a:rPr>
            </a:br>
            <a:br>
              <a:rPr lang="en-US" sz="4800" dirty="0">
                <a:latin typeface="Calibri" panose="020F0502020204030204" pitchFamily="34" charset="0"/>
                <a:cs typeface="Calibri" panose="020F0502020204030204" pitchFamily="34" charset="0"/>
              </a:rPr>
            </a:br>
            <a:br>
              <a:rPr lang="en-US" sz="4800" dirty="0">
                <a:latin typeface="Calibri" panose="020F0502020204030204" pitchFamily="34" charset="0"/>
                <a:cs typeface="Calibri" panose="020F0502020204030204" pitchFamily="34" charset="0"/>
              </a:rPr>
            </a:br>
            <a:br>
              <a:rPr lang="en-US" sz="4800" dirty="0">
                <a:latin typeface="Calibri" panose="020F0502020204030204" pitchFamily="34" charset="0"/>
                <a:cs typeface="Calibri" panose="020F0502020204030204" pitchFamily="34" charset="0"/>
              </a:rPr>
            </a:br>
            <a:br>
              <a:rPr lang="en-US" sz="4800" dirty="0">
                <a:latin typeface="Calibri" panose="020F0502020204030204" pitchFamily="34" charset="0"/>
                <a:cs typeface="Calibri" panose="020F0502020204030204" pitchFamily="34" charset="0"/>
              </a:rPr>
            </a:br>
            <a:br>
              <a:rPr lang="en-US" sz="4800" dirty="0">
                <a:latin typeface="Calibri" panose="020F0502020204030204" pitchFamily="34" charset="0"/>
                <a:cs typeface="Calibri" panose="020F0502020204030204" pitchFamily="34" charset="0"/>
              </a:rPr>
            </a:br>
            <a:br>
              <a:rPr lang="en-US" sz="4800" dirty="0">
                <a:latin typeface="Calibri" panose="020F0502020204030204" pitchFamily="34" charset="0"/>
                <a:cs typeface="Calibri" panose="020F0502020204030204" pitchFamily="34" charset="0"/>
              </a:rPr>
            </a:br>
            <a:endParaRPr lang="en-IN" sz="48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7EC8E78-984C-43FE-984C-DCD47BDBEED5}"/>
              </a:ext>
            </a:extLst>
          </p:cNvPr>
          <p:cNvSpPr>
            <a:spLocks noGrp="1"/>
          </p:cNvSpPr>
          <p:nvPr>
            <p:ph type="subTitle" idx="1"/>
          </p:nvPr>
        </p:nvSpPr>
        <p:spPr/>
        <p:txBody>
          <a:bodyPr>
            <a:normAutofit/>
          </a:bodyPr>
          <a:lstStyle/>
          <a:p>
            <a:r>
              <a:rPr lang="en-US" sz="4800" dirty="0">
                <a:latin typeface="Calibri" panose="020F0502020204030204" pitchFamily="34" charset="0"/>
                <a:cs typeface="Calibri" panose="020F0502020204030204" pitchFamily="34" charset="0"/>
              </a:rPr>
              <a:t>Thank You</a:t>
            </a:r>
            <a:endParaRPr lang="en-IN" sz="4800" dirty="0"/>
          </a:p>
        </p:txBody>
      </p:sp>
    </p:spTree>
    <p:extLst>
      <p:ext uri="{BB962C8B-B14F-4D97-AF65-F5344CB8AC3E}">
        <p14:creationId xmlns:p14="http://schemas.microsoft.com/office/powerpoint/2010/main" val="3998367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47E1-E847-46ED-B689-E5ABD83E8F38}"/>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Conceptual Background of the Domain Problem</a:t>
            </a:r>
            <a:endParaRPr lang="en-IN" sz="2800" dirty="0"/>
          </a:p>
        </p:txBody>
      </p:sp>
      <p:sp>
        <p:nvSpPr>
          <p:cNvPr id="3" name="Content Placeholder 2">
            <a:extLst>
              <a:ext uri="{FF2B5EF4-FFF2-40B4-BE49-F238E27FC236}">
                <a16:creationId xmlns:a16="http://schemas.microsoft.com/office/drawing/2014/main" id="{40285936-4951-4C39-B2D2-2B5087158686}"/>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Determining whether the listed price of a used car is a challenging task, due to many factors that drive a used vehicle’s price on the market.</a:t>
            </a:r>
          </a:p>
          <a:p>
            <a:r>
              <a:rPr lang="en-IN" sz="1800" dirty="0">
                <a:latin typeface="Calibri" panose="020F0502020204030204" pitchFamily="34" charset="0"/>
                <a:cs typeface="Times New Roman" panose="02020603050405020304" pitchFamily="18" charset="0"/>
              </a:rPr>
              <a:t>The prices of new cars in the industry is fixed by the manufacturer with some additional costs incurred by the Government in the form of taxes.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So, customers buying a new car can be assured of the money they invest to be worthy.</a:t>
            </a:r>
            <a:endParaRPr lang="en-IN" sz="1800" dirty="0">
              <a:latin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But due to the increased price of new cars and the incapability of customers to buy new cars due to the lack of funds, used cars sales are on a global increase.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It is important to know their actual market value while both buying and selling.</a:t>
            </a:r>
            <a:endParaRPr lang="en-IN" sz="18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552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C418-FFA0-4216-A5FA-F2FC85E3F79E}"/>
              </a:ext>
            </a:extLst>
          </p:cNvPr>
          <p:cNvSpPr>
            <a:spLocks noGrp="1"/>
          </p:cNvSpPr>
          <p:nvPr>
            <p:ph type="title"/>
          </p:nvPr>
        </p:nvSpPr>
        <p:spPr/>
        <p:txBody>
          <a:bodyPr>
            <a:normAutofit/>
          </a:bodyPr>
          <a:lstStyle/>
          <a:p>
            <a:r>
              <a:rPr lang="en-IN" sz="2800" dirty="0">
                <a:effectLst/>
                <a:latin typeface="Calibri" panose="020F0502020204030204" pitchFamily="34" charset="0"/>
                <a:ea typeface="Calibri" panose="020F0502020204030204" pitchFamily="34" charset="0"/>
                <a:cs typeface="Times New Roman" panose="02020603050405020304" pitchFamily="18" charset="0"/>
              </a:rPr>
              <a:t>Motivation for the Problem Undertaken</a:t>
            </a:r>
            <a:endParaRPr lang="en-IN" sz="2800" dirty="0"/>
          </a:p>
        </p:txBody>
      </p:sp>
      <p:sp>
        <p:nvSpPr>
          <p:cNvPr id="3" name="Content Placeholder 2">
            <a:extLst>
              <a:ext uri="{FF2B5EF4-FFF2-40B4-BE49-F238E27FC236}">
                <a16:creationId xmlns:a16="http://schemas.microsoft.com/office/drawing/2014/main" id="{724A7950-932E-47A8-8F7D-079636C406E9}"/>
              </a:ext>
            </a:extLst>
          </p:cNvPr>
          <p:cNvSpPr>
            <a:spLocks noGrp="1"/>
          </p:cNvSpPr>
          <p:nvPr>
            <p:ph idx="1"/>
          </p:nvPr>
        </p:nvSpPr>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Being extremely interested in everything having a relation with the machine Learning, the independent project was a great occasion to learn and confirm my interest for.</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Deciding whether a used car is worth the posted price when you see listings online can be difficult.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From the perspective of a seller, it is also a dilemma to price a used car appropriately.</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Based on existing data, the aim is to use machine learning algorithms to develop models for predicting used car prices.</a:t>
            </a:r>
          </a:p>
          <a:p>
            <a:endParaRPr lang="en-IN" sz="1800" dirty="0"/>
          </a:p>
        </p:txBody>
      </p:sp>
    </p:spTree>
    <p:extLst>
      <p:ext uri="{BB962C8B-B14F-4D97-AF65-F5344CB8AC3E}">
        <p14:creationId xmlns:p14="http://schemas.microsoft.com/office/powerpoint/2010/main" val="3356836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BDD7-A986-44FA-9B46-0F9D0DC9991B}"/>
              </a:ext>
            </a:extLst>
          </p:cNvPr>
          <p:cNvSpPr>
            <a:spLocks noGrp="1"/>
          </p:cNvSpPr>
          <p:nvPr>
            <p:ph type="title"/>
          </p:nvPr>
        </p:nvSpPr>
        <p:spPr/>
        <p:txBody>
          <a:bodyPr>
            <a:normAutofit/>
          </a:bodyPr>
          <a:lstStyle/>
          <a:p>
            <a:r>
              <a:rPr lang="en-IN" sz="2400" dirty="0">
                <a:effectLst/>
                <a:latin typeface="Calibri" panose="020F0502020204030204" pitchFamily="34" charset="0"/>
                <a:ea typeface="Calibri" panose="020F0502020204030204" pitchFamily="34" charset="0"/>
                <a:cs typeface="Times New Roman" panose="02020603050405020304" pitchFamily="18" charset="0"/>
              </a:rPr>
              <a:t>Data Sources and their formats</a:t>
            </a:r>
            <a:endParaRPr lang="en-IN" sz="2400" dirty="0"/>
          </a:p>
        </p:txBody>
      </p:sp>
      <p:sp>
        <p:nvSpPr>
          <p:cNvPr id="3" name="Content Placeholder 2">
            <a:extLst>
              <a:ext uri="{FF2B5EF4-FFF2-40B4-BE49-F238E27FC236}">
                <a16:creationId xmlns:a16="http://schemas.microsoft.com/office/drawing/2014/main" id="{26771537-A7E2-42DC-B275-5CE6AB5A0351}"/>
              </a:ext>
            </a:extLst>
          </p:cNvPr>
          <p:cNvSpPr>
            <a:spLocks noGrp="1"/>
          </p:cNvSpPr>
          <p:nvPr>
            <p:ph idx="1"/>
          </p:nvPr>
        </p:nvSpPr>
        <p:spPr/>
        <p:txBody>
          <a:bodyPr/>
          <a:lstStyle/>
          <a:p>
            <a:pPr marL="45720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is collected  from cardekho.com for different locations using web scrapping tool selenium.</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dataset contains 5091 records (rows) and 10 features (columns) with car_ price feature being the target attribute.</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All the features in these dataset are of object datatype.</a:t>
            </a:r>
          </a:p>
          <a:p>
            <a:pPr marL="457200">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25812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D3364-8F4F-440B-A52E-DDC468B81D81}"/>
              </a:ext>
            </a:extLst>
          </p:cNvPr>
          <p:cNvSpPr>
            <a:spLocks noGrp="1"/>
          </p:cNvSpPr>
          <p:nvPr>
            <p:ph type="title"/>
          </p:nvPr>
        </p:nvSpPr>
        <p:spPr/>
        <p:txBody>
          <a:bodyPr>
            <a:normAutofit/>
          </a:bodyPr>
          <a:lstStyle/>
          <a:p>
            <a:r>
              <a:rPr lang="en-US" sz="2800" dirty="0">
                <a:latin typeface="Calibri" panose="020F0502020204030204" pitchFamily="34" charset="0"/>
                <a:cs typeface="Calibri" panose="020F0502020204030204" pitchFamily="34" charset="0"/>
              </a:rPr>
              <a:t>Data Preprocessing</a:t>
            </a:r>
            <a:endParaRPr lang="en-IN" sz="2800" dirty="0"/>
          </a:p>
        </p:txBody>
      </p:sp>
      <p:sp>
        <p:nvSpPr>
          <p:cNvPr id="3" name="Content Placeholder 2">
            <a:extLst>
              <a:ext uri="{FF2B5EF4-FFF2-40B4-BE49-F238E27FC236}">
                <a16:creationId xmlns:a16="http://schemas.microsoft.com/office/drawing/2014/main" id="{68DA25E1-B8C4-4208-AEC6-AEE183D5B1A4}"/>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Extracting out new features named as Brand, model and manufacturing year from the existing feature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car_details</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finally dropping the feature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car_details</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all the useful information is extracted.</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On the similar lines new feature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driven_kilometer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extracted from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used_kilometer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 Further, the new feature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driven_kilometer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having object datatype it is to be converted into float datatype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kilometer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always a numerical value.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Similarly new features named as owners and car price are extracted from the existing feature owner and price and dropping the existing feature after extracting the useful information from it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new feature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car_price</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having object datatype is converted into float datatype as a car price is always a numerical value.</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7881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203F6-B347-454A-9380-792D9640EE72}"/>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Outliers detection and Treatment</a:t>
            </a:r>
            <a:endParaRPr lang="en-IN" sz="2800" dirty="0"/>
          </a:p>
        </p:txBody>
      </p:sp>
      <p:sp>
        <p:nvSpPr>
          <p:cNvPr id="3" name="Content Placeholder 2">
            <a:extLst>
              <a:ext uri="{FF2B5EF4-FFF2-40B4-BE49-F238E27FC236}">
                <a16:creationId xmlns:a16="http://schemas.microsoft.com/office/drawing/2014/main" id="{65B6E5D5-CF41-4ADE-AD35-C4C6CB8F0B04}"/>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Data Visualization is the graphical representation of the information and data. Further, by using visual elements like charts, graphs and maps data visualization tools provide an accessible way to see and understand trends, outliers and patterns in data.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outlier detection is carried out using boxplot and distribution plot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outliers are treated using IQR method instead of removing them ,as removing the outliers will create data loss which should be avoided as data is vital and costly.</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3780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07EA-2E14-4FEF-9838-82A6AE25D8E6}"/>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Skewness</a:t>
            </a:r>
            <a:endParaRPr lang="en-IN" sz="2800" dirty="0"/>
          </a:p>
        </p:txBody>
      </p:sp>
      <p:sp>
        <p:nvSpPr>
          <p:cNvPr id="3" name="Content Placeholder 2">
            <a:extLst>
              <a:ext uri="{FF2B5EF4-FFF2-40B4-BE49-F238E27FC236}">
                <a16:creationId xmlns:a16="http://schemas.microsoft.com/office/drawing/2014/main" id="{A7C181AE-3326-4124-B485-4BE9B9FED289}"/>
              </a:ext>
            </a:extLst>
          </p:cNvPr>
          <p:cNvSpPr>
            <a:spLocks noGrp="1"/>
          </p:cNvSpPr>
          <p:nvPr>
            <p:ph idx="1"/>
          </p:nvPr>
        </p:nvSpPr>
        <p:spPr/>
        <p:txBody>
          <a:bodyPr/>
          <a:lstStyle/>
          <a:p>
            <a:r>
              <a:rPr lang="en-US" sz="1800" dirty="0">
                <a:solidFill>
                  <a:srgbClr val="202124"/>
                </a:solidFill>
                <a:latin typeface="Calibri" panose="020F0502020204030204" pitchFamily="34" charset="0"/>
                <a:cs typeface="Calibri" panose="020F0502020204030204" pitchFamily="34" charset="0"/>
              </a:rPr>
              <a:t>S</a:t>
            </a:r>
            <a:r>
              <a:rPr lang="en-US" sz="1800" i="0" dirty="0">
                <a:solidFill>
                  <a:srgbClr val="202124"/>
                </a:solidFill>
                <a:effectLst/>
                <a:latin typeface="Calibri" panose="020F0502020204030204" pitchFamily="34" charset="0"/>
                <a:cs typeface="Calibri" panose="020F0502020204030204" pitchFamily="34" charset="0"/>
              </a:rPr>
              <a:t>kewness is the degree of distortion from a normal distribution.</a:t>
            </a:r>
          </a:p>
          <a:p>
            <a:r>
              <a:rPr lang="en-US" sz="1800" i="0" dirty="0">
                <a:solidFill>
                  <a:srgbClr val="202124"/>
                </a:solidFill>
                <a:effectLst/>
                <a:latin typeface="Calibri" panose="020F0502020204030204" pitchFamily="34" charset="0"/>
                <a:cs typeface="Calibri" panose="020F0502020204030204" pitchFamily="34" charset="0"/>
              </a:rPr>
              <a:t>If the values of a certain independent variables (features) are skewed, depending on the model, skewness may violate model assumptions or may impair the interpretation of feature importance</a:t>
            </a:r>
            <a:r>
              <a:rPr lang="en-US" sz="1400" dirty="0">
                <a:solidFill>
                  <a:srgbClr val="202124"/>
                </a:solidFill>
                <a:latin typeface="Calibri" panose="020F0502020204030204" pitchFamily="34" charset="0"/>
                <a:cs typeface="Calibri" panose="020F0502020204030204" pitchFamily="34" charset="0"/>
              </a:rPr>
              <a: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All the numerical features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effectLst/>
                <a:latin typeface="Calibri" panose="020F0502020204030204" pitchFamily="34" charset="0"/>
                <a:ea typeface="Calibri" panose="020F0502020204030204" pitchFamily="34" charset="0"/>
                <a:cs typeface="Times New Roman" panose="02020603050405020304" pitchFamily="18" charset="0"/>
              </a:rPr>
              <a:t> independent features in these dataset are having skewness less than 0.5 and hence there is no need to treat it.</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rgbClr val="202124"/>
              </a:solidFill>
              <a:latin typeface="Calibri" panose="020F0502020204030204" pitchFamily="34" charset="0"/>
              <a:cs typeface="Calibri" panose="020F0502020204030204" pitchFamily="34" charset="0"/>
            </a:endParaRPr>
          </a:p>
          <a:p>
            <a:endParaRPr lang="en-US" sz="1400" dirty="0">
              <a:solidFill>
                <a:srgbClr val="202124"/>
              </a:solidFill>
              <a:latin typeface="Calibri" panose="020F0502020204030204" pitchFamily="34" charset="0"/>
              <a:cs typeface="Calibri" panose="020F0502020204030204" pitchFamily="34" charset="0"/>
            </a:endParaRPr>
          </a:p>
          <a:p>
            <a:pPr marL="0" indent="0">
              <a:buNone/>
            </a:pPr>
            <a:endParaRPr lang="en-US" sz="1400" dirty="0">
              <a:solidFill>
                <a:srgbClr val="202124"/>
              </a:solidFill>
              <a:latin typeface="Calibri" panose="020F0502020204030204" pitchFamily="34" charset="0"/>
              <a:cs typeface="Calibri" panose="020F0502020204030204" pitchFamily="34" charset="0"/>
            </a:endParaRPr>
          </a:p>
          <a:p>
            <a:endParaRPr lang="en-US" sz="1800" i="0" dirty="0">
              <a:solidFill>
                <a:srgbClr val="202124"/>
              </a:solidFill>
              <a:effectLst/>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128535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28E0-AB47-41C2-B8A5-7AAD577D0F58}"/>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Correlation</a:t>
            </a:r>
            <a:endParaRPr lang="en-IN" sz="2800" dirty="0"/>
          </a:p>
        </p:txBody>
      </p:sp>
      <p:sp>
        <p:nvSpPr>
          <p:cNvPr id="3" name="Content Placeholder 2">
            <a:extLst>
              <a:ext uri="{FF2B5EF4-FFF2-40B4-BE49-F238E27FC236}">
                <a16:creationId xmlns:a16="http://schemas.microsoft.com/office/drawing/2014/main" id="{BAA90850-D1C3-4A88-AE9D-9939E2B868D3}"/>
              </a:ext>
            </a:extLst>
          </p:cNvPr>
          <p:cNvSpPr>
            <a:spLocks noGrp="1"/>
          </p:cNvSpPr>
          <p:nvPr>
            <p:ph idx="1"/>
          </p:nvPr>
        </p:nvSpPr>
        <p:spPr/>
        <p:txBody>
          <a:bodyPr/>
          <a:lstStyle/>
          <a:p>
            <a:r>
              <a:rPr lang="en-US" sz="1800" i="0" dirty="0">
                <a:solidFill>
                  <a:srgbClr val="202124"/>
                </a:solidFill>
                <a:effectLst/>
                <a:latin typeface="Calibri" panose="020F0502020204030204" pitchFamily="34" charset="0"/>
                <a:cs typeface="Calibri" panose="020F0502020204030204" pitchFamily="34" charset="0"/>
              </a:rPr>
              <a:t>Correlation</a:t>
            </a:r>
            <a:r>
              <a:rPr lang="en-US" sz="1800" b="0" i="0" dirty="0">
                <a:solidFill>
                  <a:srgbClr val="202124"/>
                </a:solidFill>
                <a:effectLst/>
                <a:latin typeface="Calibri" panose="020F0502020204030204" pitchFamily="34" charset="0"/>
                <a:cs typeface="Calibri" panose="020F0502020204030204" pitchFamily="34" charset="0"/>
              </a:rPr>
              <a:t> is an indication about the changes between two variables.</a:t>
            </a:r>
          </a:p>
          <a:p>
            <a:r>
              <a:rPr lang="en-US" sz="1800" dirty="0">
                <a:solidFill>
                  <a:srgbClr val="202124"/>
                </a:solidFill>
                <a:latin typeface="Calibri" panose="020F0502020204030204" pitchFamily="34" charset="0"/>
                <a:cs typeface="Calibri" panose="020F0502020204030204" pitchFamily="34" charset="0"/>
              </a:rPr>
              <a:t>As per the heatmap it can be said that the target/label attribute </a:t>
            </a:r>
            <a:r>
              <a:rPr lang="en-US" sz="1800" dirty="0" err="1">
                <a:solidFill>
                  <a:srgbClr val="202124"/>
                </a:solidFill>
                <a:latin typeface="Calibri" panose="020F0502020204030204" pitchFamily="34" charset="0"/>
                <a:cs typeface="Calibri" panose="020F0502020204030204" pitchFamily="34" charset="0"/>
              </a:rPr>
              <a:t>Car_price</a:t>
            </a:r>
            <a:r>
              <a:rPr lang="en-US" sz="1800" dirty="0">
                <a:solidFill>
                  <a:srgbClr val="202124"/>
                </a:solidFill>
                <a:latin typeface="Calibri" panose="020F0502020204030204" pitchFamily="34" charset="0"/>
                <a:cs typeface="Calibri" panose="020F0502020204030204" pitchFamily="34" charset="0"/>
              </a:rPr>
              <a:t> is </a:t>
            </a:r>
            <a:r>
              <a:rPr lang="en-IN" sz="1800" dirty="0">
                <a:solidFill>
                  <a:srgbClr val="202124"/>
                </a:solidFill>
                <a:latin typeface="Calibri" panose="020F0502020204030204" pitchFamily="34" charset="0"/>
                <a:cs typeface="Calibri" panose="020F0502020204030204" pitchFamily="34" charset="0"/>
              </a:rPr>
              <a:t>having  positive linear correlation with </a:t>
            </a:r>
            <a:r>
              <a:rPr lang="en-IN" sz="1800" dirty="0" err="1">
                <a:solidFill>
                  <a:srgbClr val="202124"/>
                </a:solidFill>
                <a:latin typeface="Calibri" panose="020F0502020204030204" pitchFamily="34" charset="0"/>
                <a:cs typeface="Calibri" panose="020F0502020204030204" pitchFamily="34" charset="0"/>
              </a:rPr>
              <a:t>manufacturing_year</a:t>
            </a:r>
            <a:r>
              <a:rPr lang="en-IN" sz="1800" dirty="0">
                <a:solidFill>
                  <a:srgbClr val="202124"/>
                </a:solidFill>
                <a:latin typeface="Calibri" panose="020F0502020204030204" pitchFamily="34" charset="0"/>
                <a:cs typeface="Calibri" panose="020F0502020204030204" pitchFamily="34" charset="0"/>
              </a:rPr>
              <a:t>.</a:t>
            </a:r>
          </a:p>
          <a:p>
            <a:r>
              <a:rPr lang="en-IN" sz="1800" dirty="0">
                <a:solidFill>
                  <a:srgbClr val="202124"/>
                </a:solidFill>
                <a:latin typeface="Calibri" panose="020F0502020204030204" pitchFamily="34" charset="0"/>
                <a:cs typeface="Calibri" panose="020F0502020204030204" pitchFamily="34" charset="0"/>
              </a:rPr>
              <a:t>The feature </a:t>
            </a:r>
            <a:r>
              <a:rPr lang="en-IN" sz="1800" dirty="0" err="1">
                <a:solidFill>
                  <a:srgbClr val="202124"/>
                </a:solidFill>
                <a:latin typeface="Calibri" panose="020F0502020204030204" pitchFamily="34" charset="0"/>
                <a:cs typeface="Calibri" panose="020F0502020204030204" pitchFamily="34" charset="0"/>
              </a:rPr>
              <a:t>driven_kilometers</a:t>
            </a:r>
            <a:r>
              <a:rPr lang="en-IN" sz="1800" dirty="0">
                <a:solidFill>
                  <a:srgbClr val="202124"/>
                </a:solidFill>
                <a:latin typeface="Calibri" panose="020F0502020204030204" pitchFamily="34" charset="0"/>
                <a:cs typeface="Calibri" panose="020F0502020204030204" pitchFamily="34" charset="0"/>
              </a:rPr>
              <a:t> is </a:t>
            </a:r>
            <a:r>
              <a:rPr lang="en-US" altLang="en-US" sz="1800" dirty="0">
                <a:solidFill>
                  <a:srgbClr val="202124"/>
                </a:solidFill>
                <a:latin typeface="Calibri" panose="020F0502020204030204" pitchFamily="34" charset="0"/>
                <a:cs typeface="Calibri" panose="020F0502020204030204" pitchFamily="34" charset="0"/>
              </a:rPr>
              <a:t>having very less correlation with the target attribute it can be dropped from the dataset but I am not dropping it as data is vital and costly.</a:t>
            </a:r>
          </a:p>
          <a:p>
            <a:endParaRPr lang="en-IN" sz="1800" dirty="0">
              <a:solidFill>
                <a:srgbClr val="202124"/>
              </a:solidFill>
              <a:latin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EA801306-340F-4345-B648-5F95452A51FF}"/>
              </a:ext>
            </a:extLst>
          </p:cNvPr>
          <p:cNvSpPr>
            <a:spLocks noChangeArrowheads="1"/>
          </p:cNvSpPr>
          <p:nvPr/>
        </p:nvSpPr>
        <p:spPr bwMode="auto">
          <a:xfrm>
            <a:off x="0" y="143961"/>
            <a:ext cx="662830" cy="16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3958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3987B9F6-25FF-4EFF-886A-672495D23550}"/>
              </a:ext>
            </a:extLst>
          </p:cNvPr>
          <p:cNvPicPr/>
          <p:nvPr/>
        </p:nvPicPr>
        <p:blipFill>
          <a:blip r:embed="rId2"/>
          <a:stretch>
            <a:fillRect/>
          </a:stretch>
        </p:blipFill>
        <p:spPr>
          <a:xfrm>
            <a:off x="3589353" y="4354473"/>
            <a:ext cx="4533900" cy="1792328"/>
          </a:xfrm>
          <a:prstGeom prst="rect">
            <a:avLst/>
          </a:prstGeom>
        </p:spPr>
      </p:pic>
    </p:spTree>
    <p:extLst>
      <p:ext uri="{BB962C8B-B14F-4D97-AF65-F5344CB8AC3E}">
        <p14:creationId xmlns:p14="http://schemas.microsoft.com/office/powerpoint/2010/main" val="3498906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86C7-9EA6-42D5-9CF1-46DC92FC0DAB}"/>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Training the Model</a:t>
            </a:r>
            <a:endParaRPr lang="en-IN" sz="2800" dirty="0"/>
          </a:p>
        </p:txBody>
      </p:sp>
      <p:sp>
        <p:nvSpPr>
          <p:cNvPr id="3" name="Content Placeholder 2">
            <a:extLst>
              <a:ext uri="{FF2B5EF4-FFF2-40B4-BE49-F238E27FC236}">
                <a16:creationId xmlns:a16="http://schemas.microsoft.com/office/drawing/2014/main" id="{EAB0C55A-B557-465F-BC79-69BB86C1C469}"/>
              </a:ext>
            </a:extLst>
          </p:cNvPr>
          <p:cNvSpPr>
            <a:spLocks noGrp="1"/>
          </p:cNvSpPr>
          <p:nvPr>
            <p:ph idx="1"/>
          </p:nvPr>
        </p:nvSpPr>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The categorical columns are converted into numeric type using label encoder.</a:t>
            </a:r>
          </a:p>
          <a:p>
            <a:r>
              <a:rPr lang="en-IN" sz="1800" dirty="0">
                <a:latin typeface="Calibri" panose="020F0502020204030204" pitchFamily="34" charset="0"/>
                <a:cs typeface="Times New Roman" panose="02020603050405020304" pitchFamily="18" charset="0"/>
              </a:rPr>
              <a:t>Standard Scaling is applied first before splitting the data into </a:t>
            </a:r>
            <a:r>
              <a:rPr lang="en-IN" sz="1800" dirty="0" err="1">
                <a:latin typeface="Calibri" panose="020F0502020204030204" pitchFamily="34" charset="0"/>
                <a:cs typeface="Times New Roman" panose="02020603050405020304" pitchFamily="18" charset="0"/>
              </a:rPr>
              <a:t>train_test_split</a:t>
            </a:r>
            <a:r>
              <a:rPr lang="en-IN" sz="1800" dirty="0">
                <a:latin typeface="Calibri" panose="020F0502020204030204" pitchFamily="34" charset="0"/>
                <a:cs typeface="Times New Roman" panose="02020603050405020304" pitchFamily="18" charset="0"/>
              </a:rPr>
              <a:t>.</a:t>
            </a:r>
          </a:p>
          <a:p>
            <a:r>
              <a:rPr lang="en-IN" sz="1800" dirty="0">
                <a:latin typeface="Calibri" panose="020F0502020204030204" pitchFamily="34" charset="0"/>
                <a:cs typeface="Times New Roman" panose="02020603050405020304" pitchFamily="18" charset="0"/>
              </a:rPr>
              <a:t>The various algorithms like Linear Regression, Decision Tree Regressor, SVR, K </a:t>
            </a:r>
            <a:r>
              <a:rPr lang="en-IN" sz="1800" dirty="0" err="1">
                <a:latin typeface="Calibri" panose="020F0502020204030204" pitchFamily="34" charset="0"/>
                <a:cs typeface="Times New Roman" panose="02020603050405020304" pitchFamily="18" charset="0"/>
              </a:rPr>
              <a:t>Neighbors</a:t>
            </a:r>
            <a:r>
              <a:rPr lang="en-IN" sz="1800" dirty="0">
                <a:latin typeface="Calibri" panose="020F0502020204030204" pitchFamily="34" charset="0"/>
                <a:cs typeface="Times New Roman" panose="02020603050405020304" pitchFamily="18" charset="0"/>
              </a:rPr>
              <a:t> Regressor, Ada Boost Regressor, Gradient Boosting Regressor, Random Forest Regressor, Lasso , Ridge are used.</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First approach is  to find r2 score using all mentioned algorithms and finding the best model amongst it.</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The cross validation is carried out for all the mentioned algorithms to help us find the best model.</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41953343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168</TotalTime>
  <Words>951</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Garamond</vt:lpstr>
      <vt:lpstr>Organic</vt:lpstr>
      <vt:lpstr>   Car Price Prediction</vt:lpstr>
      <vt:lpstr>Conceptual Background of the Domain Problem</vt:lpstr>
      <vt:lpstr>Motivation for the Problem Undertaken</vt:lpstr>
      <vt:lpstr>Data Sources and their formats</vt:lpstr>
      <vt:lpstr>Data Preprocessing</vt:lpstr>
      <vt:lpstr>Outliers detection and Treatment</vt:lpstr>
      <vt:lpstr>Skewness</vt:lpstr>
      <vt:lpstr>Correlation</vt:lpstr>
      <vt:lpstr>Training the Model</vt:lpstr>
      <vt:lpstr>Model Performance</vt:lpstr>
      <vt:lpstr>Hyper Parameter  Tuning</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Car Price Prediction</dc:title>
  <dc:creator>shahbhumik2010@gmail.com</dc:creator>
  <cp:lastModifiedBy>shahbhumik2010@gmail.com</cp:lastModifiedBy>
  <cp:revision>7</cp:revision>
  <dcterms:created xsi:type="dcterms:W3CDTF">2021-09-26T15:51:55Z</dcterms:created>
  <dcterms:modified xsi:type="dcterms:W3CDTF">2021-09-26T18:40:05Z</dcterms:modified>
</cp:coreProperties>
</file>