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Bold" charset="1" panose="00000800000000000000"/>
      <p:regular r:id="rId19"/>
    </p:embeddedFont>
    <p:embeddedFont>
      <p:font typeface="Poppins" charset="1" panose="00000500000000000000"/>
      <p:regular r:id="rId20"/>
    </p:embeddedFont>
    <p:embeddedFont>
      <p:font typeface="Canva Sans" charset="1" panose="020B0503030501040103"/>
      <p:regular r:id="rId21"/>
    </p:embeddedFont>
    <p:embeddedFont>
      <p:font typeface="Poppins Semi-Bold" charset="1" panose="00000700000000000000"/>
      <p:regular r:id="rId25"/>
    </p:embeddedFont>
    <p:embeddedFont>
      <p:font typeface="Lato Bold" charset="1" panose="020F05020202040302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notesMasters/notesMaster1.xml" Type="http://schemas.openxmlformats.org/officeDocument/2006/relationships/notesMaster"/><Relationship Id="rId23" Target="theme/theme2.xml" Type="http://schemas.openxmlformats.org/officeDocument/2006/relationships/theme"/><Relationship Id="rId24" Target="notesSlides/notesSlide1.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direct cash payments, checks, third-party transfers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sp>
        <p:nvSpPr>
          <p:cNvPr name="Freeform 2" id="2"/>
          <p:cNvSpPr/>
          <p:nvPr/>
        </p:nvSpPr>
        <p:spPr>
          <a:xfrm flipH="false" flipV="false" rot="0">
            <a:off x="14711920" y="187202"/>
            <a:ext cx="3246168" cy="1602921"/>
          </a:xfrm>
          <a:custGeom>
            <a:avLst/>
            <a:gdLst/>
            <a:ahLst/>
            <a:cxnLst/>
            <a:rect r="r" b="b" t="t" l="l"/>
            <a:pathLst>
              <a:path h="1602921" w="3246168">
                <a:moveTo>
                  <a:pt x="0" y="0"/>
                </a:moveTo>
                <a:lnTo>
                  <a:pt x="3246167" y="0"/>
                </a:lnTo>
                <a:lnTo>
                  <a:pt x="3246167" y="1602922"/>
                </a:lnTo>
                <a:lnTo>
                  <a:pt x="0" y="1602922"/>
                </a:lnTo>
                <a:lnTo>
                  <a:pt x="0" y="0"/>
                </a:lnTo>
                <a:close/>
              </a:path>
            </a:pathLst>
          </a:custGeom>
          <a:blipFill>
            <a:blip r:embed="rId2"/>
            <a:stretch>
              <a:fillRect l="0" t="0" r="0" b="0"/>
            </a:stretch>
          </a:blipFill>
        </p:spPr>
      </p:sp>
      <p:sp>
        <p:nvSpPr>
          <p:cNvPr name="TextBox 3" id="3"/>
          <p:cNvSpPr txBox="true"/>
          <p:nvPr/>
        </p:nvSpPr>
        <p:spPr>
          <a:xfrm rot="0">
            <a:off x="928665" y="2696733"/>
            <a:ext cx="11411477" cy="4222860"/>
          </a:xfrm>
          <a:prstGeom prst="rect">
            <a:avLst/>
          </a:prstGeom>
        </p:spPr>
        <p:txBody>
          <a:bodyPr anchor="t" rtlCol="false" tIns="0" lIns="0" bIns="0" rIns="0">
            <a:spAutoFit/>
          </a:bodyPr>
          <a:lstStyle/>
          <a:p>
            <a:pPr algn="l">
              <a:lnSpc>
                <a:spcPts val="15959"/>
              </a:lnSpc>
            </a:pPr>
            <a:r>
              <a:rPr lang="en-US" sz="14508" b="true">
                <a:solidFill>
                  <a:srgbClr val="171715"/>
                </a:solidFill>
                <a:latin typeface="Poppins Bold"/>
                <a:ea typeface="Poppins Bold"/>
                <a:cs typeface="Poppins Bold"/>
                <a:sym typeface="Poppins Bold"/>
              </a:rPr>
              <a:t>ROCKET </a:t>
            </a:r>
          </a:p>
          <a:p>
            <a:pPr algn="l">
              <a:lnSpc>
                <a:spcPts val="15959"/>
              </a:lnSpc>
            </a:pPr>
            <a:r>
              <a:rPr lang="en-US" sz="14508" b="true">
                <a:solidFill>
                  <a:srgbClr val="171715"/>
                </a:solidFill>
                <a:latin typeface="Poppins Bold"/>
                <a:ea typeface="Poppins Bold"/>
                <a:cs typeface="Poppins Bold"/>
                <a:sym typeface="Poppins Bold"/>
              </a:rPr>
              <a:t>MORTGAGE</a:t>
            </a:r>
          </a:p>
        </p:txBody>
      </p:sp>
      <p:sp>
        <p:nvSpPr>
          <p:cNvPr name="Freeform 4" id="4"/>
          <p:cNvSpPr/>
          <p:nvPr/>
        </p:nvSpPr>
        <p:spPr>
          <a:xfrm flipH="false" flipV="false" rot="0">
            <a:off x="13789205" y="5961302"/>
            <a:ext cx="4308691" cy="4114800"/>
          </a:xfrm>
          <a:custGeom>
            <a:avLst/>
            <a:gdLst/>
            <a:ahLst/>
            <a:cxnLst/>
            <a:rect r="r" b="b" t="t" l="l"/>
            <a:pathLst>
              <a:path h="4114800" w="4308691">
                <a:moveTo>
                  <a:pt x="0" y="0"/>
                </a:moveTo>
                <a:lnTo>
                  <a:pt x="4308692" y="0"/>
                </a:lnTo>
                <a:lnTo>
                  <a:pt x="430869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28700" y="6833868"/>
            <a:ext cx="7762921" cy="2252345"/>
          </a:xfrm>
          <a:prstGeom prst="rect">
            <a:avLst/>
          </a:prstGeom>
        </p:spPr>
        <p:txBody>
          <a:bodyPr anchor="t" rtlCol="false" tIns="0" lIns="0" bIns="0" rIns="0">
            <a:spAutoFit/>
          </a:bodyPr>
          <a:lstStyle/>
          <a:p>
            <a:pPr algn="l">
              <a:lnSpc>
                <a:spcPts val="4480"/>
              </a:lnSpc>
            </a:pPr>
            <a:r>
              <a:rPr lang="en-US" sz="3200">
                <a:solidFill>
                  <a:srgbClr val="E5E1DA"/>
                </a:solidFill>
                <a:latin typeface="Poppins"/>
                <a:ea typeface="Poppins"/>
                <a:cs typeface="Poppins"/>
                <a:sym typeface="Poppins"/>
              </a:rPr>
              <a:t>Present by :</a:t>
            </a:r>
          </a:p>
          <a:p>
            <a:pPr algn="l">
              <a:lnSpc>
                <a:spcPts val="4480"/>
              </a:lnSpc>
            </a:pPr>
            <a:r>
              <a:rPr lang="en-US" sz="3200">
                <a:solidFill>
                  <a:srgbClr val="E5E1DA"/>
                </a:solidFill>
                <a:latin typeface="Poppins"/>
                <a:ea typeface="Poppins"/>
                <a:cs typeface="Poppins"/>
                <a:sym typeface="Poppins"/>
              </a:rPr>
              <a:t>Bhumi Lad</a:t>
            </a:r>
          </a:p>
          <a:p>
            <a:pPr algn="l">
              <a:lnSpc>
                <a:spcPts val="4480"/>
              </a:lnSpc>
            </a:pPr>
            <a:r>
              <a:rPr lang="en-US" sz="3200">
                <a:solidFill>
                  <a:srgbClr val="E5E1DA"/>
                </a:solidFill>
                <a:latin typeface="Poppins"/>
                <a:ea typeface="Poppins"/>
                <a:cs typeface="Poppins"/>
                <a:sym typeface="Poppins"/>
              </a:rPr>
              <a:t>w0851209@myscc.ca</a:t>
            </a:r>
          </a:p>
          <a:p>
            <a:pPr algn="l">
              <a:lnSpc>
                <a:spcPts val="4480"/>
              </a:lnSpc>
              <a:spcBef>
                <a:spcPct val="0"/>
              </a:spcBef>
            </a:pPr>
            <a:r>
              <a:rPr lang="en-US" sz="3200">
                <a:solidFill>
                  <a:srgbClr val="E5E1DA"/>
                </a:solidFill>
                <a:latin typeface="Poppins"/>
                <a:ea typeface="Poppins"/>
                <a:cs typeface="Poppins"/>
                <a:sym typeface="Poppins"/>
              </a:rPr>
              <a:t>                   </a:t>
            </a:r>
          </a:p>
        </p:txBody>
      </p:sp>
      <p:sp>
        <p:nvSpPr>
          <p:cNvPr name="TextBox 6" id="6"/>
          <p:cNvSpPr txBox="true"/>
          <p:nvPr/>
        </p:nvSpPr>
        <p:spPr>
          <a:xfrm rot="0">
            <a:off x="1028700" y="783649"/>
            <a:ext cx="7273915" cy="2022475"/>
          </a:xfrm>
          <a:prstGeom prst="rect">
            <a:avLst/>
          </a:prstGeom>
        </p:spPr>
        <p:txBody>
          <a:bodyPr anchor="t" rtlCol="false" tIns="0" lIns="0" bIns="0" rIns="0">
            <a:spAutoFit/>
          </a:bodyPr>
          <a:lstStyle/>
          <a:p>
            <a:pPr algn="l">
              <a:lnSpc>
                <a:spcPts val="7699"/>
              </a:lnSpc>
            </a:pPr>
            <a:r>
              <a:rPr lang="en-US" sz="6999" b="true">
                <a:solidFill>
                  <a:srgbClr val="FBF9F1"/>
                </a:solidFill>
                <a:latin typeface="Poppins Bold"/>
                <a:ea typeface="Poppins Bold"/>
                <a:cs typeface="Poppins Bold"/>
                <a:sym typeface="Poppins Bold"/>
              </a:rPr>
              <a:t>MARKETING STRATEGIES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74139" y="227239"/>
            <a:ext cx="3246168" cy="1602921"/>
          </a:xfrm>
          <a:custGeom>
            <a:avLst/>
            <a:gdLst/>
            <a:ahLst/>
            <a:cxnLst/>
            <a:rect r="r" b="b" t="t" l="l"/>
            <a:pathLst>
              <a:path h="1602921" w="3246168">
                <a:moveTo>
                  <a:pt x="0" y="0"/>
                </a:moveTo>
                <a:lnTo>
                  <a:pt x="3246168" y="0"/>
                </a:lnTo>
                <a:lnTo>
                  <a:pt x="3246168" y="1602922"/>
                </a:lnTo>
                <a:lnTo>
                  <a:pt x="0" y="1602922"/>
                </a:lnTo>
                <a:lnTo>
                  <a:pt x="0" y="0"/>
                </a:lnTo>
                <a:close/>
              </a:path>
            </a:pathLst>
          </a:custGeom>
          <a:blipFill>
            <a:blip r:embed="rId2"/>
            <a:stretch>
              <a:fillRect l="0" t="0" r="0" b="0"/>
            </a:stretch>
          </a:blipFill>
        </p:spPr>
      </p:sp>
      <p:sp>
        <p:nvSpPr>
          <p:cNvPr name="Freeform 3" id="3"/>
          <p:cNvSpPr/>
          <p:nvPr/>
        </p:nvSpPr>
        <p:spPr>
          <a:xfrm flipH="false" flipV="false" rot="0">
            <a:off x="1982736" y="1830161"/>
            <a:ext cx="14585772" cy="7917579"/>
          </a:xfrm>
          <a:custGeom>
            <a:avLst/>
            <a:gdLst/>
            <a:ahLst/>
            <a:cxnLst/>
            <a:rect r="r" b="b" t="t" l="l"/>
            <a:pathLst>
              <a:path h="7917579" w="14585772">
                <a:moveTo>
                  <a:pt x="0" y="0"/>
                </a:moveTo>
                <a:lnTo>
                  <a:pt x="14585772" y="0"/>
                </a:lnTo>
                <a:lnTo>
                  <a:pt x="14585772" y="7917579"/>
                </a:lnTo>
                <a:lnTo>
                  <a:pt x="0" y="7917579"/>
                </a:lnTo>
                <a:lnTo>
                  <a:pt x="0" y="0"/>
                </a:lnTo>
                <a:close/>
              </a:path>
            </a:pathLst>
          </a:custGeom>
          <a:blipFill>
            <a:blip r:embed="rId3"/>
            <a:stretch>
              <a:fillRect l="0" t="-430" r="0" b="-430"/>
            </a:stretch>
          </a:blipFill>
        </p:spPr>
      </p:sp>
      <p:sp>
        <p:nvSpPr>
          <p:cNvPr name="TextBox 4" id="4"/>
          <p:cNvSpPr txBox="true"/>
          <p:nvPr/>
        </p:nvSpPr>
        <p:spPr>
          <a:xfrm rot="0">
            <a:off x="1028700" y="416795"/>
            <a:ext cx="6497605" cy="923925"/>
          </a:xfrm>
          <a:prstGeom prst="rect">
            <a:avLst/>
          </a:prstGeom>
        </p:spPr>
        <p:txBody>
          <a:bodyPr anchor="t" rtlCol="false" tIns="0" lIns="0" bIns="0" rIns="0">
            <a:spAutoFit/>
          </a:bodyPr>
          <a:lstStyle/>
          <a:p>
            <a:pPr algn="l">
              <a:lnSpc>
                <a:spcPts val="6600"/>
              </a:lnSpc>
            </a:pPr>
            <a:r>
              <a:rPr lang="en-US" sz="6000" b="true">
                <a:solidFill>
                  <a:srgbClr val="171715"/>
                </a:solidFill>
                <a:latin typeface="Poppins Bold"/>
                <a:ea typeface="Poppins Bold"/>
                <a:cs typeface="Poppins Bold"/>
                <a:sym typeface="Poppins Bold"/>
              </a:rPr>
              <a:t>MORTGAGES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74139" y="227239"/>
            <a:ext cx="3246168" cy="1602921"/>
          </a:xfrm>
          <a:custGeom>
            <a:avLst/>
            <a:gdLst/>
            <a:ahLst/>
            <a:cxnLst/>
            <a:rect r="r" b="b" t="t" l="l"/>
            <a:pathLst>
              <a:path h="1602921" w="3246168">
                <a:moveTo>
                  <a:pt x="0" y="0"/>
                </a:moveTo>
                <a:lnTo>
                  <a:pt x="3246168" y="0"/>
                </a:lnTo>
                <a:lnTo>
                  <a:pt x="3246168" y="1602922"/>
                </a:lnTo>
                <a:lnTo>
                  <a:pt x="0" y="1602922"/>
                </a:lnTo>
                <a:lnTo>
                  <a:pt x="0" y="0"/>
                </a:lnTo>
                <a:close/>
              </a:path>
            </a:pathLst>
          </a:custGeom>
          <a:blipFill>
            <a:blip r:embed="rId2"/>
            <a:stretch>
              <a:fillRect l="0" t="0" r="0" b="0"/>
            </a:stretch>
          </a:blipFill>
        </p:spPr>
      </p:sp>
      <p:sp>
        <p:nvSpPr>
          <p:cNvPr name="Freeform 3" id="3"/>
          <p:cNvSpPr/>
          <p:nvPr/>
        </p:nvSpPr>
        <p:spPr>
          <a:xfrm flipH="false" flipV="false" rot="0">
            <a:off x="2371968" y="3286792"/>
            <a:ext cx="4348425" cy="3164560"/>
          </a:xfrm>
          <a:custGeom>
            <a:avLst/>
            <a:gdLst/>
            <a:ahLst/>
            <a:cxnLst/>
            <a:rect r="r" b="b" t="t" l="l"/>
            <a:pathLst>
              <a:path h="3164560" w="4348425">
                <a:moveTo>
                  <a:pt x="0" y="0"/>
                </a:moveTo>
                <a:lnTo>
                  <a:pt x="4348425" y="0"/>
                </a:lnTo>
                <a:lnTo>
                  <a:pt x="4348425" y="3164561"/>
                </a:lnTo>
                <a:lnTo>
                  <a:pt x="0" y="3164561"/>
                </a:lnTo>
                <a:lnTo>
                  <a:pt x="0" y="0"/>
                </a:lnTo>
                <a:close/>
              </a:path>
            </a:pathLst>
          </a:custGeom>
          <a:blipFill>
            <a:blip r:embed="rId3"/>
            <a:stretch>
              <a:fillRect l="0" t="0" r="0" b="0"/>
            </a:stretch>
          </a:blipFill>
        </p:spPr>
      </p:sp>
      <p:sp>
        <p:nvSpPr>
          <p:cNvPr name="Freeform 4" id="4"/>
          <p:cNvSpPr/>
          <p:nvPr/>
        </p:nvSpPr>
        <p:spPr>
          <a:xfrm flipH="false" flipV="false" rot="0">
            <a:off x="7099230" y="2972467"/>
            <a:ext cx="9631834" cy="4960395"/>
          </a:xfrm>
          <a:custGeom>
            <a:avLst/>
            <a:gdLst/>
            <a:ahLst/>
            <a:cxnLst/>
            <a:rect r="r" b="b" t="t" l="l"/>
            <a:pathLst>
              <a:path h="4960395" w="9631834">
                <a:moveTo>
                  <a:pt x="0" y="0"/>
                </a:moveTo>
                <a:lnTo>
                  <a:pt x="9631834" y="0"/>
                </a:lnTo>
                <a:lnTo>
                  <a:pt x="9631834" y="4960395"/>
                </a:lnTo>
                <a:lnTo>
                  <a:pt x="0" y="4960395"/>
                </a:lnTo>
                <a:lnTo>
                  <a:pt x="0" y="0"/>
                </a:lnTo>
                <a:close/>
              </a:path>
            </a:pathLst>
          </a:custGeom>
          <a:blipFill>
            <a:blip r:embed="rId4"/>
            <a:stretch>
              <a:fillRect l="0" t="0" r="0" b="0"/>
            </a:stretch>
          </a:blipFill>
        </p:spPr>
      </p:sp>
      <p:sp>
        <p:nvSpPr>
          <p:cNvPr name="Freeform 5" id="5"/>
          <p:cNvSpPr/>
          <p:nvPr/>
        </p:nvSpPr>
        <p:spPr>
          <a:xfrm flipH="false" flipV="false" rot="0">
            <a:off x="2371968" y="6626079"/>
            <a:ext cx="4348425" cy="3164560"/>
          </a:xfrm>
          <a:custGeom>
            <a:avLst/>
            <a:gdLst/>
            <a:ahLst/>
            <a:cxnLst/>
            <a:rect r="r" b="b" t="t" l="l"/>
            <a:pathLst>
              <a:path h="3164560" w="4348425">
                <a:moveTo>
                  <a:pt x="0" y="0"/>
                </a:moveTo>
                <a:lnTo>
                  <a:pt x="4348425" y="0"/>
                </a:lnTo>
                <a:lnTo>
                  <a:pt x="4348425" y="3164560"/>
                </a:lnTo>
                <a:lnTo>
                  <a:pt x="0" y="3164560"/>
                </a:lnTo>
                <a:lnTo>
                  <a:pt x="0" y="0"/>
                </a:lnTo>
                <a:close/>
              </a:path>
            </a:pathLst>
          </a:custGeom>
          <a:blipFill>
            <a:blip r:embed="rId5"/>
            <a:stretch>
              <a:fillRect l="0" t="0" r="0" b="0"/>
            </a:stretch>
          </a:blipFill>
        </p:spPr>
      </p:sp>
      <p:sp>
        <p:nvSpPr>
          <p:cNvPr name="TextBox 6" id="6"/>
          <p:cNvSpPr txBox="true"/>
          <p:nvPr/>
        </p:nvSpPr>
        <p:spPr>
          <a:xfrm rot="0">
            <a:off x="1028700" y="416795"/>
            <a:ext cx="10691032" cy="923925"/>
          </a:xfrm>
          <a:prstGeom prst="rect">
            <a:avLst/>
          </a:prstGeom>
        </p:spPr>
        <p:txBody>
          <a:bodyPr anchor="t" rtlCol="false" tIns="0" lIns="0" bIns="0" rIns="0">
            <a:spAutoFit/>
          </a:bodyPr>
          <a:lstStyle/>
          <a:p>
            <a:pPr algn="l">
              <a:lnSpc>
                <a:spcPts val="6600"/>
              </a:lnSpc>
            </a:pPr>
            <a:r>
              <a:rPr lang="en-US" sz="6000" b="true">
                <a:solidFill>
                  <a:srgbClr val="171715"/>
                </a:solidFill>
                <a:latin typeface="Poppins Bold"/>
                <a:ea typeface="Poppins Bold"/>
                <a:cs typeface="Poppins Bold"/>
                <a:sym typeface="Poppins Bold"/>
              </a:rPr>
              <a:t>CUSTOMER SEGMENTATION</a:t>
            </a:r>
          </a:p>
        </p:txBody>
      </p:sp>
      <p:sp>
        <p:nvSpPr>
          <p:cNvPr name="TextBox 7" id="7"/>
          <p:cNvSpPr txBox="true"/>
          <p:nvPr/>
        </p:nvSpPr>
        <p:spPr>
          <a:xfrm rot="0">
            <a:off x="1171581" y="1561782"/>
            <a:ext cx="13602558" cy="1410686"/>
          </a:xfrm>
          <a:prstGeom prst="rect">
            <a:avLst/>
          </a:prstGeom>
        </p:spPr>
        <p:txBody>
          <a:bodyPr anchor="t" rtlCol="false" tIns="0" lIns="0" bIns="0" rIns="0">
            <a:spAutoFit/>
          </a:bodyPr>
          <a:lstStyle/>
          <a:p>
            <a:pPr algn="l">
              <a:lnSpc>
                <a:spcPts val="3746"/>
              </a:lnSpc>
            </a:pPr>
            <a:r>
              <a:rPr lang="en-US" sz="2566">
                <a:solidFill>
                  <a:srgbClr val="000000"/>
                </a:solidFill>
                <a:latin typeface="Poppins"/>
                <a:ea typeface="Poppins"/>
                <a:cs typeface="Poppins"/>
                <a:sym typeface="Poppins"/>
              </a:rPr>
              <a:t>Customer segmentation divides borrowers into groups based on traits like income, credit score, and loan type, enabling Rocket Mortgage to meet specific needs and deliver personalized marketing.</a:t>
            </a:r>
          </a:p>
        </p:txBody>
      </p:sp>
      <p:sp>
        <p:nvSpPr>
          <p:cNvPr name="TextBox 8" id="8"/>
          <p:cNvSpPr txBox="true"/>
          <p:nvPr/>
        </p:nvSpPr>
        <p:spPr>
          <a:xfrm rot="0">
            <a:off x="8089537" y="8132159"/>
            <a:ext cx="3825609" cy="3205133"/>
          </a:xfrm>
          <a:prstGeom prst="rect">
            <a:avLst/>
          </a:prstGeom>
        </p:spPr>
        <p:txBody>
          <a:bodyPr anchor="t" rtlCol="false" tIns="0" lIns="0" bIns="0" rIns="0">
            <a:spAutoFit/>
          </a:bodyPr>
          <a:lstStyle/>
          <a:p>
            <a:pPr algn="l">
              <a:lnSpc>
                <a:spcPts val="3159"/>
              </a:lnSpc>
            </a:pPr>
            <a:r>
              <a:rPr lang="en-US" sz="2164">
                <a:solidFill>
                  <a:srgbClr val="000000"/>
                </a:solidFill>
                <a:latin typeface="Poppins"/>
                <a:ea typeface="Poppins"/>
                <a:cs typeface="Poppins"/>
                <a:sym typeface="Poppins"/>
              </a:rPr>
              <a:t>Inertia1 : 1268505.0143641222</a:t>
            </a:r>
          </a:p>
          <a:p>
            <a:pPr algn="l">
              <a:lnSpc>
                <a:spcPts val="3159"/>
              </a:lnSpc>
            </a:pPr>
            <a:r>
              <a:rPr lang="en-US" sz="2164">
                <a:solidFill>
                  <a:srgbClr val="000000"/>
                </a:solidFill>
                <a:latin typeface="Poppins"/>
                <a:ea typeface="Poppins"/>
                <a:cs typeface="Poppins"/>
                <a:sym typeface="Poppins"/>
              </a:rPr>
              <a:t>Inertia2 : 1146048.8771257587 </a:t>
            </a:r>
          </a:p>
          <a:p>
            <a:pPr algn="l">
              <a:lnSpc>
                <a:spcPts val="3159"/>
              </a:lnSpc>
            </a:pPr>
          </a:p>
          <a:p>
            <a:pPr algn="l">
              <a:lnSpc>
                <a:spcPts val="3159"/>
              </a:lnSpc>
            </a:pPr>
          </a:p>
          <a:p>
            <a:pPr algn="l">
              <a:lnSpc>
                <a:spcPts val="3159"/>
              </a:lnSpc>
            </a:pPr>
          </a:p>
          <a:p>
            <a:pPr algn="l">
              <a:lnSpc>
                <a:spcPts val="315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grpSp>
        <p:nvGrpSpPr>
          <p:cNvPr name="Group 2" id="2"/>
          <p:cNvGrpSpPr/>
          <p:nvPr/>
        </p:nvGrpSpPr>
        <p:grpSpPr>
          <a:xfrm rot="0">
            <a:off x="0" y="0"/>
            <a:ext cx="14774139" cy="10287000"/>
            <a:chOff x="0" y="0"/>
            <a:chExt cx="3891131" cy="2709333"/>
          </a:xfrm>
        </p:grpSpPr>
        <p:sp>
          <p:nvSpPr>
            <p:cNvPr name="Freeform 3" id="3"/>
            <p:cNvSpPr/>
            <p:nvPr/>
          </p:nvSpPr>
          <p:spPr>
            <a:xfrm flipH="false" flipV="false" rot="0">
              <a:off x="0" y="0"/>
              <a:ext cx="3891131" cy="2709333"/>
            </a:xfrm>
            <a:custGeom>
              <a:avLst/>
              <a:gdLst/>
              <a:ahLst/>
              <a:cxnLst/>
              <a:rect r="r" b="b" t="t" l="l"/>
              <a:pathLst>
                <a:path h="2709333" w="3891131">
                  <a:moveTo>
                    <a:pt x="10480" y="0"/>
                  </a:moveTo>
                  <a:lnTo>
                    <a:pt x="3880651" y="0"/>
                  </a:lnTo>
                  <a:cubicBezTo>
                    <a:pt x="3886439" y="0"/>
                    <a:pt x="3891131" y="4692"/>
                    <a:pt x="3891131" y="10480"/>
                  </a:cubicBezTo>
                  <a:lnTo>
                    <a:pt x="3891131" y="2698853"/>
                  </a:lnTo>
                  <a:cubicBezTo>
                    <a:pt x="3891131" y="2701632"/>
                    <a:pt x="3890027" y="2704298"/>
                    <a:pt x="3888062" y="2706264"/>
                  </a:cubicBezTo>
                  <a:cubicBezTo>
                    <a:pt x="3886097" y="2708229"/>
                    <a:pt x="3883431" y="2709333"/>
                    <a:pt x="3880651" y="2709333"/>
                  </a:cubicBezTo>
                  <a:lnTo>
                    <a:pt x="10480" y="2709333"/>
                  </a:lnTo>
                  <a:cubicBezTo>
                    <a:pt x="4692" y="2709333"/>
                    <a:pt x="0" y="2704641"/>
                    <a:pt x="0" y="2698853"/>
                  </a:cubicBezTo>
                  <a:lnTo>
                    <a:pt x="0" y="10480"/>
                  </a:lnTo>
                  <a:cubicBezTo>
                    <a:pt x="0" y="7701"/>
                    <a:pt x="1104" y="5035"/>
                    <a:pt x="3070" y="3070"/>
                  </a:cubicBezTo>
                  <a:cubicBezTo>
                    <a:pt x="5035" y="1104"/>
                    <a:pt x="7701" y="0"/>
                    <a:pt x="10480" y="0"/>
                  </a:cubicBezTo>
                  <a:close/>
                </a:path>
              </a:pathLst>
            </a:custGeom>
            <a:solidFill>
              <a:srgbClr val="000000"/>
            </a:solidFill>
            <a:ln w="38100" cap="sq">
              <a:solidFill>
                <a:srgbClr val="E5E1DA"/>
              </a:solidFill>
              <a:prstDash val="solid"/>
              <a:miter/>
            </a:ln>
          </p:spPr>
        </p:sp>
        <p:sp>
          <p:nvSpPr>
            <p:cNvPr name="TextBox 4" id="4"/>
            <p:cNvSpPr txBox="true"/>
            <p:nvPr/>
          </p:nvSpPr>
          <p:spPr>
            <a:xfrm>
              <a:off x="0" y="-38100"/>
              <a:ext cx="3891131" cy="27474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774139" y="227239"/>
            <a:ext cx="3246168" cy="1602921"/>
          </a:xfrm>
          <a:custGeom>
            <a:avLst/>
            <a:gdLst/>
            <a:ahLst/>
            <a:cxnLst/>
            <a:rect r="r" b="b" t="t" l="l"/>
            <a:pathLst>
              <a:path h="1602921" w="3246168">
                <a:moveTo>
                  <a:pt x="0" y="0"/>
                </a:moveTo>
                <a:lnTo>
                  <a:pt x="3246168" y="0"/>
                </a:lnTo>
                <a:lnTo>
                  <a:pt x="3246168" y="1602922"/>
                </a:lnTo>
                <a:lnTo>
                  <a:pt x="0" y="1602922"/>
                </a:lnTo>
                <a:lnTo>
                  <a:pt x="0" y="0"/>
                </a:lnTo>
                <a:close/>
              </a:path>
            </a:pathLst>
          </a:custGeom>
          <a:blipFill>
            <a:blip r:embed="rId2"/>
            <a:stretch>
              <a:fillRect l="0" t="0" r="0" b="0"/>
            </a:stretch>
          </a:blipFill>
        </p:spPr>
      </p:sp>
      <p:sp>
        <p:nvSpPr>
          <p:cNvPr name="TextBox 6" id="6"/>
          <p:cNvSpPr txBox="true"/>
          <p:nvPr/>
        </p:nvSpPr>
        <p:spPr>
          <a:xfrm rot="0">
            <a:off x="1028700" y="416795"/>
            <a:ext cx="10417450" cy="923925"/>
          </a:xfrm>
          <a:prstGeom prst="rect">
            <a:avLst/>
          </a:prstGeom>
        </p:spPr>
        <p:txBody>
          <a:bodyPr anchor="t" rtlCol="false" tIns="0" lIns="0" bIns="0" rIns="0">
            <a:spAutoFit/>
          </a:bodyPr>
          <a:lstStyle/>
          <a:p>
            <a:pPr algn="l">
              <a:lnSpc>
                <a:spcPts val="6600"/>
              </a:lnSpc>
            </a:pPr>
            <a:r>
              <a:rPr lang="en-US" sz="6000" b="true">
                <a:solidFill>
                  <a:srgbClr val="FFFFFF"/>
                </a:solidFill>
                <a:latin typeface="Poppins Bold"/>
                <a:ea typeface="Poppins Bold"/>
                <a:cs typeface="Poppins Bold"/>
                <a:sym typeface="Poppins Bold"/>
              </a:rPr>
              <a:t>MARKETING STRATGIES</a:t>
            </a:r>
          </a:p>
        </p:txBody>
      </p:sp>
      <p:sp>
        <p:nvSpPr>
          <p:cNvPr name="TextBox 7" id="7"/>
          <p:cNvSpPr txBox="true"/>
          <p:nvPr/>
        </p:nvSpPr>
        <p:spPr>
          <a:xfrm rot="0">
            <a:off x="810292" y="1780189"/>
            <a:ext cx="13602558" cy="7478111"/>
          </a:xfrm>
          <a:prstGeom prst="rect">
            <a:avLst/>
          </a:prstGeom>
        </p:spPr>
        <p:txBody>
          <a:bodyPr anchor="t" rtlCol="false" tIns="0" lIns="0" bIns="0" rIns="0">
            <a:spAutoFit/>
          </a:bodyPr>
          <a:lstStyle/>
          <a:p>
            <a:pPr algn="l">
              <a:lnSpc>
                <a:spcPts val="3746"/>
              </a:lnSpc>
            </a:pPr>
            <a:r>
              <a:rPr lang="en-US" b="true" sz="2566" spc="118">
                <a:solidFill>
                  <a:srgbClr val="FFFFFF"/>
                </a:solidFill>
                <a:latin typeface="Poppins Semi-Bold"/>
                <a:ea typeface="Poppins Semi-Bold"/>
                <a:cs typeface="Poppins Semi-Bold"/>
                <a:sym typeface="Poppins Semi-Bold"/>
              </a:rPr>
              <a:t>Targeted Email Promotions</a:t>
            </a:r>
            <a:r>
              <a:rPr lang="en-US" sz="2566" spc="118">
                <a:solidFill>
                  <a:srgbClr val="FFFFFF"/>
                </a:solidFill>
                <a:latin typeface="Poppins"/>
                <a:ea typeface="Poppins"/>
                <a:cs typeface="Poppins"/>
                <a:sym typeface="Poppins"/>
              </a:rPr>
              <a:t>: Leverage high-income and high-credit score borrowers for personalized loan offerings.</a:t>
            </a:r>
          </a:p>
          <a:p>
            <a:pPr algn="l">
              <a:lnSpc>
                <a:spcPts val="3746"/>
              </a:lnSpc>
            </a:pPr>
          </a:p>
          <a:p>
            <a:pPr algn="l">
              <a:lnSpc>
                <a:spcPts val="3746"/>
              </a:lnSpc>
            </a:pPr>
            <a:r>
              <a:rPr lang="en-US" b="true" sz="2566" spc="118">
                <a:solidFill>
                  <a:srgbClr val="FFFFFF"/>
                </a:solidFill>
                <a:latin typeface="Poppins Semi-Bold"/>
                <a:ea typeface="Poppins Semi-Bold"/>
                <a:cs typeface="Poppins Semi-Bold"/>
                <a:sym typeface="Poppins Semi-Bold"/>
              </a:rPr>
              <a:t>Loan Education for Students</a:t>
            </a:r>
            <a:r>
              <a:rPr lang="en-US" sz="2566" spc="118">
                <a:solidFill>
                  <a:srgbClr val="FFFFFF"/>
                </a:solidFill>
                <a:latin typeface="Poppins"/>
                <a:ea typeface="Poppins"/>
                <a:cs typeface="Poppins"/>
                <a:sym typeface="Poppins"/>
              </a:rPr>
              <a:t>: Host seminars or provide tutorials to educate students about loan options and financial planning.</a:t>
            </a:r>
          </a:p>
          <a:p>
            <a:pPr algn="l">
              <a:lnSpc>
                <a:spcPts val="3746"/>
              </a:lnSpc>
            </a:pPr>
          </a:p>
          <a:p>
            <a:pPr algn="l">
              <a:lnSpc>
                <a:spcPts val="3746"/>
              </a:lnSpc>
            </a:pPr>
            <a:r>
              <a:rPr lang="en-US" b="true" sz="2566" spc="118">
                <a:solidFill>
                  <a:srgbClr val="FFFFFF"/>
                </a:solidFill>
                <a:latin typeface="Poppins Semi-Bold"/>
                <a:ea typeface="Poppins Semi-Bold"/>
                <a:cs typeface="Poppins Semi-Bold"/>
                <a:sym typeface="Poppins Semi-Bold"/>
              </a:rPr>
              <a:t>Bank Partnerships</a:t>
            </a:r>
            <a:r>
              <a:rPr lang="en-US" sz="2566" spc="118">
                <a:solidFill>
                  <a:srgbClr val="FFFFFF"/>
                </a:solidFill>
                <a:latin typeface="Poppins"/>
                <a:ea typeface="Poppins"/>
                <a:cs typeface="Poppins"/>
                <a:sym typeface="Poppins"/>
              </a:rPr>
              <a:t>: Collaborate with banks and institutions to expand reach and improve customer trust.</a:t>
            </a:r>
          </a:p>
          <a:p>
            <a:pPr algn="l">
              <a:lnSpc>
                <a:spcPts val="3746"/>
              </a:lnSpc>
            </a:pPr>
          </a:p>
          <a:p>
            <a:pPr algn="l">
              <a:lnSpc>
                <a:spcPts val="3746"/>
              </a:lnSpc>
            </a:pPr>
            <a:r>
              <a:rPr lang="en-US" b="true" sz="2566" spc="118">
                <a:solidFill>
                  <a:srgbClr val="FFFFFF"/>
                </a:solidFill>
                <a:latin typeface="Poppins Semi-Bold"/>
                <a:ea typeface="Poppins Semi-Bold"/>
                <a:cs typeface="Poppins Semi-Bold"/>
                <a:sym typeface="Poppins Semi-Bold"/>
              </a:rPr>
              <a:t>Billboards at Labor and Trade Locations</a:t>
            </a:r>
            <a:r>
              <a:rPr lang="en-US" sz="2566" spc="118">
                <a:solidFill>
                  <a:srgbClr val="FFFFFF"/>
                </a:solidFill>
                <a:latin typeface="Poppins"/>
                <a:ea typeface="Poppins"/>
                <a:cs typeface="Poppins"/>
                <a:sym typeface="Poppins"/>
              </a:rPr>
              <a:t>: Utilize high-traffic labor and trade areas for impactful advertising.</a:t>
            </a:r>
          </a:p>
          <a:p>
            <a:pPr algn="l">
              <a:lnSpc>
                <a:spcPts val="3746"/>
              </a:lnSpc>
            </a:pPr>
          </a:p>
          <a:p>
            <a:pPr algn="l">
              <a:lnSpc>
                <a:spcPts val="3746"/>
              </a:lnSpc>
            </a:pPr>
            <a:r>
              <a:rPr lang="en-US" b="true" sz="2566" spc="118">
                <a:solidFill>
                  <a:srgbClr val="FFFFFF"/>
                </a:solidFill>
                <a:latin typeface="Poppins Semi-Bold"/>
                <a:ea typeface="Poppins Semi-Bold"/>
                <a:cs typeface="Poppins Semi-Bold"/>
                <a:sym typeface="Poppins Semi-Bold"/>
              </a:rPr>
              <a:t>Expanding with Geographical Segmentation</a:t>
            </a:r>
            <a:r>
              <a:rPr lang="en-US" sz="2566" spc="118">
                <a:solidFill>
                  <a:srgbClr val="FFFFFF"/>
                </a:solidFill>
                <a:latin typeface="Poppins"/>
                <a:ea typeface="Poppins"/>
                <a:cs typeface="Poppins"/>
                <a:sym typeface="Poppins"/>
              </a:rPr>
              <a:t>: Identify and target high-potential regions for market growth.</a:t>
            </a:r>
          </a:p>
          <a:p>
            <a:pPr algn="l">
              <a:lnSpc>
                <a:spcPts val="3746"/>
              </a:lnSpc>
            </a:pPr>
          </a:p>
          <a:p>
            <a:pPr algn="l">
              <a:lnSpc>
                <a:spcPts val="3746"/>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400839" y="-4814772"/>
            <a:ext cx="9629545" cy="962954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A6A6A6"/>
            </a:solidFill>
          </p:spPr>
        </p:sp>
        <p:sp>
          <p:nvSpPr>
            <p:cNvPr name="TextBox 4" id="4"/>
            <p:cNvSpPr txBox="true"/>
            <p:nvPr/>
          </p:nvSpPr>
          <p:spPr>
            <a:xfrm>
              <a:off x="139700" y="101600"/>
              <a:ext cx="533400" cy="571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774139" y="227239"/>
            <a:ext cx="3246168" cy="1602921"/>
          </a:xfrm>
          <a:custGeom>
            <a:avLst/>
            <a:gdLst/>
            <a:ahLst/>
            <a:cxnLst/>
            <a:rect r="r" b="b" t="t" l="l"/>
            <a:pathLst>
              <a:path h="1602921" w="3246168">
                <a:moveTo>
                  <a:pt x="0" y="0"/>
                </a:moveTo>
                <a:lnTo>
                  <a:pt x="3246168" y="0"/>
                </a:lnTo>
                <a:lnTo>
                  <a:pt x="3246168" y="1602922"/>
                </a:lnTo>
                <a:lnTo>
                  <a:pt x="0" y="1602922"/>
                </a:lnTo>
                <a:lnTo>
                  <a:pt x="0" y="0"/>
                </a:lnTo>
                <a:close/>
              </a:path>
            </a:pathLst>
          </a:custGeom>
          <a:blipFill>
            <a:blip r:embed="rId2"/>
            <a:stretch>
              <a:fillRect l="0" t="0" r="0" b="0"/>
            </a:stretch>
          </a:blipFill>
        </p:spPr>
      </p:sp>
      <p:sp>
        <p:nvSpPr>
          <p:cNvPr name="Freeform 6" id="6"/>
          <p:cNvSpPr/>
          <p:nvPr/>
        </p:nvSpPr>
        <p:spPr>
          <a:xfrm flipH="false" flipV="false" rot="0">
            <a:off x="-1119956" y="6421079"/>
            <a:ext cx="3945064" cy="4114800"/>
          </a:xfrm>
          <a:custGeom>
            <a:avLst/>
            <a:gdLst/>
            <a:ahLst/>
            <a:cxnLst/>
            <a:rect r="r" b="b" t="t" l="l"/>
            <a:pathLst>
              <a:path h="4114800" w="3945064">
                <a:moveTo>
                  <a:pt x="0" y="0"/>
                </a:moveTo>
                <a:lnTo>
                  <a:pt x="3945065" y="0"/>
                </a:lnTo>
                <a:lnTo>
                  <a:pt x="39450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420944" y="6421079"/>
            <a:ext cx="2492513" cy="2533826"/>
          </a:xfrm>
          <a:custGeom>
            <a:avLst/>
            <a:gdLst/>
            <a:ahLst/>
            <a:cxnLst/>
            <a:rect r="r" b="b" t="t" l="l"/>
            <a:pathLst>
              <a:path h="2533826" w="2492513">
                <a:moveTo>
                  <a:pt x="0" y="0"/>
                </a:moveTo>
                <a:lnTo>
                  <a:pt x="2492514" y="0"/>
                </a:lnTo>
                <a:lnTo>
                  <a:pt x="2492514" y="2533826"/>
                </a:lnTo>
                <a:lnTo>
                  <a:pt x="0" y="2533826"/>
                </a:lnTo>
                <a:lnTo>
                  <a:pt x="0" y="0"/>
                </a:lnTo>
                <a:close/>
              </a:path>
            </a:pathLst>
          </a:custGeom>
          <a:blipFill>
            <a:blip r:embed="rId5"/>
            <a:stretch>
              <a:fillRect l="0" t="0" r="0" b="0"/>
            </a:stretch>
          </a:blipFill>
        </p:spPr>
      </p:sp>
      <p:sp>
        <p:nvSpPr>
          <p:cNvPr name="TextBox 8" id="8"/>
          <p:cNvSpPr txBox="true"/>
          <p:nvPr/>
        </p:nvSpPr>
        <p:spPr>
          <a:xfrm rot="0">
            <a:off x="5420944" y="4256403"/>
            <a:ext cx="7446112" cy="887097"/>
          </a:xfrm>
          <a:prstGeom prst="rect">
            <a:avLst/>
          </a:prstGeom>
        </p:spPr>
        <p:txBody>
          <a:bodyPr anchor="t" rtlCol="false" tIns="0" lIns="0" bIns="0" rIns="0">
            <a:spAutoFit/>
          </a:bodyPr>
          <a:lstStyle/>
          <a:p>
            <a:pPr algn="l">
              <a:lnSpc>
                <a:spcPts val="7279"/>
              </a:lnSpc>
              <a:spcBef>
                <a:spcPct val="0"/>
              </a:spcBef>
            </a:pPr>
            <a:r>
              <a:rPr lang="en-US" b="true" sz="5199">
                <a:solidFill>
                  <a:srgbClr val="E5E1DA"/>
                </a:solidFill>
                <a:latin typeface="Lato Bold"/>
                <a:ea typeface="Lato Bold"/>
                <a:cs typeface="Lato Bold"/>
                <a:sym typeface="Lato Bold"/>
              </a:rPr>
              <a:t>Thank you for your time! </a:t>
            </a:r>
          </a:p>
        </p:txBody>
      </p:sp>
      <p:sp>
        <p:nvSpPr>
          <p:cNvPr name="TextBox 9" id="9"/>
          <p:cNvSpPr txBox="true"/>
          <p:nvPr/>
        </p:nvSpPr>
        <p:spPr>
          <a:xfrm rot="0">
            <a:off x="5420944" y="5848098"/>
            <a:ext cx="2237163" cy="398780"/>
          </a:xfrm>
          <a:prstGeom prst="rect">
            <a:avLst/>
          </a:prstGeom>
        </p:spPr>
        <p:txBody>
          <a:bodyPr anchor="t" rtlCol="false" tIns="0" lIns="0" bIns="0" rIns="0">
            <a:spAutoFit/>
          </a:bodyPr>
          <a:lstStyle/>
          <a:p>
            <a:pPr algn="l">
              <a:lnSpc>
                <a:spcPts val="3220"/>
              </a:lnSpc>
              <a:spcBef>
                <a:spcPct val="0"/>
              </a:spcBef>
            </a:pPr>
            <a:r>
              <a:rPr lang="en-US" b="true" sz="2300">
                <a:solidFill>
                  <a:srgbClr val="FBF9F1"/>
                </a:solidFill>
                <a:latin typeface="Lato Bold"/>
                <a:ea typeface="Lato Bold"/>
                <a:cs typeface="Lato Bold"/>
                <a:sym typeface="Lato Bold"/>
              </a:rPr>
              <a:t>BHUMI LAD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grpSp>
        <p:nvGrpSpPr>
          <p:cNvPr name="Group 2" id="2"/>
          <p:cNvGrpSpPr/>
          <p:nvPr/>
        </p:nvGrpSpPr>
        <p:grpSpPr>
          <a:xfrm rot="0">
            <a:off x="11896985" y="-1037318"/>
            <a:ext cx="6904125" cy="12257292"/>
            <a:chOff x="0" y="0"/>
            <a:chExt cx="950116" cy="1686795"/>
          </a:xfrm>
        </p:grpSpPr>
        <p:sp>
          <p:nvSpPr>
            <p:cNvPr name="Freeform 3" id="3"/>
            <p:cNvSpPr/>
            <p:nvPr/>
          </p:nvSpPr>
          <p:spPr>
            <a:xfrm flipH="false" flipV="false" rot="0">
              <a:off x="0" y="0"/>
              <a:ext cx="950116" cy="1686795"/>
            </a:xfrm>
            <a:custGeom>
              <a:avLst/>
              <a:gdLst/>
              <a:ahLst/>
              <a:cxnLst/>
              <a:rect r="r" b="b" t="t" l="l"/>
              <a:pathLst>
                <a:path h="1686795" w="950116">
                  <a:moveTo>
                    <a:pt x="0" y="0"/>
                  </a:moveTo>
                  <a:lnTo>
                    <a:pt x="950116" y="0"/>
                  </a:lnTo>
                  <a:lnTo>
                    <a:pt x="950116" y="1686795"/>
                  </a:lnTo>
                  <a:lnTo>
                    <a:pt x="0" y="1686795"/>
                  </a:lnTo>
                  <a:close/>
                </a:path>
              </a:pathLst>
            </a:custGeom>
            <a:blipFill>
              <a:blip r:embed="rId2"/>
              <a:stretch>
                <a:fillRect l="-73627" t="0" r="-92251" b="0"/>
              </a:stretch>
            </a:blipFill>
            <a:ln cap="sq">
              <a:noFill/>
              <a:prstDash val="solid"/>
              <a:miter/>
            </a:ln>
          </p:spPr>
        </p:sp>
      </p:grpSp>
      <p:grpSp>
        <p:nvGrpSpPr>
          <p:cNvPr name="Group 4" id="4"/>
          <p:cNvGrpSpPr/>
          <p:nvPr/>
        </p:nvGrpSpPr>
        <p:grpSpPr>
          <a:xfrm rot="0">
            <a:off x="1028700" y="1482999"/>
            <a:ext cx="12577332" cy="8137251"/>
            <a:chOff x="0" y="0"/>
            <a:chExt cx="3312548" cy="2143144"/>
          </a:xfrm>
        </p:grpSpPr>
        <p:sp>
          <p:nvSpPr>
            <p:cNvPr name="Freeform 5" id="5"/>
            <p:cNvSpPr/>
            <p:nvPr/>
          </p:nvSpPr>
          <p:spPr>
            <a:xfrm flipH="false" flipV="false" rot="0">
              <a:off x="0" y="0"/>
              <a:ext cx="3312549" cy="2143144"/>
            </a:xfrm>
            <a:custGeom>
              <a:avLst/>
              <a:gdLst/>
              <a:ahLst/>
              <a:cxnLst/>
              <a:rect r="r" b="b" t="t" l="l"/>
              <a:pathLst>
                <a:path h="2143144" w="3312549">
                  <a:moveTo>
                    <a:pt x="12311" y="0"/>
                  </a:moveTo>
                  <a:lnTo>
                    <a:pt x="3300238" y="0"/>
                  </a:lnTo>
                  <a:cubicBezTo>
                    <a:pt x="3307037" y="0"/>
                    <a:pt x="3312549" y="5512"/>
                    <a:pt x="3312549" y="12311"/>
                  </a:cubicBezTo>
                  <a:lnTo>
                    <a:pt x="3312549" y="2130834"/>
                  </a:lnTo>
                  <a:cubicBezTo>
                    <a:pt x="3312549" y="2134099"/>
                    <a:pt x="3311251" y="2137230"/>
                    <a:pt x="3308943" y="2139539"/>
                  </a:cubicBezTo>
                  <a:cubicBezTo>
                    <a:pt x="3306634" y="2141847"/>
                    <a:pt x="3303503" y="2143144"/>
                    <a:pt x="3300238" y="2143144"/>
                  </a:cubicBezTo>
                  <a:lnTo>
                    <a:pt x="12311" y="2143144"/>
                  </a:lnTo>
                  <a:cubicBezTo>
                    <a:pt x="9046" y="2143144"/>
                    <a:pt x="5915" y="2141847"/>
                    <a:pt x="3606" y="2139539"/>
                  </a:cubicBezTo>
                  <a:cubicBezTo>
                    <a:pt x="1297" y="2137230"/>
                    <a:pt x="0" y="2134099"/>
                    <a:pt x="0" y="2130834"/>
                  </a:cubicBezTo>
                  <a:lnTo>
                    <a:pt x="0" y="12311"/>
                  </a:lnTo>
                  <a:cubicBezTo>
                    <a:pt x="0" y="9046"/>
                    <a:pt x="1297" y="5915"/>
                    <a:pt x="3606" y="3606"/>
                  </a:cubicBezTo>
                  <a:cubicBezTo>
                    <a:pt x="5915" y="1297"/>
                    <a:pt x="9046" y="0"/>
                    <a:pt x="12311" y="0"/>
                  </a:cubicBezTo>
                  <a:close/>
                </a:path>
              </a:pathLst>
            </a:custGeom>
            <a:solidFill>
              <a:srgbClr val="000000"/>
            </a:solidFill>
            <a:ln w="38100" cap="sq">
              <a:solidFill>
                <a:srgbClr val="E5E1DA"/>
              </a:solidFill>
              <a:prstDash val="solid"/>
              <a:miter/>
            </a:ln>
          </p:spPr>
        </p:sp>
        <p:sp>
          <p:nvSpPr>
            <p:cNvPr name="TextBox 6" id="6"/>
            <p:cNvSpPr txBox="true"/>
            <p:nvPr/>
          </p:nvSpPr>
          <p:spPr>
            <a:xfrm>
              <a:off x="0" y="-38100"/>
              <a:ext cx="3312548" cy="2181244"/>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0212631" y="378290"/>
            <a:ext cx="650410" cy="650410"/>
          </a:xfrm>
          <a:custGeom>
            <a:avLst/>
            <a:gdLst/>
            <a:ahLst/>
            <a:cxnLst/>
            <a:rect r="r" b="b" t="t" l="l"/>
            <a:pathLst>
              <a:path h="650410" w="650410">
                <a:moveTo>
                  <a:pt x="0" y="0"/>
                </a:moveTo>
                <a:lnTo>
                  <a:pt x="650410" y="0"/>
                </a:lnTo>
                <a:lnTo>
                  <a:pt x="650410" y="650410"/>
                </a:lnTo>
                <a:lnTo>
                  <a:pt x="0" y="6504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339023" y="3638898"/>
            <a:ext cx="9267604" cy="5078095"/>
          </a:xfrm>
          <a:prstGeom prst="rect">
            <a:avLst/>
          </a:prstGeom>
        </p:spPr>
        <p:txBody>
          <a:bodyPr anchor="t" rtlCol="false" tIns="0" lIns="0" bIns="0" rIns="0">
            <a:spAutoFit/>
          </a:bodyPr>
          <a:lstStyle/>
          <a:p>
            <a:pPr algn="l">
              <a:lnSpc>
                <a:spcPts val="3080"/>
              </a:lnSpc>
            </a:pPr>
            <a:r>
              <a:rPr lang="en-US" sz="2200">
                <a:solidFill>
                  <a:srgbClr val="E5E1DA"/>
                </a:solidFill>
                <a:latin typeface="Poppins"/>
                <a:ea typeface="Poppins"/>
                <a:cs typeface="Poppins"/>
                <a:sym typeface="Poppins"/>
              </a:rPr>
              <a:t>Rocket Mortgage, a subsidiary of Rocket Companies, is a leading online mortgage lender based in Detroit, Michigan. Established in 1985 as Quicken Loans, it rebranded as Rocket Mortgage in 2015 to reflect its groundbreaking digital mortgage process. The company revolutionized the home financing industry by introducing a streamlined, fully online application process, making home loans faster, easier, and more accessible.</a:t>
            </a:r>
          </a:p>
          <a:p>
            <a:pPr algn="l">
              <a:lnSpc>
                <a:spcPts val="3080"/>
              </a:lnSpc>
            </a:pPr>
          </a:p>
          <a:p>
            <a:pPr algn="l">
              <a:lnSpc>
                <a:spcPts val="3080"/>
              </a:lnSpc>
              <a:spcBef>
                <a:spcPct val="0"/>
              </a:spcBef>
            </a:pPr>
            <a:r>
              <a:rPr lang="en-US" sz="2200">
                <a:solidFill>
                  <a:srgbClr val="E5E1DA"/>
                </a:solidFill>
                <a:latin typeface="Poppins"/>
                <a:ea typeface="Poppins"/>
                <a:cs typeface="Poppins"/>
                <a:sym typeface="Poppins"/>
              </a:rPr>
              <a:t>Rocket Mortgage is also known for its extensive customer support, competitive rates, and commitment to financial education. By leveraging technology and focusing on user experience, Rocket Mortgage continues to set industry standards for efficiency and customer satisfaction.</a:t>
            </a:r>
          </a:p>
        </p:txBody>
      </p:sp>
      <p:sp>
        <p:nvSpPr>
          <p:cNvPr name="TextBox 9" id="9"/>
          <p:cNvSpPr txBox="true"/>
          <p:nvPr/>
        </p:nvSpPr>
        <p:spPr>
          <a:xfrm rot="0">
            <a:off x="2339023" y="2285225"/>
            <a:ext cx="8043479" cy="987425"/>
          </a:xfrm>
          <a:prstGeom prst="rect">
            <a:avLst/>
          </a:prstGeom>
        </p:spPr>
        <p:txBody>
          <a:bodyPr anchor="t" rtlCol="false" tIns="0" lIns="0" bIns="0" rIns="0">
            <a:spAutoFit/>
          </a:bodyPr>
          <a:lstStyle/>
          <a:p>
            <a:pPr algn="l">
              <a:lnSpc>
                <a:spcPts val="7150"/>
              </a:lnSpc>
            </a:pPr>
            <a:r>
              <a:rPr lang="en-US" sz="6500" b="true">
                <a:solidFill>
                  <a:srgbClr val="FBF9F1"/>
                </a:solidFill>
                <a:latin typeface="Poppins Bold"/>
                <a:ea typeface="Poppins Bold"/>
                <a:cs typeface="Poppins Bold"/>
                <a:sym typeface="Poppins Bold"/>
              </a:rPr>
              <a:t>INTRODUCTION</a:t>
            </a:r>
          </a:p>
        </p:txBody>
      </p:sp>
      <p:sp>
        <p:nvSpPr>
          <p:cNvPr name="Freeform 10" id="10"/>
          <p:cNvSpPr/>
          <p:nvPr/>
        </p:nvSpPr>
        <p:spPr>
          <a:xfrm flipH="false" flipV="false" rot="0">
            <a:off x="14711920" y="187202"/>
            <a:ext cx="3246168" cy="1602921"/>
          </a:xfrm>
          <a:custGeom>
            <a:avLst/>
            <a:gdLst/>
            <a:ahLst/>
            <a:cxnLst/>
            <a:rect r="r" b="b" t="t" l="l"/>
            <a:pathLst>
              <a:path h="1602921" w="3246168">
                <a:moveTo>
                  <a:pt x="0" y="0"/>
                </a:moveTo>
                <a:lnTo>
                  <a:pt x="3246167" y="0"/>
                </a:lnTo>
                <a:lnTo>
                  <a:pt x="3246167" y="1602922"/>
                </a:lnTo>
                <a:lnTo>
                  <a:pt x="0" y="1602922"/>
                </a:lnTo>
                <a:lnTo>
                  <a:pt x="0" y="0"/>
                </a:lnTo>
                <a:close/>
              </a:path>
            </a:pathLst>
          </a:custGeom>
          <a:blipFill>
            <a:blip r:embed="rId5"/>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grpSp>
        <p:nvGrpSpPr>
          <p:cNvPr name="Group 2" id="2"/>
          <p:cNvGrpSpPr/>
          <p:nvPr/>
        </p:nvGrpSpPr>
        <p:grpSpPr>
          <a:xfrm rot="0">
            <a:off x="3905570" y="-977887"/>
            <a:ext cx="12242774" cy="1224277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w="38100" cap="sq">
              <a:solidFill>
                <a:srgbClr val="E5E1DA"/>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9709" y="-352579"/>
            <a:ext cx="14920943" cy="11248239"/>
            <a:chOff x="0" y="0"/>
            <a:chExt cx="3929796" cy="2962499"/>
          </a:xfrm>
        </p:grpSpPr>
        <p:sp>
          <p:nvSpPr>
            <p:cNvPr name="Freeform 6" id="6"/>
            <p:cNvSpPr/>
            <p:nvPr/>
          </p:nvSpPr>
          <p:spPr>
            <a:xfrm flipH="false" flipV="false" rot="0">
              <a:off x="0" y="0"/>
              <a:ext cx="3929796" cy="2962499"/>
            </a:xfrm>
            <a:custGeom>
              <a:avLst/>
              <a:gdLst/>
              <a:ahLst/>
              <a:cxnLst/>
              <a:rect r="r" b="b" t="t" l="l"/>
              <a:pathLst>
                <a:path h="2962499" w="3929796">
                  <a:moveTo>
                    <a:pt x="10377" y="0"/>
                  </a:moveTo>
                  <a:lnTo>
                    <a:pt x="3919419" y="0"/>
                  </a:lnTo>
                  <a:cubicBezTo>
                    <a:pt x="3922171" y="0"/>
                    <a:pt x="3924810" y="1093"/>
                    <a:pt x="3926756" y="3039"/>
                  </a:cubicBezTo>
                  <a:cubicBezTo>
                    <a:pt x="3928702" y="4986"/>
                    <a:pt x="3929796" y="7625"/>
                    <a:pt x="3929796" y="10377"/>
                  </a:cubicBezTo>
                  <a:lnTo>
                    <a:pt x="3929796" y="2952122"/>
                  </a:lnTo>
                  <a:cubicBezTo>
                    <a:pt x="3929796" y="2954874"/>
                    <a:pt x="3928702" y="2957514"/>
                    <a:pt x="3926756" y="2959460"/>
                  </a:cubicBezTo>
                  <a:cubicBezTo>
                    <a:pt x="3924810" y="2961406"/>
                    <a:pt x="3922171" y="2962499"/>
                    <a:pt x="3919419" y="2962499"/>
                  </a:cubicBezTo>
                  <a:lnTo>
                    <a:pt x="10377" y="2962499"/>
                  </a:lnTo>
                  <a:cubicBezTo>
                    <a:pt x="7625" y="2962499"/>
                    <a:pt x="4986" y="2961406"/>
                    <a:pt x="3039" y="2959460"/>
                  </a:cubicBezTo>
                  <a:cubicBezTo>
                    <a:pt x="1093" y="2957514"/>
                    <a:pt x="0" y="2954874"/>
                    <a:pt x="0" y="2952122"/>
                  </a:cubicBezTo>
                  <a:lnTo>
                    <a:pt x="0" y="10377"/>
                  </a:lnTo>
                  <a:cubicBezTo>
                    <a:pt x="0" y="7625"/>
                    <a:pt x="1093" y="4986"/>
                    <a:pt x="3039" y="3039"/>
                  </a:cubicBezTo>
                  <a:cubicBezTo>
                    <a:pt x="4986" y="1093"/>
                    <a:pt x="7625" y="0"/>
                    <a:pt x="10377" y="0"/>
                  </a:cubicBezTo>
                  <a:close/>
                </a:path>
              </a:pathLst>
            </a:custGeom>
            <a:solidFill>
              <a:srgbClr val="000000"/>
            </a:solidFill>
            <a:ln cap="sq">
              <a:noFill/>
              <a:prstDash val="solid"/>
              <a:miter/>
            </a:ln>
          </p:spPr>
        </p:sp>
        <p:sp>
          <p:nvSpPr>
            <p:cNvPr name="TextBox 7" id="7"/>
            <p:cNvSpPr txBox="true"/>
            <p:nvPr/>
          </p:nvSpPr>
          <p:spPr>
            <a:xfrm>
              <a:off x="0" y="-38100"/>
              <a:ext cx="3929796" cy="3000599"/>
            </a:xfrm>
            <a:prstGeom prst="rect">
              <a:avLst/>
            </a:prstGeom>
          </p:spPr>
          <p:txBody>
            <a:bodyPr anchor="ctr" rtlCol="false" tIns="50800" lIns="50800" bIns="50800" rIns="50800"/>
            <a:lstStyle/>
            <a:p>
              <a:pPr algn="ctr">
                <a:lnSpc>
                  <a:spcPts val="2659"/>
                </a:lnSpc>
              </a:pPr>
            </a:p>
            <a:p>
              <a:pPr algn="ctr">
                <a:lnSpc>
                  <a:spcPts val="2659"/>
                </a:lnSpc>
              </a:pPr>
            </a:p>
          </p:txBody>
        </p:sp>
      </p:grpSp>
      <p:sp>
        <p:nvSpPr>
          <p:cNvPr name="Freeform 8" id="8"/>
          <p:cNvSpPr/>
          <p:nvPr/>
        </p:nvSpPr>
        <p:spPr>
          <a:xfrm flipH="false" flipV="false" rot="0">
            <a:off x="2746670" y="4197366"/>
            <a:ext cx="457200" cy="460655"/>
          </a:xfrm>
          <a:custGeom>
            <a:avLst/>
            <a:gdLst/>
            <a:ahLst/>
            <a:cxnLst/>
            <a:rect r="r" b="b" t="t" l="l"/>
            <a:pathLst>
              <a:path h="460655" w="457200">
                <a:moveTo>
                  <a:pt x="0" y="0"/>
                </a:moveTo>
                <a:lnTo>
                  <a:pt x="457200" y="0"/>
                </a:lnTo>
                <a:lnTo>
                  <a:pt x="457200" y="460655"/>
                </a:lnTo>
                <a:lnTo>
                  <a:pt x="0" y="460655"/>
                </a:lnTo>
                <a:lnTo>
                  <a:pt x="0" y="0"/>
                </a:lnTo>
                <a:close/>
              </a:path>
            </a:pathLst>
          </a:custGeom>
          <a:blipFill>
            <a:blip r:embed="rId2"/>
            <a:stretch>
              <a:fillRect l="0" t="0" r="0" b="0"/>
            </a:stretch>
          </a:blipFill>
        </p:spPr>
      </p:sp>
      <p:sp>
        <p:nvSpPr>
          <p:cNvPr name="Freeform 9" id="9"/>
          <p:cNvSpPr/>
          <p:nvPr/>
        </p:nvSpPr>
        <p:spPr>
          <a:xfrm flipH="false" flipV="false" rot="0">
            <a:off x="1028700" y="8361880"/>
            <a:ext cx="896420" cy="896420"/>
          </a:xfrm>
          <a:custGeom>
            <a:avLst/>
            <a:gdLst/>
            <a:ahLst/>
            <a:cxnLst/>
            <a:rect r="r" b="b" t="t" l="l"/>
            <a:pathLst>
              <a:path h="896420" w="896420">
                <a:moveTo>
                  <a:pt x="0" y="0"/>
                </a:moveTo>
                <a:lnTo>
                  <a:pt x="896420" y="0"/>
                </a:lnTo>
                <a:lnTo>
                  <a:pt x="896420" y="896420"/>
                </a:lnTo>
                <a:lnTo>
                  <a:pt x="0" y="8964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4774139" y="227239"/>
            <a:ext cx="3246168" cy="1602921"/>
          </a:xfrm>
          <a:custGeom>
            <a:avLst/>
            <a:gdLst/>
            <a:ahLst/>
            <a:cxnLst/>
            <a:rect r="r" b="b" t="t" l="l"/>
            <a:pathLst>
              <a:path h="1602921" w="3246168">
                <a:moveTo>
                  <a:pt x="0" y="0"/>
                </a:moveTo>
                <a:lnTo>
                  <a:pt x="3246168" y="0"/>
                </a:lnTo>
                <a:lnTo>
                  <a:pt x="3246168" y="1602922"/>
                </a:lnTo>
                <a:lnTo>
                  <a:pt x="0" y="1602922"/>
                </a:lnTo>
                <a:lnTo>
                  <a:pt x="0" y="0"/>
                </a:lnTo>
                <a:close/>
              </a:path>
            </a:pathLst>
          </a:custGeom>
          <a:blipFill>
            <a:blip r:embed="rId5"/>
            <a:stretch>
              <a:fillRect l="0" t="0" r="0" b="0"/>
            </a:stretch>
          </a:blipFill>
        </p:spPr>
      </p:sp>
      <p:grpSp>
        <p:nvGrpSpPr>
          <p:cNvPr name="Group 11" id="11"/>
          <p:cNvGrpSpPr/>
          <p:nvPr/>
        </p:nvGrpSpPr>
        <p:grpSpPr>
          <a:xfrm rot="5400000">
            <a:off x="-445615" y="5807701"/>
            <a:ext cx="6841771" cy="681625"/>
            <a:chOff x="0" y="0"/>
            <a:chExt cx="1801948" cy="179523"/>
          </a:xfrm>
        </p:grpSpPr>
        <p:sp>
          <p:nvSpPr>
            <p:cNvPr name="Freeform 12" id="12"/>
            <p:cNvSpPr/>
            <p:nvPr/>
          </p:nvSpPr>
          <p:spPr>
            <a:xfrm flipH="false" flipV="false" rot="0">
              <a:off x="0" y="0"/>
              <a:ext cx="1801948" cy="179523"/>
            </a:xfrm>
            <a:custGeom>
              <a:avLst/>
              <a:gdLst/>
              <a:ahLst/>
              <a:cxnLst/>
              <a:rect r="r" b="b" t="t" l="l"/>
              <a:pathLst>
                <a:path h="179523" w="1801948">
                  <a:moveTo>
                    <a:pt x="72420" y="0"/>
                  </a:moveTo>
                  <a:lnTo>
                    <a:pt x="1729528" y="0"/>
                  </a:lnTo>
                  <a:cubicBezTo>
                    <a:pt x="1769524" y="0"/>
                    <a:pt x="1801948" y="32424"/>
                    <a:pt x="1801948" y="72420"/>
                  </a:cubicBezTo>
                  <a:lnTo>
                    <a:pt x="1801948" y="107102"/>
                  </a:lnTo>
                  <a:cubicBezTo>
                    <a:pt x="1801948" y="126309"/>
                    <a:pt x="1794318" y="144730"/>
                    <a:pt x="1780737" y="158311"/>
                  </a:cubicBezTo>
                  <a:cubicBezTo>
                    <a:pt x="1767155" y="171893"/>
                    <a:pt x="1748735" y="179523"/>
                    <a:pt x="1729528" y="179523"/>
                  </a:cubicBezTo>
                  <a:lnTo>
                    <a:pt x="72420" y="179523"/>
                  </a:lnTo>
                  <a:cubicBezTo>
                    <a:pt x="32424" y="179523"/>
                    <a:pt x="0" y="147099"/>
                    <a:pt x="0" y="107102"/>
                  </a:cubicBezTo>
                  <a:lnTo>
                    <a:pt x="0" y="72420"/>
                  </a:lnTo>
                  <a:cubicBezTo>
                    <a:pt x="0" y="32424"/>
                    <a:pt x="32424" y="0"/>
                    <a:pt x="72420" y="0"/>
                  </a:cubicBezTo>
                  <a:close/>
                </a:path>
              </a:pathLst>
            </a:custGeom>
            <a:solidFill>
              <a:srgbClr val="000000">
                <a:alpha val="0"/>
              </a:srgbClr>
            </a:solidFill>
            <a:ln w="38100" cap="rnd">
              <a:solidFill>
                <a:srgbClr val="E5E1DA"/>
              </a:solidFill>
              <a:prstDash val="solid"/>
              <a:round/>
            </a:ln>
          </p:spPr>
        </p:sp>
        <p:sp>
          <p:nvSpPr>
            <p:cNvPr name="TextBox 13" id="13"/>
            <p:cNvSpPr txBox="true"/>
            <p:nvPr/>
          </p:nvSpPr>
          <p:spPr>
            <a:xfrm>
              <a:off x="0" y="-38100"/>
              <a:ext cx="1801948" cy="217623"/>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2746670" y="3125214"/>
            <a:ext cx="457200" cy="460655"/>
          </a:xfrm>
          <a:custGeom>
            <a:avLst/>
            <a:gdLst/>
            <a:ahLst/>
            <a:cxnLst/>
            <a:rect r="r" b="b" t="t" l="l"/>
            <a:pathLst>
              <a:path h="460655" w="457200">
                <a:moveTo>
                  <a:pt x="0" y="0"/>
                </a:moveTo>
                <a:lnTo>
                  <a:pt x="457200" y="0"/>
                </a:lnTo>
                <a:lnTo>
                  <a:pt x="457200" y="460655"/>
                </a:lnTo>
                <a:lnTo>
                  <a:pt x="0" y="460655"/>
                </a:lnTo>
                <a:lnTo>
                  <a:pt x="0" y="0"/>
                </a:lnTo>
                <a:close/>
              </a:path>
            </a:pathLst>
          </a:custGeom>
          <a:blipFill>
            <a:blip r:embed="rId2"/>
            <a:stretch>
              <a:fillRect l="0" t="0" r="0" b="0"/>
            </a:stretch>
          </a:blipFill>
        </p:spPr>
      </p:sp>
      <p:sp>
        <p:nvSpPr>
          <p:cNvPr name="Freeform 15" id="15"/>
          <p:cNvSpPr/>
          <p:nvPr/>
        </p:nvSpPr>
        <p:spPr>
          <a:xfrm flipH="false" flipV="false" rot="0">
            <a:off x="2746670" y="5310561"/>
            <a:ext cx="457200" cy="460655"/>
          </a:xfrm>
          <a:custGeom>
            <a:avLst/>
            <a:gdLst/>
            <a:ahLst/>
            <a:cxnLst/>
            <a:rect r="r" b="b" t="t" l="l"/>
            <a:pathLst>
              <a:path h="460655" w="457200">
                <a:moveTo>
                  <a:pt x="0" y="0"/>
                </a:moveTo>
                <a:lnTo>
                  <a:pt x="457200" y="0"/>
                </a:lnTo>
                <a:lnTo>
                  <a:pt x="457200" y="460655"/>
                </a:lnTo>
                <a:lnTo>
                  <a:pt x="0" y="460655"/>
                </a:lnTo>
                <a:lnTo>
                  <a:pt x="0" y="0"/>
                </a:lnTo>
                <a:close/>
              </a:path>
            </a:pathLst>
          </a:custGeom>
          <a:blipFill>
            <a:blip r:embed="rId2"/>
            <a:stretch>
              <a:fillRect l="0" t="0" r="0" b="0"/>
            </a:stretch>
          </a:blipFill>
        </p:spPr>
      </p:sp>
      <p:sp>
        <p:nvSpPr>
          <p:cNvPr name="Freeform 16" id="16"/>
          <p:cNvSpPr/>
          <p:nvPr/>
        </p:nvSpPr>
        <p:spPr>
          <a:xfrm flipH="false" flipV="false" rot="0">
            <a:off x="2746670" y="6395797"/>
            <a:ext cx="457200" cy="460655"/>
          </a:xfrm>
          <a:custGeom>
            <a:avLst/>
            <a:gdLst/>
            <a:ahLst/>
            <a:cxnLst/>
            <a:rect r="r" b="b" t="t" l="l"/>
            <a:pathLst>
              <a:path h="460655" w="457200">
                <a:moveTo>
                  <a:pt x="0" y="0"/>
                </a:moveTo>
                <a:lnTo>
                  <a:pt x="457200" y="0"/>
                </a:lnTo>
                <a:lnTo>
                  <a:pt x="457200" y="460655"/>
                </a:lnTo>
                <a:lnTo>
                  <a:pt x="0" y="460655"/>
                </a:lnTo>
                <a:lnTo>
                  <a:pt x="0" y="0"/>
                </a:lnTo>
                <a:close/>
              </a:path>
            </a:pathLst>
          </a:custGeom>
          <a:blipFill>
            <a:blip r:embed="rId2"/>
            <a:stretch>
              <a:fillRect l="0" t="0" r="0" b="0"/>
            </a:stretch>
          </a:blipFill>
        </p:spPr>
      </p:sp>
      <p:sp>
        <p:nvSpPr>
          <p:cNvPr name="Freeform 17" id="17"/>
          <p:cNvSpPr/>
          <p:nvPr/>
        </p:nvSpPr>
        <p:spPr>
          <a:xfrm flipH="false" flipV="false" rot="0">
            <a:off x="2746670" y="7507276"/>
            <a:ext cx="457200" cy="460655"/>
          </a:xfrm>
          <a:custGeom>
            <a:avLst/>
            <a:gdLst/>
            <a:ahLst/>
            <a:cxnLst/>
            <a:rect r="r" b="b" t="t" l="l"/>
            <a:pathLst>
              <a:path h="460655" w="457200">
                <a:moveTo>
                  <a:pt x="0" y="0"/>
                </a:moveTo>
                <a:lnTo>
                  <a:pt x="457200" y="0"/>
                </a:lnTo>
                <a:lnTo>
                  <a:pt x="457200" y="460655"/>
                </a:lnTo>
                <a:lnTo>
                  <a:pt x="0" y="460655"/>
                </a:lnTo>
                <a:lnTo>
                  <a:pt x="0" y="0"/>
                </a:lnTo>
                <a:close/>
              </a:path>
            </a:pathLst>
          </a:custGeom>
          <a:blipFill>
            <a:blip r:embed="rId2"/>
            <a:stretch>
              <a:fillRect l="0" t="0" r="0" b="0"/>
            </a:stretch>
          </a:blipFill>
        </p:spPr>
      </p:sp>
      <p:sp>
        <p:nvSpPr>
          <p:cNvPr name="Freeform 18" id="18"/>
          <p:cNvSpPr/>
          <p:nvPr/>
        </p:nvSpPr>
        <p:spPr>
          <a:xfrm flipH="false" flipV="false" rot="0">
            <a:off x="2746670" y="8575752"/>
            <a:ext cx="457200" cy="460655"/>
          </a:xfrm>
          <a:custGeom>
            <a:avLst/>
            <a:gdLst/>
            <a:ahLst/>
            <a:cxnLst/>
            <a:rect r="r" b="b" t="t" l="l"/>
            <a:pathLst>
              <a:path h="460655" w="457200">
                <a:moveTo>
                  <a:pt x="0" y="0"/>
                </a:moveTo>
                <a:lnTo>
                  <a:pt x="457200" y="0"/>
                </a:lnTo>
                <a:lnTo>
                  <a:pt x="457200" y="460655"/>
                </a:lnTo>
                <a:lnTo>
                  <a:pt x="0" y="460655"/>
                </a:lnTo>
                <a:lnTo>
                  <a:pt x="0" y="0"/>
                </a:lnTo>
                <a:close/>
              </a:path>
            </a:pathLst>
          </a:custGeom>
          <a:blipFill>
            <a:blip r:embed="rId2"/>
            <a:stretch>
              <a:fillRect l="0" t="0" r="0" b="0"/>
            </a:stretch>
          </a:blipFill>
        </p:spPr>
      </p:sp>
      <p:sp>
        <p:nvSpPr>
          <p:cNvPr name="Freeform 19" id="19"/>
          <p:cNvSpPr/>
          <p:nvPr/>
        </p:nvSpPr>
        <p:spPr>
          <a:xfrm flipH="false" flipV="false" rot="0">
            <a:off x="8764654" y="2598803"/>
            <a:ext cx="6758881" cy="4359478"/>
          </a:xfrm>
          <a:custGeom>
            <a:avLst/>
            <a:gdLst/>
            <a:ahLst/>
            <a:cxnLst/>
            <a:rect r="r" b="b" t="t" l="l"/>
            <a:pathLst>
              <a:path h="4359478" w="6758881">
                <a:moveTo>
                  <a:pt x="0" y="0"/>
                </a:moveTo>
                <a:lnTo>
                  <a:pt x="6758881" y="0"/>
                </a:lnTo>
                <a:lnTo>
                  <a:pt x="6758881" y="4359478"/>
                </a:lnTo>
                <a:lnTo>
                  <a:pt x="0" y="43594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3860834" y="6232140"/>
            <a:ext cx="9267604" cy="542925"/>
          </a:xfrm>
          <a:prstGeom prst="rect">
            <a:avLst/>
          </a:prstGeom>
        </p:spPr>
        <p:txBody>
          <a:bodyPr anchor="t" rtlCol="false" tIns="0" lIns="0" bIns="0" rIns="0">
            <a:spAutoFit/>
          </a:bodyPr>
          <a:lstStyle/>
          <a:p>
            <a:pPr algn="l">
              <a:lnSpc>
                <a:spcPts val="4200"/>
              </a:lnSpc>
              <a:spcBef>
                <a:spcPct val="0"/>
              </a:spcBef>
            </a:pPr>
            <a:r>
              <a:rPr lang="en-US" sz="3000">
                <a:solidFill>
                  <a:srgbClr val="E5E1DA"/>
                </a:solidFill>
                <a:latin typeface="Poppins"/>
                <a:ea typeface="Poppins"/>
                <a:cs typeface="Poppins"/>
                <a:sym typeface="Poppins"/>
              </a:rPr>
              <a:t>Credit Reports</a:t>
            </a:r>
          </a:p>
        </p:txBody>
      </p:sp>
      <p:sp>
        <p:nvSpPr>
          <p:cNvPr name="TextBox 21" id="21"/>
          <p:cNvSpPr txBox="true"/>
          <p:nvPr/>
        </p:nvSpPr>
        <p:spPr>
          <a:xfrm rot="0">
            <a:off x="3860834" y="3045790"/>
            <a:ext cx="9267604" cy="542925"/>
          </a:xfrm>
          <a:prstGeom prst="rect">
            <a:avLst/>
          </a:prstGeom>
        </p:spPr>
        <p:txBody>
          <a:bodyPr anchor="t" rtlCol="false" tIns="0" lIns="0" bIns="0" rIns="0">
            <a:spAutoFit/>
          </a:bodyPr>
          <a:lstStyle/>
          <a:p>
            <a:pPr algn="l">
              <a:lnSpc>
                <a:spcPts val="4200"/>
              </a:lnSpc>
              <a:spcBef>
                <a:spcPct val="0"/>
              </a:spcBef>
            </a:pPr>
            <a:r>
              <a:rPr lang="en-US" sz="3000">
                <a:solidFill>
                  <a:srgbClr val="E5E1DA"/>
                </a:solidFill>
                <a:latin typeface="Poppins"/>
                <a:ea typeface="Poppins"/>
                <a:cs typeface="Poppins"/>
                <a:sym typeface="Poppins"/>
              </a:rPr>
              <a:t>Assets</a:t>
            </a:r>
          </a:p>
        </p:txBody>
      </p:sp>
      <p:sp>
        <p:nvSpPr>
          <p:cNvPr name="TextBox 22" id="22"/>
          <p:cNvSpPr txBox="true"/>
          <p:nvPr/>
        </p:nvSpPr>
        <p:spPr>
          <a:xfrm rot="0">
            <a:off x="3860834" y="5249796"/>
            <a:ext cx="9267604" cy="542925"/>
          </a:xfrm>
          <a:prstGeom prst="rect">
            <a:avLst/>
          </a:prstGeom>
        </p:spPr>
        <p:txBody>
          <a:bodyPr anchor="t" rtlCol="false" tIns="0" lIns="0" bIns="0" rIns="0">
            <a:spAutoFit/>
          </a:bodyPr>
          <a:lstStyle/>
          <a:p>
            <a:pPr algn="l">
              <a:lnSpc>
                <a:spcPts val="4200"/>
              </a:lnSpc>
              <a:spcBef>
                <a:spcPct val="0"/>
              </a:spcBef>
            </a:pPr>
            <a:r>
              <a:rPr lang="en-US" sz="3000">
                <a:solidFill>
                  <a:srgbClr val="E5E1DA"/>
                </a:solidFill>
                <a:latin typeface="Poppins"/>
                <a:ea typeface="Poppins"/>
                <a:cs typeface="Poppins"/>
                <a:sym typeface="Poppins"/>
              </a:rPr>
              <a:t> Borrowers</a:t>
            </a:r>
          </a:p>
        </p:txBody>
      </p:sp>
      <p:sp>
        <p:nvSpPr>
          <p:cNvPr name="TextBox 23" id="23"/>
          <p:cNvSpPr txBox="true"/>
          <p:nvPr/>
        </p:nvSpPr>
        <p:spPr>
          <a:xfrm rot="0">
            <a:off x="3860834" y="4059171"/>
            <a:ext cx="9267604" cy="542925"/>
          </a:xfrm>
          <a:prstGeom prst="rect">
            <a:avLst/>
          </a:prstGeom>
        </p:spPr>
        <p:txBody>
          <a:bodyPr anchor="t" rtlCol="false" tIns="0" lIns="0" bIns="0" rIns="0">
            <a:spAutoFit/>
          </a:bodyPr>
          <a:lstStyle/>
          <a:p>
            <a:pPr algn="l">
              <a:lnSpc>
                <a:spcPts val="4200"/>
              </a:lnSpc>
              <a:spcBef>
                <a:spcPct val="0"/>
              </a:spcBef>
            </a:pPr>
            <a:r>
              <a:rPr lang="en-US" sz="3000">
                <a:solidFill>
                  <a:srgbClr val="E5E1DA"/>
                </a:solidFill>
                <a:latin typeface="Poppins"/>
                <a:ea typeface="Poppins"/>
                <a:cs typeface="Poppins"/>
                <a:sym typeface="Poppins"/>
              </a:rPr>
              <a:t> Liabilities</a:t>
            </a:r>
          </a:p>
        </p:txBody>
      </p:sp>
      <p:sp>
        <p:nvSpPr>
          <p:cNvPr name="TextBox 24" id="24"/>
          <p:cNvSpPr txBox="true"/>
          <p:nvPr/>
        </p:nvSpPr>
        <p:spPr>
          <a:xfrm rot="0">
            <a:off x="3860834" y="7425006"/>
            <a:ext cx="9267604" cy="542925"/>
          </a:xfrm>
          <a:prstGeom prst="rect">
            <a:avLst/>
          </a:prstGeom>
        </p:spPr>
        <p:txBody>
          <a:bodyPr anchor="t" rtlCol="false" tIns="0" lIns="0" bIns="0" rIns="0">
            <a:spAutoFit/>
          </a:bodyPr>
          <a:lstStyle/>
          <a:p>
            <a:pPr algn="l">
              <a:lnSpc>
                <a:spcPts val="4200"/>
              </a:lnSpc>
              <a:spcBef>
                <a:spcPct val="0"/>
              </a:spcBef>
            </a:pPr>
            <a:r>
              <a:rPr lang="en-US" sz="3000">
                <a:solidFill>
                  <a:srgbClr val="E5E1DA"/>
                </a:solidFill>
                <a:latin typeface="Poppins"/>
                <a:ea typeface="Poppins"/>
                <a:cs typeface="Poppins"/>
                <a:sym typeface="Poppins"/>
              </a:rPr>
              <a:t> Income</a:t>
            </a:r>
          </a:p>
        </p:txBody>
      </p:sp>
      <p:sp>
        <p:nvSpPr>
          <p:cNvPr name="TextBox 25" id="25"/>
          <p:cNvSpPr txBox="true"/>
          <p:nvPr/>
        </p:nvSpPr>
        <p:spPr>
          <a:xfrm rot="0">
            <a:off x="3860834" y="8434656"/>
            <a:ext cx="9267604" cy="542925"/>
          </a:xfrm>
          <a:prstGeom prst="rect">
            <a:avLst/>
          </a:prstGeom>
        </p:spPr>
        <p:txBody>
          <a:bodyPr anchor="t" rtlCol="false" tIns="0" lIns="0" bIns="0" rIns="0">
            <a:spAutoFit/>
          </a:bodyPr>
          <a:lstStyle/>
          <a:p>
            <a:pPr algn="l">
              <a:lnSpc>
                <a:spcPts val="4200"/>
              </a:lnSpc>
              <a:spcBef>
                <a:spcPct val="0"/>
              </a:spcBef>
            </a:pPr>
            <a:r>
              <a:rPr lang="en-US" sz="3000">
                <a:solidFill>
                  <a:srgbClr val="E5E1DA"/>
                </a:solidFill>
                <a:latin typeface="Poppins"/>
                <a:ea typeface="Poppins"/>
                <a:cs typeface="Poppins"/>
                <a:sym typeface="Poppins"/>
              </a:rPr>
              <a:t> Mortgage</a:t>
            </a:r>
          </a:p>
        </p:txBody>
      </p:sp>
      <p:sp>
        <p:nvSpPr>
          <p:cNvPr name="TextBox 26" id="26"/>
          <p:cNvSpPr txBox="true"/>
          <p:nvPr/>
        </p:nvSpPr>
        <p:spPr>
          <a:xfrm rot="0">
            <a:off x="551682" y="633724"/>
            <a:ext cx="5853180" cy="1762125"/>
          </a:xfrm>
          <a:prstGeom prst="rect">
            <a:avLst/>
          </a:prstGeom>
        </p:spPr>
        <p:txBody>
          <a:bodyPr anchor="t" rtlCol="false" tIns="0" lIns="0" bIns="0" rIns="0">
            <a:spAutoFit/>
          </a:bodyPr>
          <a:lstStyle/>
          <a:p>
            <a:pPr algn="l">
              <a:lnSpc>
                <a:spcPts val="6600"/>
              </a:lnSpc>
            </a:pPr>
            <a:r>
              <a:rPr lang="en-US" sz="6000" b="true">
                <a:solidFill>
                  <a:srgbClr val="FBF9F1"/>
                </a:solidFill>
                <a:latin typeface="Poppins Bold"/>
                <a:ea typeface="Poppins Bold"/>
                <a:cs typeface="Poppins Bold"/>
                <a:sym typeface="Poppins Bold"/>
              </a:rPr>
              <a:t>DATA</a:t>
            </a:r>
          </a:p>
          <a:p>
            <a:pPr algn="l">
              <a:lnSpc>
                <a:spcPts val="6600"/>
              </a:lnSpc>
            </a:pPr>
            <a:r>
              <a:rPr lang="en-US" sz="6000" b="true">
                <a:solidFill>
                  <a:srgbClr val="FBF9F1"/>
                </a:solidFill>
                <a:latin typeface="Poppins Bold"/>
                <a:ea typeface="Poppins Bold"/>
                <a:cs typeface="Poppins Bold"/>
                <a:sym typeface="Poppins Bold"/>
              </a:rPr>
              <a:t>DESCRIPTION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44956" y="1621919"/>
            <a:ext cx="7133420" cy="3959931"/>
            <a:chOff x="0" y="0"/>
            <a:chExt cx="1215068" cy="674513"/>
          </a:xfrm>
        </p:grpSpPr>
        <p:sp>
          <p:nvSpPr>
            <p:cNvPr name="Freeform 3" id="3"/>
            <p:cNvSpPr/>
            <p:nvPr/>
          </p:nvSpPr>
          <p:spPr>
            <a:xfrm flipH="false" flipV="false" rot="0">
              <a:off x="0" y="0"/>
              <a:ext cx="1215068" cy="674513"/>
            </a:xfrm>
            <a:custGeom>
              <a:avLst/>
              <a:gdLst/>
              <a:ahLst/>
              <a:cxnLst/>
              <a:rect r="r" b="b" t="t" l="l"/>
              <a:pathLst>
                <a:path h="674513" w="1215068">
                  <a:moveTo>
                    <a:pt x="1090608" y="674513"/>
                  </a:moveTo>
                  <a:lnTo>
                    <a:pt x="124460" y="674513"/>
                  </a:lnTo>
                  <a:cubicBezTo>
                    <a:pt x="55880" y="674513"/>
                    <a:pt x="0" y="618633"/>
                    <a:pt x="0" y="550053"/>
                  </a:cubicBezTo>
                  <a:lnTo>
                    <a:pt x="0" y="124460"/>
                  </a:lnTo>
                  <a:cubicBezTo>
                    <a:pt x="0" y="55880"/>
                    <a:pt x="55880" y="0"/>
                    <a:pt x="124460" y="0"/>
                  </a:cubicBezTo>
                  <a:lnTo>
                    <a:pt x="1090608" y="0"/>
                  </a:lnTo>
                  <a:cubicBezTo>
                    <a:pt x="1159188" y="0"/>
                    <a:pt x="1215068" y="55880"/>
                    <a:pt x="1215068" y="124460"/>
                  </a:cubicBezTo>
                  <a:lnTo>
                    <a:pt x="1215068" y="550053"/>
                  </a:lnTo>
                  <a:cubicBezTo>
                    <a:pt x="1215068" y="618633"/>
                    <a:pt x="1159188" y="674513"/>
                    <a:pt x="1090608" y="674513"/>
                  </a:cubicBezTo>
                  <a:close/>
                </a:path>
              </a:pathLst>
            </a:custGeom>
            <a:solidFill>
              <a:srgbClr val="737373">
                <a:alpha val="69804"/>
              </a:srgbClr>
            </a:solidFill>
          </p:spPr>
        </p:sp>
      </p:grpSp>
      <p:grpSp>
        <p:nvGrpSpPr>
          <p:cNvPr name="Group 4" id="4"/>
          <p:cNvGrpSpPr/>
          <p:nvPr/>
        </p:nvGrpSpPr>
        <p:grpSpPr>
          <a:xfrm rot="0">
            <a:off x="9326176" y="1621919"/>
            <a:ext cx="7133420" cy="3959931"/>
            <a:chOff x="0" y="0"/>
            <a:chExt cx="1215068" cy="674513"/>
          </a:xfrm>
        </p:grpSpPr>
        <p:sp>
          <p:nvSpPr>
            <p:cNvPr name="Freeform 5" id="5"/>
            <p:cNvSpPr/>
            <p:nvPr/>
          </p:nvSpPr>
          <p:spPr>
            <a:xfrm flipH="false" flipV="false" rot="0">
              <a:off x="0" y="0"/>
              <a:ext cx="1215068" cy="674513"/>
            </a:xfrm>
            <a:custGeom>
              <a:avLst/>
              <a:gdLst/>
              <a:ahLst/>
              <a:cxnLst/>
              <a:rect r="r" b="b" t="t" l="l"/>
              <a:pathLst>
                <a:path h="674513" w="1215068">
                  <a:moveTo>
                    <a:pt x="1090608" y="674513"/>
                  </a:moveTo>
                  <a:lnTo>
                    <a:pt x="124460" y="674513"/>
                  </a:lnTo>
                  <a:cubicBezTo>
                    <a:pt x="55880" y="674513"/>
                    <a:pt x="0" y="618633"/>
                    <a:pt x="0" y="550053"/>
                  </a:cubicBezTo>
                  <a:lnTo>
                    <a:pt x="0" y="124460"/>
                  </a:lnTo>
                  <a:cubicBezTo>
                    <a:pt x="0" y="55880"/>
                    <a:pt x="55880" y="0"/>
                    <a:pt x="124460" y="0"/>
                  </a:cubicBezTo>
                  <a:lnTo>
                    <a:pt x="1090608" y="0"/>
                  </a:lnTo>
                  <a:cubicBezTo>
                    <a:pt x="1159188" y="0"/>
                    <a:pt x="1215068" y="55880"/>
                    <a:pt x="1215068" y="124460"/>
                  </a:cubicBezTo>
                  <a:lnTo>
                    <a:pt x="1215068" y="550053"/>
                  </a:lnTo>
                  <a:cubicBezTo>
                    <a:pt x="1215068" y="618633"/>
                    <a:pt x="1159188" y="674513"/>
                    <a:pt x="1090608" y="674513"/>
                  </a:cubicBezTo>
                  <a:close/>
                </a:path>
              </a:pathLst>
            </a:custGeom>
            <a:solidFill>
              <a:srgbClr val="FF5757">
                <a:alpha val="69804"/>
              </a:srgbClr>
            </a:solidFill>
          </p:spPr>
        </p:sp>
      </p:grpSp>
      <p:grpSp>
        <p:nvGrpSpPr>
          <p:cNvPr name="Group 6" id="6"/>
          <p:cNvGrpSpPr/>
          <p:nvPr/>
        </p:nvGrpSpPr>
        <p:grpSpPr>
          <a:xfrm rot="0">
            <a:off x="9326176" y="5715528"/>
            <a:ext cx="7133420" cy="3959931"/>
            <a:chOff x="0" y="0"/>
            <a:chExt cx="1215068" cy="674513"/>
          </a:xfrm>
        </p:grpSpPr>
        <p:sp>
          <p:nvSpPr>
            <p:cNvPr name="Freeform 7" id="7"/>
            <p:cNvSpPr/>
            <p:nvPr/>
          </p:nvSpPr>
          <p:spPr>
            <a:xfrm flipH="false" flipV="false" rot="0">
              <a:off x="0" y="0"/>
              <a:ext cx="1215068" cy="674513"/>
            </a:xfrm>
            <a:custGeom>
              <a:avLst/>
              <a:gdLst/>
              <a:ahLst/>
              <a:cxnLst/>
              <a:rect r="r" b="b" t="t" l="l"/>
              <a:pathLst>
                <a:path h="674513" w="1215068">
                  <a:moveTo>
                    <a:pt x="1090608" y="674513"/>
                  </a:moveTo>
                  <a:lnTo>
                    <a:pt x="124460" y="674513"/>
                  </a:lnTo>
                  <a:cubicBezTo>
                    <a:pt x="55880" y="674513"/>
                    <a:pt x="0" y="618633"/>
                    <a:pt x="0" y="550053"/>
                  </a:cubicBezTo>
                  <a:lnTo>
                    <a:pt x="0" y="124460"/>
                  </a:lnTo>
                  <a:cubicBezTo>
                    <a:pt x="0" y="55880"/>
                    <a:pt x="55880" y="0"/>
                    <a:pt x="124460" y="0"/>
                  </a:cubicBezTo>
                  <a:lnTo>
                    <a:pt x="1090608" y="0"/>
                  </a:lnTo>
                  <a:cubicBezTo>
                    <a:pt x="1159188" y="0"/>
                    <a:pt x="1215068" y="55880"/>
                    <a:pt x="1215068" y="124460"/>
                  </a:cubicBezTo>
                  <a:lnTo>
                    <a:pt x="1215068" y="550053"/>
                  </a:lnTo>
                  <a:cubicBezTo>
                    <a:pt x="1215068" y="618633"/>
                    <a:pt x="1159188" y="674513"/>
                    <a:pt x="1090608" y="674513"/>
                  </a:cubicBezTo>
                  <a:close/>
                </a:path>
              </a:pathLst>
            </a:custGeom>
            <a:solidFill>
              <a:srgbClr val="A6A6A6">
                <a:alpha val="69804"/>
              </a:srgbClr>
            </a:solidFill>
          </p:spPr>
        </p:sp>
      </p:grpSp>
      <p:grpSp>
        <p:nvGrpSpPr>
          <p:cNvPr name="Group 8" id="8"/>
          <p:cNvGrpSpPr/>
          <p:nvPr/>
        </p:nvGrpSpPr>
        <p:grpSpPr>
          <a:xfrm rot="0">
            <a:off x="2044956" y="5715528"/>
            <a:ext cx="7133420" cy="3959931"/>
            <a:chOff x="0" y="0"/>
            <a:chExt cx="1215068" cy="674513"/>
          </a:xfrm>
        </p:grpSpPr>
        <p:sp>
          <p:nvSpPr>
            <p:cNvPr name="Freeform 9" id="9"/>
            <p:cNvSpPr/>
            <p:nvPr/>
          </p:nvSpPr>
          <p:spPr>
            <a:xfrm flipH="false" flipV="false" rot="0">
              <a:off x="0" y="0"/>
              <a:ext cx="1215068" cy="674513"/>
            </a:xfrm>
            <a:custGeom>
              <a:avLst/>
              <a:gdLst/>
              <a:ahLst/>
              <a:cxnLst/>
              <a:rect r="r" b="b" t="t" l="l"/>
              <a:pathLst>
                <a:path h="674513" w="1215068">
                  <a:moveTo>
                    <a:pt x="1090608" y="674513"/>
                  </a:moveTo>
                  <a:lnTo>
                    <a:pt x="124460" y="674513"/>
                  </a:lnTo>
                  <a:cubicBezTo>
                    <a:pt x="55880" y="674513"/>
                    <a:pt x="0" y="618633"/>
                    <a:pt x="0" y="550053"/>
                  </a:cubicBezTo>
                  <a:lnTo>
                    <a:pt x="0" y="124460"/>
                  </a:lnTo>
                  <a:cubicBezTo>
                    <a:pt x="0" y="55880"/>
                    <a:pt x="55880" y="0"/>
                    <a:pt x="124460" y="0"/>
                  </a:cubicBezTo>
                  <a:lnTo>
                    <a:pt x="1090608" y="0"/>
                  </a:lnTo>
                  <a:cubicBezTo>
                    <a:pt x="1159188" y="0"/>
                    <a:pt x="1215068" y="55880"/>
                    <a:pt x="1215068" y="124460"/>
                  </a:cubicBezTo>
                  <a:lnTo>
                    <a:pt x="1215068" y="550053"/>
                  </a:lnTo>
                  <a:cubicBezTo>
                    <a:pt x="1215068" y="618633"/>
                    <a:pt x="1159188" y="674513"/>
                    <a:pt x="1090608" y="674513"/>
                  </a:cubicBezTo>
                  <a:close/>
                </a:path>
              </a:pathLst>
            </a:custGeom>
            <a:solidFill>
              <a:srgbClr val="FF3131">
                <a:alpha val="69804"/>
              </a:srgbClr>
            </a:solidFill>
          </p:spPr>
        </p:sp>
      </p:grpSp>
      <p:sp>
        <p:nvSpPr>
          <p:cNvPr name="Freeform 10" id="10"/>
          <p:cNvSpPr/>
          <p:nvPr/>
        </p:nvSpPr>
        <p:spPr>
          <a:xfrm flipH="false" flipV="false" rot="0">
            <a:off x="14774139" y="227239"/>
            <a:ext cx="3246168" cy="1602921"/>
          </a:xfrm>
          <a:custGeom>
            <a:avLst/>
            <a:gdLst/>
            <a:ahLst/>
            <a:cxnLst/>
            <a:rect r="r" b="b" t="t" l="l"/>
            <a:pathLst>
              <a:path h="1602921" w="3246168">
                <a:moveTo>
                  <a:pt x="0" y="0"/>
                </a:moveTo>
                <a:lnTo>
                  <a:pt x="3246168" y="0"/>
                </a:lnTo>
                <a:lnTo>
                  <a:pt x="3246168" y="1602922"/>
                </a:lnTo>
                <a:lnTo>
                  <a:pt x="0" y="1602922"/>
                </a:lnTo>
                <a:lnTo>
                  <a:pt x="0" y="0"/>
                </a:lnTo>
                <a:close/>
              </a:path>
            </a:pathLst>
          </a:custGeom>
          <a:blipFill>
            <a:blip r:embed="rId2"/>
            <a:stretch>
              <a:fillRect l="0" t="0" r="0" b="0"/>
            </a:stretch>
          </a:blipFill>
        </p:spPr>
      </p:sp>
      <p:sp>
        <p:nvSpPr>
          <p:cNvPr name="Freeform 11" id="11"/>
          <p:cNvSpPr/>
          <p:nvPr/>
        </p:nvSpPr>
        <p:spPr>
          <a:xfrm flipH="false" flipV="false" rot="0">
            <a:off x="8238472" y="4651820"/>
            <a:ext cx="1879808" cy="1879808"/>
          </a:xfrm>
          <a:custGeom>
            <a:avLst/>
            <a:gdLst/>
            <a:ahLst/>
            <a:cxnLst/>
            <a:rect r="r" b="b" t="t" l="l"/>
            <a:pathLst>
              <a:path h="1879808" w="1879808">
                <a:moveTo>
                  <a:pt x="0" y="0"/>
                </a:moveTo>
                <a:lnTo>
                  <a:pt x="1879808" y="0"/>
                </a:lnTo>
                <a:lnTo>
                  <a:pt x="1879808" y="1879807"/>
                </a:lnTo>
                <a:lnTo>
                  <a:pt x="0" y="1879807"/>
                </a:lnTo>
                <a:lnTo>
                  <a:pt x="0" y="0"/>
                </a:lnTo>
                <a:close/>
              </a:path>
            </a:pathLst>
          </a:custGeom>
          <a:blipFill>
            <a:blip r:embed="rId3"/>
            <a:stretch>
              <a:fillRect l="0" t="0" r="0" b="0"/>
            </a:stretch>
          </a:blipFill>
        </p:spPr>
      </p:sp>
      <p:sp>
        <p:nvSpPr>
          <p:cNvPr name="TextBox 12" id="12"/>
          <p:cNvSpPr txBox="true"/>
          <p:nvPr/>
        </p:nvSpPr>
        <p:spPr>
          <a:xfrm rot="0">
            <a:off x="2686892" y="1801031"/>
            <a:ext cx="2712341" cy="524319"/>
          </a:xfrm>
          <a:prstGeom prst="rect">
            <a:avLst/>
          </a:prstGeom>
        </p:spPr>
        <p:txBody>
          <a:bodyPr anchor="t" rtlCol="false" tIns="0" lIns="0" bIns="0" rIns="0">
            <a:spAutoFit/>
          </a:bodyPr>
          <a:lstStyle/>
          <a:p>
            <a:pPr algn="l">
              <a:lnSpc>
                <a:spcPts val="4175"/>
              </a:lnSpc>
            </a:pPr>
            <a:r>
              <a:rPr lang="en-US" sz="2982" b="true">
                <a:solidFill>
                  <a:srgbClr val="000000"/>
                </a:solidFill>
                <a:latin typeface="Poppins Bold"/>
                <a:ea typeface="Poppins Bold"/>
                <a:cs typeface="Poppins Bold"/>
                <a:sym typeface="Poppins Bold"/>
              </a:rPr>
              <a:t>Strengths</a:t>
            </a:r>
          </a:p>
        </p:txBody>
      </p:sp>
      <p:sp>
        <p:nvSpPr>
          <p:cNvPr name="TextBox 13" id="13"/>
          <p:cNvSpPr txBox="true"/>
          <p:nvPr/>
        </p:nvSpPr>
        <p:spPr>
          <a:xfrm rot="0">
            <a:off x="13022215" y="1800967"/>
            <a:ext cx="2712341" cy="524383"/>
          </a:xfrm>
          <a:prstGeom prst="rect">
            <a:avLst/>
          </a:prstGeom>
        </p:spPr>
        <p:txBody>
          <a:bodyPr anchor="t" rtlCol="false" tIns="0" lIns="0" bIns="0" rIns="0">
            <a:spAutoFit/>
          </a:bodyPr>
          <a:lstStyle/>
          <a:p>
            <a:pPr algn="r">
              <a:lnSpc>
                <a:spcPts val="4171"/>
              </a:lnSpc>
            </a:pPr>
            <a:r>
              <a:rPr lang="en-US" b="true" sz="2979">
                <a:solidFill>
                  <a:srgbClr val="000000"/>
                </a:solidFill>
                <a:latin typeface="Poppins Bold"/>
                <a:ea typeface="Poppins Bold"/>
                <a:cs typeface="Poppins Bold"/>
                <a:sym typeface="Poppins Bold"/>
              </a:rPr>
              <a:t>Weaknesses</a:t>
            </a:r>
          </a:p>
        </p:txBody>
      </p:sp>
      <p:sp>
        <p:nvSpPr>
          <p:cNvPr name="TextBox 14" id="14"/>
          <p:cNvSpPr txBox="true"/>
          <p:nvPr/>
        </p:nvSpPr>
        <p:spPr>
          <a:xfrm rot="0">
            <a:off x="2364971" y="5902608"/>
            <a:ext cx="2817042" cy="524383"/>
          </a:xfrm>
          <a:prstGeom prst="rect">
            <a:avLst/>
          </a:prstGeom>
        </p:spPr>
        <p:txBody>
          <a:bodyPr anchor="t" rtlCol="false" tIns="0" lIns="0" bIns="0" rIns="0">
            <a:spAutoFit/>
          </a:bodyPr>
          <a:lstStyle/>
          <a:p>
            <a:pPr algn="r">
              <a:lnSpc>
                <a:spcPts val="4171"/>
              </a:lnSpc>
            </a:pPr>
            <a:r>
              <a:rPr lang="en-US" b="true" sz="2979">
                <a:solidFill>
                  <a:srgbClr val="000000"/>
                </a:solidFill>
                <a:latin typeface="Poppins Bold"/>
                <a:ea typeface="Poppins Bold"/>
                <a:cs typeface="Poppins Bold"/>
                <a:sym typeface="Poppins Bold"/>
              </a:rPr>
              <a:t>Opportunities</a:t>
            </a:r>
          </a:p>
        </p:txBody>
      </p:sp>
      <p:sp>
        <p:nvSpPr>
          <p:cNvPr name="TextBox 15" id="15"/>
          <p:cNvSpPr txBox="true"/>
          <p:nvPr/>
        </p:nvSpPr>
        <p:spPr>
          <a:xfrm rot="0">
            <a:off x="13937995" y="5775161"/>
            <a:ext cx="2712341" cy="458851"/>
          </a:xfrm>
          <a:prstGeom prst="rect">
            <a:avLst/>
          </a:prstGeom>
        </p:spPr>
        <p:txBody>
          <a:bodyPr anchor="t" rtlCol="false" tIns="0" lIns="0" bIns="0" rIns="0">
            <a:spAutoFit/>
          </a:bodyPr>
          <a:lstStyle/>
          <a:p>
            <a:pPr algn="l">
              <a:lnSpc>
                <a:spcPts val="3583"/>
              </a:lnSpc>
            </a:pPr>
            <a:r>
              <a:rPr lang="en-US" sz="2559" b="true">
                <a:solidFill>
                  <a:srgbClr val="000000"/>
                </a:solidFill>
                <a:latin typeface="Poppins Bold"/>
                <a:ea typeface="Poppins Bold"/>
                <a:cs typeface="Poppins Bold"/>
                <a:sym typeface="Poppins Bold"/>
              </a:rPr>
              <a:t>Threats</a:t>
            </a:r>
          </a:p>
        </p:txBody>
      </p:sp>
      <p:sp>
        <p:nvSpPr>
          <p:cNvPr name="TextBox 16" id="16"/>
          <p:cNvSpPr txBox="true"/>
          <p:nvPr/>
        </p:nvSpPr>
        <p:spPr>
          <a:xfrm rot="0">
            <a:off x="2248212" y="2760966"/>
            <a:ext cx="6726908" cy="2249458"/>
          </a:xfrm>
          <a:prstGeom prst="rect">
            <a:avLst/>
          </a:prstGeom>
        </p:spPr>
        <p:txBody>
          <a:bodyPr anchor="t" rtlCol="false" tIns="0" lIns="0" bIns="0" rIns="0">
            <a:spAutoFit/>
          </a:bodyPr>
          <a:lstStyle/>
          <a:p>
            <a:pPr algn="l" marL="553492" indent="-276746" lvl="1">
              <a:lnSpc>
                <a:spcPts val="3589"/>
              </a:lnSpc>
              <a:buFont typeface="Arial"/>
              <a:buChar char="•"/>
            </a:pPr>
            <a:r>
              <a:rPr lang="en-US" sz="2563">
                <a:solidFill>
                  <a:srgbClr val="000000"/>
                </a:solidFill>
                <a:latin typeface="Poppins"/>
                <a:ea typeface="Poppins"/>
                <a:cs typeface="Poppins"/>
                <a:sym typeface="Poppins"/>
              </a:rPr>
              <a:t>Strong Bran</a:t>
            </a:r>
            <a:r>
              <a:rPr lang="en-US" sz="2563">
                <a:solidFill>
                  <a:srgbClr val="000000"/>
                </a:solidFill>
                <a:latin typeface="Poppins"/>
                <a:ea typeface="Poppins"/>
                <a:cs typeface="Poppins"/>
                <a:sym typeface="Poppins"/>
              </a:rPr>
              <a:t>d Recognition</a:t>
            </a:r>
          </a:p>
          <a:p>
            <a:pPr algn="l" marL="553492" indent="-276746" lvl="1">
              <a:lnSpc>
                <a:spcPts val="3589"/>
              </a:lnSpc>
              <a:buFont typeface="Arial"/>
              <a:buChar char="•"/>
            </a:pPr>
            <a:r>
              <a:rPr lang="en-US" sz="2563">
                <a:solidFill>
                  <a:srgbClr val="000000"/>
                </a:solidFill>
                <a:latin typeface="Poppins"/>
                <a:ea typeface="Poppins"/>
                <a:cs typeface="Poppins"/>
                <a:sym typeface="Poppins"/>
              </a:rPr>
              <a:t>Technology Leadership</a:t>
            </a:r>
          </a:p>
          <a:p>
            <a:pPr algn="l" marL="553492" indent="-276746" lvl="1">
              <a:lnSpc>
                <a:spcPts val="3589"/>
              </a:lnSpc>
              <a:buFont typeface="Arial"/>
              <a:buChar char="•"/>
            </a:pPr>
            <a:r>
              <a:rPr lang="en-US" sz="2563">
                <a:solidFill>
                  <a:srgbClr val="000000"/>
                </a:solidFill>
                <a:latin typeface="Poppins"/>
                <a:ea typeface="Poppins"/>
                <a:cs typeface="Poppins"/>
                <a:sym typeface="Poppins"/>
              </a:rPr>
              <a:t>Customer Experience</a:t>
            </a:r>
          </a:p>
          <a:p>
            <a:pPr algn="l" marL="553492" indent="-276746" lvl="1">
              <a:lnSpc>
                <a:spcPts val="3589"/>
              </a:lnSpc>
              <a:buFont typeface="Arial"/>
              <a:buChar char="•"/>
            </a:pPr>
            <a:r>
              <a:rPr lang="en-US" sz="2563">
                <a:solidFill>
                  <a:srgbClr val="000000"/>
                </a:solidFill>
                <a:latin typeface="Poppins"/>
                <a:ea typeface="Poppins"/>
                <a:cs typeface="Poppins"/>
                <a:sym typeface="Poppins"/>
              </a:rPr>
              <a:t>Large Market Share</a:t>
            </a:r>
          </a:p>
          <a:p>
            <a:pPr algn="l" marL="553492" indent="-276746" lvl="1">
              <a:lnSpc>
                <a:spcPts val="3589"/>
              </a:lnSpc>
              <a:buFont typeface="Arial"/>
              <a:buChar char="•"/>
            </a:pPr>
            <a:r>
              <a:rPr lang="en-US" sz="2563">
                <a:solidFill>
                  <a:srgbClr val="000000"/>
                </a:solidFill>
                <a:latin typeface="Poppins"/>
                <a:ea typeface="Poppins"/>
                <a:cs typeface="Poppins"/>
                <a:sym typeface="Poppins"/>
              </a:rPr>
              <a:t>Efficient Process</a:t>
            </a:r>
          </a:p>
        </p:txBody>
      </p:sp>
      <p:sp>
        <p:nvSpPr>
          <p:cNvPr name="TextBox 17" id="17"/>
          <p:cNvSpPr txBox="true"/>
          <p:nvPr/>
        </p:nvSpPr>
        <p:spPr>
          <a:xfrm rot="0">
            <a:off x="9672086" y="2789541"/>
            <a:ext cx="6062470" cy="1773301"/>
          </a:xfrm>
          <a:prstGeom prst="rect">
            <a:avLst/>
          </a:prstGeom>
        </p:spPr>
        <p:txBody>
          <a:bodyPr anchor="t" rtlCol="false" tIns="0" lIns="0" bIns="0" rIns="0">
            <a:spAutoFit/>
          </a:bodyPr>
          <a:lstStyle/>
          <a:p>
            <a:pPr algn="l" marL="552703" indent="-276352" lvl="1">
              <a:lnSpc>
                <a:spcPts val="3583"/>
              </a:lnSpc>
              <a:buFont typeface="Arial"/>
              <a:buChar char="•"/>
            </a:pPr>
            <a:r>
              <a:rPr lang="en-US" sz="2559">
                <a:solidFill>
                  <a:srgbClr val="000000"/>
                </a:solidFill>
                <a:latin typeface="Canva Sans"/>
                <a:ea typeface="Canva Sans"/>
                <a:cs typeface="Canva Sans"/>
                <a:sym typeface="Canva Sans"/>
              </a:rPr>
              <a:t>Depen</a:t>
            </a:r>
            <a:r>
              <a:rPr lang="en-US" sz="2559">
                <a:solidFill>
                  <a:srgbClr val="000000"/>
                </a:solidFill>
                <a:latin typeface="Canva Sans"/>
                <a:ea typeface="Canva Sans"/>
                <a:cs typeface="Canva Sans"/>
                <a:sym typeface="Canva Sans"/>
              </a:rPr>
              <a:t>dence on the U.S. Market</a:t>
            </a:r>
          </a:p>
          <a:p>
            <a:pPr algn="l" marL="552703" indent="-276352" lvl="1">
              <a:lnSpc>
                <a:spcPts val="3583"/>
              </a:lnSpc>
              <a:buFont typeface="Arial"/>
              <a:buChar char="•"/>
            </a:pPr>
            <a:r>
              <a:rPr lang="en-US" sz="2559">
                <a:solidFill>
                  <a:srgbClr val="000000"/>
                </a:solidFill>
                <a:latin typeface="Canva Sans"/>
                <a:ea typeface="Canva Sans"/>
                <a:cs typeface="Canva Sans"/>
                <a:sym typeface="Canva Sans"/>
              </a:rPr>
              <a:t>Limited Face-to-Face Interactions</a:t>
            </a:r>
          </a:p>
          <a:p>
            <a:pPr algn="l" marL="552703" indent="-276352" lvl="1">
              <a:lnSpc>
                <a:spcPts val="3583"/>
              </a:lnSpc>
              <a:buFont typeface="Arial"/>
              <a:buChar char="•"/>
            </a:pPr>
            <a:r>
              <a:rPr lang="en-US" sz="2559">
                <a:solidFill>
                  <a:srgbClr val="000000"/>
                </a:solidFill>
                <a:latin typeface="Canva Sans"/>
                <a:ea typeface="Canva Sans"/>
                <a:cs typeface="Canva Sans"/>
                <a:sym typeface="Canva Sans"/>
              </a:rPr>
              <a:t>High Marketing Costs</a:t>
            </a:r>
          </a:p>
          <a:p>
            <a:pPr algn="ctr">
              <a:lnSpc>
                <a:spcPts val="3583"/>
              </a:lnSpc>
            </a:pPr>
          </a:p>
        </p:txBody>
      </p:sp>
      <p:sp>
        <p:nvSpPr>
          <p:cNvPr name="TextBox 18" id="18"/>
          <p:cNvSpPr txBox="true"/>
          <p:nvPr/>
        </p:nvSpPr>
        <p:spPr>
          <a:xfrm rot="0">
            <a:off x="2364971" y="6557552"/>
            <a:ext cx="6068524" cy="2249551"/>
          </a:xfrm>
          <a:prstGeom prst="rect">
            <a:avLst/>
          </a:prstGeom>
        </p:spPr>
        <p:txBody>
          <a:bodyPr anchor="t" rtlCol="false" tIns="0" lIns="0" bIns="0" rIns="0">
            <a:spAutoFit/>
          </a:bodyPr>
          <a:lstStyle/>
          <a:p>
            <a:pPr algn="l" marL="552703" indent="-276352" lvl="1">
              <a:lnSpc>
                <a:spcPts val="3583"/>
              </a:lnSpc>
              <a:buFont typeface="Arial"/>
              <a:buChar char="•"/>
            </a:pPr>
            <a:r>
              <a:rPr lang="en-US" sz="2559">
                <a:solidFill>
                  <a:srgbClr val="000000"/>
                </a:solidFill>
                <a:latin typeface="Poppins"/>
                <a:ea typeface="Poppins"/>
                <a:cs typeface="Poppins"/>
                <a:sym typeface="Poppins"/>
              </a:rPr>
              <a:t>Expan</a:t>
            </a:r>
            <a:r>
              <a:rPr lang="en-US" sz="2559">
                <a:solidFill>
                  <a:srgbClr val="000000"/>
                </a:solidFill>
                <a:latin typeface="Poppins"/>
                <a:ea typeface="Poppins"/>
                <a:cs typeface="Poppins"/>
                <a:sym typeface="Poppins"/>
              </a:rPr>
              <a:t>ding into New Markets</a:t>
            </a:r>
          </a:p>
          <a:p>
            <a:pPr algn="l" marL="552703" indent="-276352" lvl="1">
              <a:lnSpc>
                <a:spcPts val="3583"/>
              </a:lnSpc>
              <a:buFont typeface="Arial"/>
              <a:buChar char="•"/>
            </a:pPr>
            <a:r>
              <a:rPr lang="en-US" sz="2559">
                <a:solidFill>
                  <a:srgbClr val="000000"/>
                </a:solidFill>
                <a:latin typeface="Poppins"/>
                <a:ea typeface="Poppins"/>
                <a:cs typeface="Poppins"/>
                <a:sym typeface="Poppins"/>
              </a:rPr>
              <a:t>Partnerships and Diversification</a:t>
            </a:r>
          </a:p>
          <a:p>
            <a:pPr algn="l" marL="552703" indent="-276352" lvl="1">
              <a:lnSpc>
                <a:spcPts val="3583"/>
              </a:lnSpc>
              <a:buFont typeface="Arial"/>
              <a:buChar char="•"/>
            </a:pPr>
            <a:r>
              <a:rPr lang="en-US" sz="2559">
                <a:solidFill>
                  <a:srgbClr val="000000"/>
                </a:solidFill>
                <a:latin typeface="Poppins"/>
                <a:ea typeface="Poppins"/>
                <a:cs typeface="Poppins"/>
                <a:sym typeface="Poppins"/>
              </a:rPr>
              <a:t>Technological Advancements</a:t>
            </a:r>
          </a:p>
          <a:p>
            <a:pPr algn="l" marL="552703" indent="-276352" lvl="1">
              <a:lnSpc>
                <a:spcPts val="3583"/>
              </a:lnSpc>
              <a:buFont typeface="Arial"/>
              <a:buChar char="•"/>
            </a:pPr>
            <a:r>
              <a:rPr lang="en-US" sz="2559">
                <a:solidFill>
                  <a:srgbClr val="000000"/>
                </a:solidFill>
                <a:latin typeface="Poppins"/>
                <a:ea typeface="Poppins"/>
                <a:cs typeface="Poppins"/>
                <a:sym typeface="Poppins"/>
              </a:rPr>
              <a:t>Rising Demand for Digital Services</a:t>
            </a:r>
          </a:p>
        </p:txBody>
      </p:sp>
      <p:sp>
        <p:nvSpPr>
          <p:cNvPr name="TextBox 19" id="19"/>
          <p:cNvSpPr txBox="true"/>
          <p:nvPr/>
        </p:nvSpPr>
        <p:spPr>
          <a:xfrm rot="0">
            <a:off x="9657321" y="6544405"/>
            <a:ext cx="6471131" cy="1801876"/>
          </a:xfrm>
          <a:prstGeom prst="rect">
            <a:avLst/>
          </a:prstGeom>
        </p:spPr>
        <p:txBody>
          <a:bodyPr anchor="t" rtlCol="false" tIns="0" lIns="0" bIns="0" rIns="0">
            <a:spAutoFit/>
          </a:bodyPr>
          <a:lstStyle/>
          <a:p>
            <a:pPr algn="l" marL="552703" indent="-276352" lvl="1">
              <a:lnSpc>
                <a:spcPts val="3583"/>
              </a:lnSpc>
              <a:buFont typeface="Arial"/>
              <a:buChar char="•"/>
            </a:pPr>
            <a:r>
              <a:rPr lang="en-US" sz="2559">
                <a:solidFill>
                  <a:srgbClr val="000000"/>
                </a:solidFill>
                <a:latin typeface="Poppins"/>
                <a:ea typeface="Poppins"/>
                <a:cs typeface="Poppins"/>
                <a:sym typeface="Poppins"/>
              </a:rPr>
              <a:t>Regulatory Changes</a:t>
            </a:r>
          </a:p>
          <a:p>
            <a:pPr algn="l" marL="552703" indent="-276352" lvl="1">
              <a:lnSpc>
                <a:spcPts val="3583"/>
              </a:lnSpc>
              <a:buFont typeface="Arial"/>
              <a:buChar char="•"/>
            </a:pPr>
            <a:r>
              <a:rPr lang="en-US" sz="2559">
                <a:solidFill>
                  <a:srgbClr val="000000"/>
                </a:solidFill>
                <a:latin typeface="Poppins"/>
                <a:ea typeface="Poppins"/>
                <a:cs typeface="Poppins"/>
                <a:sym typeface="Poppins"/>
              </a:rPr>
              <a:t>Intense Competition</a:t>
            </a:r>
          </a:p>
          <a:p>
            <a:pPr algn="l" marL="552703" indent="-276352" lvl="1">
              <a:lnSpc>
                <a:spcPts val="3583"/>
              </a:lnSpc>
              <a:buFont typeface="Arial"/>
              <a:buChar char="•"/>
            </a:pPr>
            <a:r>
              <a:rPr lang="en-US" sz="2559">
                <a:solidFill>
                  <a:srgbClr val="000000"/>
                </a:solidFill>
                <a:latin typeface="Poppins"/>
                <a:ea typeface="Poppins"/>
                <a:cs typeface="Poppins"/>
                <a:sym typeface="Poppins"/>
              </a:rPr>
              <a:t>Economic Downturn</a:t>
            </a:r>
          </a:p>
          <a:p>
            <a:pPr algn="l" marL="552703" indent="-276352" lvl="1">
              <a:lnSpc>
                <a:spcPts val="3583"/>
              </a:lnSpc>
              <a:buFont typeface="Arial"/>
              <a:buChar char="•"/>
            </a:pPr>
            <a:r>
              <a:rPr lang="en-US" sz="2559">
                <a:solidFill>
                  <a:srgbClr val="000000"/>
                </a:solidFill>
                <a:latin typeface="Poppins"/>
                <a:ea typeface="Poppins"/>
                <a:cs typeface="Poppins"/>
                <a:sym typeface="Poppins"/>
              </a:rPr>
              <a:t>Cybersecurity Risks</a:t>
            </a:r>
          </a:p>
        </p:txBody>
      </p:sp>
      <p:sp>
        <p:nvSpPr>
          <p:cNvPr name="TextBox 20" id="20"/>
          <p:cNvSpPr txBox="true"/>
          <p:nvPr/>
        </p:nvSpPr>
        <p:spPr>
          <a:xfrm rot="0">
            <a:off x="1028700" y="561975"/>
            <a:ext cx="8903436" cy="923925"/>
          </a:xfrm>
          <a:prstGeom prst="rect">
            <a:avLst/>
          </a:prstGeom>
        </p:spPr>
        <p:txBody>
          <a:bodyPr anchor="t" rtlCol="false" tIns="0" lIns="0" bIns="0" rIns="0">
            <a:spAutoFit/>
          </a:bodyPr>
          <a:lstStyle/>
          <a:p>
            <a:pPr algn="l">
              <a:lnSpc>
                <a:spcPts val="6600"/>
              </a:lnSpc>
            </a:pPr>
            <a:r>
              <a:rPr lang="en-US" sz="6000" b="true">
                <a:solidFill>
                  <a:srgbClr val="000000"/>
                </a:solidFill>
                <a:latin typeface="Poppins Bold"/>
                <a:ea typeface="Poppins Bold"/>
                <a:cs typeface="Poppins Bold"/>
                <a:sym typeface="Poppins Bold"/>
              </a:rPr>
              <a:t>SITUATION ANALYSIS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48656" y="1941777"/>
            <a:ext cx="12890395" cy="8040384"/>
          </a:xfrm>
          <a:custGeom>
            <a:avLst/>
            <a:gdLst/>
            <a:ahLst/>
            <a:cxnLst/>
            <a:rect r="r" b="b" t="t" l="l"/>
            <a:pathLst>
              <a:path h="8040384" w="12890395">
                <a:moveTo>
                  <a:pt x="0" y="0"/>
                </a:moveTo>
                <a:lnTo>
                  <a:pt x="12890394" y="0"/>
                </a:lnTo>
                <a:lnTo>
                  <a:pt x="12890394" y="8040383"/>
                </a:lnTo>
                <a:lnTo>
                  <a:pt x="0" y="8040383"/>
                </a:lnTo>
                <a:lnTo>
                  <a:pt x="0" y="0"/>
                </a:lnTo>
                <a:close/>
              </a:path>
            </a:pathLst>
          </a:custGeom>
          <a:blipFill>
            <a:blip r:embed="rId2"/>
            <a:stretch>
              <a:fillRect l="0" t="0" r="0" b="0"/>
            </a:stretch>
          </a:blipFill>
        </p:spPr>
      </p:sp>
      <p:sp>
        <p:nvSpPr>
          <p:cNvPr name="Freeform 3" id="3"/>
          <p:cNvSpPr/>
          <p:nvPr/>
        </p:nvSpPr>
        <p:spPr>
          <a:xfrm flipH="false" flipV="false" rot="0">
            <a:off x="14774139" y="227239"/>
            <a:ext cx="3246168" cy="1602921"/>
          </a:xfrm>
          <a:custGeom>
            <a:avLst/>
            <a:gdLst/>
            <a:ahLst/>
            <a:cxnLst/>
            <a:rect r="r" b="b" t="t" l="l"/>
            <a:pathLst>
              <a:path h="1602921" w="3246168">
                <a:moveTo>
                  <a:pt x="0" y="0"/>
                </a:moveTo>
                <a:lnTo>
                  <a:pt x="3246168" y="0"/>
                </a:lnTo>
                <a:lnTo>
                  <a:pt x="3246168" y="1602922"/>
                </a:lnTo>
                <a:lnTo>
                  <a:pt x="0" y="1602922"/>
                </a:lnTo>
                <a:lnTo>
                  <a:pt x="0" y="0"/>
                </a:lnTo>
                <a:close/>
              </a:path>
            </a:pathLst>
          </a:custGeom>
          <a:blipFill>
            <a:blip r:embed="rId3"/>
            <a:stretch>
              <a:fillRect l="0" t="0" r="0" b="0"/>
            </a:stretch>
          </a:blipFill>
        </p:spPr>
      </p:sp>
      <p:sp>
        <p:nvSpPr>
          <p:cNvPr name="Freeform 4" id="4"/>
          <p:cNvSpPr/>
          <p:nvPr/>
        </p:nvSpPr>
        <p:spPr>
          <a:xfrm flipH="false" flipV="false" rot="0">
            <a:off x="14774139" y="6926463"/>
            <a:ext cx="3945064" cy="4114800"/>
          </a:xfrm>
          <a:custGeom>
            <a:avLst/>
            <a:gdLst/>
            <a:ahLst/>
            <a:cxnLst/>
            <a:rect r="r" b="b" t="t" l="l"/>
            <a:pathLst>
              <a:path h="4114800" w="3945064">
                <a:moveTo>
                  <a:pt x="0" y="0"/>
                </a:moveTo>
                <a:lnTo>
                  <a:pt x="3945065" y="0"/>
                </a:lnTo>
                <a:lnTo>
                  <a:pt x="394506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561975"/>
            <a:ext cx="6497605" cy="923925"/>
          </a:xfrm>
          <a:prstGeom prst="rect">
            <a:avLst/>
          </a:prstGeom>
        </p:spPr>
        <p:txBody>
          <a:bodyPr anchor="t" rtlCol="false" tIns="0" lIns="0" bIns="0" rIns="0">
            <a:spAutoFit/>
          </a:bodyPr>
          <a:lstStyle/>
          <a:p>
            <a:pPr algn="l">
              <a:lnSpc>
                <a:spcPts val="6600"/>
              </a:lnSpc>
            </a:pPr>
            <a:r>
              <a:rPr lang="en-US" sz="6000" b="true">
                <a:solidFill>
                  <a:srgbClr val="171715"/>
                </a:solidFill>
                <a:latin typeface="Poppins Bold"/>
                <a:ea typeface="Poppins Bold"/>
                <a:cs typeface="Poppins Bold"/>
                <a:sym typeface="Poppins Bold"/>
              </a:rPr>
              <a:t>ASSETS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74139" y="227239"/>
            <a:ext cx="3246168" cy="1602921"/>
          </a:xfrm>
          <a:custGeom>
            <a:avLst/>
            <a:gdLst/>
            <a:ahLst/>
            <a:cxnLst/>
            <a:rect r="r" b="b" t="t" l="l"/>
            <a:pathLst>
              <a:path h="1602921" w="3246168">
                <a:moveTo>
                  <a:pt x="0" y="0"/>
                </a:moveTo>
                <a:lnTo>
                  <a:pt x="3246168" y="0"/>
                </a:lnTo>
                <a:lnTo>
                  <a:pt x="3246168" y="1602922"/>
                </a:lnTo>
                <a:lnTo>
                  <a:pt x="0" y="1602922"/>
                </a:lnTo>
                <a:lnTo>
                  <a:pt x="0" y="0"/>
                </a:lnTo>
                <a:close/>
              </a:path>
            </a:pathLst>
          </a:custGeom>
          <a:blipFill>
            <a:blip r:embed="rId2"/>
            <a:stretch>
              <a:fillRect l="0" t="0" r="0" b="0"/>
            </a:stretch>
          </a:blipFill>
        </p:spPr>
      </p:sp>
      <p:sp>
        <p:nvSpPr>
          <p:cNvPr name="Freeform 3" id="3"/>
          <p:cNvSpPr/>
          <p:nvPr/>
        </p:nvSpPr>
        <p:spPr>
          <a:xfrm flipH="false" flipV="false" rot="0">
            <a:off x="1028700" y="1983658"/>
            <a:ext cx="15320051" cy="1046674"/>
          </a:xfrm>
          <a:custGeom>
            <a:avLst/>
            <a:gdLst/>
            <a:ahLst/>
            <a:cxnLst/>
            <a:rect r="r" b="b" t="t" l="l"/>
            <a:pathLst>
              <a:path h="1046674" w="15320051">
                <a:moveTo>
                  <a:pt x="0" y="0"/>
                </a:moveTo>
                <a:lnTo>
                  <a:pt x="15320051" y="0"/>
                </a:lnTo>
                <a:lnTo>
                  <a:pt x="15320051" y="1046675"/>
                </a:lnTo>
                <a:lnTo>
                  <a:pt x="0" y="1046675"/>
                </a:lnTo>
                <a:lnTo>
                  <a:pt x="0" y="0"/>
                </a:lnTo>
                <a:close/>
              </a:path>
            </a:pathLst>
          </a:custGeom>
          <a:blipFill>
            <a:blip r:embed="rId3"/>
            <a:stretch>
              <a:fillRect l="0" t="-8759" r="0" b="-718224"/>
            </a:stretch>
          </a:blipFill>
        </p:spPr>
      </p:sp>
      <p:sp>
        <p:nvSpPr>
          <p:cNvPr name="Freeform 4" id="4"/>
          <p:cNvSpPr/>
          <p:nvPr/>
        </p:nvSpPr>
        <p:spPr>
          <a:xfrm flipH="false" flipV="false" rot="0">
            <a:off x="14774139" y="7071642"/>
            <a:ext cx="3945064" cy="4114800"/>
          </a:xfrm>
          <a:custGeom>
            <a:avLst/>
            <a:gdLst/>
            <a:ahLst/>
            <a:cxnLst/>
            <a:rect r="r" b="b" t="t" l="l"/>
            <a:pathLst>
              <a:path h="4114800" w="3945064">
                <a:moveTo>
                  <a:pt x="0" y="0"/>
                </a:moveTo>
                <a:lnTo>
                  <a:pt x="3945065" y="0"/>
                </a:lnTo>
                <a:lnTo>
                  <a:pt x="394506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561975"/>
            <a:ext cx="6497605" cy="923925"/>
          </a:xfrm>
          <a:prstGeom prst="rect">
            <a:avLst/>
          </a:prstGeom>
        </p:spPr>
        <p:txBody>
          <a:bodyPr anchor="t" rtlCol="false" tIns="0" lIns="0" bIns="0" rIns="0">
            <a:spAutoFit/>
          </a:bodyPr>
          <a:lstStyle/>
          <a:p>
            <a:pPr algn="l">
              <a:lnSpc>
                <a:spcPts val="6600"/>
              </a:lnSpc>
            </a:pPr>
            <a:r>
              <a:rPr lang="en-US" sz="6000" b="true">
                <a:solidFill>
                  <a:srgbClr val="171715"/>
                </a:solidFill>
                <a:latin typeface="Poppins Bold"/>
                <a:ea typeface="Poppins Bold"/>
                <a:cs typeface="Poppins Bold"/>
                <a:sym typeface="Poppins Bold"/>
              </a:rPr>
              <a:t>BORROWERS</a:t>
            </a:r>
          </a:p>
        </p:txBody>
      </p:sp>
      <p:sp>
        <p:nvSpPr>
          <p:cNvPr name="Freeform 6" id="6"/>
          <p:cNvSpPr/>
          <p:nvPr/>
        </p:nvSpPr>
        <p:spPr>
          <a:xfrm flipH="false" flipV="false" rot="0">
            <a:off x="717601" y="2841369"/>
            <a:ext cx="15159959" cy="4604262"/>
          </a:xfrm>
          <a:custGeom>
            <a:avLst/>
            <a:gdLst/>
            <a:ahLst/>
            <a:cxnLst/>
            <a:rect r="r" b="b" t="t" l="l"/>
            <a:pathLst>
              <a:path h="4604262" w="15159959">
                <a:moveTo>
                  <a:pt x="0" y="0"/>
                </a:moveTo>
                <a:lnTo>
                  <a:pt x="15159959" y="0"/>
                </a:lnTo>
                <a:lnTo>
                  <a:pt x="15159959" y="4604262"/>
                </a:lnTo>
                <a:lnTo>
                  <a:pt x="0" y="4604262"/>
                </a:lnTo>
                <a:lnTo>
                  <a:pt x="0" y="0"/>
                </a:lnTo>
                <a:close/>
              </a:path>
            </a:pathLst>
          </a:custGeom>
          <a:blipFill>
            <a:blip r:embed="rId3"/>
            <a:stretch>
              <a:fillRect l="0" t="-70219" r="-1056" b="-17776"/>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74139" y="227239"/>
            <a:ext cx="3246168" cy="1602921"/>
          </a:xfrm>
          <a:custGeom>
            <a:avLst/>
            <a:gdLst/>
            <a:ahLst/>
            <a:cxnLst/>
            <a:rect r="r" b="b" t="t" l="l"/>
            <a:pathLst>
              <a:path h="1602921" w="3246168">
                <a:moveTo>
                  <a:pt x="0" y="0"/>
                </a:moveTo>
                <a:lnTo>
                  <a:pt x="3246168" y="0"/>
                </a:lnTo>
                <a:lnTo>
                  <a:pt x="3246168" y="1602922"/>
                </a:lnTo>
                <a:lnTo>
                  <a:pt x="0" y="1602922"/>
                </a:lnTo>
                <a:lnTo>
                  <a:pt x="0" y="0"/>
                </a:lnTo>
                <a:close/>
              </a:path>
            </a:pathLst>
          </a:custGeom>
          <a:blipFill>
            <a:blip r:embed="rId2"/>
            <a:stretch>
              <a:fillRect l="0" t="0" r="0" b="0"/>
            </a:stretch>
          </a:blipFill>
        </p:spPr>
      </p:sp>
      <p:sp>
        <p:nvSpPr>
          <p:cNvPr name="Freeform 3" id="3"/>
          <p:cNvSpPr/>
          <p:nvPr/>
        </p:nvSpPr>
        <p:spPr>
          <a:xfrm flipH="false" flipV="false" rot="0">
            <a:off x="15618606" y="7901239"/>
            <a:ext cx="3945064" cy="4114800"/>
          </a:xfrm>
          <a:custGeom>
            <a:avLst/>
            <a:gdLst/>
            <a:ahLst/>
            <a:cxnLst/>
            <a:rect r="r" b="b" t="t" l="l"/>
            <a:pathLst>
              <a:path h="4114800" w="3945064">
                <a:moveTo>
                  <a:pt x="0" y="0"/>
                </a:moveTo>
                <a:lnTo>
                  <a:pt x="3945065" y="0"/>
                </a:lnTo>
                <a:lnTo>
                  <a:pt x="39450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62781" y="2115931"/>
            <a:ext cx="14950960" cy="6055139"/>
          </a:xfrm>
          <a:custGeom>
            <a:avLst/>
            <a:gdLst/>
            <a:ahLst/>
            <a:cxnLst/>
            <a:rect r="r" b="b" t="t" l="l"/>
            <a:pathLst>
              <a:path h="6055139" w="14950960">
                <a:moveTo>
                  <a:pt x="0" y="0"/>
                </a:moveTo>
                <a:lnTo>
                  <a:pt x="14950959" y="0"/>
                </a:lnTo>
                <a:lnTo>
                  <a:pt x="14950959" y="6055138"/>
                </a:lnTo>
                <a:lnTo>
                  <a:pt x="0" y="6055138"/>
                </a:lnTo>
                <a:lnTo>
                  <a:pt x="0" y="0"/>
                </a:lnTo>
                <a:close/>
              </a:path>
            </a:pathLst>
          </a:custGeom>
          <a:blipFill>
            <a:blip r:embed="rId5"/>
            <a:stretch>
              <a:fillRect l="0" t="0" r="0" b="0"/>
            </a:stretch>
          </a:blipFill>
        </p:spPr>
      </p:sp>
      <p:sp>
        <p:nvSpPr>
          <p:cNvPr name="TextBox 5" id="5"/>
          <p:cNvSpPr txBox="true"/>
          <p:nvPr/>
        </p:nvSpPr>
        <p:spPr>
          <a:xfrm rot="0">
            <a:off x="1028700" y="561975"/>
            <a:ext cx="6497605" cy="923925"/>
          </a:xfrm>
          <a:prstGeom prst="rect">
            <a:avLst/>
          </a:prstGeom>
        </p:spPr>
        <p:txBody>
          <a:bodyPr anchor="t" rtlCol="false" tIns="0" lIns="0" bIns="0" rIns="0">
            <a:spAutoFit/>
          </a:bodyPr>
          <a:lstStyle/>
          <a:p>
            <a:pPr algn="l">
              <a:lnSpc>
                <a:spcPts val="6600"/>
              </a:lnSpc>
            </a:pPr>
            <a:r>
              <a:rPr lang="en-US" sz="6000" b="true">
                <a:solidFill>
                  <a:srgbClr val="171715"/>
                </a:solidFill>
                <a:latin typeface="Poppins Bold"/>
                <a:ea typeface="Poppins Bold"/>
                <a:cs typeface="Poppins Bold"/>
                <a:sym typeface="Poppins Bold"/>
              </a:rPr>
              <a:t>CREDIT SCORES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74139" y="227239"/>
            <a:ext cx="3246168" cy="1602921"/>
          </a:xfrm>
          <a:custGeom>
            <a:avLst/>
            <a:gdLst/>
            <a:ahLst/>
            <a:cxnLst/>
            <a:rect r="r" b="b" t="t" l="l"/>
            <a:pathLst>
              <a:path h="1602921" w="3246168">
                <a:moveTo>
                  <a:pt x="0" y="0"/>
                </a:moveTo>
                <a:lnTo>
                  <a:pt x="3246168" y="0"/>
                </a:lnTo>
                <a:lnTo>
                  <a:pt x="3246168" y="1602922"/>
                </a:lnTo>
                <a:lnTo>
                  <a:pt x="0" y="1602922"/>
                </a:lnTo>
                <a:lnTo>
                  <a:pt x="0" y="0"/>
                </a:lnTo>
                <a:close/>
              </a:path>
            </a:pathLst>
          </a:custGeom>
          <a:blipFill>
            <a:blip r:embed="rId2"/>
            <a:stretch>
              <a:fillRect l="0" t="0" r="0" b="0"/>
            </a:stretch>
          </a:blipFill>
        </p:spPr>
      </p:sp>
      <p:sp>
        <p:nvSpPr>
          <p:cNvPr name="Freeform 3" id="3"/>
          <p:cNvSpPr/>
          <p:nvPr/>
        </p:nvSpPr>
        <p:spPr>
          <a:xfrm flipH="false" flipV="false" rot="0">
            <a:off x="1008210" y="1652624"/>
            <a:ext cx="15019892" cy="8298490"/>
          </a:xfrm>
          <a:custGeom>
            <a:avLst/>
            <a:gdLst/>
            <a:ahLst/>
            <a:cxnLst/>
            <a:rect r="r" b="b" t="t" l="l"/>
            <a:pathLst>
              <a:path h="8298490" w="15019892">
                <a:moveTo>
                  <a:pt x="0" y="0"/>
                </a:moveTo>
                <a:lnTo>
                  <a:pt x="15019892" y="0"/>
                </a:lnTo>
                <a:lnTo>
                  <a:pt x="15019892" y="8298490"/>
                </a:lnTo>
                <a:lnTo>
                  <a:pt x="0" y="8298490"/>
                </a:lnTo>
                <a:lnTo>
                  <a:pt x="0" y="0"/>
                </a:lnTo>
                <a:close/>
              </a:path>
            </a:pathLst>
          </a:custGeom>
          <a:blipFill>
            <a:blip r:embed="rId3"/>
            <a:stretch>
              <a:fillRect l="0" t="0" r="0" b="0"/>
            </a:stretch>
          </a:blipFill>
        </p:spPr>
      </p:sp>
      <p:sp>
        <p:nvSpPr>
          <p:cNvPr name="TextBox 4" id="4"/>
          <p:cNvSpPr txBox="true"/>
          <p:nvPr/>
        </p:nvSpPr>
        <p:spPr>
          <a:xfrm rot="0">
            <a:off x="1028700" y="416795"/>
            <a:ext cx="6497605" cy="923925"/>
          </a:xfrm>
          <a:prstGeom prst="rect">
            <a:avLst/>
          </a:prstGeom>
        </p:spPr>
        <p:txBody>
          <a:bodyPr anchor="t" rtlCol="false" tIns="0" lIns="0" bIns="0" rIns="0">
            <a:spAutoFit/>
          </a:bodyPr>
          <a:lstStyle/>
          <a:p>
            <a:pPr algn="l">
              <a:lnSpc>
                <a:spcPts val="6600"/>
              </a:lnSpc>
            </a:pPr>
            <a:r>
              <a:rPr lang="en-US" sz="6000" b="true">
                <a:solidFill>
                  <a:srgbClr val="171715"/>
                </a:solidFill>
                <a:latin typeface="Poppins Bold"/>
                <a:ea typeface="Poppins Bold"/>
                <a:cs typeface="Poppins Bold"/>
                <a:sym typeface="Poppins Bold"/>
              </a:rPr>
              <a:t>INCOMES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74139" y="227239"/>
            <a:ext cx="3246168" cy="1602921"/>
          </a:xfrm>
          <a:custGeom>
            <a:avLst/>
            <a:gdLst/>
            <a:ahLst/>
            <a:cxnLst/>
            <a:rect r="r" b="b" t="t" l="l"/>
            <a:pathLst>
              <a:path h="1602921" w="3246168">
                <a:moveTo>
                  <a:pt x="0" y="0"/>
                </a:moveTo>
                <a:lnTo>
                  <a:pt x="3246168" y="0"/>
                </a:lnTo>
                <a:lnTo>
                  <a:pt x="3246168" y="1602922"/>
                </a:lnTo>
                <a:lnTo>
                  <a:pt x="0" y="1602922"/>
                </a:lnTo>
                <a:lnTo>
                  <a:pt x="0" y="0"/>
                </a:lnTo>
                <a:close/>
              </a:path>
            </a:pathLst>
          </a:custGeom>
          <a:blipFill>
            <a:blip r:embed="rId3"/>
            <a:stretch>
              <a:fillRect l="0" t="0" r="0" b="0"/>
            </a:stretch>
          </a:blipFill>
        </p:spPr>
      </p:sp>
      <p:sp>
        <p:nvSpPr>
          <p:cNvPr name="Freeform 3" id="3"/>
          <p:cNvSpPr/>
          <p:nvPr/>
        </p:nvSpPr>
        <p:spPr>
          <a:xfrm flipH="false" flipV="false" rot="0">
            <a:off x="15286768" y="7797539"/>
            <a:ext cx="3945064" cy="4114800"/>
          </a:xfrm>
          <a:custGeom>
            <a:avLst/>
            <a:gdLst/>
            <a:ahLst/>
            <a:cxnLst/>
            <a:rect r="r" b="b" t="t" l="l"/>
            <a:pathLst>
              <a:path h="4114800" w="3945064">
                <a:moveTo>
                  <a:pt x="0" y="0"/>
                </a:moveTo>
                <a:lnTo>
                  <a:pt x="3945064" y="0"/>
                </a:lnTo>
                <a:lnTo>
                  <a:pt x="394506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1830161"/>
            <a:ext cx="12257706" cy="7798966"/>
          </a:xfrm>
          <a:custGeom>
            <a:avLst/>
            <a:gdLst/>
            <a:ahLst/>
            <a:cxnLst/>
            <a:rect r="r" b="b" t="t" l="l"/>
            <a:pathLst>
              <a:path h="7798966" w="12257706">
                <a:moveTo>
                  <a:pt x="0" y="0"/>
                </a:moveTo>
                <a:lnTo>
                  <a:pt x="12257706" y="0"/>
                </a:lnTo>
                <a:lnTo>
                  <a:pt x="12257706" y="7798965"/>
                </a:lnTo>
                <a:lnTo>
                  <a:pt x="0" y="7798965"/>
                </a:lnTo>
                <a:lnTo>
                  <a:pt x="0" y="0"/>
                </a:lnTo>
                <a:close/>
              </a:path>
            </a:pathLst>
          </a:custGeom>
          <a:blipFill>
            <a:blip r:embed="rId6"/>
            <a:stretch>
              <a:fillRect l="0" t="0" r="0" b="0"/>
            </a:stretch>
          </a:blipFill>
        </p:spPr>
      </p:sp>
      <p:sp>
        <p:nvSpPr>
          <p:cNvPr name="TextBox 5" id="5"/>
          <p:cNvSpPr txBox="true"/>
          <p:nvPr/>
        </p:nvSpPr>
        <p:spPr>
          <a:xfrm rot="0">
            <a:off x="1028700" y="416795"/>
            <a:ext cx="6497605" cy="923925"/>
          </a:xfrm>
          <a:prstGeom prst="rect">
            <a:avLst/>
          </a:prstGeom>
        </p:spPr>
        <p:txBody>
          <a:bodyPr anchor="t" rtlCol="false" tIns="0" lIns="0" bIns="0" rIns="0">
            <a:spAutoFit/>
          </a:bodyPr>
          <a:lstStyle/>
          <a:p>
            <a:pPr algn="l">
              <a:lnSpc>
                <a:spcPts val="6600"/>
              </a:lnSpc>
            </a:pPr>
            <a:r>
              <a:rPr lang="en-US" sz="6000" b="true">
                <a:solidFill>
                  <a:srgbClr val="171715"/>
                </a:solidFill>
                <a:latin typeface="Poppins Bold"/>
                <a:ea typeface="Poppins Bold"/>
                <a:cs typeface="Poppins Bold"/>
                <a:sym typeface="Poppins Bold"/>
              </a:rPr>
              <a:t>LIABILITIES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DAGW2nH5uBQ</dc:identifier>
  <dcterms:modified xsi:type="dcterms:W3CDTF">2011-08-01T06:04:30Z</dcterms:modified>
  <cp:revision>1</cp:revision>
  <dc:title>Roket Mortgage</dc:title>
</cp:coreProperties>
</file>