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69" r:id="rId2"/>
    <p:sldId id="256" r:id="rId3"/>
    <p:sldId id="263" r:id="rId4"/>
    <p:sldId id="264" r:id="rId5"/>
    <p:sldId id="265" r:id="rId6"/>
    <p:sldId id="26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A134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438" y="-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0277-5B6A-4AD2-9C10-B94366430091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950B-D623-44D1-AFC6-040F276D0E4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82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0277-5B6A-4AD2-9C10-B94366430091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950B-D623-44D1-AFC6-040F276D0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453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0277-5B6A-4AD2-9C10-B94366430091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950B-D623-44D1-AFC6-040F276D0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92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0277-5B6A-4AD2-9C10-B94366430091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950B-D623-44D1-AFC6-040F276D0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81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0277-5B6A-4AD2-9C10-B94366430091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950B-D623-44D1-AFC6-040F276D0E4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309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0277-5B6A-4AD2-9C10-B94366430091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950B-D623-44D1-AFC6-040F276D0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932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0277-5B6A-4AD2-9C10-B94366430091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950B-D623-44D1-AFC6-040F276D0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127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0277-5B6A-4AD2-9C10-B94366430091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950B-D623-44D1-AFC6-040F276D0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32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0277-5B6A-4AD2-9C10-B94366430091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950B-D623-44D1-AFC6-040F276D0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92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F8D0277-5B6A-4AD2-9C10-B94366430091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92950B-D623-44D1-AFC6-040F276D0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274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0277-5B6A-4AD2-9C10-B94366430091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950B-D623-44D1-AFC6-040F276D0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413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F8D0277-5B6A-4AD2-9C10-B94366430091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792950B-D623-44D1-AFC6-040F276D0E4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850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5" Type="http://schemas.openxmlformats.org/officeDocument/2006/relationships/image" Target="../media/image1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svg"/><Relationship Id="rId3" Type="http://schemas.openxmlformats.org/officeDocument/2006/relationships/image" Target="../media/image27.svg"/><Relationship Id="rId7" Type="http://schemas.openxmlformats.org/officeDocument/2006/relationships/image" Target="../media/image31.svg"/><Relationship Id="rId12" Type="http://schemas.openxmlformats.org/officeDocument/2006/relationships/image" Target="../media/image3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svg"/><Relationship Id="rId5" Type="http://schemas.openxmlformats.org/officeDocument/2006/relationships/image" Target="../media/image29.sv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E220058-3FCE-496E-ADF2-D8A6961F3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193F809-7E50-4AAD-8E26-878207931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44603" y="4325112"/>
            <a:ext cx="71323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A915577-B7D4-50B1-A6E7-F9151B51B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6504" y="758952"/>
            <a:ext cx="7319175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Emergency Room Performance Analysis</a:t>
            </a:r>
          </a:p>
        </p:txBody>
      </p:sp>
      <p:pic>
        <p:nvPicPr>
          <p:cNvPr id="6" name="Graphic 5" descr="Medical">
            <a:extLst>
              <a:ext uri="{FF2B5EF4-FFF2-40B4-BE49-F238E27FC236}">
                <a16:creationId xmlns:a16="http://schemas.microsoft.com/office/drawing/2014/main" id="{68E4F1E3-5661-6750-2159-25BD16819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818" y="1944907"/>
            <a:ext cx="2449486" cy="244948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E9C5090-7D25-41E3-A6D3-CCAEE505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BF8809-0DAC-41E5-A212-ACB4A01BE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6AFFCB-AC2A-C55B-3E45-3106C0EF1DE4}"/>
              </a:ext>
            </a:extLst>
          </p:cNvPr>
          <p:cNvSpPr txBox="1"/>
          <p:nvPr/>
        </p:nvSpPr>
        <p:spPr>
          <a:xfrm>
            <a:off x="10014127" y="6488668"/>
            <a:ext cx="2174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By Bhumi Limbachiya</a:t>
            </a:r>
          </a:p>
        </p:txBody>
      </p:sp>
    </p:spTree>
    <p:extLst>
      <p:ext uri="{BB962C8B-B14F-4D97-AF65-F5344CB8AC3E}">
        <p14:creationId xmlns:p14="http://schemas.microsoft.com/office/powerpoint/2010/main" val="4058052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Inpatient outline">
            <a:extLst>
              <a:ext uri="{FF2B5EF4-FFF2-40B4-BE49-F238E27FC236}">
                <a16:creationId xmlns:a16="http://schemas.microsoft.com/office/drawing/2014/main" id="{65A2601F-680A-E6AD-4383-977551072F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87391" y="5486400"/>
            <a:ext cx="870150" cy="8701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9C0EA3-4011-7946-932C-6595057AFC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5485" y="2802731"/>
            <a:ext cx="9144000" cy="1252537"/>
          </a:xfrm>
        </p:spPr>
        <p:txBody>
          <a:bodyPr/>
          <a:lstStyle/>
          <a:p>
            <a:r>
              <a:rPr lang="en-US" dirty="0">
                <a:solidFill>
                  <a:srgbClr val="A1343C"/>
                </a:solidFill>
              </a:rPr>
              <a:t>Problem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055D18-6A07-3988-B765-120C2C4A2AE0}"/>
              </a:ext>
            </a:extLst>
          </p:cNvPr>
          <p:cNvSpPr txBox="1"/>
          <p:nvPr/>
        </p:nvSpPr>
        <p:spPr>
          <a:xfrm>
            <a:off x="1255485" y="4479951"/>
            <a:ext cx="94778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+mn-lt"/>
                <a:cs typeface="Times New Roman" panose="02020603050405020304" pitchFamily="18" charset="0"/>
              </a:rPr>
              <a:t>The Emergency Room Performance Dashboard analyzes key metrics such as patient volume, demographics, wait times, and satisfaction scores to identify bottlenecks and improve operational efficiency.</a:t>
            </a:r>
          </a:p>
          <a:p>
            <a:endParaRPr lang="en-US" sz="2400" dirty="0"/>
          </a:p>
        </p:txBody>
      </p:sp>
      <p:pic>
        <p:nvPicPr>
          <p:cNvPr id="6" name="Graphic 5" descr="Medical outline">
            <a:extLst>
              <a:ext uri="{FF2B5EF4-FFF2-40B4-BE49-F238E27FC236}">
                <a16:creationId xmlns:a16="http://schemas.microsoft.com/office/drawing/2014/main" id="{E86D1BBA-503D-415F-B663-0006DB56F7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273855">
            <a:off x="323115" y="36057"/>
            <a:ext cx="555171" cy="555171"/>
          </a:xfrm>
          <a:prstGeom prst="rect">
            <a:avLst/>
          </a:prstGeom>
        </p:spPr>
      </p:pic>
      <p:pic>
        <p:nvPicPr>
          <p:cNvPr id="12" name="Graphic 11" descr="Weight Loss outline">
            <a:extLst>
              <a:ext uri="{FF2B5EF4-FFF2-40B4-BE49-F238E27FC236}">
                <a16:creationId xmlns:a16="http://schemas.microsoft.com/office/drawing/2014/main" id="{E143EAD3-237C-0322-8203-D7633F8E6A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149274">
            <a:off x="11452511" y="620377"/>
            <a:ext cx="796809" cy="796809"/>
          </a:xfrm>
          <a:prstGeom prst="rect">
            <a:avLst/>
          </a:prstGeom>
        </p:spPr>
      </p:pic>
      <p:pic>
        <p:nvPicPr>
          <p:cNvPr id="14" name="Graphic 13" descr="Logarithmic Graph outline">
            <a:extLst>
              <a:ext uri="{FF2B5EF4-FFF2-40B4-BE49-F238E27FC236}">
                <a16:creationId xmlns:a16="http://schemas.microsoft.com/office/drawing/2014/main" id="{6702049D-90E5-D565-C9A3-78D9FBA032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0833919">
            <a:off x="68479" y="2409886"/>
            <a:ext cx="697783" cy="697783"/>
          </a:xfrm>
          <a:prstGeom prst="rect">
            <a:avLst/>
          </a:prstGeom>
        </p:spPr>
      </p:pic>
      <p:pic>
        <p:nvPicPr>
          <p:cNvPr id="16" name="Graphic 15" descr="Questions outline">
            <a:extLst>
              <a:ext uri="{FF2B5EF4-FFF2-40B4-BE49-F238E27FC236}">
                <a16:creationId xmlns:a16="http://schemas.microsoft.com/office/drawing/2014/main" id="{B69F835E-A05F-3D7C-D3E4-04FE97AF2E6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0736113">
            <a:off x="11432049" y="2846982"/>
            <a:ext cx="812017" cy="812017"/>
          </a:xfrm>
          <a:prstGeom prst="rect">
            <a:avLst/>
          </a:prstGeom>
        </p:spPr>
      </p:pic>
      <p:pic>
        <p:nvPicPr>
          <p:cNvPr id="18" name="Graphic 17" descr="Lightbulb and gear outline">
            <a:extLst>
              <a:ext uri="{FF2B5EF4-FFF2-40B4-BE49-F238E27FC236}">
                <a16:creationId xmlns:a16="http://schemas.microsoft.com/office/drawing/2014/main" id="{D718ACA2-556B-EA6E-393C-2600E5E9EB0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0800000">
            <a:off x="9844315" y="0"/>
            <a:ext cx="555170" cy="555170"/>
          </a:xfrm>
          <a:prstGeom prst="rect">
            <a:avLst/>
          </a:prstGeom>
        </p:spPr>
      </p:pic>
      <p:pic>
        <p:nvPicPr>
          <p:cNvPr id="20" name="Graphic 19" descr="Business Growth outline">
            <a:extLst>
              <a:ext uri="{FF2B5EF4-FFF2-40B4-BE49-F238E27FC236}">
                <a16:creationId xmlns:a16="http://schemas.microsoft.com/office/drawing/2014/main" id="{58647486-C8FB-058F-0EC6-3D2B5F1EB6C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217853">
            <a:off x="-18648" y="5313061"/>
            <a:ext cx="766486" cy="76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510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F1D56-8706-D6C5-05E6-F9D4AD4DB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A1343C"/>
                </a:solidFill>
              </a:rPr>
              <a:t>Key Questions Answered</a:t>
            </a:r>
            <a:endParaRPr lang="en-US" dirty="0">
              <a:solidFill>
                <a:srgbClr val="A1343C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E257C6C-722A-A7A1-B06C-E62917D51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1988457"/>
            <a:ext cx="10058400" cy="388053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"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1. What are the busiest day and time for ER visits?</a:t>
            </a:r>
          </a:p>
          <a:p>
            <a:pPr>
              <a:buFont typeface="Wingdings 3" charset="2"/>
              <a:buChar char=""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2. What is the average wait time by department, weekday, and hour?</a:t>
            </a:r>
          </a:p>
          <a:p>
            <a:pPr>
              <a:buFont typeface="Wingdings 3" charset="2"/>
              <a:buChar char=""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3. How do patient satisfaction scores vary by age, gender, and race?</a:t>
            </a:r>
          </a:p>
          <a:p>
            <a:pPr>
              <a:buFont typeface="Wingdings 3" charset="2"/>
              <a:buChar char=""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4. How are patients distributed across age groups and time periods?</a:t>
            </a:r>
          </a:p>
          <a:p>
            <a:pPr>
              <a:buFont typeface="Wingdings 3" charset="2"/>
              <a:buChar char=""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5. What is the trend of patient visits over time?</a:t>
            </a:r>
          </a:p>
        </p:txBody>
      </p:sp>
      <p:pic>
        <p:nvPicPr>
          <p:cNvPr id="6" name="Graphic 5" descr="Idea with solid fill">
            <a:extLst>
              <a:ext uri="{FF2B5EF4-FFF2-40B4-BE49-F238E27FC236}">
                <a16:creationId xmlns:a16="http://schemas.microsoft.com/office/drawing/2014/main" id="{48F3AF4B-829A-03EB-E10B-CAF77F0AA7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53509" y="35506"/>
            <a:ext cx="1701854" cy="170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493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F1E68-9A24-2D5C-EC8F-1CA4403ED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A1343C"/>
                </a:solidFill>
              </a:rPr>
              <a:t>Steps to Create the Dashboard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EAA2BA-554C-B432-223B-33BDDEF57F11}"/>
              </a:ext>
            </a:extLst>
          </p:cNvPr>
          <p:cNvSpPr txBox="1"/>
          <p:nvPr/>
        </p:nvSpPr>
        <p:spPr>
          <a:xfrm>
            <a:off x="1097279" y="1878710"/>
            <a:ext cx="990454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1. Data Gathering: Imported ER data.</a:t>
            </a:r>
          </a:p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2. Transformation: Created new 'Hour' column, merged names, cleaned data, and updated data types.</a:t>
            </a:r>
          </a:p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3. DAX Measures: Created Date Table, Satisfaction Parameter, and metrics for Busiest Day/Time.</a:t>
            </a:r>
          </a:p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4. Visuals: Built charts to display trends, distributions, and satisfaction scores.</a:t>
            </a:r>
          </a:p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5. Bookmarks/Page Navigator: Added functionality to switch between visuals for patient trends and wait times.</a:t>
            </a:r>
          </a:p>
        </p:txBody>
      </p:sp>
      <p:pic>
        <p:nvPicPr>
          <p:cNvPr id="6" name="Graphic 5" descr="Head with gears with solid fill">
            <a:extLst>
              <a:ext uri="{FF2B5EF4-FFF2-40B4-BE49-F238E27FC236}">
                <a16:creationId xmlns:a16="http://schemas.microsoft.com/office/drawing/2014/main" id="{93EF2B2D-83C0-74D6-12E2-E297B48802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8321" y="0"/>
            <a:ext cx="1737359" cy="1737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214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F59C0CD5-222D-7A5A-9A5C-71143380EE8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8238" y="2475905"/>
            <a:ext cx="4937125" cy="2763441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4271455-5083-31A7-0C74-67808DE3563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96963" y="2468790"/>
            <a:ext cx="4938712" cy="2777671"/>
          </a:xfrm>
        </p:spPr>
      </p:pic>
      <p:pic>
        <p:nvPicPr>
          <p:cNvPr id="12" name="Graphic 11" descr="Bar graph with upward trend with solid fill">
            <a:extLst>
              <a:ext uri="{FF2B5EF4-FFF2-40B4-BE49-F238E27FC236}">
                <a16:creationId xmlns:a16="http://schemas.microsoft.com/office/drawing/2014/main" id="{67450B4B-0CAD-9198-BB7C-89034719AA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53192" y="110642"/>
            <a:ext cx="1692216" cy="169221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5C17DCC-659E-B851-9A82-DDC654044C1C}"/>
              </a:ext>
            </a:extLst>
          </p:cNvPr>
          <p:cNvSpPr txBox="1"/>
          <p:nvPr/>
        </p:nvSpPr>
        <p:spPr>
          <a:xfrm>
            <a:off x="1096963" y="986971"/>
            <a:ext cx="37362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spc="-50" dirty="0">
                <a:solidFill>
                  <a:srgbClr val="A1343C"/>
                </a:solidFill>
                <a:latin typeface="+mj-lt"/>
                <a:ea typeface="+mj-ea"/>
                <a:cs typeface="+mj-cs"/>
              </a:rPr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4246559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4EB9C-D057-C1C9-F24E-D20E8D0FD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A1343C"/>
                </a:solidFill>
              </a:rPr>
              <a:t>Insights from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41D4E-E8A0-0588-F43A-6404E48D4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1. Busiest Day/Time     : </a:t>
            </a:r>
            <a:r>
              <a:rPr lang="en-US" sz="2400" b="1" dirty="0">
                <a:solidFill>
                  <a:srgbClr val="A1343C"/>
                </a:solidFill>
              </a:rPr>
              <a:t>Monday at 11:00 PM 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has the highest patient volume.</a:t>
            </a:r>
          </a:p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2. Average Wait Time     : </a:t>
            </a:r>
            <a:r>
              <a:rPr lang="en-US" sz="2400" b="1" dirty="0">
                <a:solidFill>
                  <a:srgbClr val="A1343C"/>
                </a:solidFill>
              </a:rPr>
              <a:t>Neurology 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has the highest wait time (37 minutes).</a:t>
            </a:r>
          </a:p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3. Satisfaction Scores       : Varies significantly by race, with </a:t>
            </a:r>
            <a:r>
              <a:rPr lang="en-US" sz="2400" b="1" dirty="0">
                <a:solidFill>
                  <a:srgbClr val="A1343C"/>
                </a:solidFill>
              </a:rPr>
              <a:t>African Americans</a:t>
            </a:r>
            <a:r>
              <a:rPr lang="en-US" sz="24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having the lowest scores.</a:t>
            </a:r>
          </a:p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4. Patient Distribution      : The majority of patients are in the </a:t>
            </a:r>
            <a:r>
              <a:rPr lang="en-US" sz="2400" b="1" dirty="0">
                <a:solidFill>
                  <a:srgbClr val="A1343C"/>
                </a:solidFill>
              </a:rPr>
              <a:t>19-65 age group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5. Trends    : Total patient visits have remained consistent with fluctuations during certain months.</a:t>
            </a:r>
          </a:p>
          <a:p>
            <a:pPr marL="0" indent="0">
              <a:buNone/>
            </a:pPr>
            <a:endParaRPr lang="en-US" sz="2400" dirty="0">
              <a:solidFill>
                <a:srgbClr val="A1343C"/>
              </a:solidFill>
            </a:endParaRPr>
          </a:p>
        </p:txBody>
      </p:sp>
      <p:pic>
        <p:nvPicPr>
          <p:cNvPr id="11" name="Graphic 10" descr="Rating Star with solid fill">
            <a:extLst>
              <a:ext uri="{FF2B5EF4-FFF2-40B4-BE49-F238E27FC236}">
                <a16:creationId xmlns:a16="http://schemas.microsoft.com/office/drawing/2014/main" id="{FB0B9A7A-B744-D854-7887-8FB586FB9E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95491" y="2833914"/>
            <a:ext cx="457200" cy="457200"/>
          </a:xfrm>
          <a:prstGeom prst="rect">
            <a:avLst/>
          </a:prstGeom>
        </p:spPr>
      </p:pic>
      <p:pic>
        <p:nvPicPr>
          <p:cNvPr id="13" name="Graphic 12" descr="Universal access with solid fill">
            <a:extLst>
              <a:ext uri="{FF2B5EF4-FFF2-40B4-BE49-F238E27FC236}">
                <a16:creationId xmlns:a16="http://schemas.microsoft.com/office/drawing/2014/main" id="{81F554F5-0C7E-F123-B740-3320C9062C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11604" y="3733796"/>
            <a:ext cx="341087" cy="341087"/>
          </a:xfrm>
          <a:prstGeom prst="rect">
            <a:avLst/>
          </a:prstGeom>
        </p:spPr>
      </p:pic>
      <p:pic>
        <p:nvPicPr>
          <p:cNvPr id="15" name="Graphic 14" descr="Statistics outline">
            <a:extLst>
              <a:ext uri="{FF2B5EF4-FFF2-40B4-BE49-F238E27FC236}">
                <a16:creationId xmlns:a16="http://schemas.microsoft.com/office/drawing/2014/main" id="{6F4297FD-266A-892F-46E5-DE8FEFE66C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29541" y="4256314"/>
            <a:ext cx="268513" cy="268513"/>
          </a:xfrm>
          <a:prstGeom prst="rect">
            <a:avLst/>
          </a:prstGeom>
        </p:spPr>
      </p:pic>
      <p:pic>
        <p:nvPicPr>
          <p:cNvPr id="17" name="Graphic 16" descr="Good Idea with solid fill">
            <a:extLst>
              <a:ext uri="{FF2B5EF4-FFF2-40B4-BE49-F238E27FC236}">
                <a16:creationId xmlns:a16="http://schemas.microsoft.com/office/drawing/2014/main" id="{8A295DBA-F02D-2CD2-4A6D-ADACB6F318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18320" y="0"/>
            <a:ext cx="1737360" cy="1737360"/>
          </a:xfrm>
          <a:prstGeom prst="rect">
            <a:avLst/>
          </a:prstGeom>
        </p:spPr>
      </p:pic>
      <p:pic>
        <p:nvPicPr>
          <p:cNvPr id="19" name="Graphic 18" descr="Weight Loss with solid fill">
            <a:extLst>
              <a:ext uri="{FF2B5EF4-FFF2-40B4-BE49-F238E27FC236}">
                <a16:creationId xmlns:a16="http://schemas.microsoft.com/office/drawing/2014/main" id="{81CF3F7C-4101-D59C-02B7-17780DBF051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802741" y="2362199"/>
            <a:ext cx="348344" cy="348344"/>
          </a:xfrm>
          <a:prstGeom prst="rect">
            <a:avLst/>
          </a:prstGeom>
        </p:spPr>
      </p:pic>
      <p:pic>
        <p:nvPicPr>
          <p:cNvPr id="21" name="Graphic 20" descr="Weight Gain with solid fill">
            <a:extLst>
              <a:ext uri="{FF2B5EF4-FFF2-40B4-BE49-F238E27FC236}">
                <a16:creationId xmlns:a16="http://schemas.microsoft.com/office/drawing/2014/main" id="{959DFAEF-CE51-239A-3401-248AF33AFBB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621314" y="1854199"/>
            <a:ext cx="348344" cy="34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51713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5">
      <a:dk1>
        <a:srgbClr val="A1343C"/>
      </a:dk1>
      <a:lt1>
        <a:sysClr val="window" lastClr="FFFFFF"/>
      </a:lt1>
      <a:dk2>
        <a:srgbClr val="5F574F"/>
      </a:dk2>
      <a:lt2>
        <a:srgbClr val="B6B1A9"/>
      </a:lt2>
      <a:accent1>
        <a:srgbClr val="A1343C"/>
      </a:accent1>
      <a:accent2>
        <a:srgbClr val="5F574F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190</TotalTime>
  <Words>289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Wingdings 3</vt:lpstr>
      <vt:lpstr>Retrospect</vt:lpstr>
      <vt:lpstr>Emergency Room Performance Analysis</vt:lpstr>
      <vt:lpstr>Problem Statement</vt:lpstr>
      <vt:lpstr>Key Questions Answered</vt:lpstr>
      <vt:lpstr>Steps to Create the Dashboard</vt:lpstr>
      <vt:lpstr>PowerPoint Presentation</vt:lpstr>
      <vt:lpstr>Insights from Dashboard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Bhumi Limbachiya</dc:creator>
  <cp:lastModifiedBy>Bhumi Limbachiya</cp:lastModifiedBy>
  <cp:revision>5</cp:revision>
  <dcterms:created xsi:type="dcterms:W3CDTF">2024-12-17T15:14:03Z</dcterms:created>
  <dcterms:modified xsi:type="dcterms:W3CDTF">2025-06-20T19:02:24Z</dcterms:modified>
</cp:coreProperties>
</file>