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9" r:id="rId2"/>
    <p:sldId id="256" r:id="rId3"/>
    <p:sldId id="263" r:id="rId4"/>
    <p:sldId id="264" r:id="rId5"/>
    <p:sldId id="270" r:id="rId6"/>
    <p:sldId id="271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9"/>
    <a:srgbClr val="000000"/>
    <a:srgbClr val="A13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94C2B-99BA-4B95-BDF8-0BF081C240D6}" v="2" dt="2025-06-29T02:14:13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Patel" userId="426ff8a0c9b30b26" providerId="LiveId" clId="{A7194C2B-99BA-4B95-BDF8-0BF081C240D6}"/>
    <pc:docChg chg="custSel modSld">
      <pc:chgData name="Pavan Patel" userId="426ff8a0c9b30b26" providerId="LiveId" clId="{A7194C2B-99BA-4B95-BDF8-0BF081C240D6}" dt="2025-06-29T02:14:14.434" v="8" actId="962"/>
      <pc:docMkLst>
        <pc:docMk/>
      </pc:docMkLst>
      <pc:sldChg chg="delSp mod">
        <pc:chgData name="Pavan Patel" userId="426ff8a0c9b30b26" providerId="LiveId" clId="{A7194C2B-99BA-4B95-BDF8-0BF081C240D6}" dt="2025-06-29T02:13:32.079" v="0" actId="478"/>
        <pc:sldMkLst>
          <pc:docMk/>
          <pc:sldMk cId="4058052584" sldId="269"/>
        </pc:sldMkLst>
        <pc:picChg chg="del">
          <ac:chgData name="Pavan Patel" userId="426ff8a0c9b30b26" providerId="LiveId" clId="{A7194C2B-99BA-4B95-BDF8-0BF081C240D6}" dt="2025-06-29T02:13:32.079" v="0" actId="478"/>
          <ac:picMkLst>
            <pc:docMk/>
            <pc:sldMk cId="4058052584" sldId="269"/>
            <ac:picMk id="7" creationId="{DD0DA231-ADF3-E6C9-A672-F787F6BCAE65}"/>
          </ac:picMkLst>
        </pc:picChg>
      </pc:sldChg>
      <pc:sldChg chg="addSp delSp modSp mod">
        <pc:chgData name="Pavan Patel" userId="426ff8a0c9b30b26" providerId="LiveId" clId="{A7194C2B-99BA-4B95-BDF8-0BF081C240D6}" dt="2025-06-29T02:14:14.434" v="8" actId="962"/>
        <pc:sldMkLst>
          <pc:docMk/>
          <pc:sldMk cId="3518774850" sldId="271"/>
        </pc:sldMkLst>
        <pc:spChg chg="add del mod">
          <ac:chgData name="Pavan Patel" userId="426ff8a0c9b30b26" providerId="LiveId" clId="{A7194C2B-99BA-4B95-BDF8-0BF081C240D6}" dt="2025-06-29T02:14:10.539" v="3"/>
          <ac:spMkLst>
            <pc:docMk/>
            <pc:sldMk cId="3518774850" sldId="271"/>
            <ac:spMk id="4" creationId="{E26112C3-A3FA-63F0-4784-90E7C36B0494}"/>
          </ac:spMkLst>
        </pc:spChg>
        <pc:spChg chg="add del mod">
          <ac:chgData name="Pavan Patel" userId="426ff8a0c9b30b26" providerId="LiveId" clId="{A7194C2B-99BA-4B95-BDF8-0BF081C240D6}" dt="2025-06-29T02:14:13.372" v="6"/>
          <ac:spMkLst>
            <pc:docMk/>
            <pc:sldMk cId="3518774850" sldId="271"/>
            <ac:spMk id="7" creationId="{70B54AD5-293D-7242-7E7A-5B623FF746B8}"/>
          </ac:spMkLst>
        </pc:spChg>
        <pc:picChg chg="del">
          <ac:chgData name="Pavan Patel" userId="426ff8a0c9b30b26" providerId="LiveId" clId="{A7194C2B-99BA-4B95-BDF8-0BF081C240D6}" dt="2025-06-29T02:14:00.585" v="1" actId="478"/>
          <ac:picMkLst>
            <pc:docMk/>
            <pc:sldMk cId="3518774850" sldId="271"/>
            <ac:picMk id="6" creationId="{92BC1BDC-B2EA-B4DE-05AB-04995DEB5B3B}"/>
          </ac:picMkLst>
        </pc:picChg>
        <pc:picChg chg="del">
          <ac:chgData name="Pavan Patel" userId="426ff8a0c9b30b26" providerId="LiveId" clId="{A7194C2B-99BA-4B95-BDF8-0BF081C240D6}" dt="2025-06-29T02:14:00.980" v="2" actId="478"/>
          <ac:picMkLst>
            <pc:docMk/>
            <pc:sldMk cId="3518774850" sldId="271"/>
            <ac:picMk id="8" creationId="{E29337AB-BB36-F5C7-6160-A29176D717AB}"/>
          </ac:picMkLst>
        </pc:picChg>
        <pc:picChg chg="add mod">
          <ac:chgData name="Pavan Patel" userId="426ff8a0c9b30b26" providerId="LiveId" clId="{A7194C2B-99BA-4B95-BDF8-0BF081C240D6}" dt="2025-06-29T02:14:12.309" v="5" actId="962"/>
          <ac:picMkLst>
            <pc:docMk/>
            <pc:sldMk cId="3518774850" sldId="271"/>
            <ac:picMk id="11" creationId="{F95BA264-693C-4711-9DEC-84FB44E5556B}"/>
          </ac:picMkLst>
        </pc:picChg>
        <pc:picChg chg="add mod">
          <ac:chgData name="Pavan Patel" userId="426ff8a0c9b30b26" providerId="LiveId" clId="{A7194C2B-99BA-4B95-BDF8-0BF081C240D6}" dt="2025-06-29T02:14:14.434" v="8" actId="962"/>
          <ac:picMkLst>
            <pc:docMk/>
            <pc:sldMk cId="3518774850" sldId="271"/>
            <ac:picMk id="13" creationId="{E795E088-7022-714E-75E0-28B30B3F65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277-5B6A-4AD2-9C10-B94366430091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8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277-5B6A-4AD2-9C10-B94366430091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5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277-5B6A-4AD2-9C10-B94366430091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9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277-5B6A-4AD2-9C10-B94366430091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1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277-5B6A-4AD2-9C10-B94366430091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30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277-5B6A-4AD2-9C10-B94366430091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3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277-5B6A-4AD2-9C10-B94366430091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2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277-5B6A-4AD2-9C10-B94366430091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277-5B6A-4AD2-9C10-B94366430091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9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8D0277-5B6A-4AD2-9C10-B94366430091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7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0277-5B6A-4AD2-9C10-B94366430091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1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8D0277-5B6A-4AD2-9C10-B94366430091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92950B-D623-44D1-AFC6-040F276D0E4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850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915577-B7D4-50B1-A6E7-F9151B51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b="1" dirty="0">
                <a:solidFill>
                  <a:srgbClr val="132949"/>
                </a:solidFill>
              </a:rPr>
              <a:t>Project Performance Overview</a:t>
            </a:r>
            <a:endParaRPr lang="en-US" sz="8800" dirty="0">
              <a:solidFill>
                <a:srgbClr val="132949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AFFCB-AC2A-C55B-3E45-3106C0EF1DE4}"/>
              </a:ext>
            </a:extLst>
          </p:cNvPr>
          <p:cNvSpPr txBox="1"/>
          <p:nvPr/>
        </p:nvSpPr>
        <p:spPr>
          <a:xfrm>
            <a:off x="10014127" y="6488668"/>
            <a:ext cx="217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By Bhumi Limbachiya</a:t>
            </a:r>
          </a:p>
        </p:txBody>
      </p:sp>
    </p:spTree>
    <p:extLst>
      <p:ext uri="{BB962C8B-B14F-4D97-AF65-F5344CB8AC3E}">
        <p14:creationId xmlns:p14="http://schemas.microsoft.com/office/powerpoint/2010/main" val="405805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0EA3-4011-7946-932C-6595057AF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485" y="2802731"/>
            <a:ext cx="9144000" cy="12525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55D18-6A07-3988-B765-120C2C4A2AE0}"/>
              </a:ext>
            </a:extLst>
          </p:cNvPr>
          <p:cNvSpPr txBox="1"/>
          <p:nvPr/>
        </p:nvSpPr>
        <p:spPr>
          <a:xfrm>
            <a:off x="1255485" y="4479951"/>
            <a:ext cx="9477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Analyzing purchase orders (POs), associated spending, and project risks to gain insights into vendor performance, budget utilization, and on-time completion rates for better decision-making and project management.</a:t>
            </a:r>
            <a:endParaRPr lang="en-US" sz="2400" dirty="0"/>
          </a:p>
        </p:txBody>
      </p:sp>
      <p:pic>
        <p:nvPicPr>
          <p:cNvPr id="14" name="Graphic 13" descr="Logarithmic Graph outline">
            <a:extLst>
              <a:ext uri="{FF2B5EF4-FFF2-40B4-BE49-F238E27FC236}">
                <a16:creationId xmlns:a16="http://schemas.microsoft.com/office/drawing/2014/main" id="{6702049D-90E5-D565-C9A3-78D9FBA03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33919">
            <a:off x="68479" y="2409886"/>
            <a:ext cx="697783" cy="697783"/>
          </a:xfrm>
          <a:prstGeom prst="rect">
            <a:avLst/>
          </a:prstGeom>
        </p:spPr>
      </p:pic>
      <p:pic>
        <p:nvPicPr>
          <p:cNvPr id="16" name="Graphic 15" descr="Questions outline">
            <a:extLst>
              <a:ext uri="{FF2B5EF4-FFF2-40B4-BE49-F238E27FC236}">
                <a16:creationId xmlns:a16="http://schemas.microsoft.com/office/drawing/2014/main" id="{B69F835E-A05F-3D7C-D3E4-04FE97AF2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736113">
            <a:off x="11432049" y="2846982"/>
            <a:ext cx="812017" cy="812017"/>
          </a:xfrm>
          <a:prstGeom prst="rect">
            <a:avLst/>
          </a:prstGeom>
        </p:spPr>
      </p:pic>
      <p:pic>
        <p:nvPicPr>
          <p:cNvPr id="18" name="Graphic 17" descr="Lightbulb and gear outline">
            <a:extLst>
              <a:ext uri="{FF2B5EF4-FFF2-40B4-BE49-F238E27FC236}">
                <a16:creationId xmlns:a16="http://schemas.microsoft.com/office/drawing/2014/main" id="{D718ACA2-556B-EA6E-393C-2600E5E9EB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9844315" y="0"/>
            <a:ext cx="555170" cy="55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51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1D56-8706-D6C5-05E6-F9D4AD4D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bg1"/>
                </a:solidFill>
              </a:rPr>
              <a:t>Key Questions Answered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E257C6C-722A-A7A1-B06C-E62917D5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988457"/>
            <a:ext cx="10058400" cy="388053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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How do the initial and revised budgets compare across different project locations?</a:t>
            </a:r>
          </a:p>
          <a:p>
            <a:pPr>
              <a:buFont typeface="Wingdings 3" charset="2"/>
              <a:buChar char="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How does project risk level correlate with associated spending?</a:t>
            </a:r>
          </a:p>
          <a:p>
            <a:pPr>
              <a:buFont typeface="Wingdings 3" charset="2"/>
              <a:buChar char="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Top 10 purchase orders (POs), and who are the vendors, categories, and project managers associated with them?</a:t>
            </a:r>
          </a:p>
          <a:p>
            <a:pPr>
              <a:buFont typeface="Wingdings 3" charset="2"/>
              <a:buChar char="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What is the total number of purchase orders (POs) and the total dollar amount on a specific posting date?</a:t>
            </a:r>
          </a:p>
        </p:txBody>
      </p:sp>
      <p:pic>
        <p:nvPicPr>
          <p:cNvPr id="6" name="Graphic 5" descr="Idea with solid fill">
            <a:extLst>
              <a:ext uri="{FF2B5EF4-FFF2-40B4-BE49-F238E27FC236}">
                <a16:creationId xmlns:a16="http://schemas.microsoft.com/office/drawing/2014/main" id="{48F3AF4B-829A-03EB-E10B-CAF77F0AA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3509" y="35506"/>
            <a:ext cx="1701854" cy="170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9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1E68-9A24-2D5C-EC8F-1CA4403E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Navigating the Dashboard (Page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038CA-A801-33EB-27EA-B89B0BAF2BE9}"/>
              </a:ext>
            </a:extLst>
          </p:cNvPr>
          <p:cNvSpPr txBox="1">
            <a:spLocks/>
          </p:cNvSpPr>
          <p:nvPr/>
        </p:nvSpPr>
        <p:spPr>
          <a:xfrm>
            <a:off x="1097280" y="1892343"/>
            <a:ext cx="10058400" cy="38805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Char char="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Slicers for Filtering Data: </a:t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Use the top-right slicers to filter data by:</a:t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- Vendor</a:t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- Project Manager</a:t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- Purchase Order Category</a:t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US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Use the left-side slicer to filter data by month</a:t>
            </a:r>
          </a:p>
          <a:p>
            <a:pPr>
              <a:buFont typeface="Wingdings 3" charset="2"/>
              <a:buChar char="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Bookmarks for Interactive Views: </a:t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Use the bookmark buttons to toggle between the Table View and Chart View.</a:t>
            </a:r>
          </a:p>
          <a:p>
            <a:pPr>
              <a:buFont typeface="Wingdings 3" charset="2"/>
              <a:buChar char="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To switch views, hold the Ctrl key and click the </a:t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respective button.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CA27E45-CEA7-2A70-6F0D-4C77E9108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66" y="4733145"/>
            <a:ext cx="3721509" cy="145075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61C7C1-98BB-3590-6281-E3CA6B77C3BE}"/>
              </a:ext>
            </a:extLst>
          </p:cNvPr>
          <p:cNvCxnSpPr>
            <a:cxnSpLocks/>
          </p:cNvCxnSpPr>
          <p:nvPr/>
        </p:nvCxnSpPr>
        <p:spPr>
          <a:xfrm flipH="1">
            <a:off x="10702977" y="4302177"/>
            <a:ext cx="576098" cy="814550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D6F8CAB5-7F06-D018-D2B0-DF8A4A9B7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18" y="1883795"/>
            <a:ext cx="4270994" cy="187873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62E908-1777-BF1D-0C89-3D0DC646439C}"/>
              </a:ext>
            </a:extLst>
          </p:cNvPr>
          <p:cNvCxnSpPr>
            <a:cxnSpLocks/>
          </p:cNvCxnSpPr>
          <p:nvPr/>
        </p:nvCxnSpPr>
        <p:spPr>
          <a:xfrm flipH="1" flipV="1">
            <a:off x="10846407" y="2383436"/>
            <a:ext cx="576098" cy="494675"/>
          </a:xfrm>
          <a:prstGeom prst="straightConnector1">
            <a:avLst/>
          </a:prstGeom>
          <a:ln w="57150"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Presentation with org chart with solid fill">
            <a:extLst>
              <a:ext uri="{FF2B5EF4-FFF2-40B4-BE49-F238E27FC236}">
                <a16:creationId xmlns:a16="http://schemas.microsoft.com/office/drawing/2014/main" id="{781BADC5-5AF8-6756-CEF7-8BAA269315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4923" y="295151"/>
            <a:ext cx="1450757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1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B6D7-A7D2-61C0-A0C2-05001EC2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Navigating the Dashboard (Page 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593AC-715C-DE89-8F1E-4B8EAE31C97D}"/>
              </a:ext>
            </a:extLst>
          </p:cNvPr>
          <p:cNvSpPr txBox="1">
            <a:spLocks/>
          </p:cNvSpPr>
          <p:nvPr/>
        </p:nvSpPr>
        <p:spPr>
          <a:xfrm>
            <a:off x="1096963" y="1988457"/>
            <a:ext cx="10058400" cy="3880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Char char="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Scatter Plot Chart:</a:t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Displays project risk levels correlated with associated spending.</a:t>
            </a:r>
          </a:p>
          <a:p>
            <a:pPr>
              <a:buFont typeface="Wingdings 3" charset="2"/>
              <a:buChar char="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Top-Right Gauge:</a:t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Shows the on-time completion rate of purchase orders.</a:t>
            </a:r>
          </a:p>
          <a:p>
            <a:pPr>
              <a:buFont typeface="Wingdings 3" charset="2"/>
              <a:buChar char=""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Bar Charts:</a:t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Show highest spending locations, vendors, and Purchase Order categories.</a:t>
            </a:r>
            <a:br>
              <a:rPr lang="en-US" sz="2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Display the gap between revised budgets and initial budgets by location.</a:t>
            </a:r>
          </a:p>
        </p:txBody>
      </p:sp>
      <p:pic>
        <p:nvPicPr>
          <p:cNvPr id="4" name="Graphic 3" descr="Presentation with org chart with solid fill">
            <a:extLst>
              <a:ext uri="{FF2B5EF4-FFF2-40B4-BE49-F238E27FC236}">
                <a16:creationId xmlns:a16="http://schemas.microsoft.com/office/drawing/2014/main" id="{214F5B08-5B59-F56E-B1A8-AB5124240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4606" y="263633"/>
            <a:ext cx="1450757" cy="145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8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5E68-B55C-293E-5899-754216E7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Dashboard</a:t>
            </a:r>
          </a:p>
        </p:txBody>
      </p:sp>
      <p:pic>
        <p:nvPicPr>
          <p:cNvPr id="10" name="Graphic 9" descr="Bar graph with upward trend with solid fill">
            <a:extLst>
              <a:ext uri="{FF2B5EF4-FFF2-40B4-BE49-F238E27FC236}">
                <a16:creationId xmlns:a16="http://schemas.microsoft.com/office/drawing/2014/main" id="{9341FB19-C536-D57D-4B6E-CCFA63FEE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8915" y="286602"/>
            <a:ext cx="1450757" cy="1450757"/>
          </a:xfrm>
          <a:prstGeom prst="rect">
            <a:avLst/>
          </a:prstGeom>
        </p:spPr>
      </p:pic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5BA264-693C-4711-9DEC-84FB44E555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2476984"/>
            <a:ext cx="4938712" cy="2761282"/>
          </a:xfrm>
        </p:spPr>
      </p:pic>
      <p:pic>
        <p:nvPicPr>
          <p:cNvPr id="13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95E088-7022-714E-75E0-28B30B3F65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479188"/>
            <a:ext cx="4937125" cy="2756874"/>
          </a:xfrm>
        </p:spPr>
      </p:pic>
    </p:spTree>
    <p:extLst>
      <p:ext uri="{BB962C8B-B14F-4D97-AF65-F5344CB8AC3E}">
        <p14:creationId xmlns:p14="http://schemas.microsoft.com/office/powerpoint/2010/main" val="351877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EB9C-D057-C1C9-F24E-D20E8D0F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Insights from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1D4E-E8A0-0588-F43A-6404E48D4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1. Projects are performing well overall in terms of budget utilization, with 92.16% of allocated budgets being spent. Four projects have exceeded their allocated budgets.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2. Dublin is the only location where the revised budget is lower than the initial budget, indicating potential adjustments made during the project lifecycle.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3. Projects categorized as high-risk show lower associated spending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4. Only 28.50% of purchase orders, based on posting date, were completed on time, indicating potential delays in procurement or process inefficiencies.</a:t>
            </a:r>
          </a:p>
          <a:p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A1343C"/>
              </a:solidFill>
            </a:endParaRPr>
          </a:p>
        </p:txBody>
      </p:sp>
      <p:pic>
        <p:nvPicPr>
          <p:cNvPr id="17" name="Graphic 16" descr="Good Idea with solid fill">
            <a:extLst>
              <a:ext uri="{FF2B5EF4-FFF2-40B4-BE49-F238E27FC236}">
                <a16:creationId xmlns:a16="http://schemas.microsoft.com/office/drawing/2014/main" id="{8A295DBA-F02D-2CD2-4A6D-ADACB6F31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8320" y="0"/>
            <a:ext cx="173736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171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6">
      <a:dk1>
        <a:srgbClr val="132949"/>
      </a:dk1>
      <a:lt1>
        <a:srgbClr val="EF5F24"/>
      </a:lt1>
      <a:dk2>
        <a:srgbClr val="FFFFFF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439</TotalTime>
  <Words>353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 3</vt:lpstr>
      <vt:lpstr>Retrospect</vt:lpstr>
      <vt:lpstr>Project Performance Overview</vt:lpstr>
      <vt:lpstr>Problem Statement</vt:lpstr>
      <vt:lpstr>Key Questions Answered</vt:lpstr>
      <vt:lpstr>Navigating the Dashboard (Page 1)</vt:lpstr>
      <vt:lpstr>Navigating the Dashboard (Page 2)</vt:lpstr>
      <vt:lpstr>Dashboard</vt:lpstr>
      <vt:lpstr>Insights from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Bhumi Limbachiya</dc:creator>
  <cp:lastModifiedBy>Pavan Patel</cp:lastModifiedBy>
  <cp:revision>7</cp:revision>
  <dcterms:created xsi:type="dcterms:W3CDTF">2024-12-17T15:14:03Z</dcterms:created>
  <dcterms:modified xsi:type="dcterms:W3CDTF">2025-06-29T02:14:16Z</dcterms:modified>
</cp:coreProperties>
</file>