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1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8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16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9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6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8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4F6A-8319-44DD-8C1F-B13A7A66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3487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BASICS OF HTML FORMATTING AND FONTS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268A7-87C8-4B5A-AEDC-70A367D4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329" y="4499085"/>
            <a:ext cx="8825658" cy="208062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b="1" dirty="0"/>
              <a:t>PRESENTED BY:</a:t>
            </a:r>
          </a:p>
          <a:p>
            <a:pPr algn="r"/>
            <a:r>
              <a:rPr lang="en-US" sz="2400" b="1" dirty="0"/>
              <a:t>BHUMIL LAKHTARIYA </a:t>
            </a:r>
          </a:p>
          <a:p>
            <a:pPr algn="r"/>
            <a:r>
              <a:rPr lang="en-US" sz="2400" b="1" dirty="0"/>
              <a:t>150410107009</a:t>
            </a:r>
          </a:p>
          <a:p>
            <a:pPr algn="r"/>
            <a:r>
              <a:rPr lang="en-US" sz="2400" b="1" dirty="0"/>
              <a:t>TY CE-1</a:t>
            </a:r>
          </a:p>
          <a:p>
            <a:pPr algn="r"/>
            <a:r>
              <a:rPr lang="en-US" sz="2400" b="1" dirty="0"/>
              <a:t>BATCH 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494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630-3377-44C8-A130-727A466C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Presentational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0330-E56C-4785-B779-CAFDBABC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If you use a word processor, you are familiar with the ability to make text bold, italicized, or underlined; these are just three of the ten options available to indicate how text can appear in HTML and XHTML.</a:t>
            </a:r>
          </a:p>
          <a:p>
            <a:r>
              <a:rPr lang="en-US" sz="2800" dirty="0"/>
              <a:t>– </a:t>
            </a:r>
            <a:r>
              <a:rPr lang="en-US" sz="2800" b="1" dirty="0"/>
              <a:t>Bold Text - The &lt;b&gt; Element</a:t>
            </a:r>
          </a:p>
          <a:p>
            <a:r>
              <a:rPr lang="en-US" sz="2800" dirty="0"/>
              <a:t>– </a:t>
            </a:r>
            <a:r>
              <a:rPr lang="en-US" sz="2800" b="1" dirty="0"/>
              <a:t>Italic Text - The &lt;</a:t>
            </a:r>
            <a:r>
              <a:rPr lang="en-US" sz="2800" b="1" dirty="0" err="1"/>
              <a:t>i</a:t>
            </a:r>
            <a:r>
              <a:rPr lang="en-US" sz="2800" b="1" dirty="0"/>
              <a:t>&gt; Element</a:t>
            </a:r>
          </a:p>
          <a:p>
            <a:r>
              <a:rPr lang="en-US" sz="2800" dirty="0"/>
              <a:t>– </a:t>
            </a:r>
            <a:r>
              <a:rPr lang="en-US" sz="2800" b="1" dirty="0"/>
              <a:t>Underlined Text - The &lt;u&gt; Element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748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C8BB-79E8-4456-9E3B-2B0498A7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Breaks - The &lt;</a:t>
            </a:r>
            <a:r>
              <a:rPr lang="en-US" b="1" dirty="0" err="1"/>
              <a:t>br</a:t>
            </a:r>
            <a:r>
              <a:rPr lang="en-US" b="1" dirty="0"/>
              <a:t> /&gt; Element: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DF38-640D-47F9-9DA3-AA22FF87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HTML &lt;</a:t>
            </a:r>
            <a:r>
              <a:rPr lang="en-US" sz="2400" b="1" dirty="0" err="1"/>
              <a:t>br</a:t>
            </a:r>
            <a:r>
              <a:rPr lang="en-US" sz="2400" b="1" dirty="0"/>
              <a:t> /&gt; tag is used to give a line break.</a:t>
            </a:r>
          </a:p>
          <a:p>
            <a:r>
              <a:rPr lang="en-US" sz="2400" b="1" dirty="0"/>
              <a:t> In HTML the &lt;</a:t>
            </a:r>
            <a:r>
              <a:rPr lang="en-US" sz="2400" b="1" dirty="0" err="1"/>
              <a:t>br</a:t>
            </a:r>
            <a:r>
              <a:rPr lang="en-US" sz="2400" b="1" dirty="0"/>
              <a:t>&gt; tag has no end tag.</a:t>
            </a:r>
          </a:p>
          <a:p>
            <a:r>
              <a:rPr lang="en-US" sz="2400" b="1" dirty="0"/>
              <a:t> In XHTML the &lt;</a:t>
            </a:r>
            <a:r>
              <a:rPr lang="en-US" sz="2400" b="1" dirty="0" err="1"/>
              <a:t>br</a:t>
            </a:r>
            <a:r>
              <a:rPr lang="en-US" sz="2400" b="1" dirty="0"/>
              <a:t> /&gt; tag must be properly closed.</a:t>
            </a:r>
          </a:p>
          <a:p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46B96-EE45-413F-ABAC-2D97F4F0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83" y="3944228"/>
            <a:ext cx="6691825" cy="951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63F67-D9A4-4590-80A9-2B9BDD36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083" y="5040054"/>
            <a:ext cx="3715998" cy="14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AC71-8D7F-47EF-94A9-3690A84D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&lt;font 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78F0-6736-47FE-9C82-78CB2517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HTML &lt;font&gt; tag is used to specify the </a:t>
            </a:r>
            <a:r>
              <a:rPr lang="en-IN" sz="2800" b="1" dirty="0"/>
              <a:t>font of the text.</a:t>
            </a:r>
          </a:p>
          <a:p>
            <a:r>
              <a:rPr lang="en-US" sz="2800" b="1" dirty="0"/>
              <a:t>The </a:t>
            </a:r>
            <a:r>
              <a:rPr lang="en-US" sz="2800" b="1" i="1" dirty="0"/>
              <a:t>font </a:t>
            </a:r>
            <a:r>
              <a:rPr lang="en-US" sz="2800" b="1" dirty="0"/>
              <a:t>element is deprecated in HTML as well as in XHTML. So start using CSS.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153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0E8A-8C38-4624-8FB4-9182C939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&lt;font &gt; tag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6E6B1-9120-4200-A0FF-40FF620C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10" y="1535505"/>
            <a:ext cx="9164568" cy="49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3782-5583-4CE1-9E8A-FC7D5AAD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&lt;font &gt; tag 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15669-CBD8-4866-82BC-A314DF13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22" y="1997612"/>
            <a:ext cx="8296505" cy="34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7694-AAD0-4C14-911F-8F7AC01F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Strike Text - The &lt;strike&gt;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DDEA-964C-4991-811D-1D119BFD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Anything that appears in a &lt;strike&gt;...&lt;/strike&gt; element is displayed with strikethrough, which is a thin line through the text.</a:t>
            </a:r>
          </a:p>
          <a:p>
            <a:pPr marL="0" indent="0" algn="ctr">
              <a:buNone/>
            </a:pPr>
            <a:r>
              <a:rPr lang="en-US" b="1" dirty="0"/>
              <a:t>example</a:t>
            </a:r>
          </a:p>
          <a:p>
            <a:pPr marL="0" indent="0" algn="ctr">
              <a:buNone/>
            </a:pPr>
            <a:r>
              <a:rPr lang="en-US" sz="2400" b="1" dirty="0"/>
              <a:t>&lt;p&gt;The following word uses a &lt;strike&gt;strikethrough&lt;/</a:t>
            </a:r>
            <a:r>
              <a:rPr lang="en-IN" sz="2400" b="1" dirty="0"/>
              <a:t>strike&gt; typeface.&lt;/p&gt;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R</a:t>
            </a:r>
            <a:r>
              <a:rPr lang="en-IN" sz="2400" b="1" dirty="0" err="1"/>
              <a:t>esult</a:t>
            </a:r>
            <a:endParaRPr lang="en-IN" sz="2400" b="1" dirty="0"/>
          </a:p>
          <a:p>
            <a:pPr marL="0" indent="0" algn="ctr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09C84-6F01-435D-A5D0-FAD7B4D1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07" y="5676753"/>
            <a:ext cx="53149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3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1B6F-11A3-490E-9528-A95C6FC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Monospaced font - The &lt;</a:t>
            </a:r>
            <a:r>
              <a:rPr lang="en-US" b="1" dirty="0" err="1"/>
              <a:t>tt</a:t>
            </a:r>
            <a:r>
              <a:rPr lang="en-US" b="1" dirty="0"/>
              <a:t>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BB97-20F8-483C-A78D-BE1DD312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content of a &lt;</a:t>
            </a:r>
            <a:r>
              <a:rPr lang="en-US" sz="2800" b="1" dirty="0" err="1"/>
              <a:t>tt</a:t>
            </a:r>
            <a:r>
              <a:rPr lang="en-US" sz="2800" b="1" dirty="0"/>
              <a:t>&gt; element is written in </a:t>
            </a:r>
            <a:r>
              <a:rPr lang="en-IN" sz="2800" b="1" dirty="0"/>
              <a:t>monospaced font.</a:t>
            </a:r>
          </a:p>
          <a:p>
            <a:r>
              <a:rPr lang="en-US" sz="2800" b="1" dirty="0"/>
              <a:t> Most fonts are known as variable-width fonts because different letters are of different widths (for example, the letter m is wider than </a:t>
            </a:r>
            <a:r>
              <a:rPr lang="en-IN" sz="2800" b="1" dirty="0"/>
              <a:t>the letter </a:t>
            </a:r>
            <a:r>
              <a:rPr lang="en-IN" sz="2800" b="1" dirty="0" err="1"/>
              <a:t>i</a:t>
            </a:r>
            <a:r>
              <a:rPr lang="en-IN" sz="2800" b="1" dirty="0"/>
              <a:t>).</a:t>
            </a:r>
          </a:p>
          <a:p>
            <a:r>
              <a:rPr lang="en-US" sz="2800" b="1" dirty="0"/>
              <a:t>In a monospaced font, however, each letter is </a:t>
            </a:r>
            <a:r>
              <a:rPr lang="en-IN" sz="2800" b="1" dirty="0"/>
              <a:t>the same width.</a:t>
            </a:r>
          </a:p>
        </p:txBody>
      </p:sp>
    </p:spTree>
    <p:extLst>
      <p:ext uri="{BB962C8B-B14F-4D97-AF65-F5344CB8AC3E}">
        <p14:creationId xmlns:p14="http://schemas.microsoft.com/office/powerpoint/2010/main" val="328937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E96D-286B-4964-BFC2-63A97635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Monospaced font - The &lt;</a:t>
            </a:r>
            <a:r>
              <a:rPr lang="en-US" b="1" dirty="0" err="1"/>
              <a:t>tt</a:t>
            </a:r>
            <a:r>
              <a:rPr lang="en-US" b="1" dirty="0"/>
              <a:t>&gt; Element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1A6AA-FC99-4FF3-9980-3C3643EA5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886" y="2576256"/>
            <a:ext cx="6554188" cy="891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2018B-29B1-48BF-963D-1BA7BC0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30" y="4520784"/>
            <a:ext cx="6362700" cy="8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7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E85B-DBB5-4BE2-AB60-2A233ABD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Superscript Text - The &lt;sup&gt;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AEBE-59A0-4D67-85EC-1DA23FDF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content of a &lt;sup&gt; element is written in superscript; the font size used is the same size as the characters surrounding it but is displayed half a </a:t>
            </a:r>
            <a:r>
              <a:rPr lang="en-US" sz="2400" b="1" dirty="0" err="1"/>
              <a:t>character.s</a:t>
            </a:r>
            <a:r>
              <a:rPr lang="en-US" sz="2400" b="1" dirty="0"/>
              <a:t> height above the </a:t>
            </a:r>
            <a:r>
              <a:rPr lang="en-IN" sz="2400" b="1" dirty="0"/>
              <a:t>other characters.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A6003-65C6-4A2A-B581-62D713A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4" y="4356442"/>
            <a:ext cx="7709094" cy="17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F612-E741-4BCC-9B32-791A35BE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Subscript Text - The &lt;sub&gt;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C443-C282-4EFD-8BC7-9EED6B72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content of a &lt;sub&gt; element is written in subscript; the font size used is the same as the characters surrounding it, but is displayed half a </a:t>
            </a:r>
            <a:r>
              <a:rPr lang="en-US" sz="2400" b="1" dirty="0" err="1"/>
              <a:t>character.s</a:t>
            </a:r>
            <a:r>
              <a:rPr lang="en-US" sz="2400" b="1" dirty="0"/>
              <a:t> height beneath the other </a:t>
            </a:r>
            <a:r>
              <a:rPr lang="en-IN" sz="2400" b="1" dirty="0"/>
              <a:t>characters.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13AC7-0ABE-41F0-8C7B-654EF9BC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17" y="4150658"/>
            <a:ext cx="8173329" cy="17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DB36-C38C-450C-B5DF-A8F2F67E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Elements – Heading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77CB-CE42-4DF4-8C42-8317CAA3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900" b="1" dirty="0"/>
              <a:t>Any documents starts with a heading.</a:t>
            </a:r>
          </a:p>
          <a:p>
            <a:r>
              <a:rPr lang="en-US" sz="5900" b="1" dirty="0"/>
              <a:t> You use different sizes for your headings.</a:t>
            </a:r>
          </a:p>
          <a:p>
            <a:r>
              <a:rPr lang="en-US" sz="5900" b="1" dirty="0"/>
              <a:t> HTML also have six levels of headings, which</a:t>
            </a:r>
          </a:p>
          <a:p>
            <a:pPr marL="0" indent="0">
              <a:buNone/>
            </a:pPr>
            <a:r>
              <a:rPr lang="pt-BR" sz="5900" b="1" dirty="0"/>
              <a:t>    use the elements &lt;h1&gt;, &lt;h2&gt;, &lt;h3&gt;, &lt;h4&gt;,</a:t>
            </a:r>
          </a:p>
          <a:p>
            <a:pPr marL="0" indent="0">
              <a:buNone/>
            </a:pPr>
            <a:r>
              <a:rPr lang="en-IN" sz="5900" b="1" dirty="0"/>
              <a:t>   &lt;h5&gt;, and &lt;h6&gt;.</a:t>
            </a:r>
          </a:p>
          <a:p>
            <a:r>
              <a:rPr lang="en-US" sz="5900" b="1" dirty="0"/>
              <a:t>While displaying any heading, browser adds</a:t>
            </a:r>
          </a:p>
          <a:p>
            <a:pPr marL="0" indent="0">
              <a:buNone/>
            </a:pPr>
            <a:r>
              <a:rPr lang="en-US" sz="5900" b="1" dirty="0"/>
              <a:t>   one line before and after that heading.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662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417-830B-493A-9B7C-9E7751B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Nonbreaking Spaces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F06F-9B4A-45F9-B546-15E3F0F6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Suppose you were to use the phrase "12 Angry Men." Here you would not want a browser to split the "12" and "Angry" across </a:t>
            </a:r>
            <a:r>
              <a:rPr lang="en-IN" sz="2400" b="1" dirty="0"/>
              <a:t>two lines:</a:t>
            </a:r>
          </a:p>
          <a:p>
            <a:pPr marL="0" indent="0">
              <a:buNone/>
            </a:pPr>
            <a:r>
              <a:rPr lang="en-US" sz="2400" b="1" dirty="0"/>
              <a:t>A good example of this technique appears in the movie "12 Angry </a:t>
            </a:r>
            <a:r>
              <a:rPr lang="en-IN" sz="2400" b="1" dirty="0"/>
              <a:t>Men."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7FEF3-D794-42C5-B108-7D4EB03B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4538296"/>
            <a:ext cx="7427741" cy="13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5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B14-A117-4AB7-B0E9-33C45E92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Preserve Formatting - &lt;pre&gt;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4203-F836-405B-971A-332A85B6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you want your text to follow the exact format of how it is written in the HTML document. In those cases, you can use the preformatted tag </a:t>
            </a:r>
            <a:r>
              <a:rPr lang="en-IN" sz="2800" b="1" dirty="0"/>
              <a:t>(&lt;pre&gt;).</a:t>
            </a:r>
          </a:p>
          <a:p>
            <a:r>
              <a:rPr lang="en-US" sz="2800" b="1" dirty="0"/>
              <a:t>Any text between the opening &lt;pre&gt; tag and the closing &lt;/pre&gt; tag will preserve the formatting of the source document.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0744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E1E3-B83D-454A-AC89-8322FAC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Preserve Formatting - &lt;pre&gt; Element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9992E-862A-436E-85BB-6D2D3E06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84" y="2150561"/>
            <a:ext cx="6068158" cy="39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BE7931-4180-49B1-B890-4C01BF222140}"/>
              </a:ext>
            </a:extLst>
          </p:cNvPr>
          <p:cNvSpPr/>
          <p:nvPr/>
        </p:nvSpPr>
        <p:spPr>
          <a:xfrm>
            <a:off x="3642445" y="2967335"/>
            <a:ext cx="49071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176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738D-9475-438A-923C-26B37A12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Centering Content - &lt;center&gt;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2F90-365C-4905-88EF-9A5BE7D7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Use &lt;center&gt; tag to put any content in the center of the page or any table cell.</a:t>
            </a:r>
          </a:p>
          <a:p>
            <a:r>
              <a:rPr lang="en-IN" sz="2200" b="1" dirty="0"/>
              <a:t> Example</a:t>
            </a:r>
          </a:p>
          <a:p>
            <a:pPr marL="0" indent="0">
              <a:buNone/>
            </a:pPr>
            <a:r>
              <a:rPr lang="en-US" sz="2200" b="1" dirty="0"/>
              <a:t>   &lt;p&gt;This is not in the center.&lt;/p&gt;</a:t>
            </a:r>
          </a:p>
          <a:p>
            <a:pPr marL="0" indent="0">
              <a:buNone/>
            </a:pPr>
            <a:r>
              <a:rPr lang="en-US" sz="2200" b="1" dirty="0"/>
              <a:t>  &lt;center&gt;&lt;p&gt;This is in the center.&lt;/p&gt;&lt;/center&gt;</a:t>
            </a:r>
          </a:p>
          <a:p>
            <a:endParaRPr lang="en-US" sz="2200" b="1" dirty="0"/>
          </a:p>
          <a:p>
            <a:pPr marL="0" indent="0">
              <a:buNone/>
            </a:pPr>
            <a:r>
              <a:rPr lang="en-US" sz="2800" b="1" dirty="0"/>
              <a:t>result</a:t>
            </a:r>
          </a:p>
          <a:p>
            <a:pPr marL="0" indent="0">
              <a:buNone/>
            </a:pPr>
            <a:r>
              <a:rPr lang="en-US" sz="2200" b="1" dirty="0"/>
              <a:t>This is not in the center.</a:t>
            </a:r>
          </a:p>
          <a:p>
            <a:pPr marL="0" indent="0" algn="ctr">
              <a:buNone/>
            </a:pPr>
            <a:r>
              <a:rPr lang="en-US" sz="2200" b="1" dirty="0"/>
              <a:t>This is in the center.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87745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97A-65D1-434D-9C06-C4FD3AE4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71" y="210555"/>
            <a:ext cx="9905998" cy="1478570"/>
          </a:xfrm>
        </p:spPr>
        <p:txBody>
          <a:bodyPr/>
          <a:lstStyle/>
          <a:p>
            <a:r>
              <a:rPr lang="en-IN" dirty="0"/>
              <a:t>Example – Heading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E679-3EA3-46E0-B10A-A3BE651E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22" y="1447629"/>
            <a:ext cx="9905999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b="1" dirty="0"/>
              <a:t>&lt;html&gt;</a:t>
            </a:r>
          </a:p>
          <a:p>
            <a:pPr marL="0" indent="0" algn="just">
              <a:buNone/>
            </a:pPr>
            <a:r>
              <a:rPr lang="en-US" sz="1800" b="1" dirty="0"/>
              <a:t>&lt;head&gt;&lt;title&gt;Heading Tags&lt;/title&gt;&lt;/head&gt;</a:t>
            </a:r>
          </a:p>
          <a:p>
            <a:pPr marL="0" indent="0" algn="just">
              <a:buNone/>
            </a:pPr>
            <a:r>
              <a:rPr lang="en-IN" sz="1800" b="1" dirty="0"/>
              <a:t>&lt;body&gt;</a:t>
            </a:r>
          </a:p>
          <a:p>
            <a:pPr marL="0" indent="0" algn="just">
              <a:buNone/>
            </a:pPr>
            <a:r>
              <a:rPr lang="en-US" sz="1800" b="1" dirty="0"/>
              <a:t>&lt;h1&gt;This is heading 1&lt;/h1&gt;</a:t>
            </a:r>
          </a:p>
          <a:p>
            <a:pPr marL="0" indent="0" algn="just">
              <a:buNone/>
            </a:pPr>
            <a:r>
              <a:rPr lang="en-US" sz="1800" b="1" dirty="0"/>
              <a:t>&lt;h2&gt;This is heading 2&lt;/h2&gt;</a:t>
            </a:r>
          </a:p>
          <a:p>
            <a:pPr marL="0" indent="0" algn="just">
              <a:buNone/>
            </a:pPr>
            <a:r>
              <a:rPr lang="en-US" sz="1800" b="1" dirty="0"/>
              <a:t>&lt;h3&gt;This is heading 3&lt;/h3&gt;</a:t>
            </a:r>
          </a:p>
          <a:p>
            <a:pPr marL="0" indent="0" algn="just">
              <a:buNone/>
            </a:pPr>
            <a:r>
              <a:rPr lang="en-US" sz="1800" b="1" dirty="0"/>
              <a:t>&lt;h4&gt;This is heading 4&lt;/h4&gt;</a:t>
            </a:r>
          </a:p>
          <a:p>
            <a:pPr marL="0" indent="0" algn="just">
              <a:buNone/>
            </a:pPr>
            <a:r>
              <a:rPr lang="en-US" sz="1800" b="1" dirty="0"/>
              <a:t>&lt;h5&gt;This is heading 5&lt;/h5&gt;</a:t>
            </a:r>
          </a:p>
          <a:p>
            <a:pPr marL="0" indent="0" algn="just">
              <a:buNone/>
            </a:pPr>
            <a:r>
              <a:rPr lang="en-US" sz="1800" b="1" dirty="0"/>
              <a:t>&lt;h6&gt;This is heading 6&lt;/h6&gt;</a:t>
            </a:r>
          </a:p>
          <a:p>
            <a:pPr marL="0" indent="0" algn="just">
              <a:buNone/>
            </a:pPr>
            <a:r>
              <a:rPr lang="en-IN" sz="1800" b="1" dirty="0"/>
              <a:t>&lt;/body&gt;</a:t>
            </a:r>
          </a:p>
          <a:p>
            <a:pPr marL="0" indent="0" algn="just">
              <a:buNone/>
            </a:pPr>
            <a:r>
              <a:rPr lang="en-IN" sz="18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8305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8FC6-DBF6-4594-B03E-EEE34BF6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Heading 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9DDAB-2E35-4794-ADCF-072EBA931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42" y="1853248"/>
            <a:ext cx="6157853" cy="43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E41-FE90-4633-A12D-E3353154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Paragraph - The &lt;p&gt;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D6B6-9D83-4603-9E07-844F42EB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&lt;p&gt; element offers a way to structure </a:t>
            </a:r>
            <a:r>
              <a:rPr lang="en-IN" sz="3600" b="1" dirty="0"/>
              <a:t>your text.</a:t>
            </a:r>
          </a:p>
          <a:p>
            <a:r>
              <a:rPr lang="en-US" sz="3600" b="1" dirty="0"/>
              <a:t> Each paragraph of text should go in between an opening &lt;p&gt; and closing &lt;/p&gt; tag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985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B6B2-E388-4CC6-83D1-A08BB454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&lt;p&gt; Parag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58D7-7636-4E3C-85F7-AB201AE7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&lt;html&gt;</a:t>
            </a:r>
          </a:p>
          <a:p>
            <a:pPr marL="0" indent="0">
              <a:buNone/>
            </a:pPr>
            <a:r>
              <a:rPr lang="en-US" sz="2400" b="1" dirty="0"/>
              <a:t>&lt;head&gt;&lt;title&gt;Paragraph Tag&lt;/head&gt;</a:t>
            </a:r>
          </a:p>
          <a:p>
            <a:pPr marL="0" indent="0">
              <a:buNone/>
            </a:pPr>
            <a:r>
              <a:rPr lang="en-IN" sz="2400" b="1" dirty="0"/>
              <a:t>&lt;body&gt;</a:t>
            </a:r>
          </a:p>
          <a:p>
            <a:pPr marL="0" indent="0">
              <a:buNone/>
            </a:pPr>
            <a:r>
              <a:rPr lang="en-US" sz="2400" b="1" dirty="0"/>
              <a:t>&lt;p&gt;Here is a paragraph of text.&lt;/p&gt;</a:t>
            </a:r>
          </a:p>
          <a:p>
            <a:pPr marL="0" indent="0">
              <a:buNone/>
            </a:pPr>
            <a:r>
              <a:rPr lang="en-US" sz="2400" b="1" dirty="0"/>
              <a:t>&lt;p&gt;Here is a second paragraph of text.&lt;/p&gt;</a:t>
            </a:r>
          </a:p>
          <a:p>
            <a:pPr marL="0" indent="0">
              <a:buNone/>
            </a:pPr>
            <a:r>
              <a:rPr lang="en-US" sz="2400" b="1" dirty="0"/>
              <a:t>&lt;p&gt;Here is a third paragraph of text.&lt;/p&gt;</a:t>
            </a:r>
          </a:p>
          <a:p>
            <a:pPr marL="0" indent="0">
              <a:buNone/>
            </a:pPr>
            <a:r>
              <a:rPr lang="en-IN" sz="2400" b="1" dirty="0"/>
              <a:t>&lt;/body&gt;</a:t>
            </a:r>
          </a:p>
          <a:p>
            <a:pPr marL="0" indent="0">
              <a:buNone/>
            </a:pPr>
            <a:r>
              <a:rPr lang="en-IN" sz="24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118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2160-7B47-4341-B918-35D76081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paragraph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D9AC-870F-4277-9A5C-89ED155A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Here is a paragraph of text.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Here is a second paragraph of text.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Here is a third paragraph of text.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3405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A7A2-7837-41F0-9967-22247C3C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&lt;p&gt; - align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2CA3-38A0-494E-9BB4-B6EDD1AC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You can use </a:t>
            </a:r>
            <a:r>
              <a:rPr lang="en-US" sz="2800" b="1" i="1" dirty="0"/>
              <a:t>align </a:t>
            </a:r>
            <a:r>
              <a:rPr lang="en-US" sz="2800" b="1" dirty="0"/>
              <a:t>attribute to align your </a:t>
            </a:r>
            <a:r>
              <a:rPr lang="en-IN" sz="2800" b="1" dirty="0"/>
              <a:t>paragraphs.</a:t>
            </a:r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6BDE1-4BE2-4EBE-A65C-4085EF69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4" y="3705108"/>
            <a:ext cx="6236531" cy="1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6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917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BASICS OF HTML FORMATTING AND FONTS</vt:lpstr>
      <vt:lpstr>The Elements – Heading Tag</vt:lpstr>
      <vt:lpstr>Centering Content - &lt;center&gt; Element</vt:lpstr>
      <vt:lpstr>Example – Heading Tags</vt:lpstr>
      <vt:lpstr>Example – Heading Tags</vt:lpstr>
      <vt:lpstr>Create Paragraph - The &lt;p&gt; Element</vt:lpstr>
      <vt:lpstr>Example - &lt;p&gt; Parag tag</vt:lpstr>
      <vt:lpstr>Result of paragraph tag</vt:lpstr>
      <vt:lpstr>&lt;p&gt; - align attribute</vt:lpstr>
      <vt:lpstr>Presentational Tags</vt:lpstr>
      <vt:lpstr>Line Breaks - The &lt;br /&gt; Element:</vt:lpstr>
      <vt:lpstr>&lt;font &gt; tag</vt:lpstr>
      <vt:lpstr>&lt;font &gt; tag</vt:lpstr>
      <vt:lpstr>&lt;font &gt; tag attributes</vt:lpstr>
      <vt:lpstr>Strike Text - The &lt;strike&gt; Element</vt:lpstr>
      <vt:lpstr>Monospaced font - The &lt;tt&gt; Element</vt:lpstr>
      <vt:lpstr>Monospaced font - The &lt;tt&gt; Element</vt:lpstr>
      <vt:lpstr>Superscript Text - The &lt;sup&gt; Element</vt:lpstr>
      <vt:lpstr>Subscript Text - The &lt;sub&gt; Element</vt:lpstr>
      <vt:lpstr>Nonbreaking Spaces</vt:lpstr>
      <vt:lpstr>Preserve Formatting - &lt;pre&gt; Element</vt:lpstr>
      <vt:lpstr>Preserve Formatting - &lt;pre&gt; Element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bhumil.15beceg048@gmail.com</dc:creator>
  <cp:lastModifiedBy>bhumil.15beceg048@gmail.com</cp:lastModifiedBy>
  <cp:revision>8</cp:revision>
  <dcterms:created xsi:type="dcterms:W3CDTF">2018-04-05T05:31:17Z</dcterms:created>
  <dcterms:modified xsi:type="dcterms:W3CDTF">2018-04-05T06:45:33Z</dcterms:modified>
</cp:coreProperties>
</file>