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2" r:id="rId6"/>
    <p:sldId id="257" r:id="rId7"/>
    <p:sldId id="259" r:id="rId8"/>
    <p:sldId id="263" r:id="rId9"/>
    <p:sldId id="265" r:id="rId10"/>
    <p:sldId id="264" r:id="rId11"/>
    <p:sldId id="260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bb9c873b9ebe90b/Desktop/B412%20Sem%202/Data%20Mining%20and%20Modelling/Winter%20Term%20Project/Tern%20Group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bb9c873b9ebe90b/Desktop/B412%20Sem%202/Data%20Mining%20and%20Modelling/Winter%20Term%20Project/Tern%20Group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[Tern Group Project.xlsx]Summary Tables!PivotTable5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2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 Price Trends Over</a:t>
            </a:r>
            <a:r>
              <a:rPr lang="en-CA" sz="1200" b="1" i="1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</a:t>
            </a:r>
            <a:endParaRPr lang="en-CA" sz="1200" b="1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A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'Summary Tables'!$B$25:$B$26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'Summary Tables'!$A$27:$A$39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'Summary Tables'!$B$27:$B$39</c:f>
              <c:numCache>
                <c:formatCode>_("$"* #,##0.00_);_("$"* \(#,##0.00\);_("$"* "-"??_);_(@_)</c:formatCode>
                <c:ptCount val="12"/>
                <c:pt idx="0">
                  <c:v>16.552166666666665</c:v>
                </c:pt>
                <c:pt idx="1">
                  <c:v>16.586586666666669</c:v>
                </c:pt>
                <c:pt idx="2">
                  <c:v>12.470406666666666</c:v>
                </c:pt>
                <c:pt idx="3">
                  <c:v>12.606673333333333</c:v>
                </c:pt>
                <c:pt idx="4">
                  <c:v>13.497487666666668</c:v>
                </c:pt>
                <c:pt idx="5">
                  <c:v>11.720851999999997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DD-4CF6-A200-B087D18F1057}"/>
            </c:ext>
          </c:extLst>
        </c:ser>
        <c:ser>
          <c:idx val="1"/>
          <c:order val="1"/>
          <c:tx>
            <c:strRef>
              <c:f>'Summary Tables'!$C$25:$C$26</c:f>
              <c:strCache>
                <c:ptCount val="1"/>
                <c:pt idx="0">
                  <c:v>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'Summary Tables'!$A$27:$A$39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'Summary Tables'!$C$27:$C$39</c:f>
              <c:numCache>
                <c:formatCode>General</c:formatCode>
                <c:ptCount val="12"/>
                <c:pt idx="6" formatCode="_(&quot;$&quot;* #,##0.00_);_(&quot;$&quot;* \(#,##0.00\);_(&quot;$&quot;* &quot;-&quot;??_);_(@_)">
                  <c:v>13.050439666666668</c:v>
                </c:pt>
                <c:pt idx="7" formatCode="_(&quot;$&quot;* #,##0.00_);_(&quot;$&quot;* \(#,##0.00\);_(&quot;$&quot;* &quot;-&quot;??_);_(@_)">
                  <c:v>12.477246666666664</c:v>
                </c:pt>
                <c:pt idx="8" formatCode="_(&quot;$&quot;* #,##0.00_);_(&quot;$&quot;* \(#,##0.00\);_(&quot;$&quot;* &quot;-&quot;??_);_(@_)">
                  <c:v>12.821208333333329</c:v>
                </c:pt>
                <c:pt idx="9" formatCode="_(&quot;$&quot;* #,##0.00_);_(&quot;$&quot;* \(#,##0.00\);_(&quot;$&quot;* &quot;-&quot;??_);_(@_)">
                  <c:v>13.572109666666666</c:v>
                </c:pt>
                <c:pt idx="10" formatCode="_(&quot;$&quot;* #,##0.00_);_(&quot;$&quot;* \(#,##0.00\);_(&quot;$&quot;* &quot;-&quot;??_);_(@_)">
                  <c:v>20.633744666666665</c:v>
                </c:pt>
                <c:pt idx="11" formatCode="_(&quot;$&quot;* #,##0.00_);_(&quot;$&quot;* \(#,##0.00\);_(&quot;$&quot;* &quot;-&quot;??_);_(@_)">
                  <c:v>24.896895999999995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DD-4CF6-A200-B087D18F1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2709408"/>
        <c:axId val="1892701728"/>
      </c:lineChart>
      <c:catAx>
        <c:axId val="1892709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CA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701728"/>
        <c:crosses val="autoZero"/>
        <c:auto val="1"/>
        <c:lblAlgn val="ctr"/>
        <c:lblOffset val="100"/>
        <c:noMultiLvlLbl val="0"/>
      </c:catAx>
      <c:valAx>
        <c:axId val="1892701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Adjusted Closing Price($)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70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[Tern Group Project.xlsx]Summary Tables!PivotTable1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1200" b="1" i="1" u="none" strike="noStrike" baseline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Trading Volume Surge: Wave 1 (Panic) vs. Wave 2 (Recovery)</a:t>
            </a:r>
            <a:endParaRPr lang="en-CA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A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'Summary Tables'!$B$42:$B$43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0D0F-4055-A991-223CF8F246B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0D0F-4055-A991-223CF8F246B7}"/>
                </c:ext>
              </c:extLst>
            </c:dLbl>
            <c:dLbl>
              <c:idx val="2"/>
              <c:layout>
                <c:manualLayout>
                  <c:x val="-5.4914763207108648E-2"/>
                  <c:y val="-2.258393399089533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0D0F-4055-A991-223CF8F246B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D0F-4055-A991-223CF8F246B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D0F-4055-A991-223CF8F246B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D0F-4055-A991-223CF8F246B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D0F-4055-A991-223CF8F246B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D0F-4055-A991-223CF8F246B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D0F-4055-A991-223CF8F246B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D0F-4055-A991-223CF8F246B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D0F-4055-A991-223CF8F246B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D0F-4055-A991-223CF8F246B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D0F-4055-A991-223CF8F246B7}"/>
                </c:ext>
              </c:extLst>
            </c:dLbl>
            <c:dLbl>
              <c:idx val="13"/>
              <c:layout>
                <c:manualLayout>
                  <c:x val="-3.4321727004442824E-2"/>
                  <c:y val="-2.258393399089531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0D0F-4055-A991-223CF8F246B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D0F-4055-A991-223CF8F246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'Summary Tables'!$A$44:$A$59</c:f>
              <c:strCache>
                <c:ptCount val="15"/>
                <c:pt idx="0">
                  <c:v>Air Canada</c:v>
                </c:pt>
                <c:pt idx="1">
                  <c:v>Air France</c:v>
                </c:pt>
                <c:pt idx="2">
                  <c:v>American Airlines</c:v>
                </c:pt>
                <c:pt idx="3">
                  <c:v>Cathey Pacific</c:v>
                </c:pt>
                <c:pt idx="4">
                  <c:v>China Easter</c:v>
                </c:pt>
                <c:pt idx="5">
                  <c:v>Delta</c:v>
                </c:pt>
                <c:pt idx="6">
                  <c:v>Japan Airlines</c:v>
                </c:pt>
                <c:pt idx="7">
                  <c:v>JetBlue</c:v>
                </c:pt>
                <c:pt idx="8">
                  <c:v>KLM Dutch</c:v>
                </c:pt>
                <c:pt idx="9">
                  <c:v>Lufthansa</c:v>
                </c:pt>
                <c:pt idx="10">
                  <c:v>Singapore Airlines</c:v>
                </c:pt>
                <c:pt idx="11">
                  <c:v>SouthWest Airlines</c:v>
                </c:pt>
                <c:pt idx="12">
                  <c:v>Thai Airways</c:v>
                </c:pt>
                <c:pt idx="13">
                  <c:v>Turkish Airlines</c:v>
                </c:pt>
                <c:pt idx="14">
                  <c:v>United Airlines</c:v>
                </c:pt>
              </c:strCache>
            </c:strRef>
          </c:cat>
          <c:val>
            <c:numRef>
              <c:f>'Summary Tables'!$B$44:$B$59</c:f>
              <c:numCache>
                <c:formatCode>#,##0,,"M"</c:formatCode>
                <c:ptCount val="15"/>
                <c:pt idx="0">
                  <c:v>673892900</c:v>
                </c:pt>
                <c:pt idx="1">
                  <c:v>142161423</c:v>
                </c:pt>
                <c:pt idx="2">
                  <c:v>9231210000</c:v>
                </c:pt>
                <c:pt idx="3">
                  <c:v>350</c:v>
                </c:pt>
                <c:pt idx="4">
                  <c:v>7308623320</c:v>
                </c:pt>
                <c:pt idx="5">
                  <c:v>2527379100</c:v>
                </c:pt>
                <c:pt idx="6">
                  <c:v>9721</c:v>
                </c:pt>
                <c:pt idx="7">
                  <c:v>1262978800</c:v>
                </c:pt>
                <c:pt idx="8">
                  <c:v>25874</c:v>
                </c:pt>
                <c:pt idx="9">
                  <c:v>930915596</c:v>
                </c:pt>
                <c:pt idx="10">
                  <c:v>11236300</c:v>
                </c:pt>
                <c:pt idx="11">
                  <c:v>1374692200</c:v>
                </c:pt>
                <c:pt idx="12">
                  <c:v>1932420</c:v>
                </c:pt>
                <c:pt idx="13">
                  <c:v>11907229552</c:v>
                </c:pt>
                <c:pt idx="14">
                  <c:v>3782590600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0F-4055-A991-223CF8F246B7}"/>
            </c:ext>
          </c:extLst>
        </c:ser>
        <c:ser>
          <c:idx val="1"/>
          <c:order val="1"/>
          <c:tx>
            <c:strRef>
              <c:f>'Summary Tables'!$C$42:$C$43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D0F-4055-A991-223CF8F246B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0D0F-4055-A991-223CF8F246B7}"/>
                </c:ext>
              </c:extLst>
            </c:dLbl>
            <c:dLbl>
              <c:idx val="2"/>
              <c:layout>
                <c:manualLayout>
                  <c:x val="4.8050417806220068E-2"/>
                  <c:y val="-3.01119119878604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0D0F-4055-A991-223CF8F246B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D0F-4055-A991-223CF8F246B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D0F-4055-A991-223CF8F246B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D0F-4055-A991-223CF8F246B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D0F-4055-A991-223CF8F246B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D0F-4055-A991-223CF8F246B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D0F-4055-A991-223CF8F246B7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D0F-4055-A991-223CF8F246B7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D0F-4055-A991-223CF8F246B7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D0F-4055-A991-223CF8F246B7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D0F-4055-A991-223CF8F246B7}"/>
                </c:ext>
              </c:extLst>
            </c:dLbl>
            <c:dLbl>
              <c:idx val="13"/>
              <c:layout>
                <c:manualLayout>
                  <c:x val="4.347418753896101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0D0F-4055-A991-223CF8F246B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D0F-4055-A991-223CF8F246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'Summary Tables'!$A$44:$A$59</c:f>
              <c:strCache>
                <c:ptCount val="15"/>
                <c:pt idx="0">
                  <c:v>Air Canada</c:v>
                </c:pt>
                <c:pt idx="1">
                  <c:v>Air France</c:v>
                </c:pt>
                <c:pt idx="2">
                  <c:v>American Airlines</c:v>
                </c:pt>
                <c:pt idx="3">
                  <c:v>Cathey Pacific</c:v>
                </c:pt>
                <c:pt idx="4">
                  <c:v>China Easter</c:v>
                </c:pt>
                <c:pt idx="5">
                  <c:v>Delta</c:v>
                </c:pt>
                <c:pt idx="6">
                  <c:v>Japan Airlines</c:v>
                </c:pt>
                <c:pt idx="7">
                  <c:v>JetBlue</c:v>
                </c:pt>
                <c:pt idx="8">
                  <c:v>KLM Dutch</c:v>
                </c:pt>
                <c:pt idx="9">
                  <c:v>Lufthansa</c:v>
                </c:pt>
                <c:pt idx="10">
                  <c:v>Singapore Airlines</c:v>
                </c:pt>
                <c:pt idx="11">
                  <c:v>SouthWest Airlines</c:v>
                </c:pt>
                <c:pt idx="12">
                  <c:v>Thai Airways</c:v>
                </c:pt>
                <c:pt idx="13">
                  <c:v>Turkish Airlines</c:v>
                </c:pt>
                <c:pt idx="14">
                  <c:v>United Airlines</c:v>
                </c:pt>
              </c:strCache>
            </c:strRef>
          </c:cat>
          <c:val>
            <c:numRef>
              <c:f>'Summary Tables'!$C$44:$C$59</c:f>
              <c:numCache>
                <c:formatCode>#,##0,,"M"</c:formatCode>
                <c:ptCount val="15"/>
                <c:pt idx="0">
                  <c:v>696000400</c:v>
                </c:pt>
                <c:pt idx="1">
                  <c:v>146831054</c:v>
                </c:pt>
                <c:pt idx="2">
                  <c:v>8022258200</c:v>
                </c:pt>
                <c:pt idx="3">
                  <c:v>10300</c:v>
                </c:pt>
                <c:pt idx="4">
                  <c:v>5629865793</c:v>
                </c:pt>
                <c:pt idx="5">
                  <c:v>5018714700</c:v>
                </c:pt>
                <c:pt idx="6">
                  <c:v>14523</c:v>
                </c:pt>
                <c:pt idx="7">
                  <c:v>1759172500</c:v>
                </c:pt>
                <c:pt idx="8">
                  <c:v>49594</c:v>
                </c:pt>
                <c:pt idx="9">
                  <c:v>2030912604</c:v>
                </c:pt>
                <c:pt idx="10">
                  <c:v>6214900</c:v>
                </c:pt>
                <c:pt idx="11">
                  <c:v>2025567600</c:v>
                </c:pt>
                <c:pt idx="12">
                  <c:v>644065</c:v>
                </c:pt>
                <c:pt idx="13">
                  <c:v>12622185056</c:v>
                </c:pt>
                <c:pt idx="14">
                  <c:v>4467826400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0F-4055-A991-223CF8F246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27"/>
        <c:axId val="1876728816"/>
        <c:axId val="1876727856"/>
      </c:barChart>
      <c:catAx>
        <c:axId val="1876728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Air lines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6727856"/>
        <c:crosses val="autoZero"/>
        <c:auto val="1"/>
        <c:lblAlgn val="ctr"/>
        <c:lblOffset val="100"/>
        <c:noMultiLvlLbl val="0"/>
      </c:catAx>
      <c:valAx>
        <c:axId val="187672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Volume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,,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672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4C9A6-8FFB-43D5-8C56-A40A97ED32A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AFF653-861B-48ED-98D9-7CBD272085C3}">
      <dgm:prSet custT="1"/>
      <dgm:spPr/>
      <dgm:t>
        <a:bodyPr/>
        <a:lstStyle/>
        <a:p>
          <a:pPr algn="just"/>
          <a:r>
            <a: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COVID-19 caused a 60.2% drop in global passenger demand (IATA, 2021), making airlines a critical case for crisis response.</a:t>
          </a:r>
        </a:p>
      </dgm:t>
    </dgm:pt>
    <dgm:pt modelId="{754E3D18-67AB-4757-BDF3-68660FC5BF45}" type="parTrans" cxnId="{CDC7FF55-C8AD-4368-8E7E-80D2FF490859}">
      <dgm:prSet/>
      <dgm:spPr/>
      <dgm:t>
        <a:bodyPr/>
        <a:lstStyle/>
        <a:p>
          <a:endParaRPr lang="en-US"/>
        </a:p>
      </dgm:t>
    </dgm:pt>
    <dgm:pt modelId="{4971DA71-B14C-4914-A22A-2A67C4023BC4}" type="sibTrans" cxnId="{CDC7FF55-C8AD-4368-8E7E-80D2FF490859}">
      <dgm:prSet/>
      <dgm:spPr/>
      <dgm:t>
        <a:bodyPr/>
        <a:lstStyle/>
        <a:p>
          <a:endParaRPr lang="en-US"/>
        </a:p>
      </dgm:t>
    </dgm:pt>
    <dgm:pt modelId="{A6059844-6A02-4C20-BB92-9293D43C441C}">
      <dgm:prSet custT="1"/>
      <dgm:spPr/>
      <dgm:t>
        <a:bodyPr/>
        <a:lstStyle/>
        <a:p>
          <a:pPr algn="just"/>
          <a:r>
            <a: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Governments imposed travel bans, grounding 66% of fleets (ICAO, 2020), triggering unprecedented stock volatility</a:t>
          </a:r>
        </a:p>
      </dgm:t>
    </dgm:pt>
    <dgm:pt modelId="{36BC8A0E-AFE5-410D-ABC9-13878C07BFAC}" type="parTrans" cxnId="{DD5DE69F-C2EA-4EDF-B5B4-98A1087443BD}">
      <dgm:prSet/>
      <dgm:spPr/>
      <dgm:t>
        <a:bodyPr/>
        <a:lstStyle/>
        <a:p>
          <a:endParaRPr lang="en-US"/>
        </a:p>
      </dgm:t>
    </dgm:pt>
    <dgm:pt modelId="{90B2C0EF-D374-44C1-AC4C-8CEF1CB581D6}" type="sibTrans" cxnId="{DD5DE69F-C2EA-4EDF-B5B4-98A1087443BD}">
      <dgm:prSet/>
      <dgm:spPr/>
      <dgm:t>
        <a:bodyPr/>
        <a:lstStyle/>
        <a:p>
          <a:endParaRPr lang="en-US"/>
        </a:p>
      </dgm:t>
    </dgm:pt>
    <dgm:pt modelId="{352B32ED-1C3F-4D37-8F81-44E8C2B1ECE8}" type="pres">
      <dgm:prSet presAssocID="{FD84C9A6-8FFB-43D5-8C56-A40A97ED32AC}" presName="root" presStyleCnt="0">
        <dgm:presLayoutVars>
          <dgm:dir/>
          <dgm:resizeHandles val="exact"/>
        </dgm:presLayoutVars>
      </dgm:prSet>
      <dgm:spPr/>
    </dgm:pt>
    <dgm:pt modelId="{6B3F6DAF-5D79-4CC3-BEAF-9B958EB1DAAE}" type="pres">
      <dgm:prSet presAssocID="{59AFF653-861B-48ED-98D9-7CBD272085C3}" presName="compNode" presStyleCnt="0"/>
      <dgm:spPr/>
    </dgm:pt>
    <dgm:pt modelId="{B868E530-6015-4C22-AACC-F38553CB1B78}" type="pres">
      <dgm:prSet presAssocID="{59AFF653-861B-48ED-98D9-7CBD272085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743D04B0-AF35-440E-8243-37E68D5BD8E6}" type="pres">
      <dgm:prSet presAssocID="{59AFF653-861B-48ED-98D9-7CBD272085C3}" presName="spaceRect" presStyleCnt="0"/>
      <dgm:spPr/>
    </dgm:pt>
    <dgm:pt modelId="{F049432A-137E-4C05-B711-441A3C3FE6B6}" type="pres">
      <dgm:prSet presAssocID="{59AFF653-861B-48ED-98D9-7CBD272085C3}" presName="textRect" presStyleLbl="revTx" presStyleIdx="0" presStyleCnt="2">
        <dgm:presLayoutVars>
          <dgm:chMax val="1"/>
          <dgm:chPref val="1"/>
        </dgm:presLayoutVars>
      </dgm:prSet>
      <dgm:spPr/>
    </dgm:pt>
    <dgm:pt modelId="{4F36E0FD-4661-486A-B0D5-4A703667F89A}" type="pres">
      <dgm:prSet presAssocID="{4971DA71-B14C-4914-A22A-2A67C4023BC4}" presName="sibTrans" presStyleCnt="0"/>
      <dgm:spPr/>
    </dgm:pt>
    <dgm:pt modelId="{F7A9F3F1-25A3-4C35-A9A4-C57B1C6D9CA5}" type="pres">
      <dgm:prSet presAssocID="{A6059844-6A02-4C20-BB92-9293D43C441C}" presName="compNode" presStyleCnt="0"/>
      <dgm:spPr/>
    </dgm:pt>
    <dgm:pt modelId="{7E7E1F7B-E43C-4616-9B93-01781B742863}" type="pres">
      <dgm:prSet presAssocID="{A6059844-6A02-4C20-BB92-9293D43C44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C69121C7-C3FF-4011-A95B-B2561691F3E6}" type="pres">
      <dgm:prSet presAssocID="{A6059844-6A02-4C20-BB92-9293D43C441C}" presName="spaceRect" presStyleCnt="0"/>
      <dgm:spPr/>
    </dgm:pt>
    <dgm:pt modelId="{2FEE78F0-CC22-4F84-A130-4A9EF814777B}" type="pres">
      <dgm:prSet presAssocID="{A6059844-6A02-4C20-BB92-9293D43C441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DC7FF55-C8AD-4368-8E7E-80D2FF490859}" srcId="{FD84C9A6-8FFB-43D5-8C56-A40A97ED32AC}" destId="{59AFF653-861B-48ED-98D9-7CBD272085C3}" srcOrd="0" destOrd="0" parTransId="{754E3D18-67AB-4757-BDF3-68660FC5BF45}" sibTransId="{4971DA71-B14C-4914-A22A-2A67C4023BC4}"/>
    <dgm:cxn modelId="{F3EACA80-21EE-4395-B841-1ED0880D9811}" type="presOf" srcId="{FD84C9A6-8FFB-43D5-8C56-A40A97ED32AC}" destId="{352B32ED-1C3F-4D37-8F81-44E8C2B1ECE8}" srcOrd="0" destOrd="0" presId="urn:microsoft.com/office/officeart/2018/2/layout/IconLabelList"/>
    <dgm:cxn modelId="{DD5DE69F-C2EA-4EDF-B5B4-98A1087443BD}" srcId="{FD84C9A6-8FFB-43D5-8C56-A40A97ED32AC}" destId="{A6059844-6A02-4C20-BB92-9293D43C441C}" srcOrd="1" destOrd="0" parTransId="{36BC8A0E-AFE5-410D-ABC9-13878C07BFAC}" sibTransId="{90B2C0EF-D374-44C1-AC4C-8CEF1CB581D6}"/>
    <dgm:cxn modelId="{2C0B3FA3-AACC-4588-B4D6-EA54D1A83CD2}" type="presOf" srcId="{59AFF653-861B-48ED-98D9-7CBD272085C3}" destId="{F049432A-137E-4C05-B711-441A3C3FE6B6}" srcOrd="0" destOrd="0" presId="urn:microsoft.com/office/officeart/2018/2/layout/IconLabelList"/>
    <dgm:cxn modelId="{D4DA9DE1-6AA5-4FA1-A0F4-C9DC73CCEA46}" type="presOf" srcId="{A6059844-6A02-4C20-BB92-9293D43C441C}" destId="{2FEE78F0-CC22-4F84-A130-4A9EF814777B}" srcOrd="0" destOrd="0" presId="urn:microsoft.com/office/officeart/2018/2/layout/IconLabelList"/>
    <dgm:cxn modelId="{7405A23A-8B74-4211-BC81-78DE5B261F21}" type="presParOf" srcId="{352B32ED-1C3F-4D37-8F81-44E8C2B1ECE8}" destId="{6B3F6DAF-5D79-4CC3-BEAF-9B958EB1DAAE}" srcOrd="0" destOrd="0" presId="urn:microsoft.com/office/officeart/2018/2/layout/IconLabelList"/>
    <dgm:cxn modelId="{EC857ACE-FECC-4DF5-9E4D-86A105914CF3}" type="presParOf" srcId="{6B3F6DAF-5D79-4CC3-BEAF-9B958EB1DAAE}" destId="{B868E530-6015-4C22-AACC-F38553CB1B78}" srcOrd="0" destOrd="0" presId="urn:microsoft.com/office/officeart/2018/2/layout/IconLabelList"/>
    <dgm:cxn modelId="{4909BA7C-0C92-4F7B-846C-3DE3994E4375}" type="presParOf" srcId="{6B3F6DAF-5D79-4CC3-BEAF-9B958EB1DAAE}" destId="{743D04B0-AF35-440E-8243-37E68D5BD8E6}" srcOrd="1" destOrd="0" presId="urn:microsoft.com/office/officeart/2018/2/layout/IconLabelList"/>
    <dgm:cxn modelId="{47B972F0-F662-4280-853B-E85271993835}" type="presParOf" srcId="{6B3F6DAF-5D79-4CC3-BEAF-9B958EB1DAAE}" destId="{F049432A-137E-4C05-B711-441A3C3FE6B6}" srcOrd="2" destOrd="0" presId="urn:microsoft.com/office/officeart/2018/2/layout/IconLabelList"/>
    <dgm:cxn modelId="{8B324263-F27B-43FB-BA1F-78B232534A5D}" type="presParOf" srcId="{352B32ED-1C3F-4D37-8F81-44E8C2B1ECE8}" destId="{4F36E0FD-4661-486A-B0D5-4A703667F89A}" srcOrd="1" destOrd="0" presId="urn:microsoft.com/office/officeart/2018/2/layout/IconLabelList"/>
    <dgm:cxn modelId="{140F410D-211A-4A3A-90DC-32C3515B027B}" type="presParOf" srcId="{352B32ED-1C3F-4D37-8F81-44E8C2B1ECE8}" destId="{F7A9F3F1-25A3-4C35-A9A4-C57B1C6D9CA5}" srcOrd="2" destOrd="0" presId="urn:microsoft.com/office/officeart/2018/2/layout/IconLabelList"/>
    <dgm:cxn modelId="{C4253F20-5BE9-4D8C-B0B6-EB317A98B38A}" type="presParOf" srcId="{F7A9F3F1-25A3-4C35-A9A4-C57B1C6D9CA5}" destId="{7E7E1F7B-E43C-4616-9B93-01781B742863}" srcOrd="0" destOrd="0" presId="urn:microsoft.com/office/officeart/2018/2/layout/IconLabelList"/>
    <dgm:cxn modelId="{9E3F9845-2811-427A-86F7-0ABA5DC70A6F}" type="presParOf" srcId="{F7A9F3F1-25A3-4C35-A9A4-C57B1C6D9CA5}" destId="{C69121C7-C3FF-4011-A95B-B2561691F3E6}" srcOrd="1" destOrd="0" presId="urn:microsoft.com/office/officeart/2018/2/layout/IconLabelList"/>
    <dgm:cxn modelId="{63EF426E-F3ED-4B04-AC36-D7DFFD2F5D59}" type="presParOf" srcId="{F7A9F3F1-25A3-4C35-A9A4-C57B1C6D9CA5}" destId="{2FEE78F0-CC22-4F84-A130-4A9EF814777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8E530-6015-4C22-AACC-F38553CB1B78}">
      <dsp:nvSpPr>
        <dsp:cNvPr id="0" name=""/>
        <dsp:cNvSpPr/>
      </dsp:nvSpPr>
      <dsp:spPr>
        <a:xfrm>
          <a:off x="1574063" y="40340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9432A-137E-4C05-B711-441A3C3FE6B6}">
      <dsp:nvSpPr>
        <dsp:cNvPr id="0" name=""/>
        <dsp:cNvSpPr/>
      </dsp:nvSpPr>
      <dsp:spPr>
        <a:xfrm>
          <a:off x="386063" y="2825504"/>
          <a:ext cx="432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COVID-19 caused a 60.2% drop in global passenger demand (IATA, 2021), making airlines a critical case for crisis response.</a:t>
          </a:r>
        </a:p>
      </dsp:txBody>
      <dsp:txXfrm>
        <a:off x="386063" y="2825504"/>
        <a:ext cx="4320000" cy="765000"/>
      </dsp:txXfrm>
    </dsp:sp>
    <dsp:sp modelId="{7E7E1F7B-E43C-4616-9B93-01781B742863}">
      <dsp:nvSpPr>
        <dsp:cNvPr id="0" name=""/>
        <dsp:cNvSpPr/>
      </dsp:nvSpPr>
      <dsp:spPr>
        <a:xfrm>
          <a:off x="6650063" y="40340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E78F0-CC22-4F84-A130-4A9EF814777B}">
      <dsp:nvSpPr>
        <dsp:cNvPr id="0" name=""/>
        <dsp:cNvSpPr/>
      </dsp:nvSpPr>
      <dsp:spPr>
        <a:xfrm>
          <a:off x="5462063" y="2825504"/>
          <a:ext cx="432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Governments imposed travel bans, grounding 66% of fleets (ICAO, 2020), triggering unprecedented stock volatility</a:t>
          </a:r>
        </a:p>
      </dsp:txBody>
      <dsp:txXfrm>
        <a:off x="5462063" y="2825504"/>
        <a:ext cx="4320000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6E45-9DAF-FF28-AFF3-D97820069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71DF8-9C30-458E-A3CF-3BFBAC416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080A8-EF2E-35F0-38D6-ADCB3CB2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8FE-5DDA-4FC5-9190-B1D920C84E02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68DF8-D4FA-D1CA-E19B-51120ED5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2AAB9-DC04-8748-A99F-B3A1B890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3C1C-35DE-4204-93D0-134940D9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00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54C7-AFE6-4B86-E46F-0F5F9474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330AB-B8EB-7100-C1AB-C60EF1F52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8C1E-AC75-2A1E-BA55-63CACF7E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8FE-5DDA-4FC5-9190-B1D920C84E02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080F4-51C1-5D24-6AE6-C7BC0E87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E047F-EF85-F79D-5C66-FB5D32EF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3C1C-35DE-4204-93D0-134940D9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96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F623D-998D-6E25-DF9E-AC26CC2D4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C5E25-047E-90EB-2A5D-83979B7FD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6FF6F-63B8-3285-B98B-ED67A7DE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8FE-5DDA-4FC5-9190-B1D920C84E02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BEC7F-1BFE-EDCD-67FC-EF11C756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580D9-1A20-2067-0183-AFEE42FF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3C1C-35DE-4204-93D0-134940D9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2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9EBD-EBA8-D988-CA5F-5D5A4E6C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DD9C-1FBB-7943-3370-A656038E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F2D90-BE6A-DC5E-6610-675FA982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8FE-5DDA-4FC5-9190-B1D920C84E02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3DE27-80AD-137B-A1F9-EE055F8B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4371E-843E-4850-D96A-B46D5ADA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3C1C-35DE-4204-93D0-134940D9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67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B9D6-8EF2-A560-8A3F-C386058C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0183D-BBBE-2236-9858-10CD62B6A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46312-A769-6AD0-FC16-AF9E4A37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8FE-5DDA-4FC5-9190-B1D920C84E02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7035C-2306-E031-BE5F-D62FF743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BA823-C5A4-050F-B5E5-C28D0EED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3C1C-35DE-4204-93D0-134940D9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68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FC89-48BC-F420-A384-89111C68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1338-6FB9-DBD4-0F69-9BF8D7195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6853B-A830-9EE0-0A7F-59CE7D4D3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7E829-62C4-868B-7B7C-DB967395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8FE-5DDA-4FC5-9190-B1D920C84E02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6EABA-41F2-FB05-41EC-1E0E18A0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D85B6-D877-5CC2-F302-C180A74B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3C1C-35DE-4204-93D0-134940D9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44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3EA5-82CC-286E-247A-50B96993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C58ED-3812-0EBB-CB56-17C6A25F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34C5D-0745-90A6-BA3E-0912C84A1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A72A2-1CA8-819A-C6DC-E1E0F4249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EB7EC-D5E0-EE16-FDF5-0B4E8648E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AEA05-C939-E85A-0775-1444DA1E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8FE-5DDA-4FC5-9190-B1D920C84E02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6BECA-87CD-2366-F690-623BAA85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E23D4-D1F3-35EB-6BD0-20827911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3C1C-35DE-4204-93D0-134940D9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3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0E7B-0DC4-5346-D81E-11470DB2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4A3AC-3FC2-CBC0-6A07-DD7F1ED1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8FE-5DDA-4FC5-9190-B1D920C84E02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7AA64-7558-D953-849F-211CBF9E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14D3A-7C0A-FF09-E8B9-4E1435B7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3C1C-35DE-4204-93D0-134940D9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76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B941F-8895-EEB7-A2F3-96D07733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8FE-5DDA-4FC5-9190-B1D920C84E02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07649-43EA-6C95-ECE9-9B49D823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7615C-D89B-4D78-D4F8-E768AA73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3C1C-35DE-4204-93D0-134940D9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9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F5A8-C83B-E5D7-7AE0-7D3D592D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7F24-EF2B-E40C-5687-DC704B17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319AC-0622-5A31-1619-A02F306C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033CF-7A49-FF69-1EEA-5200B08A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8FE-5DDA-4FC5-9190-B1D920C84E02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8E8CF-859D-566D-56DB-5BA798BC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82712-E1A8-972A-CC79-9738F5CA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3C1C-35DE-4204-93D0-134940D9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07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EDC4-FD56-34D3-6486-4BA53C57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BBAA7-6CD5-2DCF-049E-C7C4B3414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6C2B5-0597-56E9-7AA7-2C94A9AAD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A7F91-F8C4-A522-3475-2A94E566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38FE-5DDA-4FC5-9190-B1D920C84E02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1B647-B374-110F-D3C3-E8E0D4BF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1413C-B170-BEC2-9776-F2ED9645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83C1C-35DE-4204-93D0-134940D9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30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BA7CE-93B7-1F69-6567-95F84B2D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34BFB-FFBC-B69F-6AD8-153CF9B7D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6D9F5-99EE-3E82-0FF7-D3EB67E38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BB38FE-5DDA-4FC5-9190-B1D920C84E02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07D2-0ED2-F90D-0DBF-974C7BB27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BC246-599A-F2D1-FBB9-8171C8D82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D83C1C-35DE-4204-93D0-134940D95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3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CEA8F-E657-12FE-26EC-640109EA3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C435063-30EA-568E-80EC-05433B9D5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impact of COVID-19 on share prices in the UK | Institute for Fiscal  Studies">
            <a:extLst>
              <a:ext uri="{FF2B5EF4-FFF2-40B4-BE49-F238E27FC236}">
                <a16:creationId xmlns:a16="http://schemas.microsoft.com/office/drawing/2014/main" id="{A38514A7-770C-2FB5-D1BD-E5F91A223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8" t="5865" r="9552"/>
          <a:stretch/>
        </p:blipFill>
        <p:spPr bwMode="auto">
          <a:xfrm>
            <a:off x="4672484" y="10"/>
            <a:ext cx="751951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33B242F-7314-557F-65CE-58870968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D39E4-5B3C-97B6-0281-83FD89E1F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48" y="1592254"/>
            <a:ext cx="5450546" cy="2796292"/>
          </a:xfrm>
        </p:spPr>
        <p:txBody>
          <a:bodyPr anchor="b">
            <a:no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 Market Reactions of the Airline Industry During the </a:t>
            </a:r>
            <a:b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and Second Waves of COVID-19</a:t>
            </a:r>
            <a:endParaRPr lang="en-IN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21635AA-271E-BC80-C352-9F7CEF8B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CB300DB-D501-B74C-E571-DA211E103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63F567C-D9F4-6D2F-905A-BD5D16903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698107"/>
            <a:ext cx="4999952" cy="734699"/>
          </a:xfrm>
        </p:spPr>
        <p:txBody>
          <a:bodyPr>
            <a:normAutofit/>
          </a:bodyPr>
          <a:lstStyle/>
          <a:p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Study on 15 Global Airlines’ Stock Performance in 2020</a:t>
            </a:r>
            <a:endParaRPr lang="en-IN" sz="20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77EF91E-5233-A443-2306-3758D72F7837}"/>
              </a:ext>
            </a:extLst>
          </p:cNvPr>
          <p:cNvSpPr txBox="1">
            <a:spLocks/>
          </p:cNvSpPr>
          <p:nvPr/>
        </p:nvSpPr>
        <p:spPr>
          <a:xfrm>
            <a:off x="1918805" y="5767124"/>
            <a:ext cx="2646772" cy="427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 Group1</a:t>
            </a:r>
          </a:p>
        </p:txBody>
      </p:sp>
    </p:spTree>
    <p:extLst>
      <p:ext uri="{BB962C8B-B14F-4D97-AF65-F5344CB8AC3E}">
        <p14:creationId xmlns:p14="http://schemas.microsoft.com/office/powerpoint/2010/main" val="196823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DA6DD-BA02-DB1F-060A-8FC3CE60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49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CC210-A412-152C-64BC-BAE86049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CA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Study Airline Stocks?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9C786571-EEBA-F91C-DED4-6A3E161CAE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387870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35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726AF-EACF-EAE7-F001-2EF26803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Objective</a:t>
            </a:r>
            <a:endParaRPr lang="en-IN" sz="4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0" name="Rectangle 1">
            <a:extLst>
              <a:ext uri="{FF2B5EF4-FFF2-40B4-BE49-F238E27FC236}">
                <a16:creationId xmlns:a16="http://schemas.microsoft.com/office/drawing/2014/main" id="{9432BAF8-8183-90DD-3B98-9D8CD3FA61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481943"/>
            <a:ext cx="10168128" cy="36950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algn="just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adjusted close prices and trading volumes across 15 airlines during Wave 1 (Jan- Jun) and Wave 2 (Jul- Dec).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Question: 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RQ1: Relationship between stock volume and prices?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RQ2: Difference in prices/volumes between waves?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4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954F66B-3BF3-4495-BAEE-BEB2B018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E39E8-A041-A2B9-1F5F-88847610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924" y="1201766"/>
            <a:ext cx="4223978" cy="1535051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 &amp; </a:t>
            </a:r>
            <a:b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Cleaning Process</a:t>
            </a:r>
            <a:endParaRPr lang="en-IN" sz="4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68F3D-172A-CC02-EE98-29093F8F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01" y="603504"/>
            <a:ext cx="2536729" cy="55778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34618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924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E814-1B35-2C6A-4862-EF66A3BB1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874" y="3351276"/>
            <a:ext cx="6272784" cy="28256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buNone/>
            </a:pPr>
            <a:r>
              <a:rPr lang="en-IN" sz="2000" b="1">
                <a:latin typeface="Calibri"/>
                <a:ea typeface="Calibri"/>
                <a:cs typeface="Calibri"/>
              </a:rPr>
              <a:t>Data Source: </a:t>
            </a:r>
            <a:r>
              <a:rPr lang="en-IN" sz="2000">
                <a:latin typeface="Calibri"/>
                <a:ea typeface="Calibri"/>
                <a:cs typeface="Calibri"/>
              </a:rPr>
              <a:t>Yahoo Finance (15 airlines, 1/1/2020 – 12/31/2020)</a:t>
            </a:r>
          </a:p>
          <a:p>
            <a:pPr algn="just">
              <a:buNone/>
            </a:pPr>
            <a:r>
              <a:rPr lang="en-IN" sz="2000" b="1">
                <a:latin typeface="Calibri"/>
                <a:ea typeface="Calibri"/>
                <a:cs typeface="Calibri"/>
              </a:rPr>
              <a:t>Tool Used: </a:t>
            </a:r>
            <a:r>
              <a:rPr lang="en-IN" sz="2000">
                <a:latin typeface="Calibri"/>
                <a:ea typeface="Calibri"/>
                <a:cs typeface="Calibri"/>
              </a:rPr>
              <a:t>Excel</a:t>
            </a:r>
          </a:p>
          <a:p>
            <a:pPr algn="just">
              <a:buNone/>
            </a:pPr>
            <a:r>
              <a:rPr lang="en-IN" sz="2000" b="1">
                <a:latin typeface="Calibri"/>
                <a:ea typeface="Calibri"/>
                <a:cs typeface="Calibri"/>
              </a:rPr>
              <a:t>Data Pre-Processing Steps:</a:t>
            </a:r>
          </a:p>
          <a:p>
            <a:pPr lvl="1" algn="just"/>
            <a:r>
              <a:rPr lang="en-IN" sz="2000">
                <a:latin typeface="Calibri"/>
                <a:ea typeface="Calibri"/>
                <a:cs typeface="Calibri"/>
              </a:rPr>
              <a:t>Data Type Conversion: Fixing numeric, standard unit and text mismatches</a:t>
            </a:r>
          </a:p>
          <a:p>
            <a:pPr lvl="1"/>
            <a:r>
              <a:rPr lang="en-IN" sz="2000">
                <a:latin typeface="Calibri"/>
                <a:ea typeface="Calibri"/>
                <a:cs typeface="Calibri"/>
              </a:rPr>
              <a:t>Feature Engineering: Added new ‘Wave’(1 or 2) Column</a:t>
            </a:r>
          </a:p>
          <a:p>
            <a:pPr lvl="1" algn="just"/>
            <a:r>
              <a:rPr lang="en-IN" sz="2000">
                <a:latin typeface="Calibri"/>
                <a:ea typeface="Calibri"/>
                <a:cs typeface="Calibri"/>
              </a:rPr>
              <a:t>Conditional Formatting</a:t>
            </a:r>
          </a:p>
          <a:p>
            <a:pPr algn="just">
              <a:buNone/>
            </a:pPr>
            <a:endParaRPr lang="en-US" alt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1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E4B4A-354C-FB6D-44A1-D39E65E5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pPr algn="ctr"/>
            <a:r>
              <a:rPr lang="en-CA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RQ1: </a:t>
            </a:r>
            <a:br>
              <a:rPr lang="en-CA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2EDF0-EEA9-EED3-8F8A-739B35678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24" y="361910"/>
            <a:ext cx="3699917" cy="34838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D357-6050-8296-12B7-2DD3B5B32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140" y="4800238"/>
            <a:ext cx="6106742" cy="12232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i="1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 between stock volume and prices?</a:t>
            </a:r>
          </a:p>
          <a:p>
            <a:pPr marL="0" indent="0">
              <a:buNone/>
            </a:pPr>
            <a:endParaRPr lang="en-CA" sz="3200" u="sng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889BE5-4CAF-C585-47A4-3B08D3B95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997250"/>
              </p:ext>
            </p:extLst>
          </p:nvPr>
        </p:nvGraphicFramePr>
        <p:xfrm>
          <a:off x="5677724" y="587184"/>
          <a:ext cx="5591158" cy="3520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7803">
                  <a:extLst>
                    <a:ext uri="{9D8B030D-6E8A-4147-A177-3AD203B41FA5}">
                      <a16:colId xmlns:a16="http://schemas.microsoft.com/office/drawing/2014/main" val="959013884"/>
                    </a:ext>
                  </a:extLst>
                </a:gridCol>
                <a:gridCol w="3063355">
                  <a:extLst>
                    <a:ext uri="{9D8B030D-6E8A-4147-A177-3AD203B41FA5}">
                      <a16:colId xmlns:a16="http://schemas.microsoft.com/office/drawing/2014/main" val="2716115300"/>
                    </a:ext>
                  </a:extLst>
                </a:gridCol>
              </a:tblGrid>
              <a:tr h="1792224">
                <a:tc>
                  <a:txBody>
                    <a:bodyPr/>
                    <a:lstStyle/>
                    <a:p>
                      <a:pPr algn="just"/>
                      <a:r>
                        <a:rPr lang="en-CA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First Wave(Jan-Jun):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Negative correlation: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0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Delta: -0.83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CA" sz="20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Southwest: -0.90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CA" sz="2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CA" sz="2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Indicates panic selling when prices fell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000" b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CA" sz="20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Second Wave(Jul-Dec):</a:t>
                      </a:r>
                    </a:p>
                    <a:p>
                      <a:pPr algn="just"/>
                      <a:endParaRPr lang="en-CA" sz="2000" b="1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CA" sz="20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12/15 airlines showed negative correlations.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CA" sz="20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Strongest: Delta(-0.92) , KLM(-0.83)</a:t>
                      </a:r>
                    </a:p>
                    <a:p>
                      <a:pPr algn="just"/>
                      <a:endParaRPr lang="en-CA" sz="2000" b="1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Suggests profit-taking during price increases.</a:t>
                      </a:r>
                    </a:p>
                    <a:p>
                      <a:pPr algn="just"/>
                      <a:endParaRPr lang="en-CA" sz="2000" b="1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93634211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F7E2D5-9619-E852-8043-3AD994706ACD}"/>
              </a:ext>
            </a:extLst>
          </p:cNvPr>
          <p:cNvCxnSpPr>
            <a:cxnSpLocks/>
          </p:cNvCxnSpPr>
          <p:nvPr/>
        </p:nvCxnSpPr>
        <p:spPr>
          <a:xfrm>
            <a:off x="8204202" y="762000"/>
            <a:ext cx="0" cy="25315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31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81174-57D4-05CC-13D6-AD243843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RQ2: </a:t>
            </a:r>
            <a:b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Wilcoxon Test </a:t>
            </a:r>
            <a:endParaRPr lang="en-IN" sz="4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176F-5108-7253-B083-B2C9AA009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W-test(47) &gt; Critical Value(25)</a:t>
            </a:r>
          </a:p>
          <a:p>
            <a:pPr marL="0" indent="0" algn="ctr">
              <a:buNone/>
            </a:pPr>
            <a:r>
              <a:rPr lang="en-IN" sz="20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Significant Recovery</a:t>
            </a:r>
          </a:p>
          <a:p>
            <a:pPr marL="0" indent="0" algn="just">
              <a:buNone/>
            </a:pPr>
            <a:r>
              <a:rPr lang="en-CA" sz="2000" b="1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Performers</a:t>
            </a:r>
            <a:r>
              <a:rPr lang="en-IN" sz="2000" b="1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r>
              <a:rPr lang="en-IN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 France</a:t>
            </a:r>
          </a:p>
          <a:p>
            <a:pPr algn="just"/>
            <a:r>
              <a:rPr lang="en-IN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Singapore Airlines</a:t>
            </a:r>
          </a:p>
          <a:p>
            <a:pPr algn="just"/>
            <a:r>
              <a:rPr lang="en-IN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KLM Dutch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94417-9FC8-26F9-0F69-513591081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696875"/>
            <a:ext cx="6922008" cy="35648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AA84C1-01A7-262E-5B0A-8630C48FCCE5}"/>
              </a:ext>
            </a:extLst>
          </p:cNvPr>
          <p:cNvSpPr txBox="1"/>
          <p:nvPr/>
        </p:nvSpPr>
        <p:spPr>
          <a:xfrm>
            <a:off x="5365501" y="1011516"/>
            <a:ext cx="70695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Difference in prices between waves?</a:t>
            </a:r>
          </a:p>
        </p:txBody>
      </p:sp>
    </p:spTree>
    <p:extLst>
      <p:ext uri="{BB962C8B-B14F-4D97-AF65-F5344CB8AC3E}">
        <p14:creationId xmlns:p14="http://schemas.microsoft.com/office/powerpoint/2010/main" val="201634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8" name="Rectangle 4127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30" name="Rectangle 4129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01885-FDEB-7145-9698-D890CB38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55" y="924159"/>
            <a:ext cx="4607052" cy="11064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b="1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RQ2:</a:t>
            </a:r>
            <a:br>
              <a:rPr lang="en-US" sz="4000" b="1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 Analysis</a:t>
            </a:r>
          </a:p>
        </p:txBody>
      </p:sp>
      <p:sp>
        <p:nvSpPr>
          <p:cNvPr id="4132" name="Rectangle 4131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34" name="Rectangle 4133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E8C54B-7936-BA7E-16CE-3AC13DA8107D}"/>
              </a:ext>
            </a:extLst>
          </p:cNvPr>
          <p:cNvSpPr txBox="1"/>
          <p:nvPr/>
        </p:nvSpPr>
        <p:spPr>
          <a:xfrm>
            <a:off x="742924" y="2365641"/>
            <a:ext cx="5026144" cy="3502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Trading Volume: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Trading volume depend on the airlines and the timeframe.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Majority airlines has lower trading volume in 1</a:t>
            </a:r>
            <a:r>
              <a:rPr lang="en-US" sz="2000" baseline="30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wave compared to the 2</a:t>
            </a:r>
            <a:r>
              <a:rPr lang="en-US" sz="2000" baseline="30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000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 Price Trends:</a:t>
            </a:r>
          </a:p>
          <a:p>
            <a:pPr marL="285750" marR="0" lvl="0" indent="-228600" algn="just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ices declined from February to mid-2020.</a:t>
            </a:r>
          </a:p>
          <a:p>
            <a:pPr marL="285750" marR="0" lvl="0" indent="-228600" algn="just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Recovery observed in the following months, aligning with the 2nd wave rebound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F6CD77B4-1AE9-D1E8-F2AF-5CF0BE21E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118124"/>
              </p:ext>
            </p:extLst>
          </p:nvPr>
        </p:nvGraphicFramePr>
        <p:xfrm>
          <a:off x="6342058" y="3520439"/>
          <a:ext cx="5457817" cy="2890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B76D339A-4E60-80C8-0296-F1605A8ACE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841616"/>
              </p:ext>
            </p:extLst>
          </p:nvPr>
        </p:nvGraphicFramePr>
        <p:xfrm>
          <a:off x="6296015" y="146359"/>
          <a:ext cx="5550420" cy="3374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120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E3160-5836-5B17-AFB0-AE4A4924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52" y="1165860"/>
            <a:ext cx="4579473" cy="4526280"/>
          </a:xfrm>
        </p:spPr>
        <p:txBody>
          <a:bodyPr>
            <a:normAutofit/>
          </a:bodyPr>
          <a:lstStyle/>
          <a:p>
            <a:r>
              <a:rPr lang="en-I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Implications &amp; Recommendations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1B411-8A9D-25DC-5C26-52D7AE228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4376" y="806275"/>
            <a:ext cx="6105832" cy="2949677"/>
          </a:xfrm>
        </p:spPr>
        <p:txBody>
          <a:bodyPr anchor="ctr">
            <a:normAutofit/>
          </a:bodyPr>
          <a:lstStyle/>
          <a:p>
            <a:pPr marL="0" indent="0" algn="just">
              <a:spcBef>
                <a:spcPts val="300"/>
              </a:spcBef>
              <a:buNone/>
            </a:pPr>
            <a:r>
              <a:rPr lang="en-CA" sz="2000" b="1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Strategic Recommendations:</a:t>
            </a:r>
            <a:endParaRPr lang="en-CA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en-CA" sz="20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Airlines:</a:t>
            </a:r>
            <a:endParaRPr lang="en-CA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spcBef>
                <a:spcPts val="300"/>
              </a:spcBef>
            </a:pPr>
            <a:r>
              <a:rPr lang="en-CA" sz="2000" b="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 emergency cash reserves, Develop crisis management plans</a:t>
            </a:r>
          </a:p>
          <a:p>
            <a:pPr lvl="1" algn="just">
              <a:spcBef>
                <a:spcPts val="300"/>
              </a:spcBef>
            </a:pPr>
            <a:r>
              <a:rPr lang="en-CA" sz="2000" b="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cargo/diversification strategies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CA" sz="2000" b="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Investors:</a:t>
            </a:r>
            <a:endParaRPr lang="en-CA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spcBef>
                <a:spcPts val="300"/>
              </a:spcBef>
            </a:pPr>
            <a:r>
              <a:rPr lang="en-CA" sz="2000" b="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 volume spikes as early warning signs</a:t>
            </a:r>
            <a:endParaRPr lang="en-CA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spcBef>
                <a:spcPts val="300"/>
              </a:spcBef>
            </a:pPr>
            <a:r>
              <a:rPr lang="en-CA" sz="2000" b="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 investment strategies</a:t>
            </a:r>
            <a:r>
              <a:rPr lang="en-IN" sz="2000" b="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CA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301AE-4C75-6F92-6842-DA65E0F5ACE7}"/>
              </a:ext>
            </a:extLst>
          </p:cNvPr>
          <p:cNvSpPr txBox="1"/>
          <p:nvPr/>
        </p:nvSpPr>
        <p:spPr>
          <a:xfrm>
            <a:off x="5464376" y="3900507"/>
            <a:ext cx="6105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research implications: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other industries’ stock behavior during crises.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Study long-term post-pandemic stock performance for extended insights.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social media sentiment analysis to understand investor psychology.</a:t>
            </a:r>
          </a:p>
        </p:txBody>
      </p:sp>
    </p:spTree>
    <p:extLst>
      <p:ext uri="{BB962C8B-B14F-4D97-AF65-F5344CB8AC3E}">
        <p14:creationId xmlns:p14="http://schemas.microsoft.com/office/powerpoint/2010/main" val="213141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4E7C9-0933-F6DC-D684-E41D5CE3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CA" sz="5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D837-E56F-9995-6002-0F86789BB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944" y="948190"/>
            <a:ext cx="6427873" cy="46324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Findings from Analysis:</a:t>
            </a:r>
          </a:p>
          <a:p>
            <a:pPr lvl="1"/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Wave 1: Panic-driven sell-offs (March-April 2020)  </a:t>
            </a:r>
          </a:p>
          <a:p>
            <a:pPr lvl="1"/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Wave 2: Cautious investor adaptation  </a:t>
            </a:r>
          </a:p>
          <a:p>
            <a:pPr lvl="1"/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Trading volumes stabilized faster than stock prices  </a:t>
            </a:r>
          </a:p>
          <a:p>
            <a:pPr marL="0" indent="0">
              <a:buNone/>
            </a:pP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Airline Industry Resilience &amp; Challenges:  </a:t>
            </a:r>
          </a:p>
          <a:p>
            <a:pPr lvl="1"/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Stocks were hit hard but showed gradual recovery</a:t>
            </a:r>
          </a:p>
          <a:p>
            <a:pPr lvl="1"/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Uneven adaptation among airlines shaped market rebound  </a:t>
            </a:r>
          </a:p>
          <a:p>
            <a:pPr lvl="1"/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Investor confidence returned slowly amid ongoing risks  </a:t>
            </a:r>
          </a:p>
          <a:p>
            <a:pPr marL="0" indent="0">
              <a:buNone/>
            </a:pP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Takeaway:</a:t>
            </a:r>
          </a:p>
          <a:p>
            <a:pPr marL="0" indent="0">
              <a:buNone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Long-term structural changes are crucial for industry stability.</a:t>
            </a:r>
          </a:p>
        </p:txBody>
      </p:sp>
    </p:spTree>
    <p:extLst>
      <p:ext uri="{BB962C8B-B14F-4D97-AF65-F5344CB8AC3E}">
        <p14:creationId xmlns:p14="http://schemas.microsoft.com/office/powerpoint/2010/main" val="155656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8761127368EC4BBB29CF44067AD3F0" ma:contentTypeVersion="10" ma:contentTypeDescription="Create a new document." ma:contentTypeScope="" ma:versionID="268e2de7481f9753515b959a19028226">
  <xsd:schema xmlns:xsd="http://www.w3.org/2001/XMLSchema" xmlns:xs="http://www.w3.org/2001/XMLSchema" xmlns:p="http://schemas.microsoft.com/office/2006/metadata/properties" xmlns:ns3="eda27619-5570-4bfc-959e-7da6a712ff5a" targetNamespace="http://schemas.microsoft.com/office/2006/metadata/properties" ma:root="true" ma:fieldsID="f8ecbf344549f3887c449141f8bef29e" ns3:_="">
    <xsd:import namespace="eda27619-5570-4bfc-959e-7da6a712ff5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a27619-5570-4bfc-959e-7da6a712ff5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da27619-5570-4bfc-959e-7da6a712ff5a" xsi:nil="true"/>
  </documentManagement>
</p:properties>
</file>

<file path=customXml/itemProps1.xml><?xml version="1.0" encoding="utf-8"?>
<ds:datastoreItem xmlns:ds="http://schemas.openxmlformats.org/officeDocument/2006/customXml" ds:itemID="{B36B2ADE-734C-493D-BA00-FF06F3B590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F44183-74A9-4CB1-9D9F-7A56A7F6A9A5}">
  <ds:schemaRefs>
    <ds:schemaRef ds:uri="eda27619-5570-4bfc-959e-7da6a712ff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457479-3C22-49A3-B9BD-3B981739F697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eda27619-5570-4bfc-959e-7da6a712ff5a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505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Stock Market Reactions of the Airline Industry During the  First and Second Waves of COVID-19</vt:lpstr>
      <vt:lpstr>Why Study Airline Stocks?</vt:lpstr>
      <vt:lpstr>Research Objective</vt:lpstr>
      <vt:lpstr>Methodology &amp;  Cleaning Process</vt:lpstr>
      <vt:lpstr>RQ1:  Correlation Analysis</vt:lpstr>
      <vt:lpstr>RQ2:  Wilcoxon Test </vt:lpstr>
      <vt:lpstr>RQ2: Trend Analysis</vt:lpstr>
      <vt:lpstr>Implications &amp; Recommendations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JENSIE SHAH</dc:creator>
  <cp:lastModifiedBy>Bhumi Mehta</cp:lastModifiedBy>
  <cp:revision>3</cp:revision>
  <dcterms:created xsi:type="dcterms:W3CDTF">2025-03-26T21:47:04Z</dcterms:created>
  <dcterms:modified xsi:type="dcterms:W3CDTF">2025-04-10T14:09:46Z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0x010100CC8761127368EC4BBB29CF44067AD3F0</vt:lpwstr>
  </property>
</Properties>
</file>