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59" r:id="rId4"/>
    <p:sldId id="261" r:id="rId5"/>
    <p:sldId id="263" r:id="rId6"/>
    <p:sldId id="264" r:id="rId7"/>
    <p:sldId id="265" r:id="rId8"/>
    <p:sldId id="266"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5/16/2023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5/16/2023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E3386-BDCE-4190-9D61-A11D66425920}"/>
              </a:ext>
            </a:extLst>
          </p:cNvPr>
          <p:cNvSpPr>
            <a:spLocks noGrp="1"/>
          </p:cNvSpPr>
          <p:nvPr>
            <p:ph type="ctrTitle"/>
          </p:nvPr>
        </p:nvSpPr>
        <p:spPr/>
        <p:txBody>
          <a:bodyPr/>
          <a:lstStyle/>
          <a:p>
            <a:r>
              <a:rPr lang="en-US" sz="6000" dirty="0"/>
              <a:t>SQL-PROJECT</a:t>
            </a:r>
            <a:r>
              <a:rPr lang="en-US" dirty="0"/>
              <a:t> </a:t>
            </a:r>
          </a:p>
        </p:txBody>
      </p:sp>
      <p:sp>
        <p:nvSpPr>
          <p:cNvPr id="3" name="Subtitle 2">
            <a:extLst>
              <a:ext uri="{FF2B5EF4-FFF2-40B4-BE49-F238E27FC236}">
                <a16:creationId xmlns:a16="http://schemas.microsoft.com/office/drawing/2014/main" id="{0FAC5F9D-19C7-74DE-FCDC-C266B622F74C}"/>
              </a:ext>
            </a:extLst>
          </p:cNvPr>
          <p:cNvSpPr>
            <a:spLocks noGrp="1"/>
          </p:cNvSpPr>
          <p:nvPr>
            <p:ph type="subTitle" idx="1"/>
          </p:nvPr>
        </p:nvSpPr>
        <p:spPr>
          <a:xfrm>
            <a:off x="3818964" y="4466414"/>
            <a:ext cx="7197726" cy="1405467"/>
          </a:xfrm>
        </p:spPr>
        <p:txBody>
          <a:bodyPr>
            <a:normAutofit/>
          </a:bodyPr>
          <a:lstStyle/>
          <a:p>
            <a:r>
              <a:rPr lang="en-US" sz="2800" dirty="0">
                <a:latin typeface="Bahnschrift" panose="020B0502040204020203" pitchFamily="34" charset="0"/>
              </a:rPr>
              <a:t>Transforming</a:t>
            </a:r>
            <a:r>
              <a:rPr lang="en-US" sz="2800" dirty="0"/>
              <a:t> and </a:t>
            </a:r>
            <a:r>
              <a:rPr lang="en-US" sz="3600" dirty="0"/>
              <a:t>analyzing</a:t>
            </a:r>
            <a:r>
              <a:rPr lang="en-US" sz="2800" dirty="0"/>
              <a:t> data </a:t>
            </a:r>
          </a:p>
        </p:txBody>
      </p:sp>
    </p:spTree>
    <p:extLst>
      <p:ext uri="{BB962C8B-B14F-4D97-AF65-F5344CB8AC3E}">
        <p14:creationId xmlns:p14="http://schemas.microsoft.com/office/powerpoint/2010/main" val="1371757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B9B62-BADC-4E33-258B-32DCF7044416}"/>
              </a:ext>
            </a:extLst>
          </p:cNvPr>
          <p:cNvSpPr>
            <a:spLocks noGrp="1"/>
          </p:cNvSpPr>
          <p:nvPr>
            <p:ph type="title"/>
          </p:nvPr>
        </p:nvSpPr>
        <p:spPr>
          <a:xfrm>
            <a:off x="685801" y="242047"/>
            <a:ext cx="10131425" cy="824753"/>
          </a:xfrm>
        </p:spPr>
        <p:txBody>
          <a:bodyPr/>
          <a:lstStyle/>
          <a:p>
            <a:r>
              <a:rPr lang="en-US" dirty="0"/>
              <a:t>PROJECT GOALS , process and results</a:t>
            </a:r>
          </a:p>
        </p:txBody>
      </p:sp>
      <p:sp>
        <p:nvSpPr>
          <p:cNvPr id="3" name="Content Placeholder 2">
            <a:extLst>
              <a:ext uri="{FF2B5EF4-FFF2-40B4-BE49-F238E27FC236}">
                <a16:creationId xmlns:a16="http://schemas.microsoft.com/office/drawing/2014/main" id="{0DBBEA97-1CD4-FBA4-F6C1-FFDC7E9A3C1A}"/>
              </a:ext>
            </a:extLst>
          </p:cNvPr>
          <p:cNvSpPr>
            <a:spLocks noGrp="1"/>
          </p:cNvSpPr>
          <p:nvPr>
            <p:ph idx="1"/>
          </p:nvPr>
        </p:nvSpPr>
        <p:spPr>
          <a:xfrm>
            <a:off x="685801" y="1066801"/>
            <a:ext cx="10131425" cy="4338918"/>
          </a:xfrm>
        </p:spPr>
        <p:txBody>
          <a:bodyPr>
            <a:normAutofit/>
          </a:bodyPr>
          <a:lstStyle/>
          <a:p>
            <a:pPr>
              <a:buFont typeface="Arial" panose="020B0604020202020204" pitchFamily="34" charset="0"/>
              <a:buChar char="•"/>
            </a:pPr>
            <a:r>
              <a:rPr lang="en-US" sz="2000" dirty="0"/>
              <a:t>Main objective of the project is to communicate with the given database and use different SQL queries to analyze the data.</a:t>
            </a:r>
          </a:p>
          <a:p>
            <a:r>
              <a:rPr lang="en-US" sz="2000" dirty="0"/>
              <a:t>Methods we used includes creating a database and import data from the CSV files.</a:t>
            </a:r>
          </a:p>
          <a:p>
            <a:r>
              <a:rPr lang="en-US" sz="2000" dirty="0"/>
              <a:t>Clean Data to validate and ready to use for analysis.</a:t>
            </a:r>
          </a:p>
          <a:p>
            <a:r>
              <a:rPr lang="en-US" sz="2000" dirty="0"/>
              <a:t>Analyzing Data using Different SQL queries.</a:t>
            </a:r>
          </a:p>
          <a:p>
            <a:r>
              <a:rPr lang="en-US" sz="2000" dirty="0"/>
              <a:t>Assure the quality of the Data.</a:t>
            </a:r>
          </a:p>
          <a:p>
            <a:r>
              <a:rPr lang="en-US" sz="2000" dirty="0"/>
              <a:t>At the end Data gives us an information regarding the total revenue generated on the online shopping site by each visitors including their time spent on the website and information about the country and the cities which has more transactions.</a:t>
            </a:r>
          </a:p>
          <a:p>
            <a:pPr marL="0" indent="0">
              <a:buNone/>
            </a:pPr>
            <a:endParaRPr lang="en-US" dirty="0"/>
          </a:p>
        </p:txBody>
      </p:sp>
    </p:spTree>
    <p:extLst>
      <p:ext uri="{BB962C8B-B14F-4D97-AF65-F5344CB8AC3E}">
        <p14:creationId xmlns:p14="http://schemas.microsoft.com/office/powerpoint/2010/main" val="1368995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B9B62-BADC-4E33-258B-32DCF7044416}"/>
              </a:ext>
            </a:extLst>
          </p:cNvPr>
          <p:cNvSpPr>
            <a:spLocks noGrp="1"/>
          </p:cNvSpPr>
          <p:nvPr>
            <p:ph type="title"/>
          </p:nvPr>
        </p:nvSpPr>
        <p:spPr>
          <a:xfrm>
            <a:off x="685801" y="242047"/>
            <a:ext cx="10131425" cy="824753"/>
          </a:xfrm>
        </p:spPr>
        <p:txBody>
          <a:bodyPr/>
          <a:lstStyle/>
          <a:p>
            <a:r>
              <a:rPr lang="en-US" dirty="0"/>
              <a:t>DATA CLEANING</a:t>
            </a:r>
          </a:p>
        </p:txBody>
      </p:sp>
      <p:sp>
        <p:nvSpPr>
          <p:cNvPr id="3" name="Content Placeholder 2">
            <a:extLst>
              <a:ext uri="{FF2B5EF4-FFF2-40B4-BE49-F238E27FC236}">
                <a16:creationId xmlns:a16="http://schemas.microsoft.com/office/drawing/2014/main" id="{0DBBEA97-1CD4-FBA4-F6C1-FFDC7E9A3C1A}"/>
              </a:ext>
            </a:extLst>
          </p:cNvPr>
          <p:cNvSpPr>
            <a:spLocks noGrp="1"/>
          </p:cNvSpPr>
          <p:nvPr>
            <p:ph idx="1"/>
          </p:nvPr>
        </p:nvSpPr>
        <p:spPr>
          <a:xfrm>
            <a:off x="685801" y="1066800"/>
            <a:ext cx="10131425" cy="3845859"/>
          </a:xfrm>
        </p:spPr>
        <p:txBody>
          <a:bodyPr>
            <a:normAutofit/>
          </a:bodyPr>
          <a:lstStyle/>
          <a:p>
            <a:r>
              <a:rPr lang="en-US" sz="2000" dirty="0"/>
              <a:t>Data cleaning is the process of ensuring that the data is correct, consistent, and usable, by detecting incorrect and inconsistent data. It helps to eliminate any unrelated data from what we need for analysis.</a:t>
            </a:r>
          </a:p>
          <a:p>
            <a:r>
              <a:rPr lang="en-US" sz="2000" dirty="0"/>
              <a:t>For the current database we did data cleaning by removing (not set) value from the city and the country column using the UPDATE and WHERE clause and replaced it with the NULL value.</a:t>
            </a:r>
          </a:p>
          <a:p>
            <a:r>
              <a:rPr lang="en-US" sz="2000" dirty="0"/>
              <a:t>Secondly, we removed the duplicates value from all the tables by using the DISTINCT clause which helped us to DROP the table and ALTER with the tables without duplicates.</a:t>
            </a:r>
          </a:p>
          <a:p>
            <a:r>
              <a:rPr lang="en-US" sz="2000" dirty="0"/>
              <a:t>At the end ,we did product price update.</a:t>
            </a:r>
          </a:p>
          <a:p>
            <a:endParaRPr lang="en-US" dirty="0"/>
          </a:p>
        </p:txBody>
      </p:sp>
    </p:spTree>
    <p:extLst>
      <p:ext uri="{BB962C8B-B14F-4D97-AF65-F5344CB8AC3E}">
        <p14:creationId xmlns:p14="http://schemas.microsoft.com/office/powerpoint/2010/main" val="1772412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B9B62-BADC-4E33-258B-32DCF7044416}"/>
              </a:ext>
            </a:extLst>
          </p:cNvPr>
          <p:cNvSpPr>
            <a:spLocks noGrp="1"/>
          </p:cNvSpPr>
          <p:nvPr>
            <p:ph type="title"/>
          </p:nvPr>
        </p:nvSpPr>
        <p:spPr>
          <a:xfrm>
            <a:off x="685801" y="242047"/>
            <a:ext cx="10131425" cy="824753"/>
          </a:xfrm>
        </p:spPr>
        <p:txBody>
          <a:bodyPr/>
          <a:lstStyle/>
          <a:p>
            <a:r>
              <a:rPr lang="en-US" dirty="0"/>
              <a:t>Questions - answers</a:t>
            </a:r>
          </a:p>
        </p:txBody>
      </p:sp>
      <p:sp>
        <p:nvSpPr>
          <p:cNvPr id="3" name="Content Placeholder 2">
            <a:extLst>
              <a:ext uri="{FF2B5EF4-FFF2-40B4-BE49-F238E27FC236}">
                <a16:creationId xmlns:a16="http://schemas.microsoft.com/office/drawing/2014/main" id="{0DBBEA97-1CD4-FBA4-F6C1-FFDC7E9A3C1A}"/>
              </a:ext>
            </a:extLst>
          </p:cNvPr>
          <p:cNvSpPr>
            <a:spLocks noGrp="1"/>
          </p:cNvSpPr>
          <p:nvPr>
            <p:ph idx="1"/>
          </p:nvPr>
        </p:nvSpPr>
        <p:spPr>
          <a:xfrm>
            <a:off x="685801" y="1066800"/>
            <a:ext cx="10131425" cy="5289176"/>
          </a:xfrm>
        </p:spPr>
        <p:txBody>
          <a:bodyPr>
            <a:normAutofit/>
          </a:bodyPr>
          <a:lstStyle/>
          <a:p>
            <a:pPr marL="0" indent="0">
              <a:buNone/>
            </a:pPr>
            <a:r>
              <a:rPr lang="en-US" sz="2000" dirty="0"/>
              <a:t>1 - which cities and countries have the highest level of transaction revenue on the site?</a:t>
            </a:r>
          </a:p>
          <a:p>
            <a:pPr marL="0" indent="0">
              <a:buNone/>
            </a:pPr>
            <a:r>
              <a:rPr lang="en-US" sz="2000" dirty="0"/>
              <a:t> Solution	: Used aggregation function “MAX” and run the query with GROUP BY and ORDER BY clauses to   get answer.</a:t>
            </a:r>
          </a:p>
          <a:p>
            <a:pPr marL="0" indent="0">
              <a:buNone/>
            </a:pPr>
            <a:endParaRPr lang="en-US" sz="2000" dirty="0"/>
          </a:p>
          <a:p>
            <a:pPr marL="0" indent="0">
              <a:buNone/>
            </a:pPr>
            <a:r>
              <a:rPr lang="en-US" sz="2000" dirty="0"/>
              <a:t>2 -  What is the average number of products ordered from visitors in each city and country?</a:t>
            </a:r>
          </a:p>
          <a:p>
            <a:pPr marL="0" indent="0">
              <a:buNone/>
            </a:pPr>
            <a:r>
              <a:rPr lang="en-US" sz="2000" dirty="0"/>
              <a:t>Solution: Used aggregation function “AVG” and joined two tables </a:t>
            </a:r>
            <a:r>
              <a:rPr lang="en-US" sz="2000" dirty="0" err="1"/>
              <a:t>all_sessions</a:t>
            </a:r>
            <a:r>
              <a:rPr lang="en-US" sz="2000" dirty="0"/>
              <a:t> and analytics by INNER JOIN function on visit id to find the average units sold.</a:t>
            </a:r>
          </a:p>
          <a:p>
            <a:pPr marL="0" indent="0">
              <a:buNone/>
            </a:pPr>
            <a:endParaRPr lang="en-US" sz="2000" dirty="0"/>
          </a:p>
          <a:p>
            <a:pPr marL="0" indent="0">
              <a:buNone/>
            </a:pPr>
            <a:r>
              <a:rPr lang="en-US" sz="2000" dirty="0"/>
              <a:t>3 - Is there any pattern in the types (product categories) of products ordered from visitors in each city and country?</a:t>
            </a:r>
          </a:p>
          <a:p>
            <a:pPr marL="0" indent="0">
              <a:buNone/>
            </a:pPr>
            <a:r>
              <a:rPr lang="en-US" sz="2000" dirty="0"/>
              <a:t>Solution: By using same query as question 2 and comparing it with the product category table.</a:t>
            </a:r>
          </a:p>
          <a:p>
            <a:endParaRPr lang="en-US" dirty="0"/>
          </a:p>
        </p:txBody>
      </p:sp>
    </p:spTree>
    <p:extLst>
      <p:ext uri="{BB962C8B-B14F-4D97-AF65-F5344CB8AC3E}">
        <p14:creationId xmlns:p14="http://schemas.microsoft.com/office/powerpoint/2010/main" val="3923778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B9B62-BADC-4E33-258B-32DCF7044416}"/>
              </a:ext>
            </a:extLst>
          </p:cNvPr>
          <p:cNvSpPr>
            <a:spLocks noGrp="1"/>
          </p:cNvSpPr>
          <p:nvPr>
            <p:ph type="title"/>
          </p:nvPr>
        </p:nvSpPr>
        <p:spPr>
          <a:xfrm>
            <a:off x="685801" y="242047"/>
            <a:ext cx="10131425" cy="824753"/>
          </a:xfrm>
        </p:spPr>
        <p:txBody>
          <a:bodyPr/>
          <a:lstStyle/>
          <a:p>
            <a:r>
              <a:rPr lang="en-US" dirty="0"/>
              <a:t>Questions - answers</a:t>
            </a:r>
          </a:p>
        </p:txBody>
      </p:sp>
      <p:sp>
        <p:nvSpPr>
          <p:cNvPr id="3" name="Content Placeholder 2">
            <a:extLst>
              <a:ext uri="{FF2B5EF4-FFF2-40B4-BE49-F238E27FC236}">
                <a16:creationId xmlns:a16="http://schemas.microsoft.com/office/drawing/2014/main" id="{0DBBEA97-1CD4-FBA4-F6C1-FFDC7E9A3C1A}"/>
              </a:ext>
            </a:extLst>
          </p:cNvPr>
          <p:cNvSpPr>
            <a:spLocks noGrp="1"/>
          </p:cNvSpPr>
          <p:nvPr>
            <p:ph idx="1"/>
          </p:nvPr>
        </p:nvSpPr>
        <p:spPr>
          <a:xfrm>
            <a:off x="685801" y="-358588"/>
            <a:ext cx="10107705" cy="6732494"/>
          </a:xfrm>
        </p:spPr>
        <p:txBody>
          <a:bodyPr>
            <a:normAutofit/>
          </a:bodyPr>
          <a:lstStyle/>
          <a:p>
            <a:pPr marL="0" indent="0">
              <a:buNone/>
            </a:pPr>
            <a:r>
              <a:rPr lang="en-US" dirty="0"/>
              <a:t>4 -  What is the top-selling product from each city/country? Can we find any pattern worthy of noting in the products sold?</a:t>
            </a:r>
          </a:p>
          <a:p>
            <a:pPr marL="0" indent="0">
              <a:buNone/>
            </a:pPr>
            <a:r>
              <a:rPr lang="en-US" dirty="0"/>
              <a:t>Solution: </a:t>
            </a:r>
            <a:r>
              <a:rPr lang="en-US" sz="1800" dirty="0"/>
              <a:t>Used aggregation function “MAX” to get the top-selling product from each city and country.</a:t>
            </a:r>
          </a:p>
          <a:p>
            <a:pPr marL="0" indent="0">
              <a:buNone/>
            </a:pPr>
            <a:endParaRPr lang="en-US" dirty="0"/>
          </a:p>
          <a:p>
            <a:pPr marL="0" indent="0">
              <a:buNone/>
            </a:pPr>
            <a:r>
              <a:rPr lang="en-US" sz="1800" dirty="0"/>
              <a:t>5 -  Can we summarize the impact of revenue generated from each city/country?</a:t>
            </a:r>
          </a:p>
          <a:p>
            <a:pPr marL="0" indent="0">
              <a:buNone/>
            </a:pPr>
            <a:r>
              <a:rPr lang="en-US" dirty="0"/>
              <a:t>Solution : By Using “SUM” aggregation we found the total revenue generated according to the city and country which gave us a conclusion that on which city has more contribution towards the total revenue.</a:t>
            </a:r>
            <a:endParaRPr lang="en-US" sz="1800"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8062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B9B62-BADC-4E33-258B-32DCF7044416}"/>
              </a:ext>
            </a:extLst>
          </p:cNvPr>
          <p:cNvSpPr>
            <a:spLocks noGrp="1"/>
          </p:cNvSpPr>
          <p:nvPr>
            <p:ph type="title"/>
          </p:nvPr>
        </p:nvSpPr>
        <p:spPr>
          <a:xfrm>
            <a:off x="685801" y="242047"/>
            <a:ext cx="10131425" cy="824753"/>
          </a:xfrm>
        </p:spPr>
        <p:txBody>
          <a:bodyPr/>
          <a:lstStyle/>
          <a:p>
            <a:r>
              <a:rPr lang="en-US" dirty="0"/>
              <a:t>Additional findings</a:t>
            </a:r>
          </a:p>
        </p:txBody>
      </p:sp>
      <p:sp>
        <p:nvSpPr>
          <p:cNvPr id="3" name="Content Placeholder 2">
            <a:extLst>
              <a:ext uri="{FF2B5EF4-FFF2-40B4-BE49-F238E27FC236}">
                <a16:creationId xmlns:a16="http://schemas.microsoft.com/office/drawing/2014/main" id="{0DBBEA97-1CD4-FBA4-F6C1-FFDC7E9A3C1A}"/>
              </a:ext>
            </a:extLst>
          </p:cNvPr>
          <p:cNvSpPr>
            <a:spLocks noGrp="1"/>
          </p:cNvSpPr>
          <p:nvPr>
            <p:ph idx="1"/>
          </p:nvPr>
        </p:nvSpPr>
        <p:spPr>
          <a:xfrm>
            <a:off x="685801" y="1066800"/>
            <a:ext cx="10131425" cy="5289176"/>
          </a:xfrm>
        </p:spPr>
        <p:txBody>
          <a:bodyPr>
            <a:normAutofit/>
          </a:bodyPr>
          <a:lstStyle/>
          <a:p>
            <a:pPr marL="0" indent="0">
              <a:buNone/>
            </a:pPr>
            <a:r>
              <a:rPr lang="en-US" dirty="0"/>
              <a:t> 1 -  Which product is ordered maximum time ?</a:t>
            </a:r>
          </a:p>
          <a:p>
            <a:pPr marL="0" indent="0">
              <a:buNone/>
            </a:pPr>
            <a:r>
              <a:rPr lang="en-US" dirty="0"/>
              <a:t>Solution: Used simple query to get the information on product which is ordered most of the time.</a:t>
            </a:r>
          </a:p>
          <a:p>
            <a:pPr marL="0" indent="0">
              <a:buNone/>
            </a:pPr>
            <a:endParaRPr lang="en-US" dirty="0"/>
          </a:p>
          <a:p>
            <a:pPr marL="0" indent="0">
              <a:buNone/>
            </a:pPr>
            <a:r>
              <a:rPr lang="en-US" dirty="0"/>
              <a:t>2 - What is the time spent by the customer online which gave maximum revenue?</a:t>
            </a:r>
          </a:p>
          <a:p>
            <a:pPr marL="0" indent="0">
              <a:buNone/>
            </a:pPr>
            <a:r>
              <a:rPr lang="en-US" dirty="0"/>
              <a:t>Solution: Used INNER JOIN function to find the time spent online which have us maximum revenue.</a:t>
            </a:r>
          </a:p>
          <a:p>
            <a:pPr marL="0" indent="0">
              <a:buNone/>
            </a:pPr>
            <a:endParaRPr lang="en-US" dirty="0"/>
          </a:p>
          <a:p>
            <a:pPr marL="0" indent="0">
              <a:buNone/>
            </a:pPr>
            <a:r>
              <a:rPr lang="en-US" dirty="0"/>
              <a:t>3 - Distinguish the products which are ordered most and least ?</a:t>
            </a:r>
          </a:p>
          <a:p>
            <a:pPr marL="0" indent="0">
              <a:buNone/>
            </a:pPr>
            <a:r>
              <a:rPr lang="en-US" dirty="0"/>
              <a:t>Solution: Used CASE function to find out which product is ordered maximum and which product is ordered minimum.</a:t>
            </a:r>
          </a:p>
          <a:p>
            <a:pPr marL="0" indent="0">
              <a:buNone/>
            </a:pPr>
            <a:endParaRPr lang="en-US" dirty="0"/>
          </a:p>
          <a:p>
            <a:pPr marL="0" indent="0">
              <a:buNone/>
            </a:pPr>
            <a:r>
              <a:rPr lang="en-US" dirty="0"/>
              <a:t>4 - 	Which products needs to be restock ?</a:t>
            </a:r>
          </a:p>
          <a:p>
            <a:pPr marL="0" indent="0">
              <a:buNone/>
            </a:pPr>
            <a:r>
              <a:rPr lang="en-US" dirty="0"/>
              <a:t>Solution: Using WHERE clause with “&gt;” aggregation we found about the product that needs to be restock again.</a:t>
            </a:r>
          </a:p>
        </p:txBody>
      </p:sp>
    </p:spTree>
    <p:extLst>
      <p:ext uri="{BB962C8B-B14F-4D97-AF65-F5344CB8AC3E}">
        <p14:creationId xmlns:p14="http://schemas.microsoft.com/office/powerpoint/2010/main" val="2811228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B9B62-BADC-4E33-258B-32DCF7044416}"/>
              </a:ext>
            </a:extLst>
          </p:cNvPr>
          <p:cNvSpPr>
            <a:spLocks noGrp="1"/>
          </p:cNvSpPr>
          <p:nvPr>
            <p:ph type="title"/>
          </p:nvPr>
        </p:nvSpPr>
        <p:spPr>
          <a:xfrm>
            <a:off x="685801" y="242047"/>
            <a:ext cx="10131425" cy="824753"/>
          </a:xfrm>
        </p:spPr>
        <p:txBody>
          <a:bodyPr/>
          <a:lstStyle/>
          <a:p>
            <a:r>
              <a:rPr lang="en-US" dirty="0"/>
              <a:t>QA </a:t>
            </a:r>
          </a:p>
        </p:txBody>
      </p:sp>
      <p:sp>
        <p:nvSpPr>
          <p:cNvPr id="3" name="Content Placeholder 2">
            <a:extLst>
              <a:ext uri="{FF2B5EF4-FFF2-40B4-BE49-F238E27FC236}">
                <a16:creationId xmlns:a16="http://schemas.microsoft.com/office/drawing/2014/main" id="{0DBBEA97-1CD4-FBA4-F6C1-FFDC7E9A3C1A}"/>
              </a:ext>
            </a:extLst>
          </p:cNvPr>
          <p:cNvSpPr>
            <a:spLocks noGrp="1"/>
          </p:cNvSpPr>
          <p:nvPr>
            <p:ph idx="1"/>
          </p:nvPr>
        </p:nvSpPr>
        <p:spPr>
          <a:xfrm>
            <a:off x="685801" y="1066800"/>
            <a:ext cx="10131425" cy="2707341"/>
          </a:xfrm>
        </p:spPr>
        <p:txBody>
          <a:bodyPr>
            <a:normAutofit/>
          </a:bodyPr>
          <a:lstStyle/>
          <a:p>
            <a:r>
              <a:rPr lang="en-US" sz="2000" dirty="0"/>
              <a:t>Checking duplicates in the columns using subquery.</a:t>
            </a:r>
          </a:p>
          <a:p>
            <a:r>
              <a:rPr lang="en-US" sz="2000" dirty="0"/>
              <a:t>Checking correlation between the different tables of the database.</a:t>
            </a:r>
          </a:p>
          <a:p>
            <a:r>
              <a:rPr lang="en-US" sz="2000" dirty="0"/>
              <a:t>Checking for the NULL values in the columns.</a:t>
            </a:r>
          </a:p>
          <a:p>
            <a:r>
              <a:rPr lang="en-US" sz="2000" dirty="0"/>
              <a:t>Referring to the correct datatype for each columns and the tables.</a:t>
            </a:r>
          </a:p>
          <a:p>
            <a:endParaRPr lang="en-US" sz="2000" dirty="0"/>
          </a:p>
        </p:txBody>
      </p:sp>
    </p:spTree>
    <p:extLst>
      <p:ext uri="{BB962C8B-B14F-4D97-AF65-F5344CB8AC3E}">
        <p14:creationId xmlns:p14="http://schemas.microsoft.com/office/powerpoint/2010/main" val="1831850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B9B62-BADC-4E33-258B-32DCF7044416}"/>
              </a:ext>
            </a:extLst>
          </p:cNvPr>
          <p:cNvSpPr>
            <a:spLocks noGrp="1"/>
          </p:cNvSpPr>
          <p:nvPr>
            <p:ph type="title"/>
          </p:nvPr>
        </p:nvSpPr>
        <p:spPr>
          <a:xfrm>
            <a:off x="685801" y="242047"/>
            <a:ext cx="10131425" cy="824753"/>
          </a:xfrm>
        </p:spPr>
        <p:txBody>
          <a:bodyPr/>
          <a:lstStyle/>
          <a:p>
            <a:r>
              <a:rPr lang="en-US" dirty="0"/>
              <a:t>Project learnings</a:t>
            </a:r>
          </a:p>
        </p:txBody>
      </p:sp>
      <p:sp>
        <p:nvSpPr>
          <p:cNvPr id="3" name="Content Placeholder 2">
            <a:extLst>
              <a:ext uri="{FF2B5EF4-FFF2-40B4-BE49-F238E27FC236}">
                <a16:creationId xmlns:a16="http://schemas.microsoft.com/office/drawing/2014/main" id="{0DBBEA97-1CD4-FBA4-F6C1-FFDC7E9A3C1A}"/>
              </a:ext>
            </a:extLst>
          </p:cNvPr>
          <p:cNvSpPr>
            <a:spLocks noGrp="1"/>
          </p:cNvSpPr>
          <p:nvPr>
            <p:ph idx="1"/>
          </p:nvPr>
        </p:nvSpPr>
        <p:spPr>
          <a:xfrm>
            <a:off x="685801" y="1775011"/>
            <a:ext cx="10131425" cy="3218330"/>
          </a:xfrm>
        </p:spPr>
        <p:txBody>
          <a:bodyPr>
            <a:normAutofit lnSpcReduction="10000"/>
          </a:bodyPr>
          <a:lstStyle/>
          <a:p>
            <a:r>
              <a:rPr lang="en-US" sz="2000" dirty="0"/>
              <a:t>The first thing I learned through this project is how to import CSV files in SQL and overcome the challenges that come with formatting the files.</a:t>
            </a:r>
          </a:p>
          <a:p>
            <a:r>
              <a:rPr lang="en-US" sz="2000" dirty="0"/>
              <a:t>Data cleaning techniques. </a:t>
            </a:r>
          </a:p>
          <a:p>
            <a:r>
              <a:rPr lang="en-US" sz="2000" dirty="0"/>
              <a:t>Through this project I got a deeper understanding of different SQL queries and how they can be  used together to get the result.</a:t>
            </a:r>
          </a:p>
          <a:p>
            <a:r>
              <a:rPr lang="en-US" sz="2000" dirty="0"/>
              <a:t>Checking the data quality by different QA techniques.</a:t>
            </a:r>
          </a:p>
          <a:p>
            <a:endParaRPr lang="en-US" sz="2000" dirty="0"/>
          </a:p>
          <a:p>
            <a:r>
              <a:rPr lang="en-US" sz="2000"/>
              <a:t>PRACTICE MAKES PERFECT!!!</a:t>
            </a:r>
            <a:endParaRPr lang="en-US" sz="2000" dirty="0"/>
          </a:p>
          <a:p>
            <a:endParaRPr lang="en-US" sz="2000" dirty="0"/>
          </a:p>
          <a:p>
            <a:pPr marL="0" indent="0">
              <a:buNone/>
            </a:pPr>
            <a:endParaRPr lang="en-US" sz="2000" dirty="0"/>
          </a:p>
          <a:p>
            <a:endParaRPr lang="en-US" sz="2000" dirty="0"/>
          </a:p>
        </p:txBody>
      </p:sp>
    </p:spTree>
    <p:extLst>
      <p:ext uri="{BB962C8B-B14F-4D97-AF65-F5344CB8AC3E}">
        <p14:creationId xmlns:p14="http://schemas.microsoft.com/office/powerpoint/2010/main" val="26398360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docProps/app.xml><?xml version="1.0" encoding="utf-8"?>
<Properties xmlns="http://schemas.openxmlformats.org/officeDocument/2006/extended-properties" xmlns:vt="http://schemas.openxmlformats.org/officeDocument/2006/docPropsVTypes">
  <Template>TM03457452[[fn=Celestial]]</Template>
  <TotalTime>171</TotalTime>
  <Words>706</Words>
  <Application>Microsoft Office PowerPoint</Application>
  <PresentationFormat>Widescreen</PresentationFormat>
  <Paragraphs>54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Bahnschrift</vt:lpstr>
      <vt:lpstr>Calibri</vt:lpstr>
      <vt:lpstr>Calibri Light</vt:lpstr>
      <vt:lpstr>Celestial</vt:lpstr>
      <vt:lpstr>SQL-PROJECT </vt:lpstr>
      <vt:lpstr>PROJECT GOALS , process and results</vt:lpstr>
      <vt:lpstr>DATA CLEANING</vt:lpstr>
      <vt:lpstr>Questions - answers</vt:lpstr>
      <vt:lpstr>Questions - answers</vt:lpstr>
      <vt:lpstr>Additional findings</vt:lpstr>
      <vt:lpstr>QA </vt:lpstr>
      <vt:lpstr>Project learnings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SQL-PROJECT </dc:title>
  <dc:creator>Bhavin Patel</dc:creator>
  <cp:lastModifiedBy>Bhavin Patel</cp:lastModifiedBy>
  <cp:revision>6</cp:revision>
  <dcterms:created xsi:type="dcterms:W3CDTF">2023-05-16T19:26:30Z</dcterms:created>
  <dcterms:modified xsi:type="dcterms:W3CDTF">2023-05-17T04:43:41Z</dcterms:modified>
</cp:coreProperties>
</file>