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3" r:id="rId1"/>
  </p:sldMasterIdLst>
  <p:notesMasterIdLst>
    <p:notesMasterId r:id="rId15"/>
  </p:notesMasterIdLst>
  <p:sldIdLst>
    <p:sldId id="273" r:id="rId2"/>
    <p:sldId id="257" r:id="rId3"/>
    <p:sldId id="258" r:id="rId4"/>
    <p:sldId id="259" r:id="rId5"/>
    <p:sldId id="274" r:id="rId6"/>
    <p:sldId id="260" r:id="rId7"/>
    <p:sldId id="275" r:id="rId8"/>
    <p:sldId id="276" r:id="rId9"/>
    <p:sldId id="272" r:id="rId10"/>
    <p:sldId id="277" r:id="rId11"/>
    <p:sldId id="267" r:id="rId12"/>
    <p:sldId id="266"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9A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79EBA-EFDC-449E-A15C-CFDE1F36A298}" v="39" dt="2022-05-22T14:04:48.384"/>
    <p1510:client id="{ABA8FD6D-0B84-42DD-BDE6-F1CB2E6DAF4A}" v="19" dt="2022-05-22T08:31:54.288"/>
    <p1510:client id="{B2AC98FD-8BFA-8A51-E6E6-3418DF5594E4}" v="65" dt="2022-05-22T08:36:47.4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26" autoAdjust="0"/>
  </p:normalViewPr>
  <p:slideViewPr>
    <p:cSldViewPr snapToGrid="0">
      <p:cViewPr varScale="1">
        <p:scale>
          <a:sx n="79" d="100"/>
          <a:sy n="79" d="100"/>
        </p:scale>
        <p:origin x="149" y="3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626BA-AA3F-4FDA-BF75-4CCF404CAAFC}" type="datetimeFigureOut">
              <a:rPr lang="en-IN" smtClean="0"/>
              <a:t>22-05-2022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383D3-6B52-47AA-9E3B-9E7BF94C6184}" type="slidenum">
              <a:rPr lang="en-IN" smtClean="0"/>
              <a:t>‹#›</a:t>
            </a:fld>
            <a:endParaRPr lang="en-IN"/>
          </a:p>
        </p:txBody>
      </p:sp>
    </p:spTree>
    <p:extLst>
      <p:ext uri="{BB962C8B-B14F-4D97-AF65-F5344CB8AC3E}">
        <p14:creationId xmlns:p14="http://schemas.microsoft.com/office/powerpoint/2010/main" val="1744445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A383D3-6B52-47AA-9E3B-9E7BF94C6184}" type="slidenum">
              <a:rPr lang="en-IN" smtClean="0"/>
              <a:t>12</a:t>
            </a:fld>
            <a:endParaRPr lang="en-IN"/>
          </a:p>
        </p:txBody>
      </p:sp>
    </p:spTree>
    <p:extLst>
      <p:ext uri="{BB962C8B-B14F-4D97-AF65-F5344CB8AC3E}">
        <p14:creationId xmlns:p14="http://schemas.microsoft.com/office/powerpoint/2010/main" val="1557606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5/22/2022</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927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5/22/2022</a:t>
            </a:fld>
            <a:endParaRPr lang="en-US" dirty="0"/>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5272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5/22/2022</a:t>
            </a:fld>
            <a:endParaRPr lang="en-US" dirty="0"/>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2078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251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5/22/2022</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5483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5/22/2022</a:t>
            </a:fld>
            <a:endParaRPr lang="en-US" dirty="0"/>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0016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5/22/2022</a:t>
            </a:fld>
            <a:endParaRPr lang="en-US" dirty="0"/>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737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5/22/2022</a:t>
            </a:fld>
            <a:endParaRPr lang="en-US" dirty="0"/>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2712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5/22/2022</a:t>
            </a:fld>
            <a:endParaRPr lang="en-US" dirty="0"/>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5675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5/22/2022</a:t>
            </a:fld>
            <a:endParaRPr lang="en-US" dirty="0"/>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0124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5/22/2022</a:t>
            </a:fld>
            <a:endParaRPr lang="en-US" dirty="0"/>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4774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5/22/2022</a:t>
            </a:fld>
            <a:endParaRPr lang="en-US" dirty="0"/>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1281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cap="none" spc="100" baseline="0">
                <a:solidFill>
                  <a:schemeClr val="tx1">
                    <a:tint val="75000"/>
                  </a:schemeClr>
                </a:solidFill>
                <a:latin typeface="+mn-lt"/>
              </a:defRPr>
            </a:lvl1pPr>
          </a:lstStyle>
          <a:p>
            <a:fld id="{82EDB8D0-98ED-4B86-9D5F-E61ADC70144D}" type="datetimeFigureOut">
              <a:rPr lang="en-US" smtClean="0"/>
              <a:pPr/>
              <a:t>5/22/2022</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cap="none" spc="100" baseline="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cap="none" spc="100" baseline="0">
                <a:solidFill>
                  <a:schemeClr val="tx1">
                    <a:tint val="75000"/>
                  </a:schemeClr>
                </a:solidFill>
                <a:latin typeface="+mn-lt"/>
              </a:defRPr>
            </a:lvl1pPr>
          </a:lstStyle>
          <a:p>
            <a:fld id="{4854181D-6920-4594-9A5D-6CE56DC9F8B2}" type="slidenum">
              <a:rPr lang="en-US" smtClean="0"/>
              <a:pPr/>
              <a:t>‹#›</a:t>
            </a:fld>
            <a:endParaRPr lang="en-US" dirty="0"/>
          </a:p>
        </p:txBody>
      </p:sp>
    </p:spTree>
    <p:extLst>
      <p:ext uri="{BB962C8B-B14F-4D97-AF65-F5344CB8AC3E}">
        <p14:creationId xmlns:p14="http://schemas.microsoft.com/office/powerpoint/2010/main" val="3283040243"/>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52" r:id="rId5"/>
    <p:sldLayoutId id="2147483857" r:id="rId6"/>
    <p:sldLayoutId id="2147483853" r:id="rId7"/>
    <p:sldLayoutId id="2147483854" r:id="rId8"/>
    <p:sldLayoutId id="2147483855" r:id="rId9"/>
    <p:sldLayoutId id="2147483856" r:id="rId10"/>
    <p:sldLayoutId id="2147483858" r:id="rId11"/>
    <p:sldLayoutId id="2147483864" r:id="rId12"/>
  </p:sldLayoutIdLst>
  <p:txStyles>
    <p:titleStyle>
      <a:lvl1pPr algn="l" defTabSz="914400" rtl="0" eaLnBrk="1" latinLnBrk="0" hangingPunct="1">
        <a:lnSpc>
          <a:spcPct val="90000"/>
        </a:lnSpc>
        <a:spcBef>
          <a:spcPct val="0"/>
        </a:spcBef>
        <a:buNone/>
        <a:defRPr sz="4000" kern="1200" spc="15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spc="14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14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14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14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14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6382561" y="2399878"/>
            <a:ext cx="5008529" cy="2058244"/>
          </a:xfrm>
        </p:spPr>
        <p:txBody>
          <a:bodyPr/>
          <a:lstStyle/>
          <a:p>
            <a:r>
              <a:rPr lang="en-US" sz="3200" b="0" dirty="0">
                <a:solidFill>
                  <a:schemeClr val="tx1"/>
                </a:solidFill>
              </a:rPr>
              <a:t>-Shiva Chunbuk</a:t>
            </a:r>
            <a:br>
              <a:rPr lang="en-US" sz="3200" b="0" dirty="0">
                <a:solidFill>
                  <a:schemeClr val="tx1"/>
                </a:solidFill>
              </a:rPr>
            </a:br>
            <a:r>
              <a:rPr lang="en-US" sz="3200" b="0" dirty="0">
                <a:solidFill>
                  <a:schemeClr val="tx1"/>
                </a:solidFill>
              </a:rPr>
              <a:t>-A Bhumika Rao</a:t>
            </a:r>
            <a:br>
              <a:rPr lang="en-US" sz="3200" b="0" dirty="0">
                <a:solidFill>
                  <a:schemeClr val="tx1"/>
                </a:solidFill>
              </a:rPr>
            </a:br>
            <a:r>
              <a:rPr lang="en-US" sz="3200" b="0" dirty="0">
                <a:solidFill>
                  <a:schemeClr val="tx1"/>
                </a:solidFill>
              </a:rPr>
              <a:t>-Sanjana Netam</a:t>
            </a:r>
            <a:br>
              <a:rPr lang="en-US" sz="3200" b="0" dirty="0">
                <a:solidFill>
                  <a:schemeClr val="tx1"/>
                </a:solidFill>
              </a:rPr>
            </a:br>
            <a:endParaRPr lang="en-US" sz="3200" b="0" dirty="0">
              <a:solidFill>
                <a:schemeClr val="tx1"/>
              </a:solidFill>
            </a:endParaRPr>
          </a:p>
        </p:txBody>
      </p:sp>
      <p:sp>
        <p:nvSpPr>
          <p:cNvPr id="6" name="TextBox 5">
            <a:extLst>
              <a:ext uri="{FF2B5EF4-FFF2-40B4-BE49-F238E27FC236}">
                <a16:creationId xmlns:a16="http://schemas.microsoft.com/office/drawing/2014/main" id="{7D9C1E70-8B9A-5C1D-DA78-344AA73A2CF4}"/>
              </a:ext>
            </a:extLst>
          </p:cNvPr>
          <p:cNvSpPr txBox="1"/>
          <p:nvPr/>
        </p:nvSpPr>
        <p:spPr>
          <a:xfrm>
            <a:off x="1712068" y="2399878"/>
            <a:ext cx="3725694" cy="1938992"/>
          </a:xfrm>
          <a:prstGeom prst="rect">
            <a:avLst/>
          </a:prstGeom>
          <a:noFill/>
        </p:spPr>
        <p:txBody>
          <a:bodyPr wrap="square" rtlCol="0">
            <a:spAutoFit/>
          </a:bodyPr>
          <a:lstStyle/>
          <a:p>
            <a:r>
              <a:rPr lang="en-US" sz="4000" b="1" dirty="0"/>
              <a:t>SMART </a:t>
            </a:r>
          </a:p>
          <a:p>
            <a:r>
              <a:rPr lang="en-US" sz="4000" b="1" dirty="0"/>
              <a:t>MUSHROOM</a:t>
            </a:r>
          </a:p>
          <a:p>
            <a:r>
              <a:rPr lang="en-US" sz="4000" b="1" dirty="0"/>
              <a:t> FARMING</a:t>
            </a:r>
            <a:endParaRPr lang="en-IN" sz="4000" b="1" dirty="0"/>
          </a:p>
        </p:txBody>
      </p:sp>
      <p:pic>
        <p:nvPicPr>
          <p:cNvPr id="12" name="Picture Placeholder 11">
            <a:extLst>
              <a:ext uri="{FF2B5EF4-FFF2-40B4-BE49-F238E27FC236}">
                <a16:creationId xmlns:a16="http://schemas.microsoft.com/office/drawing/2014/main" id="{12C0B08E-27FF-97F3-D704-62B1BA46B8A1}"/>
              </a:ext>
            </a:extLst>
          </p:cNvPr>
          <p:cNvPicPr>
            <a:picLocks noGrp="1" noChangeAspect="1"/>
          </p:cNvPicPr>
          <p:nvPr>
            <p:ph type="pic" sz="quarter" idx="10"/>
          </p:nvPr>
        </p:nvPicPr>
        <p:blipFill>
          <a:blip r:embed="rId3"/>
          <a:srcRect l="12489" r="12489"/>
          <a:stretch>
            <a:fillRect/>
          </a:stretch>
        </p:blipFill>
        <p:spPr>
          <a:xfrm>
            <a:off x="379413" y="776288"/>
            <a:ext cx="5307012" cy="53054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182E5364-06A4-7E51-AB0A-5A62756BFC91}"/>
              </a:ext>
            </a:extLst>
          </p:cNvPr>
          <p:cNvSpPr txBox="1"/>
          <p:nvPr/>
        </p:nvSpPr>
        <p:spPr>
          <a:xfrm>
            <a:off x="2255297" y="2769209"/>
            <a:ext cx="2519464" cy="1200329"/>
          </a:xfrm>
          <a:prstGeom prst="rect">
            <a:avLst/>
          </a:prstGeom>
          <a:noFill/>
        </p:spPr>
        <p:txBody>
          <a:bodyPr wrap="square" rtlCol="0">
            <a:spAutoFit/>
          </a:bodyPr>
          <a:lstStyle/>
          <a:p>
            <a:r>
              <a:rPr lang="en-US" sz="2400" b="1" dirty="0">
                <a:solidFill>
                  <a:schemeClr val="bg1"/>
                </a:solidFill>
              </a:rPr>
              <a:t>SMART </a:t>
            </a:r>
          </a:p>
          <a:p>
            <a:r>
              <a:rPr lang="en-US" sz="2400" b="1" dirty="0">
                <a:solidFill>
                  <a:schemeClr val="bg1"/>
                </a:solidFill>
              </a:rPr>
              <a:t>MUSHROM</a:t>
            </a:r>
          </a:p>
          <a:p>
            <a:r>
              <a:rPr lang="en-US" sz="2400" b="1" dirty="0">
                <a:solidFill>
                  <a:schemeClr val="bg1"/>
                </a:solidFill>
              </a:rPr>
              <a:t>FARMING</a:t>
            </a:r>
            <a:endParaRPr lang="en-IN" sz="2400" b="1" dirty="0">
              <a:solidFill>
                <a:schemeClr val="bg1"/>
              </a:solidFill>
            </a:endParaRPr>
          </a:p>
        </p:txBody>
      </p:sp>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ADBC90-2226-F356-7957-24B2C0BF384B}"/>
              </a:ext>
            </a:extLst>
          </p:cNvPr>
          <p:cNvSpPr txBox="1"/>
          <p:nvPr/>
        </p:nvSpPr>
        <p:spPr>
          <a:xfrm>
            <a:off x="916831" y="1029219"/>
            <a:ext cx="8713551" cy="1200329"/>
          </a:xfrm>
          <a:prstGeom prst="rect">
            <a:avLst/>
          </a:prstGeom>
          <a:noFill/>
        </p:spPr>
        <p:txBody>
          <a:bodyPr wrap="square">
            <a:spAutoFit/>
          </a:bodyPr>
          <a:lstStyle/>
          <a:p>
            <a:pPr rtl="0">
              <a:spcBef>
                <a:spcPts val="0"/>
              </a:spcBef>
              <a:spcAft>
                <a:spcPts val="1200"/>
              </a:spcAft>
            </a:pPr>
            <a:r>
              <a:rPr lang="en-US" sz="2400" b="1" i="0" u="none" strike="noStrike" dirty="0">
                <a:solidFill>
                  <a:srgbClr val="233A44"/>
                </a:solidFill>
                <a:effectLst/>
                <a:latin typeface="Calibri" panose="020F0502020204030204" pitchFamily="34" charset="0"/>
                <a:cs typeface="Calibri" panose="020F0502020204030204" pitchFamily="34" charset="0"/>
              </a:rPr>
              <a:t>Breadboard</a:t>
            </a:r>
            <a:r>
              <a:rPr lang="en-US" sz="2400" b="0" i="0" u="none" strike="noStrike" dirty="0">
                <a:solidFill>
                  <a:srgbClr val="233A44"/>
                </a:solidFill>
                <a:effectLst/>
                <a:latin typeface="Calibri" panose="020F0502020204030204" pitchFamily="34" charset="0"/>
                <a:cs typeface="Calibri" panose="020F0502020204030204" pitchFamily="34" charset="0"/>
              </a:rPr>
              <a:t> -</a:t>
            </a:r>
            <a:r>
              <a:rPr lang="en-US" sz="2400" b="0" i="0" u="none" strike="noStrike" dirty="0">
                <a:solidFill>
                  <a:srgbClr val="202124"/>
                </a:solidFill>
                <a:effectLst/>
                <a:latin typeface="Calibri" panose="020F0502020204030204" pitchFamily="34" charset="0"/>
                <a:cs typeface="Calibri" panose="020F0502020204030204" pitchFamily="34" charset="0"/>
              </a:rPr>
              <a:t>A breadboard (sometimes called a plug block) is used for </a:t>
            </a:r>
            <a:r>
              <a:rPr lang="en-US" sz="2400" b="1" i="0" u="none" strike="noStrike" dirty="0">
                <a:solidFill>
                  <a:srgbClr val="202124"/>
                </a:solidFill>
                <a:effectLst/>
                <a:latin typeface="Calibri" panose="020F0502020204030204" pitchFamily="34" charset="0"/>
                <a:cs typeface="Calibri" panose="020F0502020204030204" pitchFamily="34" charset="0"/>
              </a:rPr>
              <a:t>building temporary circuits</a:t>
            </a:r>
            <a:r>
              <a:rPr lang="en-US" sz="2400" b="0" i="0" u="none" strike="noStrike" dirty="0">
                <a:solidFill>
                  <a:srgbClr val="202124"/>
                </a:solidFill>
                <a:effectLst/>
                <a:latin typeface="Calibri" panose="020F0502020204030204" pitchFamily="34" charset="0"/>
                <a:cs typeface="Calibri" panose="020F0502020204030204" pitchFamily="34" charset="0"/>
              </a:rPr>
              <a:t>. It is useful to designers because it allows components to be removed and replaced easily.</a:t>
            </a:r>
            <a:endParaRPr lang="en-US" sz="2400" b="0" dirty="0">
              <a:effectLst/>
              <a:latin typeface="Calibri" panose="020F0502020204030204" pitchFamily="34" charset="0"/>
              <a:cs typeface="Calibri" panose="020F0502020204030204" pitchFamily="34" charset="0"/>
            </a:endParaRPr>
          </a:p>
        </p:txBody>
      </p:sp>
      <p:pic>
        <p:nvPicPr>
          <p:cNvPr id="3074" name="Picture 2" descr="Breadboard Images – Browse 8,970 Stock Photos, Vectors, and Video | Adobe  Stock">
            <a:extLst>
              <a:ext uri="{FF2B5EF4-FFF2-40B4-BE49-F238E27FC236}">
                <a16:creationId xmlns:a16="http://schemas.microsoft.com/office/drawing/2014/main" id="{3F40A90F-0DEC-B6DD-4F9B-BC520387B3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2122" y="3429000"/>
            <a:ext cx="4724805" cy="314987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851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75093A0-633D-EE1A-A60B-BCF424DB3931}"/>
              </a:ext>
            </a:extLst>
          </p:cNvPr>
          <p:cNvSpPr txBox="1">
            <a:spLocks/>
          </p:cNvSpPr>
          <p:nvPr/>
        </p:nvSpPr>
        <p:spPr>
          <a:xfrm>
            <a:off x="606489" y="1264104"/>
            <a:ext cx="5167151" cy="806903"/>
          </a:xfrm>
          <a:prstGeom prst="rect">
            <a:avLst/>
          </a:prstGeom>
        </p:spPr>
        <p:txBody>
          <a:bodyPr lIns="109728" tIns="109728" rIns="109728" bIns="91440"/>
          <a:lstStyle>
            <a:lvl1pPr marL="228600" indent="-228600" algn="l" defTabSz="914400" rtl="0" eaLnBrk="1" latinLnBrk="0" hangingPunct="1">
              <a:lnSpc>
                <a:spcPct val="90000"/>
              </a:lnSpc>
              <a:spcBef>
                <a:spcPts val="1000"/>
              </a:spcBef>
              <a:buFont typeface="Arial" panose="020B0604020202020204" pitchFamily="34" charset="0"/>
              <a:buChar char="•"/>
              <a:defRPr sz="2800" kern="1200" spc="14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14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14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14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14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IN" dirty="0"/>
          </a:p>
        </p:txBody>
      </p:sp>
      <p:sp>
        <p:nvSpPr>
          <p:cNvPr id="5" name="Text Placeholder 4">
            <a:extLst>
              <a:ext uri="{FF2B5EF4-FFF2-40B4-BE49-F238E27FC236}">
                <a16:creationId xmlns:a16="http://schemas.microsoft.com/office/drawing/2014/main" id="{219FBF3B-9545-3B9C-61CF-F5FEC01C7E5D}"/>
              </a:ext>
            </a:extLst>
          </p:cNvPr>
          <p:cNvSpPr txBox="1">
            <a:spLocks/>
          </p:cNvSpPr>
          <p:nvPr/>
        </p:nvSpPr>
        <p:spPr>
          <a:xfrm>
            <a:off x="3483412" y="853557"/>
            <a:ext cx="5225176" cy="12174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spc="14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14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14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14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14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2400" b="1" u="sng" dirty="0">
              <a:solidFill>
                <a:srgbClr val="000000"/>
              </a:solidFill>
              <a:latin typeface="Times New Roman" panose="02020603050405020304" pitchFamily="18" charset="0"/>
              <a:ea typeface="Times New Roman" panose="02020603050405020304" pitchFamily="18" charset="0"/>
            </a:endParaRPr>
          </a:p>
          <a:p>
            <a:endParaRPr lang="en-IN" dirty="0"/>
          </a:p>
        </p:txBody>
      </p:sp>
      <p:sp>
        <p:nvSpPr>
          <p:cNvPr id="9" name="Content Placeholder 2">
            <a:extLst>
              <a:ext uri="{FF2B5EF4-FFF2-40B4-BE49-F238E27FC236}">
                <a16:creationId xmlns:a16="http://schemas.microsoft.com/office/drawing/2014/main" id="{4EAC63F0-E8BE-0266-2938-2936BF7F7391}"/>
              </a:ext>
            </a:extLst>
          </p:cNvPr>
          <p:cNvSpPr txBox="1">
            <a:spLocks/>
          </p:cNvSpPr>
          <p:nvPr/>
        </p:nvSpPr>
        <p:spPr>
          <a:xfrm>
            <a:off x="839788" y="2505075"/>
            <a:ext cx="5157787" cy="36845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spc="14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14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14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14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14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0100" lvl="1" indent="-342900">
              <a:buFont typeface="Symbol" panose="05050102010706020507" pitchFamily="18" charset="2"/>
              <a:buChar char=""/>
            </a:pPr>
            <a:endParaRPr lang="en-IN" dirty="0">
              <a:latin typeface="Avenir Next LT Pro (Body)"/>
              <a:ea typeface="Times New Roman" panose="02020603050405020304" pitchFamily="18" charset="0"/>
            </a:endParaRPr>
          </a:p>
          <a:p>
            <a:pPr marL="0" indent="0">
              <a:buFont typeface="Arial" panose="020B0604020202020204" pitchFamily="34" charset="0"/>
              <a:buNone/>
            </a:pPr>
            <a:endParaRPr lang="en-IN" sz="1800" b="1" u="sng" dirty="0">
              <a:solidFill>
                <a:srgbClr val="000000"/>
              </a:solidFill>
              <a:latin typeface="Avenir Next LT Pro (Body)"/>
              <a:ea typeface="Times New Roman" panose="02020603050405020304" pitchFamily="18" charset="0"/>
            </a:endParaRPr>
          </a:p>
          <a:p>
            <a:pPr marL="457200" lvl="1" indent="0">
              <a:buFont typeface="Arial" panose="020B0604020202020204" pitchFamily="34" charset="0"/>
              <a:buNone/>
            </a:pPr>
            <a:endParaRPr lang="en-IN" dirty="0"/>
          </a:p>
        </p:txBody>
      </p:sp>
      <p:sp>
        <p:nvSpPr>
          <p:cNvPr id="10" name="Content Placeholder 5">
            <a:extLst>
              <a:ext uri="{FF2B5EF4-FFF2-40B4-BE49-F238E27FC236}">
                <a16:creationId xmlns:a16="http://schemas.microsoft.com/office/drawing/2014/main" id="{86CC00C8-8A90-389C-C023-013C0695A591}"/>
              </a:ext>
            </a:extLst>
          </p:cNvPr>
          <p:cNvSpPr txBox="1">
            <a:spLocks/>
          </p:cNvSpPr>
          <p:nvPr/>
        </p:nvSpPr>
        <p:spPr>
          <a:xfrm>
            <a:off x="6172200" y="2505075"/>
            <a:ext cx="5183188" cy="36845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spc="14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14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14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14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14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IN" sz="2800" dirty="0">
              <a:latin typeface="Avenir Next LT Pro (Body)"/>
              <a:ea typeface="Times New Roman" panose="02020603050405020304" pitchFamily="18" charset="0"/>
            </a:endParaRPr>
          </a:p>
          <a:p>
            <a:endParaRPr lang="en-IN" dirty="0"/>
          </a:p>
        </p:txBody>
      </p:sp>
      <p:sp>
        <p:nvSpPr>
          <p:cNvPr id="17" name="TextBox 16">
            <a:extLst>
              <a:ext uri="{FF2B5EF4-FFF2-40B4-BE49-F238E27FC236}">
                <a16:creationId xmlns:a16="http://schemas.microsoft.com/office/drawing/2014/main" id="{B4BC9CDB-AEEC-78C2-2076-9AD02F6B1098}"/>
              </a:ext>
            </a:extLst>
          </p:cNvPr>
          <p:cNvSpPr txBox="1"/>
          <p:nvPr/>
        </p:nvSpPr>
        <p:spPr>
          <a:xfrm>
            <a:off x="885304" y="1264104"/>
            <a:ext cx="9834631" cy="4555093"/>
          </a:xfrm>
          <a:prstGeom prst="rect">
            <a:avLst/>
          </a:prstGeom>
          <a:noFill/>
        </p:spPr>
        <p:txBody>
          <a:bodyPr wrap="square">
            <a:spAutoFit/>
          </a:bodyPr>
          <a:lstStyle/>
          <a:p>
            <a:pPr marL="0" indent="0">
              <a:buNone/>
            </a:pPr>
            <a:r>
              <a:rPr lang="en-US" sz="4000" b="1" dirty="0">
                <a:latin typeface="Calibri" panose="020F0502020204030204" pitchFamily="34" charset="0"/>
                <a:cs typeface="Calibri" panose="020F0502020204030204" pitchFamily="34" charset="0"/>
              </a:rPr>
              <a:t>Strength:</a:t>
            </a:r>
          </a:p>
          <a:p>
            <a:pPr marL="0" indent="0">
              <a:buNone/>
            </a:pPr>
            <a:r>
              <a:rPr lang="en-US" sz="2400" b="0" i="0" dirty="0">
                <a:solidFill>
                  <a:srgbClr val="444444"/>
                </a:solidFill>
                <a:effectLst/>
                <a:latin typeface="Calibri" panose="020F0502020204030204" pitchFamily="34" charset="0"/>
                <a:cs typeface="Calibri" panose="020F0502020204030204" pitchFamily="34" charset="0"/>
              </a:rPr>
              <a:t>IoT-based smart mushroom farming is built for monitoring the crop field with the help of sensors like light, humidity, temperature, and soil moisture, etc and automating the irrigation. IoT is highly efficient when compared with the conventional approach.</a:t>
            </a:r>
            <a:endParaRPr lang="en-US" sz="2400" b="1" i="0" dirty="0">
              <a:solidFill>
                <a:srgbClr val="444444"/>
              </a:solidFill>
              <a:effectLst/>
              <a:latin typeface="Calibri" panose="020F0502020204030204" pitchFamily="34" charset="0"/>
              <a:cs typeface="Calibri" panose="020F0502020204030204" pitchFamily="34" charset="0"/>
            </a:endParaRPr>
          </a:p>
          <a:p>
            <a:pPr marL="0" indent="0">
              <a:buNone/>
            </a:pPr>
            <a:r>
              <a:rPr lang="en-US" sz="4000" b="1" dirty="0">
                <a:solidFill>
                  <a:srgbClr val="444444"/>
                </a:solidFill>
                <a:latin typeface="Calibri" panose="020F0502020204030204" pitchFamily="34" charset="0"/>
                <a:cs typeface="Calibri" panose="020F0502020204030204" pitchFamily="34" charset="0"/>
              </a:rPr>
              <a:t>Weakness:</a:t>
            </a:r>
          </a:p>
          <a:p>
            <a:pPr marL="0" indent="0">
              <a:buNone/>
            </a:pPr>
            <a:r>
              <a:rPr lang="en-US" sz="2400" b="0" i="0" dirty="0">
                <a:solidFill>
                  <a:srgbClr val="444444"/>
                </a:solidFill>
                <a:effectLst/>
                <a:latin typeface="Calibri" panose="020F0502020204030204" pitchFamily="34" charset="0"/>
                <a:cs typeface="Calibri" panose="020F0502020204030204" pitchFamily="34" charset="0"/>
              </a:rPr>
              <a:t>The IoT – smart mushroom needs availability on the internet continuously. The rural part of the developing countries... The IoT based equipment requires the farmer to understand and learn the use of technology. This is the main challenge in... The system offers .</a:t>
            </a:r>
            <a:endParaRPr lang="en-US" sz="2400" b="1" dirty="0">
              <a:latin typeface="Calibri" panose="020F0502020204030204" pitchFamily="34" charset="0"/>
              <a:cs typeface="Calibri" panose="020F0502020204030204" pitchFamily="34" charset="0"/>
            </a:endParaRPr>
          </a:p>
          <a:p>
            <a:pPr marL="0" indent="0">
              <a:buNone/>
            </a:pPr>
            <a:endParaRPr lang="en-US" b="1" dirty="0"/>
          </a:p>
        </p:txBody>
      </p:sp>
    </p:spTree>
    <p:extLst>
      <p:ext uri="{BB962C8B-B14F-4D97-AF65-F5344CB8AC3E}">
        <p14:creationId xmlns:p14="http://schemas.microsoft.com/office/powerpoint/2010/main" val="2143664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A8F68-5537-BE19-2880-53BA8F7D2936}"/>
              </a:ext>
            </a:extLst>
          </p:cNvPr>
          <p:cNvSpPr>
            <a:spLocks noGrp="1"/>
          </p:cNvSpPr>
          <p:nvPr>
            <p:ph type="title"/>
          </p:nvPr>
        </p:nvSpPr>
        <p:spPr>
          <a:xfrm>
            <a:off x="838200" y="340412"/>
            <a:ext cx="10515600" cy="1325563"/>
          </a:xfrm>
        </p:spPr>
        <p:txBody>
          <a:bodyPr/>
          <a:lstStyle/>
          <a:p>
            <a:r>
              <a:rPr lang="en-US" dirty="0"/>
              <a:t>Block Diagram</a:t>
            </a:r>
            <a:endParaRPr lang="en-IN" dirty="0"/>
          </a:p>
        </p:txBody>
      </p:sp>
      <p:pic>
        <p:nvPicPr>
          <p:cNvPr id="1026" name="Picture 2">
            <a:extLst>
              <a:ext uri="{FF2B5EF4-FFF2-40B4-BE49-F238E27FC236}">
                <a16:creationId xmlns:a16="http://schemas.microsoft.com/office/drawing/2014/main" id="{50ED4264-913E-C411-37F4-8FBB6BCD9B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226" y="1413388"/>
            <a:ext cx="8178114" cy="5021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174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6F0B3-5A05-1135-DE4B-4A159ED7E20C}"/>
              </a:ext>
            </a:extLst>
          </p:cNvPr>
          <p:cNvSpPr>
            <a:spLocks noGrp="1"/>
          </p:cNvSpPr>
          <p:nvPr>
            <p:ph type="title"/>
          </p:nvPr>
        </p:nvSpPr>
        <p:spPr>
          <a:xfrm>
            <a:off x="838200" y="340411"/>
            <a:ext cx="10515600" cy="1325563"/>
          </a:xfrm>
        </p:spPr>
        <p:txBody>
          <a:bodyPr/>
          <a:lstStyle/>
          <a:p>
            <a:r>
              <a:rPr lang="en-US" dirty="0"/>
              <a:t>Sensor Node Diagram</a:t>
            </a:r>
            <a:endParaRPr lang="en-IN" dirty="0"/>
          </a:p>
        </p:txBody>
      </p:sp>
      <p:sp>
        <p:nvSpPr>
          <p:cNvPr id="4" name="Rectangle: Rounded Corners 3">
            <a:extLst>
              <a:ext uri="{FF2B5EF4-FFF2-40B4-BE49-F238E27FC236}">
                <a16:creationId xmlns:a16="http://schemas.microsoft.com/office/drawing/2014/main" id="{C77FAE74-9A54-1D9E-7CF3-28D75A36A849}"/>
              </a:ext>
            </a:extLst>
          </p:cNvPr>
          <p:cNvSpPr/>
          <p:nvPr/>
        </p:nvSpPr>
        <p:spPr>
          <a:xfrm>
            <a:off x="4418044" y="2379305"/>
            <a:ext cx="3265714" cy="3191071"/>
          </a:xfrm>
          <a:prstGeom prst="round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91E2B73-8885-EF36-4FB3-A8CA9ADB42D3}"/>
              </a:ext>
            </a:extLst>
          </p:cNvPr>
          <p:cNvSpPr txBox="1"/>
          <p:nvPr/>
        </p:nvSpPr>
        <p:spPr>
          <a:xfrm>
            <a:off x="4856583" y="3429000"/>
            <a:ext cx="2603241" cy="1200329"/>
          </a:xfrm>
          <a:prstGeom prst="rect">
            <a:avLst/>
          </a:prstGeom>
          <a:noFill/>
        </p:spPr>
        <p:txBody>
          <a:bodyPr wrap="square" rtlCol="0">
            <a:spAutoFit/>
          </a:bodyPr>
          <a:lstStyle/>
          <a:p>
            <a:r>
              <a:rPr lang="en-US" sz="2400" dirty="0"/>
              <a:t>IoT</a:t>
            </a:r>
          </a:p>
          <a:p>
            <a:r>
              <a:rPr lang="en-US" sz="2400" dirty="0"/>
              <a:t>AURDUINO UNO</a:t>
            </a:r>
          </a:p>
          <a:p>
            <a:r>
              <a:rPr lang="en-US" sz="2400" dirty="0"/>
              <a:t>BOARD</a:t>
            </a:r>
          </a:p>
        </p:txBody>
      </p:sp>
      <p:sp>
        <p:nvSpPr>
          <p:cNvPr id="6" name="Rectangle 5">
            <a:extLst>
              <a:ext uri="{FF2B5EF4-FFF2-40B4-BE49-F238E27FC236}">
                <a16:creationId xmlns:a16="http://schemas.microsoft.com/office/drawing/2014/main" id="{6CC0AAA5-9BF0-65EA-F8B8-EBF2EA699AF3}"/>
              </a:ext>
            </a:extLst>
          </p:cNvPr>
          <p:cNvSpPr/>
          <p:nvPr/>
        </p:nvSpPr>
        <p:spPr>
          <a:xfrm>
            <a:off x="5209592" y="1318054"/>
            <a:ext cx="1835020" cy="66167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POWER SUPPLY</a:t>
            </a:r>
            <a:endParaRPr lang="en-IN" dirty="0"/>
          </a:p>
        </p:txBody>
      </p:sp>
      <p:sp>
        <p:nvSpPr>
          <p:cNvPr id="8" name="Rectangle 7">
            <a:extLst>
              <a:ext uri="{FF2B5EF4-FFF2-40B4-BE49-F238E27FC236}">
                <a16:creationId xmlns:a16="http://schemas.microsoft.com/office/drawing/2014/main" id="{5597C3D1-4543-E83A-561C-7F59055057D2}"/>
              </a:ext>
            </a:extLst>
          </p:cNvPr>
          <p:cNvSpPr/>
          <p:nvPr/>
        </p:nvSpPr>
        <p:spPr>
          <a:xfrm>
            <a:off x="9237305" y="1318054"/>
            <a:ext cx="2116495" cy="2110945"/>
          </a:xfrm>
          <a:prstGeom prst="rect">
            <a:avLst/>
          </a:prstGeom>
          <a:solidFill>
            <a:schemeClr val="accent4">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CLOUD</a:t>
            </a:r>
            <a:endParaRPr lang="en-IN" dirty="0"/>
          </a:p>
        </p:txBody>
      </p:sp>
      <p:sp>
        <p:nvSpPr>
          <p:cNvPr id="9" name="Flowchart: Process 8">
            <a:extLst>
              <a:ext uri="{FF2B5EF4-FFF2-40B4-BE49-F238E27FC236}">
                <a16:creationId xmlns:a16="http://schemas.microsoft.com/office/drawing/2014/main" id="{D4C04057-1767-881D-D76A-E6899D115DE2}"/>
              </a:ext>
            </a:extLst>
          </p:cNvPr>
          <p:cNvSpPr/>
          <p:nvPr/>
        </p:nvSpPr>
        <p:spPr>
          <a:xfrm>
            <a:off x="9409144" y="4327269"/>
            <a:ext cx="1772816" cy="629816"/>
          </a:xfrm>
          <a:prstGeom prst="flowChartProcess">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 APPLICATION</a:t>
            </a:r>
            <a:endParaRPr lang="en-IN" dirty="0"/>
          </a:p>
        </p:txBody>
      </p:sp>
      <p:sp>
        <p:nvSpPr>
          <p:cNvPr id="12" name="Rectangle 11">
            <a:extLst>
              <a:ext uri="{FF2B5EF4-FFF2-40B4-BE49-F238E27FC236}">
                <a16:creationId xmlns:a16="http://schemas.microsoft.com/office/drawing/2014/main" id="{DF5F78E4-926D-F738-CD1C-08E279D9208E}"/>
              </a:ext>
            </a:extLst>
          </p:cNvPr>
          <p:cNvSpPr/>
          <p:nvPr/>
        </p:nvSpPr>
        <p:spPr>
          <a:xfrm>
            <a:off x="8870093" y="5955946"/>
            <a:ext cx="1772816" cy="62981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a:t>
            </a:r>
            <a:endParaRPr lang="en-IN" dirty="0"/>
          </a:p>
        </p:txBody>
      </p:sp>
      <p:sp>
        <p:nvSpPr>
          <p:cNvPr id="13" name="Rectangle 12">
            <a:extLst>
              <a:ext uri="{FF2B5EF4-FFF2-40B4-BE49-F238E27FC236}">
                <a16:creationId xmlns:a16="http://schemas.microsoft.com/office/drawing/2014/main" id="{3F441101-6F7A-A4F5-E1D5-6F46906A9BE6}"/>
              </a:ext>
            </a:extLst>
          </p:cNvPr>
          <p:cNvSpPr/>
          <p:nvPr/>
        </p:nvSpPr>
        <p:spPr>
          <a:xfrm>
            <a:off x="1131864" y="2143399"/>
            <a:ext cx="2360978" cy="1325562"/>
          </a:xfrm>
          <a:prstGeom prst="rect">
            <a:avLst/>
          </a:prstGeom>
          <a:solidFill>
            <a:srgbClr val="209A97"/>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TEMPERATURE</a:t>
            </a:r>
          </a:p>
          <a:p>
            <a:pPr algn="ctr"/>
            <a:r>
              <a:rPr lang="en-US" dirty="0"/>
              <a:t>HUMIDITY SENSOR</a:t>
            </a:r>
            <a:endParaRPr lang="en-IN" dirty="0"/>
          </a:p>
        </p:txBody>
      </p:sp>
      <p:sp>
        <p:nvSpPr>
          <p:cNvPr id="14" name="Rectangle 13">
            <a:extLst>
              <a:ext uri="{FF2B5EF4-FFF2-40B4-BE49-F238E27FC236}">
                <a16:creationId xmlns:a16="http://schemas.microsoft.com/office/drawing/2014/main" id="{C662A1A9-C798-058B-1E58-583FA323B449}"/>
              </a:ext>
            </a:extLst>
          </p:cNvPr>
          <p:cNvSpPr/>
          <p:nvPr/>
        </p:nvSpPr>
        <p:spPr>
          <a:xfrm>
            <a:off x="1161413" y="3712977"/>
            <a:ext cx="2360979" cy="1244108"/>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SOIL MOISTURE SENSOR</a:t>
            </a:r>
            <a:endParaRPr lang="en-IN" dirty="0"/>
          </a:p>
        </p:txBody>
      </p:sp>
      <p:sp>
        <p:nvSpPr>
          <p:cNvPr id="18" name="Arrow: Right 17">
            <a:extLst>
              <a:ext uri="{FF2B5EF4-FFF2-40B4-BE49-F238E27FC236}">
                <a16:creationId xmlns:a16="http://schemas.microsoft.com/office/drawing/2014/main" id="{E836CF33-6D82-C46C-E22A-978D2D9EEA04}"/>
              </a:ext>
            </a:extLst>
          </p:cNvPr>
          <p:cNvSpPr/>
          <p:nvPr/>
        </p:nvSpPr>
        <p:spPr>
          <a:xfrm>
            <a:off x="3617462" y="2806180"/>
            <a:ext cx="569167" cy="2239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8AA34DB1-5149-92BD-44DB-FE05D201A572}"/>
              </a:ext>
            </a:extLst>
          </p:cNvPr>
          <p:cNvSpPr/>
          <p:nvPr/>
        </p:nvSpPr>
        <p:spPr>
          <a:xfrm>
            <a:off x="3614511" y="4194698"/>
            <a:ext cx="569167" cy="2239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C6C627F7-BFC9-B9D5-C39F-9C4E34F468F1}"/>
              </a:ext>
            </a:extLst>
          </p:cNvPr>
          <p:cNvSpPr/>
          <p:nvPr/>
        </p:nvSpPr>
        <p:spPr>
          <a:xfrm>
            <a:off x="8153401" y="2582245"/>
            <a:ext cx="569167" cy="2239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CA8A2149-29F3-978D-B111-83221A2E31A9}"/>
              </a:ext>
            </a:extLst>
          </p:cNvPr>
          <p:cNvSpPr/>
          <p:nvPr/>
        </p:nvSpPr>
        <p:spPr>
          <a:xfrm>
            <a:off x="6028203" y="2052870"/>
            <a:ext cx="124408" cy="26125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Arrow: Down 6">
            <a:extLst>
              <a:ext uri="{FF2B5EF4-FFF2-40B4-BE49-F238E27FC236}">
                <a16:creationId xmlns:a16="http://schemas.microsoft.com/office/drawing/2014/main" id="{2D0F6BAE-FE77-2A6C-BFE5-123ECCDAC95D}"/>
              </a:ext>
            </a:extLst>
          </p:cNvPr>
          <p:cNvSpPr/>
          <p:nvPr/>
        </p:nvSpPr>
        <p:spPr>
          <a:xfrm>
            <a:off x="10099588" y="3529590"/>
            <a:ext cx="263611" cy="62981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ABCC87F1-F3DE-E3BE-14FF-376174E6023E}"/>
              </a:ext>
            </a:extLst>
          </p:cNvPr>
          <p:cNvSpPr/>
          <p:nvPr/>
        </p:nvSpPr>
        <p:spPr>
          <a:xfrm>
            <a:off x="9547654" y="5057676"/>
            <a:ext cx="288324" cy="79767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598026C-E9C0-6DB9-75E5-DA2EE7FC80AD}"/>
              </a:ext>
            </a:extLst>
          </p:cNvPr>
          <p:cNvSpPr/>
          <p:nvPr/>
        </p:nvSpPr>
        <p:spPr>
          <a:xfrm>
            <a:off x="5271796" y="6087901"/>
            <a:ext cx="1772816" cy="691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ESP8266</a:t>
            </a:r>
            <a:endParaRPr lang="en-IN" dirty="0"/>
          </a:p>
        </p:txBody>
      </p:sp>
      <p:sp>
        <p:nvSpPr>
          <p:cNvPr id="16" name="Arrow: Up 15">
            <a:extLst>
              <a:ext uri="{FF2B5EF4-FFF2-40B4-BE49-F238E27FC236}">
                <a16:creationId xmlns:a16="http://schemas.microsoft.com/office/drawing/2014/main" id="{120393F0-B783-ACF7-9F40-2C5774776C12}"/>
              </a:ext>
            </a:extLst>
          </p:cNvPr>
          <p:cNvSpPr/>
          <p:nvPr/>
        </p:nvSpPr>
        <p:spPr>
          <a:xfrm>
            <a:off x="6028248" y="5636353"/>
            <a:ext cx="135504" cy="385570"/>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61AF515B-4B43-AB8E-4E58-47A41AE8B836}"/>
              </a:ext>
            </a:extLst>
          </p:cNvPr>
          <p:cNvSpPr/>
          <p:nvPr/>
        </p:nvSpPr>
        <p:spPr>
          <a:xfrm>
            <a:off x="1416697" y="5193873"/>
            <a:ext cx="1905210" cy="1270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1771501C-76DE-99C0-4A91-9B0AF15A96E1}"/>
              </a:ext>
            </a:extLst>
          </p:cNvPr>
          <p:cNvSpPr txBox="1"/>
          <p:nvPr/>
        </p:nvSpPr>
        <p:spPr>
          <a:xfrm flipH="1">
            <a:off x="1768550" y="5441570"/>
            <a:ext cx="1433384" cy="646331"/>
          </a:xfrm>
          <a:prstGeom prst="rect">
            <a:avLst/>
          </a:prstGeom>
          <a:noFill/>
        </p:spPr>
        <p:txBody>
          <a:bodyPr wrap="square" rtlCol="0">
            <a:spAutoFit/>
          </a:bodyPr>
          <a:lstStyle/>
          <a:p>
            <a:r>
              <a:rPr lang="en-US" dirty="0">
                <a:solidFill>
                  <a:schemeClr val="bg1"/>
                </a:solidFill>
              </a:rPr>
              <a:t>LIGHT SENSOR</a:t>
            </a:r>
            <a:endParaRPr lang="en-IN" dirty="0">
              <a:solidFill>
                <a:schemeClr val="bg1"/>
              </a:solidFill>
            </a:endParaRPr>
          </a:p>
        </p:txBody>
      </p:sp>
      <p:sp>
        <p:nvSpPr>
          <p:cNvPr id="26" name="Arrow: Bent-Up 25">
            <a:extLst>
              <a:ext uri="{FF2B5EF4-FFF2-40B4-BE49-F238E27FC236}">
                <a16:creationId xmlns:a16="http://schemas.microsoft.com/office/drawing/2014/main" id="{76CB0983-39A1-8CBC-EF5A-C8D928ADA968}"/>
              </a:ext>
            </a:extLst>
          </p:cNvPr>
          <p:cNvSpPr/>
          <p:nvPr/>
        </p:nvSpPr>
        <p:spPr>
          <a:xfrm>
            <a:off x="3492842" y="5587401"/>
            <a:ext cx="1202726" cy="385570"/>
          </a:xfrm>
          <a:prstGeom prst="ben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14323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A9D03-14B5-702A-97E0-24BF4BE3E6DF}"/>
              </a:ext>
            </a:extLst>
          </p:cNvPr>
          <p:cNvSpPr>
            <a:spLocks noGrp="1"/>
          </p:cNvSpPr>
          <p:nvPr>
            <p:ph type="title"/>
          </p:nvPr>
        </p:nvSpPr>
        <p:spPr>
          <a:xfrm>
            <a:off x="683741" y="950012"/>
            <a:ext cx="10515600" cy="1325563"/>
          </a:xfrm>
        </p:spPr>
        <p:txBody>
          <a:bodyPr/>
          <a:lstStyle/>
          <a:p>
            <a:r>
              <a:rPr lang="en-GB" dirty="0"/>
              <a:t>IoT application</a:t>
            </a:r>
          </a:p>
        </p:txBody>
      </p:sp>
      <p:sp>
        <p:nvSpPr>
          <p:cNvPr id="3" name="Content Placeholder 2">
            <a:extLst>
              <a:ext uri="{FF2B5EF4-FFF2-40B4-BE49-F238E27FC236}">
                <a16:creationId xmlns:a16="http://schemas.microsoft.com/office/drawing/2014/main" id="{37D32D1E-BCF9-D470-9ECC-3BDB7B172145}"/>
              </a:ext>
            </a:extLst>
          </p:cNvPr>
          <p:cNvSpPr>
            <a:spLocks noGrp="1"/>
          </p:cNvSpPr>
          <p:nvPr>
            <p:ph idx="1"/>
          </p:nvPr>
        </p:nvSpPr>
        <p:spPr>
          <a:xfrm>
            <a:off x="683741" y="2183027"/>
            <a:ext cx="10670059" cy="3502340"/>
          </a:xfrm>
        </p:spPr>
        <p:txBody>
          <a:bodyPr/>
          <a:lstStyle/>
          <a:p>
            <a:pPr marL="0" indent="0">
              <a:buNone/>
            </a:pPr>
            <a:r>
              <a:rPr lang="en-US" sz="2400" b="0" i="0" u="none" strike="noStrike" dirty="0">
                <a:effectLst/>
                <a:latin typeface="Calibri" panose="020F0502020204030204" pitchFamily="34" charset="0"/>
              </a:rPr>
              <a:t>The temperature, humidity, light intensity and CO2 are some of the important parameters need to manage in a mushroom farm and these data are collected through wireless sensors. The implementation of this smart mushroom system have optimized the usage of resources such as water and fertilizer and will  also maximized the quality and productivity of the mushroom</a:t>
            </a:r>
            <a:r>
              <a:rPr lang="en-US" sz="2400" dirty="0">
                <a:latin typeface="Calibri" panose="020F0502020204030204" pitchFamily="34" charset="0"/>
              </a:rPr>
              <a:t>.</a:t>
            </a:r>
            <a:endParaRPr lang="en-GB" sz="2400" dirty="0"/>
          </a:p>
        </p:txBody>
      </p:sp>
    </p:spTree>
    <p:extLst>
      <p:ext uri="{BB962C8B-B14F-4D97-AF65-F5344CB8AC3E}">
        <p14:creationId xmlns:p14="http://schemas.microsoft.com/office/powerpoint/2010/main" val="4082773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19478-76A9-F5F4-EE2C-97F19AB89AF3}"/>
              </a:ext>
            </a:extLst>
          </p:cNvPr>
          <p:cNvSpPr>
            <a:spLocks noGrp="1"/>
          </p:cNvSpPr>
          <p:nvPr>
            <p:ph type="title"/>
          </p:nvPr>
        </p:nvSpPr>
        <p:spPr>
          <a:xfrm>
            <a:off x="767443" y="982964"/>
            <a:ext cx="10515600" cy="1325563"/>
          </a:xfrm>
        </p:spPr>
        <p:txBody>
          <a:bodyPr/>
          <a:lstStyle/>
          <a:p>
            <a:r>
              <a:rPr lang="en-US" dirty="0"/>
              <a:t>Problem</a:t>
            </a:r>
            <a:endParaRPr lang="en-IN" dirty="0"/>
          </a:p>
        </p:txBody>
      </p:sp>
      <p:sp>
        <p:nvSpPr>
          <p:cNvPr id="3" name="Content Placeholder 2">
            <a:extLst>
              <a:ext uri="{FF2B5EF4-FFF2-40B4-BE49-F238E27FC236}">
                <a16:creationId xmlns:a16="http://schemas.microsoft.com/office/drawing/2014/main" id="{AF91F08F-A1F3-DAE4-F7BF-E807B2CA347D}"/>
              </a:ext>
            </a:extLst>
          </p:cNvPr>
          <p:cNvSpPr>
            <a:spLocks noGrp="1"/>
          </p:cNvSpPr>
          <p:nvPr>
            <p:ph idx="1"/>
          </p:nvPr>
        </p:nvSpPr>
        <p:spPr>
          <a:xfrm>
            <a:off x="767443" y="2077867"/>
            <a:ext cx="10657114" cy="3622717"/>
          </a:xfrm>
        </p:spPr>
        <p:txBody>
          <a:bodyPr/>
          <a:lstStyle/>
          <a:p>
            <a:pPr marL="0" indent="0" rtl="0">
              <a:spcBef>
                <a:spcPts val="0"/>
              </a:spcBef>
              <a:spcAft>
                <a:spcPts val="1200"/>
              </a:spcAft>
              <a:buNone/>
            </a:pPr>
            <a:r>
              <a:rPr lang="en-US" sz="2400" i="0" u="none" strike="noStrike" dirty="0">
                <a:effectLst/>
                <a:latin typeface="Calibri" panose="020F0502020204030204" pitchFamily="34" charset="0"/>
                <a:cs typeface="Calibri" panose="020F0502020204030204" pitchFamily="34" charset="0"/>
              </a:rPr>
              <a:t>Manpower is needed to ensure environment conditions of mushroom cultivation and there are many  factors to successfully develop mushroom cultivation appropriate. Environmental conditions must be maintained to enable profitable growth and business.</a:t>
            </a:r>
            <a:endParaRPr lang="en-US" sz="2400" dirty="0">
              <a:latin typeface="Calibri" panose="020F0502020204030204" pitchFamily="34" charset="0"/>
              <a:cs typeface="Calibri" panose="020F0502020204030204" pitchFamily="34" charset="0"/>
            </a:endParaRPr>
          </a:p>
          <a:p>
            <a:pPr marL="0" indent="0" rtl="0">
              <a:spcBef>
                <a:spcPts val="0"/>
              </a:spcBef>
              <a:spcAft>
                <a:spcPts val="1200"/>
              </a:spcAft>
              <a:buNone/>
            </a:pPr>
            <a:r>
              <a:rPr lang="en-US" sz="2400" i="0" u="none" strike="noStrike" dirty="0">
                <a:effectLst/>
                <a:latin typeface="Calibri" panose="020F0502020204030204" pitchFamily="34" charset="0"/>
                <a:cs typeface="Calibri" panose="020F0502020204030204" pitchFamily="34" charset="0"/>
              </a:rPr>
              <a:t>IoT can help to improve agricultural and farming industries by reducing labor cost through automation and increase the yield by providing optimum conditions for growth</a:t>
            </a:r>
            <a:r>
              <a:rPr lang="en-US" sz="2400" i="0" u="none" strike="noStrike" dirty="0">
                <a:latin typeface="Calibri" panose="020F0502020204030204" pitchFamily="34" charset="0"/>
                <a:cs typeface="Calibri" panose="020F0502020204030204" pitchFamily="34" charset="0"/>
              </a:rPr>
              <a:t>.</a:t>
            </a:r>
            <a:br>
              <a:rPr lang="en-US" sz="1600" dirty="0">
                <a:latin typeface="Calibri" panose="020F0502020204030204" pitchFamily="34" charset="0"/>
                <a:cs typeface="Calibri" panose="020F0502020204030204" pitchFamily="34" charset="0"/>
              </a:rPr>
            </a:b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7730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0553-70C5-E353-3219-9D1FFB85D75B}"/>
              </a:ext>
            </a:extLst>
          </p:cNvPr>
          <p:cNvSpPr>
            <a:spLocks noGrp="1"/>
          </p:cNvSpPr>
          <p:nvPr>
            <p:ph type="title"/>
          </p:nvPr>
        </p:nvSpPr>
        <p:spPr>
          <a:xfrm>
            <a:off x="638434" y="1077530"/>
            <a:ext cx="10515600" cy="1325563"/>
          </a:xfrm>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B63944F3-B0B1-DDE4-EEA3-28B3F08C712A}"/>
              </a:ext>
            </a:extLst>
          </p:cNvPr>
          <p:cNvSpPr>
            <a:spLocks noGrp="1"/>
          </p:cNvSpPr>
          <p:nvPr>
            <p:ph idx="1"/>
          </p:nvPr>
        </p:nvSpPr>
        <p:spPr>
          <a:xfrm>
            <a:off x="615779" y="2108886"/>
            <a:ext cx="10515600" cy="4550249"/>
          </a:xfrm>
        </p:spPr>
        <p:txBody>
          <a:bodyPr/>
          <a:lstStyle/>
          <a:p>
            <a:r>
              <a:rPr lang="en-US" sz="2400" dirty="0">
                <a:latin typeface="Calibri" panose="020F0502020204030204" pitchFamily="34" charset="0"/>
                <a:cs typeface="Calibri" panose="020F0502020204030204" pitchFamily="34" charset="0"/>
              </a:rPr>
              <a:t>The temperature &amp; humidity sensor (DHT11) sends the temperature &amp; humidity value  to our controller.</a:t>
            </a:r>
          </a:p>
          <a:p>
            <a:r>
              <a:rPr lang="en-US" sz="2400" dirty="0">
                <a:latin typeface="Calibri" panose="020F0502020204030204" pitchFamily="34" charset="0"/>
                <a:cs typeface="Calibri" panose="020F0502020204030204" pitchFamily="34" charset="0"/>
              </a:rPr>
              <a:t>There is also a light sensor  which monitors the light intensity and sends status value to the controller. </a:t>
            </a:r>
          </a:p>
          <a:p>
            <a:r>
              <a:rPr lang="en-US" sz="2400" dirty="0">
                <a:latin typeface="Calibri" panose="020F0502020204030204" pitchFamily="34" charset="0"/>
                <a:cs typeface="Calibri" panose="020F0502020204030204" pitchFamily="34" charset="0"/>
              </a:rPr>
              <a:t>We are using ESP-8266 as main controller this is where all input parameters are received and processed for automation.</a:t>
            </a:r>
          </a:p>
          <a:p>
            <a:r>
              <a:rPr lang="en-US" sz="2400" dirty="0">
                <a:latin typeface="Calibri" panose="020F0502020204030204" pitchFamily="34" charset="0"/>
                <a:cs typeface="Calibri" panose="020F0502020204030204" pitchFamily="34" charset="0"/>
              </a:rPr>
              <a:t>ESP-8266 monitors the environment with its sensors and if needed it can control the environment temperature &amp; humidity.</a:t>
            </a:r>
          </a:p>
          <a:p>
            <a:endParaRPr lang="en-US" sz="2000" dirty="0">
              <a:latin typeface="Calibri" panose="020F0502020204030204" pitchFamily="34" charset="0"/>
              <a:cs typeface="Calibri" panose="020F0502020204030204" pitchFamily="34" charset="0"/>
            </a:endParaRPr>
          </a:p>
          <a:p>
            <a:pPr marL="0" indent="0">
              <a:buNone/>
            </a:pPr>
            <a:br>
              <a:rPr lang="en-US" sz="1600" dirty="0"/>
            </a:br>
            <a:endParaRPr lang="en-IN" sz="2400" dirty="0">
              <a:latin typeface="Avenir Next LT Pro (Body)"/>
            </a:endParaRPr>
          </a:p>
        </p:txBody>
      </p:sp>
    </p:spTree>
    <p:extLst>
      <p:ext uri="{BB962C8B-B14F-4D97-AF65-F5344CB8AC3E}">
        <p14:creationId xmlns:p14="http://schemas.microsoft.com/office/powerpoint/2010/main" val="3875766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9AF459A-B0EF-1D30-BB84-204BAD9EADD9}"/>
              </a:ext>
            </a:extLst>
          </p:cNvPr>
          <p:cNvSpPr txBox="1"/>
          <p:nvPr/>
        </p:nvSpPr>
        <p:spPr>
          <a:xfrm>
            <a:off x="527222" y="1725480"/>
            <a:ext cx="9440562" cy="2985433"/>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We also focused on IoT just for testing. Whenever the ESP-8266 is powered it automatically connected with available WIFI .</a:t>
            </a:r>
          </a:p>
          <a:p>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The IoT feature is only active when the light intensity is high. On that situation the device will just send a “POST” request to the server to notify the light status alert to the user.</a:t>
            </a:r>
          </a:p>
          <a:p>
            <a:endParaRPr lang="en-IN" sz="24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8018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CAD8F-EC99-5AC8-7ABE-2E6EC853108E}"/>
              </a:ext>
            </a:extLst>
          </p:cNvPr>
          <p:cNvSpPr>
            <a:spLocks noGrp="1"/>
          </p:cNvSpPr>
          <p:nvPr>
            <p:ph type="title"/>
          </p:nvPr>
        </p:nvSpPr>
        <p:spPr/>
        <p:txBody>
          <a:bodyPr/>
          <a:lstStyle/>
          <a:p>
            <a:r>
              <a:rPr lang="en-US" dirty="0"/>
              <a:t>Component Used</a:t>
            </a:r>
            <a:endParaRPr lang="en-IN" dirty="0"/>
          </a:p>
        </p:txBody>
      </p:sp>
      <p:sp>
        <p:nvSpPr>
          <p:cNvPr id="3" name="Content Placeholder 2">
            <a:extLst>
              <a:ext uri="{FF2B5EF4-FFF2-40B4-BE49-F238E27FC236}">
                <a16:creationId xmlns:a16="http://schemas.microsoft.com/office/drawing/2014/main" id="{A3A94336-FF90-6349-49F1-8E9BA3A02C7E}"/>
              </a:ext>
            </a:extLst>
          </p:cNvPr>
          <p:cNvSpPr>
            <a:spLocks noGrp="1"/>
          </p:cNvSpPr>
          <p:nvPr>
            <p:ph idx="1"/>
          </p:nvPr>
        </p:nvSpPr>
        <p:spPr>
          <a:xfrm>
            <a:off x="954932" y="1507788"/>
            <a:ext cx="9434209" cy="1750978"/>
          </a:xfrm>
        </p:spPr>
        <p:txBody>
          <a:bodyPr/>
          <a:lstStyle/>
          <a:p>
            <a:pPr marL="0" indent="0" rtl="0">
              <a:spcBef>
                <a:spcPts val="0"/>
              </a:spcBef>
              <a:spcAft>
                <a:spcPts val="1200"/>
              </a:spcAft>
              <a:buNone/>
            </a:pPr>
            <a:r>
              <a:rPr lang="en-US" sz="2400" b="1" i="0" u="none" strike="noStrike" dirty="0">
                <a:solidFill>
                  <a:srgbClr val="233A44"/>
                </a:solidFill>
                <a:effectLst/>
                <a:latin typeface="Calibri" panose="020F0502020204030204" pitchFamily="34" charset="0"/>
                <a:cs typeface="Calibri" panose="020F0502020204030204" pitchFamily="34" charset="0"/>
              </a:rPr>
              <a:t>Arduino UNO- </a:t>
            </a:r>
            <a:r>
              <a:rPr lang="en-US" sz="2400" b="0" i="0" u="none" strike="noStrike" dirty="0">
                <a:solidFill>
                  <a:srgbClr val="202122"/>
                </a:solidFill>
                <a:effectLst/>
                <a:latin typeface="Calibri" panose="020F0502020204030204" pitchFamily="34" charset="0"/>
                <a:cs typeface="Calibri" panose="020F0502020204030204" pitchFamily="34" charset="0"/>
              </a:rPr>
              <a:t>The </a:t>
            </a:r>
            <a:r>
              <a:rPr lang="en-US" sz="2400" b="1" i="0" u="none" strike="noStrike" dirty="0">
                <a:solidFill>
                  <a:srgbClr val="202122"/>
                </a:solidFill>
                <a:effectLst/>
                <a:latin typeface="Calibri" panose="020F0502020204030204" pitchFamily="34" charset="0"/>
                <a:cs typeface="Calibri" panose="020F0502020204030204" pitchFamily="34" charset="0"/>
              </a:rPr>
              <a:t>Arduino Uno</a:t>
            </a:r>
            <a:r>
              <a:rPr lang="en-US" sz="2400" b="0" i="0" u="none" strike="noStrike" dirty="0">
                <a:solidFill>
                  <a:srgbClr val="202122"/>
                </a:solidFill>
                <a:effectLst/>
                <a:latin typeface="Calibri" panose="020F0502020204030204" pitchFamily="34" charset="0"/>
                <a:cs typeface="Calibri" panose="020F0502020204030204" pitchFamily="34" charset="0"/>
              </a:rPr>
              <a:t> is an open-source microcontroller board based on the ATmega328p microchip microcontroller . The board is equipped with sets of digital and analog  I/O pins that may be interfaced to various expansion boards (shields) and other circuits</a:t>
            </a:r>
            <a:endParaRPr lang="en-US" sz="2400" b="0" dirty="0">
              <a:effectLst/>
              <a:latin typeface="Calibri" panose="020F0502020204030204" pitchFamily="34" charset="0"/>
              <a:cs typeface="Calibri" panose="020F0502020204030204" pitchFamily="34" charset="0"/>
            </a:endParaRPr>
          </a:p>
          <a:p>
            <a:pPr marL="0" indent="0">
              <a:buNone/>
            </a:pPr>
            <a:br>
              <a:rPr lang="en-US" sz="1800" b="0" dirty="0">
                <a:effectLst/>
                <a:latin typeface="Calibri" panose="020F0502020204030204" pitchFamily="34" charset="0"/>
                <a:cs typeface="Calibri" panose="020F0502020204030204" pitchFamily="34" charset="0"/>
              </a:rPr>
            </a:br>
            <a:endParaRPr lang="en-IN" sz="18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CFFB353B-4ADC-1314-8F60-D5C23110B446}"/>
              </a:ext>
            </a:extLst>
          </p:cNvPr>
          <p:cNvPicPr>
            <a:picLocks noChangeAspect="1"/>
          </p:cNvPicPr>
          <p:nvPr/>
        </p:nvPicPr>
        <p:blipFill>
          <a:blip r:embed="rId2"/>
          <a:stretch>
            <a:fillRect/>
          </a:stretch>
        </p:blipFill>
        <p:spPr>
          <a:xfrm>
            <a:off x="6290959" y="3429000"/>
            <a:ext cx="5635152" cy="3314795"/>
          </a:xfrm>
          <a:prstGeom prst="rect">
            <a:avLst/>
          </a:prstGeom>
        </p:spPr>
      </p:pic>
    </p:spTree>
    <p:extLst>
      <p:ext uri="{BB962C8B-B14F-4D97-AF65-F5344CB8AC3E}">
        <p14:creationId xmlns:p14="http://schemas.microsoft.com/office/powerpoint/2010/main" val="320320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A5F145-0553-A1D9-BEC2-F796B71DD6A8}"/>
              </a:ext>
            </a:extLst>
          </p:cNvPr>
          <p:cNvSpPr>
            <a:spLocks noGrp="1"/>
          </p:cNvSpPr>
          <p:nvPr>
            <p:ph idx="4294967295"/>
          </p:nvPr>
        </p:nvSpPr>
        <p:spPr>
          <a:xfrm>
            <a:off x="291831" y="719846"/>
            <a:ext cx="10593420" cy="4789893"/>
          </a:xfrm>
        </p:spPr>
        <p:txBody>
          <a:bodyPr/>
          <a:lstStyle/>
          <a:p>
            <a:pPr marL="0" indent="0">
              <a:buNone/>
            </a:pPr>
            <a:r>
              <a:rPr lang="en-US" sz="2800" b="1" i="0" u="none" strike="noStrike" dirty="0">
                <a:solidFill>
                  <a:srgbClr val="233A44"/>
                </a:solidFill>
                <a:effectLst/>
                <a:latin typeface="Calibri" panose="020F0502020204030204" pitchFamily="34" charset="0"/>
                <a:cs typeface="Calibri" panose="020F0502020204030204" pitchFamily="34" charset="0"/>
              </a:rPr>
              <a:t>ESP8266</a:t>
            </a:r>
            <a:r>
              <a:rPr lang="en-US" sz="2800" b="0" i="0" u="none" strike="noStrike" dirty="0">
                <a:solidFill>
                  <a:srgbClr val="233A44"/>
                </a:solidFill>
                <a:effectLst/>
                <a:latin typeface="Calibri" panose="020F0502020204030204" pitchFamily="34" charset="0"/>
                <a:cs typeface="Calibri" panose="020F0502020204030204" pitchFamily="34" charset="0"/>
              </a:rPr>
              <a:t>-</a:t>
            </a:r>
            <a:r>
              <a:rPr lang="en-US" sz="2800" b="0" i="0" u="none" strike="noStrike" dirty="0">
                <a:solidFill>
                  <a:srgbClr val="202124"/>
                </a:solidFill>
                <a:effectLst/>
                <a:latin typeface="Calibri" panose="020F0502020204030204" pitchFamily="34" charset="0"/>
                <a:cs typeface="Calibri" panose="020F0502020204030204" pitchFamily="34" charset="0"/>
              </a:rPr>
              <a:t> The ESP8266 Wi-Fi Module is </a:t>
            </a:r>
            <a:r>
              <a:rPr lang="en-US" sz="2800" b="1" i="0" u="none" strike="noStrike" dirty="0">
                <a:solidFill>
                  <a:srgbClr val="202124"/>
                </a:solidFill>
                <a:effectLst/>
                <a:latin typeface="Calibri" panose="020F0502020204030204" pitchFamily="34" charset="0"/>
                <a:cs typeface="Calibri" panose="020F0502020204030204" pitchFamily="34" charset="0"/>
              </a:rPr>
              <a:t>a self contained SOC with integrated TCP/IP protocol stack that can give any microcontroller access to your Wi-Fi network</a:t>
            </a:r>
            <a:r>
              <a:rPr lang="en-US" sz="2800" b="0" i="0" u="none" strike="noStrike" dirty="0">
                <a:solidFill>
                  <a:srgbClr val="202124"/>
                </a:solidFill>
                <a:effectLst/>
                <a:latin typeface="Calibri" panose="020F0502020204030204" pitchFamily="34" charset="0"/>
                <a:cs typeface="Calibri" panose="020F0502020204030204" pitchFamily="34" charset="0"/>
              </a:rPr>
              <a:t>. The ESP8266 is capable of either hosting an application or offloading all Wi-Fi networking functions from another application processor.</a:t>
            </a:r>
            <a:endParaRPr lang="en-US" sz="2800" b="0" dirty="0">
              <a:effectLst/>
              <a:latin typeface="Calibri" panose="020F0502020204030204" pitchFamily="34" charset="0"/>
              <a:cs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7F2A7D35-D855-9FA1-C946-86E0C24FE3A5}"/>
              </a:ext>
            </a:extLst>
          </p:cNvPr>
          <p:cNvPicPr>
            <a:picLocks noChangeAspect="1"/>
          </p:cNvPicPr>
          <p:nvPr/>
        </p:nvPicPr>
        <p:blipFill>
          <a:blip r:embed="rId2"/>
          <a:stretch>
            <a:fillRect/>
          </a:stretch>
        </p:blipFill>
        <p:spPr>
          <a:xfrm>
            <a:off x="6258227" y="3114792"/>
            <a:ext cx="5641942" cy="3463567"/>
          </a:xfrm>
          <a:prstGeom prst="rect">
            <a:avLst/>
          </a:prstGeom>
        </p:spPr>
      </p:pic>
    </p:spTree>
    <p:extLst>
      <p:ext uri="{BB962C8B-B14F-4D97-AF65-F5344CB8AC3E}">
        <p14:creationId xmlns:p14="http://schemas.microsoft.com/office/powerpoint/2010/main" val="3415702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F5CDE4-363A-11ED-7D4D-AA04B90502DC}"/>
              </a:ext>
            </a:extLst>
          </p:cNvPr>
          <p:cNvSpPr txBox="1"/>
          <p:nvPr/>
        </p:nvSpPr>
        <p:spPr>
          <a:xfrm>
            <a:off x="877921" y="1082960"/>
            <a:ext cx="9316666" cy="1938992"/>
          </a:xfrm>
          <a:prstGeom prst="rect">
            <a:avLst/>
          </a:prstGeom>
          <a:noFill/>
        </p:spPr>
        <p:txBody>
          <a:bodyPr wrap="square">
            <a:spAutoFit/>
          </a:bodyPr>
          <a:lstStyle/>
          <a:p>
            <a:pPr marL="0" indent="0" rtl="0">
              <a:spcBef>
                <a:spcPts val="0"/>
              </a:spcBef>
              <a:spcAft>
                <a:spcPts val="1200"/>
              </a:spcAft>
              <a:buNone/>
            </a:pPr>
            <a:r>
              <a:rPr lang="en-US" sz="2400" b="1" i="0" u="none" strike="noStrike" dirty="0">
                <a:solidFill>
                  <a:srgbClr val="233A44"/>
                </a:solidFill>
                <a:effectLst/>
                <a:latin typeface="Calibri" panose="020F0502020204030204" pitchFamily="34" charset="0"/>
                <a:cs typeface="Calibri" panose="020F0502020204030204" pitchFamily="34" charset="0"/>
              </a:rPr>
              <a:t>DHT11</a:t>
            </a:r>
            <a:r>
              <a:rPr lang="en-US" sz="2400" b="0" i="0" u="none" strike="noStrike" dirty="0">
                <a:solidFill>
                  <a:srgbClr val="233A44"/>
                </a:solidFill>
                <a:effectLst/>
                <a:latin typeface="Calibri" panose="020F0502020204030204" pitchFamily="34" charset="0"/>
                <a:cs typeface="Calibri" panose="020F0502020204030204" pitchFamily="34" charset="0"/>
              </a:rPr>
              <a:t> - The DHT11 is a basic, ultra low-cost digital temperature and humidity sensor. It uses a capacitive humidity sensor and a thermistor to measure the surrounding air, and spits out a digital signal on the data pin (no analog input pins needed). It's fairly simple to use, but requires careful timing to grab data.</a:t>
            </a:r>
            <a:endParaRPr lang="en-US" sz="2400" b="0" dirty="0">
              <a:effectLs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53DE848E-0A40-1CBD-7344-DD9E800A1E62}"/>
              </a:ext>
            </a:extLst>
          </p:cNvPr>
          <p:cNvPicPr>
            <a:picLocks noChangeAspect="1"/>
          </p:cNvPicPr>
          <p:nvPr/>
        </p:nvPicPr>
        <p:blipFill>
          <a:blip r:embed="rId2"/>
          <a:stretch>
            <a:fillRect/>
          </a:stretch>
        </p:blipFill>
        <p:spPr>
          <a:xfrm>
            <a:off x="5170962" y="3429000"/>
            <a:ext cx="6161764" cy="2475960"/>
          </a:xfrm>
          <a:prstGeom prst="rect">
            <a:avLst/>
          </a:prstGeom>
        </p:spPr>
      </p:pic>
    </p:spTree>
    <p:extLst>
      <p:ext uri="{BB962C8B-B14F-4D97-AF65-F5344CB8AC3E}">
        <p14:creationId xmlns:p14="http://schemas.microsoft.com/office/powerpoint/2010/main" val="3309830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B7ECB-8B1A-E8A1-D8D6-87EEB4792A2E}"/>
              </a:ext>
            </a:extLst>
          </p:cNvPr>
          <p:cNvSpPr txBox="1"/>
          <p:nvPr/>
        </p:nvSpPr>
        <p:spPr>
          <a:xfrm>
            <a:off x="561838" y="833774"/>
            <a:ext cx="10008973" cy="1569660"/>
          </a:xfrm>
          <a:prstGeom prst="rect">
            <a:avLst/>
          </a:prstGeom>
          <a:noFill/>
        </p:spPr>
        <p:txBody>
          <a:bodyPr wrap="square">
            <a:spAutoFit/>
          </a:bodyPr>
          <a:lstStyle/>
          <a:p>
            <a:pPr rtl="0">
              <a:spcBef>
                <a:spcPts val="0"/>
              </a:spcBef>
              <a:spcAft>
                <a:spcPts val="1200"/>
              </a:spcAft>
            </a:pPr>
            <a:r>
              <a:rPr lang="en-US" sz="2400" b="1" i="0" u="none" strike="noStrike" dirty="0">
                <a:solidFill>
                  <a:srgbClr val="233A44"/>
                </a:solidFill>
                <a:effectLst/>
                <a:latin typeface="Calibri" panose="020F0502020204030204" pitchFamily="34" charset="0"/>
                <a:cs typeface="Calibri" panose="020F0502020204030204" pitchFamily="34" charset="0"/>
              </a:rPr>
              <a:t>LDR Light Sensor</a:t>
            </a:r>
            <a:r>
              <a:rPr lang="en-US" sz="2400" b="0" i="0" u="none" strike="noStrike" dirty="0">
                <a:solidFill>
                  <a:srgbClr val="233A44"/>
                </a:solidFill>
                <a:effectLst/>
                <a:latin typeface="Calibri" panose="020F0502020204030204" pitchFamily="34" charset="0"/>
                <a:cs typeface="Calibri" panose="020F0502020204030204" pitchFamily="34" charset="0"/>
              </a:rPr>
              <a:t>-</a:t>
            </a:r>
            <a:r>
              <a:rPr lang="en-US" sz="2400" b="0" i="0" u="none" strike="noStrike" dirty="0">
                <a:solidFill>
                  <a:srgbClr val="2A2A2A"/>
                </a:solidFill>
                <a:effectLst/>
                <a:latin typeface="Calibri" panose="020F0502020204030204" pitchFamily="34" charset="0"/>
                <a:cs typeface="Calibri" panose="020F0502020204030204" pitchFamily="34" charset="0"/>
              </a:rPr>
              <a:t>The most common light sensor type that’s used in a light sensor circuit are photoresistors, also known as a light-dependent resistor (LDR). Photoresistors are used to simply detect whether a light is on or off and compare relative light levels throughout a day.</a:t>
            </a:r>
            <a:endParaRPr lang="en-US" sz="2400" b="0" dirty="0">
              <a:effectLs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D6BB843F-FBA1-6F39-66D7-57793F7115D7}"/>
              </a:ext>
            </a:extLst>
          </p:cNvPr>
          <p:cNvPicPr>
            <a:picLocks noChangeAspect="1"/>
          </p:cNvPicPr>
          <p:nvPr/>
        </p:nvPicPr>
        <p:blipFill>
          <a:blip r:embed="rId2"/>
          <a:stretch>
            <a:fillRect/>
          </a:stretch>
        </p:blipFill>
        <p:spPr>
          <a:xfrm>
            <a:off x="8240745" y="2887135"/>
            <a:ext cx="3951255" cy="397086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766115186"/>
      </p:ext>
    </p:extLst>
  </p:cSld>
  <p:clrMapOvr>
    <a:masterClrMapping/>
  </p:clrMapOvr>
</p:sld>
</file>

<file path=ppt/theme/theme1.xml><?xml version="1.0" encoding="utf-8"?>
<a:theme xmlns:a="http://schemas.openxmlformats.org/drawingml/2006/main" name="ShapesVTI">
  <a:themeElements>
    <a:clrScheme name="Leaf">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184</TotalTime>
  <Words>645</Words>
  <Application>Microsoft Office PowerPoint</Application>
  <PresentationFormat>Widescreen</PresentationFormat>
  <Paragraphs>50</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Aharoni</vt:lpstr>
      <vt:lpstr>Arial</vt:lpstr>
      <vt:lpstr>Avenir Next LT Pro</vt:lpstr>
      <vt:lpstr>Avenir Next LT Pro (Body)</vt:lpstr>
      <vt:lpstr>Calibri</vt:lpstr>
      <vt:lpstr>Symbol</vt:lpstr>
      <vt:lpstr>Times New Roman</vt:lpstr>
      <vt:lpstr>ShapesVTI</vt:lpstr>
      <vt:lpstr>-Shiva Chunbuk -A Bhumika Rao -Sanjana Netam </vt:lpstr>
      <vt:lpstr>IoT application</vt:lpstr>
      <vt:lpstr>Problem</vt:lpstr>
      <vt:lpstr>Methodology</vt:lpstr>
      <vt:lpstr>PowerPoint Presentation</vt:lpstr>
      <vt:lpstr>Component Used</vt:lpstr>
      <vt:lpstr>PowerPoint Presentation</vt:lpstr>
      <vt:lpstr>PowerPoint Presentation</vt:lpstr>
      <vt:lpstr>PowerPoint Presentation</vt:lpstr>
      <vt:lpstr>PowerPoint Presentation</vt:lpstr>
      <vt:lpstr>PowerPoint Presentation</vt:lpstr>
      <vt:lpstr>Block Diagram</vt:lpstr>
      <vt:lpstr>Sensor Node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Anirudh Bhakar</dc:creator>
  <cp:lastModifiedBy>Shashi kumar Choonbuk</cp:lastModifiedBy>
  <cp:revision>20</cp:revision>
  <dcterms:created xsi:type="dcterms:W3CDTF">2022-05-22T08:29:31Z</dcterms:created>
  <dcterms:modified xsi:type="dcterms:W3CDTF">2022-05-22T20:13:12Z</dcterms:modified>
</cp:coreProperties>
</file>